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51" r:id="rId2"/>
    <p:sldId id="422" r:id="rId3"/>
    <p:sldId id="430" r:id="rId4"/>
    <p:sldId id="456" r:id="rId5"/>
    <p:sldId id="427" r:id="rId6"/>
    <p:sldId id="439" r:id="rId7"/>
    <p:sldId id="440" r:id="rId8"/>
    <p:sldId id="446" r:id="rId9"/>
    <p:sldId id="443" r:id="rId10"/>
    <p:sldId id="442" r:id="rId11"/>
    <p:sldId id="445" r:id="rId12"/>
    <p:sldId id="453" r:id="rId13"/>
    <p:sldId id="452" r:id="rId14"/>
    <p:sldId id="454" r:id="rId15"/>
    <p:sldId id="441" r:id="rId16"/>
    <p:sldId id="448" r:id="rId17"/>
    <p:sldId id="45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45454"/>
    <a:srgbClr val="404140"/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4E70F-62C8-4FF9-BAC6-C8122E2519DC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DE464-43D8-4FCE-9A18-07E923F85E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25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40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64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26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62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64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33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6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03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8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659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01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059B-798B-48B4-B0C8-102AE7944DAD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13A0-1227-437C-8C62-086DB2ED4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6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user.eumetsat.int/resources/case-studies/outflow-from-convective-storm-over-mauritani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?v=-31.360430410966487,15.21675591166615,-9.374138334976465,27.46953326651476&amp;l=Coastlines_15m,Reference_Features_15m(hidden),Graticule_15m(hidden),OrbitTracks_NOAA-21_Ascending(hidden),OrbitTracks_NOAA-20_Ascending(hidden),OrbitTracks_Suomi_NPP_Ascending(hidden),OrbitTracks_Aqua_Ascending(hidden),OrbitTracks_Terra_Descending(hidden),VIIRS_NOAA21_Brightness_Temp_BandI5_Day(hidden),VIIRS_NOAA20_Brightness_Temp_BandI5_Day(hidden),VIIRS_SNPP_Brightness_Temp_BandI5_Day(hidden),MODIS_Aqua_Brightness_Temp_Band31_Day(hidden),MODIS_Terra_Brightness_Temp_Band31_Day(hidden),MODIS_Combined_MAIAC_L2G_AerosolOpticalDepth(hidden),VIIRS_SNPP_AOT_Dark_Target_Land_Ocean(hidden),VIIRS_SNPP_AOT_Deep_Blue_Best_Estimate(hidden),VIIRS_NOAA21_CorrectedReflectance_TrueColor(hidden),VIIRS_NOAA20_CorrectedReflectance_TrueColor(hidden),VIIRS_SNPP_CorrectedReflectance_TrueColor(hidden),MODIS_Aqua_CorrectedReflectance_TrueColor(hidden),MODIS_Terra_CorrectedReflectance_TrueColor&amp;lg=false&amp;t=2024-10-11-T15:43:25Z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887313" y="249095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UNDULAR BORE</a:t>
            </a:r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89336" y="4185742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 2025-05-27</a:t>
            </a:r>
            <a:endParaRPr lang="en-US" sz="10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00" y="0"/>
            <a:ext cx="1055076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8012" y="223427"/>
            <a:ext cx="2879988" cy="261610"/>
          </a:xfrm>
          <a:prstGeom prst="rect">
            <a:avLst/>
          </a:prstGeom>
          <a:solidFill>
            <a:srgbClr val="20202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  11:30 UTC  MSG-I1 FCI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7508" y="737421"/>
            <a:ext cx="116410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7.3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252 – 267 K</a:t>
            </a:r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5482800" y="15876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rot="-60000" flipV="1">
            <a:off x="5436000" y="150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rot="60000" flipV="1">
            <a:off x="5540400" y="168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rot="60000" flipV="1">
            <a:off x="5389200" y="1413204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5270400" y="1191600"/>
            <a:ext cx="293019" cy="13943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1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00" y="0"/>
            <a:ext cx="1055076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8012" y="223427"/>
            <a:ext cx="2879988" cy="261610"/>
          </a:xfrm>
          <a:prstGeom prst="rect">
            <a:avLst/>
          </a:prstGeom>
          <a:solidFill>
            <a:srgbClr val="20202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  11:30 UTC  MSG-I1 FCI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7508" y="737421"/>
            <a:ext cx="12266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0.6 (HR)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 equal.</a:t>
            </a:r>
          </a:p>
        </p:txBody>
      </p:sp>
      <p:cxnSp>
        <p:nvCxnSpPr>
          <p:cNvPr id="10" name="Přímá spojnice 9"/>
          <p:cNvCxnSpPr/>
          <p:nvPr/>
        </p:nvCxnSpPr>
        <p:spPr>
          <a:xfrm flipV="1">
            <a:off x="5482800" y="15876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rot="-60000" flipV="1">
            <a:off x="5436000" y="150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rot="60000" flipV="1">
            <a:off x="5540400" y="168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rot="60000" flipV="1">
            <a:off x="5389200" y="1413204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5270400" y="1191600"/>
            <a:ext cx="293019" cy="139431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78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29" y="0"/>
            <a:ext cx="1055076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8012" y="223427"/>
            <a:ext cx="2879988" cy="261610"/>
          </a:xfrm>
          <a:prstGeom prst="rect">
            <a:avLst/>
          </a:prstGeom>
          <a:solidFill>
            <a:srgbClr val="20202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  11:30 UTC  MSG-I1 FCI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3859" y="705889"/>
            <a:ext cx="1644090" cy="637849"/>
          </a:xfrm>
          <a:prstGeom prst="rect">
            <a:avLst/>
          </a:prstGeom>
          <a:solidFill>
            <a:srgbClr val="000000"/>
          </a:solidFill>
        </p:spPr>
        <p:txBody>
          <a:bodyPr wrap="none" tIns="72000" rIns="108000" bIns="72000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NDIF VIS09 &amp; VIS08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(VIS09-VIS08) 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(VIS09+VIS08)</a:t>
            </a:r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5482800" y="15876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rot="-60000" flipV="1">
            <a:off x="5436000" y="150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rot="60000" flipV="1">
            <a:off x="5540400" y="168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rot="60000" flipV="1">
            <a:off x="5389200" y="1413204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5270400" y="1191600"/>
            <a:ext cx="293019" cy="13943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27" y="0"/>
            <a:ext cx="1055076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7508" y="737421"/>
            <a:ext cx="139814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 1.38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ESL correction)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68012" y="223427"/>
            <a:ext cx="2879988" cy="261610"/>
          </a:xfrm>
          <a:prstGeom prst="rect">
            <a:avLst/>
          </a:prstGeom>
          <a:solidFill>
            <a:srgbClr val="20202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  11:30 UTC  MSG-I1 FCI</a:t>
            </a:r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5482800" y="15876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rot="-60000" flipV="1">
            <a:off x="5436000" y="150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rot="60000" flipV="1">
            <a:off x="5540400" y="168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rot="60000" flipV="1">
            <a:off x="5389200" y="1413204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5270400" y="1191600"/>
            <a:ext cx="293019" cy="13943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78523" y="267225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LOOPS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011_0400-1900utc_MTG-I1_FCI_WV63_BT-240-250K_5-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389" y="0"/>
            <a:ext cx="1041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8012" y="223427"/>
            <a:ext cx="1479485" cy="730969"/>
          </a:xfrm>
          <a:prstGeom prst="rect">
            <a:avLst/>
          </a:prstGeom>
          <a:solidFill>
            <a:srgbClr val="20202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</a:t>
            </a:r>
          </a:p>
          <a:p>
            <a:endParaRPr lang="en-US" sz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04:00 – 19:00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UTC  </a:t>
            </a:r>
          </a:p>
          <a:p>
            <a:endParaRPr lang="en-US" sz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MSG-I1 FCI  WV 6.3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65976" y="1076383"/>
            <a:ext cx="11641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240 – 250 K</a:t>
            </a:r>
          </a:p>
        </p:txBody>
      </p:sp>
    </p:spTree>
    <p:extLst>
      <p:ext uri="{BB962C8B-B14F-4D97-AF65-F5344CB8AC3E}">
        <p14:creationId xmlns:p14="http://schemas.microsoft.com/office/powerpoint/2010/main" val="336263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3908" y="496616"/>
            <a:ext cx="321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Poznámky k případné další práci: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55839" y="1253359"/>
            <a:ext cx="880542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přečíst si alespoň něco základního k undular bore (vztah k výtoku z bouře, typické prostředí?)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porovnání zkusit HRV a WV ze SEVIRI</a:t>
            </a:r>
            <a:endPara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 ty vlny vidíme v IR10.5 a WV kanálech? Vlhkostní vlny, aerosoly, teplota povrchu moře (a zčeření hladiny), ... ??????</a:t>
            </a:r>
            <a:endParaRPr lang="cs-CZ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</a:t>
            </a:r>
            <a:r>
              <a:rPr lang="cs-CZ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Roesli</a:t>
            </a: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rychlost postupu čela výtoku?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zkusit se podívat na polední VIIRS (krátkovlnné kanály – aerosoly?)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totéž z FCI (VIS04, VIS05), udělat animace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zkusit EarthCARE (online prohlížeče od Blanky?)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nějaké sondáže nebo ALC z Kanárských ostrovů (letiště?), webkamery z observatoří?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 od </a:t>
            </a:r>
            <a:r>
              <a:rPr lang="cs-CZ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Bernie</a:t>
            </a: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Connel</a:t>
            </a: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(27.5.) – pokud nejnižší hladiny, pak by měla být nějaká odezva ve vlnách od Kanárů (což není)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 od Ivana </a:t>
            </a:r>
            <a:r>
              <a:rPr lang="cs-CZ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Smiljanice</a:t>
            </a: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nesouhlas vzájemné polohy GW ve WV kanálech nad pevninou (v SV části oblasti vln)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cs-CZ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Fromm</a:t>
            </a: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stereoskopie MTG a GOES-East (asi ne, rozdílné časy snímkování)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cs-CZ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8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1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0" y="887897"/>
            <a:ext cx="5760000" cy="432000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vid_il_06_08_13_a_cfa3eb8c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9024" y="887897"/>
            <a:ext cx="5760000" cy="432000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1969218" y="5410626"/>
            <a:ext cx="833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and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information: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user.eumetsat.int/resources/case-studies/outflow-from-convective-storm-over-mauritania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55328" y="4840006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12:20 UTC </a:t>
            </a:r>
            <a:b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 Terra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814048" y="504498"/>
            <a:ext cx="2172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2008-06-13  coast of Mauritania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206364" y="4960874"/>
            <a:ext cx="11224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Meteosat-8 (MSG-1)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62785" y="141394"/>
            <a:ext cx="60888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Outflow boundaries and undular bore – older cases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7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0" y="525644"/>
            <a:ext cx="10279119" cy="6017046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5905628" y="187237"/>
            <a:ext cx="5371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cs-CZ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</a:t>
            </a:r>
            <a:r>
              <a:rPr lang="cs-CZ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02:20 UTC NPP VIIRS DNB,</a:t>
            </a:r>
            <a:r>
              <a:rPr lang="cs-CZ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Sahel (illuminated by the Moon)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22837" y="6570155"/>
            <a:ext cx="25298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 NOAA CLASS archive, processed in ENVI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2785" y="141394"/>
            <a:ext cx="60888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Outflow boundaries and undular bore – older cases 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993120" y="866081"/>
            <a:ext cx="3823136" cy="707886"/>
          </a:xfrm>
          <a:prstGeom prst="rect">
            <a:avLst/>
          </a:prstGeom>
          <a:solidFill>
            <a:srgbClr val="202020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Outflow boundaries may have a form of single line increasing locally shallow convection, can trigger new storm cells, or have appearance of series of periodic waves – referred to as 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undular bore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(see next slides). </a:t>
            </a:r>
          </a:p>
        </p:txBody>
      </p:sp>
    </p:spTree>
    <p:extLst>
      <p:ext uri="{BB962C8B-B14F-4D97-AF65-F5344CB8AC3E}">
        <p14:creationId xmlns:p14="http://schemas.microsoft.com/office/powerpoint/2010/main" val="37423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91031" y="2057394"/>
            <a:ext cx="48808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Undular bore of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Atlantic, west of Mauritania and West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Sahara</a:t>
            </a:r>
            <a:endParaRPr lang="cs-CZ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MODIS, FCI ... SEVIRI, VIIRS, EarthCARE ???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90" y="71201"/>
            <a:ext cx="10171399" cy="6496914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6072" y="141394"/>
            <a:ext cx="1526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Undular bore 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00680" y="6570064"/>
            <a:ext cx="2412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NASA EOS Worldview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7321" y="580105"/>
            <a:ext cx="1598515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</a:t>
            </a:r>
          </a:p>
          <a:p>
            <a:endParaRPr lang="en-US" sz="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11:35 UTC MODIS Terra</a:t>
            </a:r>
          </a:p>
          <a:p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of Mauritania </a:t>
            </a:r>
            <a:b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Western Sahara</a:t>
            </a:r>
          </a:p>
        </p:txBody>
      </p:sp>
    </p:spTree>
    <p:extLst>
      <p:ext uri="{BB962C8B-B14F-4D97-AF65-F5344CB8AC3E}">
        <p14:creationId xmlns:p14="http://schemas.microsoft.com/office/powerpoint/2010/main" val="369646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6" y="591199"/>
            <a:ext cx="5800923" cy="5273566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81" y="591199"/>
            <a:ext cx="5800923" cy="5273566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6432335" y="233262"/>
            <a:ext cx="5525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  11:35 UTC,  MODIS Terra,  West of Mauritania and Western Sahara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22486" y="5896294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 RGB143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06882" y="5898917"/>
            <a:ext cx="1925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 band 28 (WV 7.3 µm)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35522" y="6290431"/>
            <a:ext cx="35365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source:  NOAA CLASS (L1b data), processed in ENVI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6072" y="141394"/>
            <a:ext cx="1526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Undular bore 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00" y="0"/>
            <a:ext cx="1055076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8012" y="223427"/>
            <a:ext cx="3071802" cy="276999"/>
          </a:xfrm>
          <a:prstGeom prst="rect">
            <a:avLst/>
          </a:prstGeom>
          <a:solidFill>
            <a:srgbClr val="20202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  11:30 UTC  MSG-I1 FCI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7508" y="737421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0.6 (HR)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5482800" y="15876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rot="-60000" flipV="1">
            <a:off x="5436000" y="150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rot="60000" flipV="1">
            <a:off x="5540400" y="168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rot="60000" flipV="1">
            <a:off x="5389200" y="1413204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270400" y="1191600"/>
            <a:ext cx="293019" cy="13943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7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00" y="0"/>
            <a:ext cx="1055076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8012" y="223427"/>
            <a:ext cx="2879988" cy="261610"/>
          </a:xfrm>
          <a:prstGeom prst="rect">
            <a:avLst/>
          </a:prstGeom>
          <a:solidFill>
            <a:srgbClr val="20202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  11:30 UTC  MSG-I1 FCI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7508" y="737421"/>
            <a:ext cx="116410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10.5 (HR)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287 – 297 K</a:t>
            </a:r>
          </a:p>
        </p:txBody>
      </p:sp>
      <p:cxnSp>
        <p:nvCxnSpPr>
          <p:cNvPr id="13" name="Přímá spojnice 12"/>
          <p:cNvCxnSpPr/>
          <p:nvPr/>
        </p:nvCxnSpPr>
        <p:spPr>
          <a:xfrm flipV="1">
            <a:off x="5482800" y="15876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rot="-60000" flipV="1">
            <a:off x="5436000" y="150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rot="60000" flipV="1">
            <a:off x="5540400" y="168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rot="60000" flipV="1">
            <a:off x="5389200" y="1413204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5270400" y="1191600"/>
            <a:ext cx="293019" cy="139431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0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00" y="0"/>
            <a:ext cx="1055076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8012" y="223427"/>
            <a:ext cx="2879988" cy="261610"/>
          </a:xfrm>
          <a:prstGeom prst="rect">
            <a:avLst/>
          </a:prstGeom>
          <a:solidFill>
            <a:srgbClr val="20202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October 2024  11:30 UTC  MSG-I1 FCI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7508" y="737421"/>
            <a:ext cx="116410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6.3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240 – 250 K</a:t>
            </a:r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5482800" y="15876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rot="-60000" flipV="1">
            <a:off x="5441051" y="150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rot="60000" flipV="1">
            <a:off x="5540400" y="168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rot="60000" flipV="1">
            <a:off x="5385871" y="1413204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5482800" y="15876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rot="-60000" flipV="1">
            <a:off x="5436000" y="150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rot="60000" flipV="1">
            <a:off x="5540400" y="1684800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rot="60000" flipV="1">
            <a:off x="5389200" y="1413204"/>
            <a:ext cx="293019" cy="1394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5270400" y="1191600"/>
            <a:ext cx="293019" cy="13943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9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Vlastní 4">
      <a:dk1>
        <a:srgbClr val="222A35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B0F0"/>
      </a:hlink>
      <a:folHlink>
        <a:srgbClr val="A6587F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482</Words>
  <Application>Microsoft Office PowerPoint</Application>
  <PresentationFormat>Širokoúhlá obrazovka</PresentationFormat>
  <Paragraphs>83</Paragraphs>
  <Slides>17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Setvák</dc:creator>
  <cp:lastModifiedBy>Martin Setvák</cp:lastModifiedBy>
  <cp:revision>285</cp:revision>
  <dcterms:created xsi:type="dcterms:W3CDTF">2023-08-19T07:06:06Z</dcterms:created>
  <dcterms:modified xsi:type="dcterms:W3CDTF">2025-05-27T15:29:35Z</dcterms:modified>
</cp:coreProperties>
</file>