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81" r:id="rId3"/>
    <p:sldId id="282" r:id="rId4"/>
    <p:sldId id="283" r:id="rId5"/>
    <p:sldId id="284" r:id="rId6"/>
    <p:sldId id="296" r:id="rId7"/>
    <p:sldId id="287" r:id="rId8"/>
    <p:sldId id="298" r:id="rId9"/>
    <p:sldId id="305" r:id="rId10"/>
    <p:sldId id="299" r:id="rId11"/>
    <p:sldId id="290" r:id="rId12"/>
    <p:sldId id="307" r:id="rId13"/>
    <p:sldId id="306" r:id="rId14"/>
    <p:sldId id="308" r:id="rId15"/>
    <p:sldId id="292" r:id="rId16"/>
    <p:sldId id="293" r:id="rId17"/>
    <p:sldId id="309" r:id="rId18"/>
    <p:sldId id="300" r:id="rId19"/>
    <p:sldId id="297" r:id="rId20"/>
    <p:sldId id="285" r:id="rId21"/>
    <p:sldId id="301" r:id="rId22"/>
    <p:sldId id="302" r:id="rId23"/>
    <p:sldId id="303" r:id="rId24"/>
    <p:sldId id="263" r:id="rId25"/>
  </p:sldIdLst>
  <p:sldSz cx="9144000" cy="5143500" type="screen16x9"/>
  <p:notesSz cx="6858000" cy="9144000"/>
  <p:defaultTextStyle>
    <a:defPPr>
      <a:defRPr lang="cs-CZ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24B"/>
    <a:srgbClr val="13314D"/>
    <a:srgbClr val="202020"/>
    <a:srgbClr val="000000"/>
    <a:srgbClr val="404140"/>
    <a:srgbClr val="54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6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548F5-8AE7-409F-8B2B-2BBC11E7FE68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8AB51-3360-41ED-B4E7-0AE9CC6E7D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90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75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92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84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36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177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82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29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82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39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28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59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1059B-798B-48B4-B0C8-102AE7944DAD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60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setvak@chmi.cz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wg.eumetsat.int/color-enhancements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1060849" y="1849108"/>
            <a:ext cx="5417841" cy="1304405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  <a:defRPr sz="1867" i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37">
              <a:spcBef>
                <a:spcPts val="563"/>
              </a:spcBef>
              <a:defRPr/>
            </a:pPr>
            <a:r>
              <a:rPr lang="cs-CZ" sz="1400" b="1" i="0" dirty="0">
                <a:solidFill>
                  <a:sysClr val="window" lastClr="FFFFFF"/>
                </a:solidFill>
              </a:rPr>
              <a:t>Martin Setvák</a:t>
            </a:r>
            <a:endParaRPr lang="en-US" sz="1400" b="1" i="0" dirty="0">
              <a:solidFill>
                <a:sysClr val="window" lastClr="FFFFFF"/>
              </a:solidFill>
            </a:endParaRPr>
          </a:p>
          <a:p>
            <a:pPr defTabSz="514337">
              <a:spcBef>
                <a:spcPts val="563"/>
              </a:spcBef>
              <a:defRPr/>
            </a:pPr>
            <a:endParaRPr lang="cs-CZ" sz="600" dirty="0">
              <a:solidFill>
                <a:sysClr val="window" lastClr="FFFFFF"/>
              </a:solidFill>
            </a:endParaRPr>
          </a:p>
          <a:p>
            <a:pPr defTabSz="514337">
              <a:spcBef>
                <a:spcPts val="563"/>
              </a:spcBef>
              <a:defRPr/>
            </a:pPr>
            <a:r>
              <a:rPr lang="en-US" sz="1200" i="0" dirty="0">
                <a:solidFill>
                  <a:sysClr val="window" lastClr="FFFFFF"/>
                </a:solidFill>
              </a:rPr>
              <a:t>Satellite Department, CHMI</a:t>
            </a:r>
            <a:r>
              <a:rPr lang="cs-CZ" sz="1200" i="0" dirty="0">
                <a:solidFill>
                  <a:sysClr val="window" lastClr="FFFFFF"/>
                </a:solidFill>
              </a:rPr>
              <a:t>		      </a:t>
            </a:r>
          </a:p>
          <a:p>
            <a:pPr defTabSz="514337">
              <a:spcBef>
                <a:spcPts val="563"/>
              </a:spcBef>
              <a:defRPr/>
            </a:pPr>
            <a:r>
              <a:rPr lang="en-US" sz="1000" i="0" dirty="0" smtClean="0">
                <a:solidFill>
                  <a:sysClr val="window" lastClr="FFFFFF"/>
                </a:solidFill>
                <a:hlinkClick r:id="rId3"/>
              </a:rPr>
              <a:t>martin.setvak@chmi.cz</a:t>
            </a:r>
            <a:r>
              <a:rPr lang="en-US" sz="1000" i="0" dirty="0" smtClean="0">
                <a:solidFill>
                  <a:sysClr val="window" lastClr="FFFFFF"/>
                </a:solidFill>
              </a:rPr>
              <a:t> </a:t>
            </a:r>
            <a:r>
              <a:rPr lang="cs-CZ" sz="1000" i="0" dirty="0" smtClean="0">
                <a:solidFill>
                  <a:sysClr val="window" lastClr="FFFFFF"/>
                </a:solidFill>
              </a:rPr>
              <a:t> </a:t>
            </a:r>
            <a:endParaRPr lang="en-US" sz="1000" i="0" dirty="0" smtClean="0">
              <a:solidFill>
                <a:sysClr val="window" lastClr="FFFFFF"/>
              </a:solidFill>
            </a:endParaRPr>
          </a:p>
          <a:p>
            <a:pPr defTabSz="514337">
              <a:spcBef>
                <a:spcPts val="563"/>
              </a:spcBef>
              <a:defRPr/>
            </a:pPr>
            <a:endParaRPr lang="en-US" sz="1000" i="0" dirty="0" smtClean="0">
              <a:solidFill>
                <a:sysClr val="window" lastClr="FFFFFF"/>
              </a:solidFill>
            </a:endParaRPr>
          </a:p>
          <a:p>
            <a:pPr defTabSz="514337">
              <a:spcBef>
                <a:spcPts val="563"/>
              </a:spcBef>
              <a:defRPr/>
            </a:pPr>
            <a:endParaRPr lang="en-US" sz="1000" i="0" dirty="0">
              <a:solidFill>
                <a:sysClr val="window" lastClr="FFFFFF"/>
              </a:solidFill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1043608" y="635061"/>
            <a:ext cx="6423992" cy="52459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b="1" kern="1200" spc="169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37">
              <a:defRPr/>
            </a:pPr>
            <a:r>
              <a:rPr lang="en-US" sz="2000" dirty="0" smtClean="0">
                <a:solidFill>
                  <a:sysClr val="window" lastClr="FFFFFF"/>
                </a:solidFill>
                <a:latin typeface="Arial Black" panose="020B0A04020102020204" pitchFamily="34" charset="0"/>
              </a:rPr>
              <a:t>Storm tops – color versus greyscale enhancement</a:t>
            </a:r>
            <a:endParaRPr lang="cs-CZ" sz="2000" spc="127" dirty="0">
              <a:solidFill>
                <a:sysClr val="window" lastClr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758704" y="4747960"/>
            <a:ext cx="103425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E7E6E6">
                    <a:lumMod val="50000"/>
                  </a:srgbClr>
                </a:solidFill>
                <a:latin typeface="Arial"/>
              </a:rPr>
              <a:t>version</a:t>
            </a:r>
            <a:r>
              <a:rPr lang="cs-CZ" sz="700" dirty="0">
                <a:solidFill>
                  <a:srgbClr val="E7E6E6">
                    <a:lumMod val="50000"/>
                  </a:srgbClr>
                </a:solidFill>
                <a:latin typeface="Arial"/>
              </a:rPr>
              <a:t>:   </a:t>
            </a:r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  <a:latin typeface="Arial"/>
              </a:rPr>
              <a:t>20</a:t>
            </a:r>
            <a:r>
              <a:rPr lang="en-US" sz="700" dirty="0" smtClean="0">
                <a:solidFill>
                  <a:srgbClr val="E7E6E6">
                    <a:lumMod val="50000"/>
                  </a:srgbClr>
                </a:solidFill>
                <a:latin typeface="Arial"/>
              </a:rPr>
              <a:t>24-04-06</a:t>
            </a:r>
            <a:endParaRPr lang="en-US" sz="700" dirty="0">
              <a:solidFill>
                <a:srgbClr val="E7E6E6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251368" y="4109056"/>
            <a:ext cx="40511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  <a:latin typeface="Arial"/>
              </a:rPr>
              <a:t>Convection Working Group (CWG) 2024 workshop, Praha, Czech Republic 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4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60000" y="1260000"/>
            <a:ext cx="65926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01:26 UTC 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Nocturnal storms with a sharp discontinuity of cloud-top brightness temperature</a:t>
            </a: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Poland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NOAA-20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JPSS-1)  </a:t>
            </a:r>
          </a:p>
        </p:txBody>
      </p:sp>
    </p:spTree>
    <p:extLst>
      <p:ext uri="{BB962C8B-B14F-4D97-AF65-F5344CB8AC3E}">
        <p14:creationId xmlns:p14="http://schemas.microsoft.com/office/powerpoint/2010/main" val="38049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5122" y="78517"/>
            <a:ext cx="38911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01:26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UTC,  NOAA-20 (JPSS-1),  VIIRS I5  BT 207-240K 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cxnSp>
        <p:nvCxnSpPr>
          <p:cNvPr id="10" name="Přímá spojnice se šipkou 9"/>
          <p:cNvCxnSpPr/>
          <p:nvPr/>
        </p:nvCxnSpPr>
        <p:spPr>
          <a:xfrm>
            <a:off x="6763164" y="2139572"/>
            <a:ext cx="35862" cy="346639"/>
          </a:xfrm>
          <a:prstGeom prst="straightConnector1">
            <a:avLst/>
          </a:prstGeom>
          <a:ln w="28575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25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5122" y="78517"/>
            <a:ext cx="38911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01:26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UTC,  NOAA-20 (JPSS-1),  VIIRS I5  BT 207-240K 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5016782" y="78522"/>
            <a:ext cx="38911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08/09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21:00 – 03:00 UTC,  MSG IR10.8  204-244K 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G_IR108-RSS_1000x1000_204-244K blue-red_LimRng_4-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8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731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95122" y="78517"/>
            <a:ext cx="38911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01:26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UTC,  NOAA-20 (JPSS-1) 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81195" y="400429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VIIRS I5  BT 207-240K</a:t>
            </a:r>
            <a:b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375 m</a:t>
            </a:r>
            <a:endParaRPr lang="cs-CZ" sz="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36058" y="1232648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214</a:t>
            </a:r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918444" y="1232647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806391" y="2008095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215</a:t>
            </a:r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057401" y="188259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95122" y="78517"/>
            <a:ext cx="38911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01:26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UTC,  NOAA-20 (JPSS-1) 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81195" y="400429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VIIRS I5  BT 207-240K</a:t>
            </a:r>
            <a:b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375 m</a:t>
            </a:r>
            <a:endParaRPr lang="cs-CZ" sz="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396005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4614492" y="400434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VIIRS I5  BT 207-240K</a:t>
            </a:r>
            <a:b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 m</a:t>
            </a:r>
            <a:endParaRPr lang="cs-CZ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95122" y="78517"/>
            <a:ext cx="38911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01:26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UTC,  NOAA-20 (JPSS-1) 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81195" y="400429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VIIRS I5  BT 207-240K</a:t>
            </a:r>
            <a:b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375 m</a:t>
            </a:r>
            <a:endParaRPr lang="cs-CZ" sz="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616842" y="403421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VIIRS DNB NCC</a:t>
            </a:r>
          </a:p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 m</a:t>
            </a:r>
            <a:endParaRPr lang="cs-CZ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95122" y="78517"/>
            <a:ext cx="38911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01:26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UTC,  NOAA-20 (JPSS-1) 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lum contras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81195" y="400429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VIIRS I5  BT 207-240K</a:t>
            </a:r>
            <a:b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 m</a:t>
            </a:r>
            <a:endParaRPr lang="cs-CZ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16842" y="403421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VIIRS DNB NCC</a:t>
            </a:r>
          </a:p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 m</a:t>
            </a:r>
            <a:endParaRPr lang="cs-CZ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1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95122" y="78517"/>
            <a:ext cx="38911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01:26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UTC,  NOAA-20 (JPSS-1) 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81195" y="400429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VIIRS I5  BT 207-240K</a:t>
            </a:r>
            <a:b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 m</a:t>
            </a:r>
            <a:endParaRPr lang="cs-CZ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G_IR108-RSS_1000x1000_205-240K_bw_LimRng_4-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8000" y="396000"/>
            <a:ext cx="4500000" cy="450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5016782" y="78522"/>
            <a:ext cx="38911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08/09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21:00 – 03:00 UTC,  MSG IR10.8  20</a:t>
            </a:r>
            <a:r>
              <a:rPr lang="cs-CZ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-24</a:t>
            </a:r>
            <a:r>
              <a:rPr lang="cs-CZ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95122" y="78517"/>
            <a:ext cx="38911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 01:26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UTC,  NOAA-20 (JPSS-1) 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81195" y="400429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VIIRS I5  BT 207-240K</a:t>
            </a:r>
            <a:b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 m</a:t>
            </a:r>
            <a:endParaRPr lang="cs-CZ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834062" y="357240"/>
            <a:ext cx="396928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explanations:</a:t>
            </a:r>
          </a:p>
          <a:p>
            <a:endPara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 discontinuity of cloud top height (CTH)  –  but why?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68288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subsidence and dissipation of the anvil itself,</a:t>
            </a:r>
          </a:p>
          <a:p>
            <a:pPr defTabSz="268288"/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68288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subsidence of dryer warmer LS air from above,</a:t>
            </a:r>
          </a:p>
          <a:p>
            <a:pPr defTabSz="268288"/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68288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gravity wave(s),  </a:t>
            </a:r>
          </a:p>
          <a:p>
            <a:pPr defTabSz="268288"/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8288" defTabSz="268288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or  ?????</a:t>
            </a:r>
          </a:p>
          <a:p>
            <a:pPr indent="268288" defTabSz="268288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semitransparent layer higher above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warmer part of the storm (not consistent with illumination conditions in DNB)</a:t>
            </a:r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illumination of the discontinuity line in DNB, first explanation (CTH) seems to be more likely.</a:t>
            </a:r>
          </a:p>
          <a:p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it be somehow linked to the plume visible in DNB?</a:t>
            </a:r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60000" y="1260000"/>
            <a:ext cx="65926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00:23 UTC 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Nocturnal severe storms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(hail-producing supercells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with a distinct plume, modified by gravity waves and “ship waves”, generated by overshooting tops</a:t>
            </a:r>
          </a:p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Slovenia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Croatia</a:t>
            </a:r>
          </a:p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NOAA-21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(JPSS-2)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44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212537" y="223029"/>
            <a:ext cx="388433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enhancement of IR-window imagery </a:t>
            </a:r>
          </a:p>
          <a:p>
            <a:pPr algn="just"/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CHMI’s satellite department, first experiments with 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AVHRR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data 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greyscale enhancement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 back to early 1980’s, on MDA HRPT system (black and white prints)</a:t>
            </a:r>
            <a:endParaRPr lang="cs-CZ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cs-CZ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CHMI tests with 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enhancing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AVHRR imagery since late 1980’s, on 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processing system </a:t>
            </a: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ericolor 2000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s-CZ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ÚTIA ČSAV, Prah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(with output on 24x36</a:t>
            </a:r>
            <a:r>
              <a:rPr lang="cs-CZ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color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slides)</a:t>
            </a:r>
            <a:endParaRPr lang="cs-CZ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cs-C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presently used blue-red color scheme started to be used 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CHMI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research purposes since 1996, on SGI Indigo-2 UNIX workstation and IDL/ENVI image processing software 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Broader operational use of blue-red enhancement since 2004 – 2005, with purchase of CHMI’s VCS MSG/SEVIRI 2met! system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2006, cold-ring (“doughnut-shaped”) type of storms first described, using this color enhancement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2007, at first CWG workshop in Krakow, first suggestions to agree on this 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blue-red color palette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“standard” one within CWG and EUMETSAT (described at CWG website e.g.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here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2009</a:t>
            </a:r>
            <a:r>
              <a:rPr lang="cs-CZ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used in VIS &amp; IR</a:t>
            </a:r>
            <a:r>
              <a:rPr lang="cs-CZ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 sandwich products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Finally, broader global use of this enhancement scheme (or similar) with launch of Himawari-8 (2014) and GOES-R (2016) satellites</a:t>
            </a:r>
            <a:endParaRPr lang="cs-CZ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20060625-1608utc_AVHRR-rgb124_b4enh_E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53" y="559856"/>
            <a:ext cx="4499213" cy="3747843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4387" y="40486"/>
            <a:ext cx="14606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2023-07-25   00:23 UTC </a:t>
            </a:r>
            <a:b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NOAA-21 VIIRS band I5</a:t>
            </a:r>
            <a:b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203 </a:t>
            </a:r>
            <a:r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</a:t>
            </a:r>
            <a:r>
              <a:rPr lang="cs-CZ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</a:t>
            </a:r>
            <a:endParaRPr lang="en-US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72000"/>
            <a:ext cx="7290001" cy="486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656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72000"/>
            <a:ext cx="7290000" cy="486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64389" y="40487"/>
            <a:ext cx="14606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2023-07-25   00:23 UTC </a:t>
            </a:r>
            <a:b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NOAA-21 VIIRS band I5</a:t>
            </a:r>
            <a:b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203 </a:t>
            </a:r>
            <a:r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</a:t>
            </a:r>
            <a:endParaRPr lang="en-US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72000"/>
            <a:ext cx="4348421" cy="486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72000"/>
            <a:ext cx="4348421" cy="486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77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49477" y="660518"/>
            <a:ext cx="19012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comments</a:t>
            </a: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96790" y="1494114"/>
            <a:ext cx="59271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most cases, strong greyscale enhancement can show more details of storm cloud top (morphology, features) than the color enhancement.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useful for case studies, not for daily operational use.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 in AI-based plume detection in nocturnal imagery/data (similar details, morphology as in daytime imagery).</a:t>
            </a: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3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28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Obrázek 9" descr="grayscale_256x40.png"/>
          <p:cNvPicPr preferRelativeResize="0"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123" y="3392143"/>
            <a:ext cx="2700338" cy="202406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18" name="Skupina 12"/>
          <p:cNvGrpSpPr>
            <a:grpSpLocks/>
          </p:cNvGrpSpPr>
          <p:nvPr/>
        </p:nvGrpSpPr>
        <p:grpSpPr bwMode="auto">
          <a:xfrm>
            <a:off x="5304472" y="3392143"/>
            <a:ext cx="2700338" cy="202406"/>
            <a:chOff x="4972528" y="5220000"/>
            <a:chExt cx="3600000" cy="540000"/>
          </a:xfrm>
        </p:grpSpPr>
        <p:pic>
          <p:nvPicPr>
            <p:cNvPr id="19" name="Obrázek 10" descr="BT_bluered_256x40.png"/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72528" y="5220000"/>
              <a:ext cx="900000" cy="540000"/>
            </a:xfrm>
            <a:prstGeom prst="rect">
              <a:avLst/>
            </a:prstGeom>
            <a:noFill/>
            <a:ln w="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20" name="Obrázek 11" descr="grayscale_256x40.png"/>
            <p:cNvPicPr preferRelativeResize="0">
              <a:picLocks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72528" y="5220000"/>
              <a:ext cx="2700000" cy="540000"/>
            </a:xfrm>
            <a:prstGeom prst="rect">
              <a:avLst/>
            </a:prstGeom>
            <a:noFill/>
            <a:ln w="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21" name="Picture 6" descr="O:\!!! support files\CZ borders and BT- BTD color scales\BT-BTD_source-files\BT_bluered-sc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5769" y="3841850"/>
            <a:ext cx="2682000" cy="18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Přímá spojovací čára 15"/>
          <p:cNvCxnSpPr>
            <a:cxnSpLocks noChangeShapeType="1"/>
          </p:cNvCxnSpPr>
          <p:nvPr/>
        </p:nvCxnSpPr>
        <p:spPr bwMode="auto">
          <a:xfrm rot="10800000" flipV="1">
            <a:off x="6022420" y="3640275"/>
            <a:ext cx="1285875" cy="180000"/>
          </a:xfrm>
          <a:prstGeom prst="line">
            <a:avLst/>
          </a:prstGeom>
          <a:noFill/>
          <a:ln w="19050" algn="ctr">
            <a:solidFill>
              <a:srgbClr val="FFFFCC"/>
            </a:solidFill>
            <a:prstDash val="sysDash"/>
            <a:round/>
            <a:headEnd/>
            <a:tailEnd/>
          </a:ln>
        </p:spPr>
      </p:cxnSp>
      <p:cxnSp>
        <p:nvCxnSpPr>
          <p:cNvPr id="23" name="Přímá spojovací čára 23"/>
          <p:cNvCxnSpPr>
            <a:cxnSpLocks noChangeShapeType="1"/>
          </p:cNvCxnSpPr>
          <p:nvPr/>
        </p:nvCxnSpPr>
        <p:spPr bwMode="auto">
          <a:xfrm rot="10800000" flipV="1">
            <a:off x="7555945" y="3640275"/>
            <a:ext cx="428625" cy="180000"/>
          </a:xfrm>
          <a:prstGeom prst="line">
            <a:avLst/>
          </a:prstGeom>
          <a:noFill/>
          <a:ln w="19050" algn="ctr">
            <a:solidFill>
              <a:srgbClr val="FFFFCC"/>
            </a:solidFill>
            <a:prstDash val="sysDash"/>
            <a:round/>
            <a:headEnd/>
            <a:tailEnd/>
          </a:ln>
        </p:spPr>
      </p:cxnSp>
      <p:sp>
        <p:nvSpPr>
          <p:cNvPr id="24" name="TextovéPole 25"/>
          <p:cNvSpPr txBox="1">
            <a:spLocks noChangeArrowheads="1"/>
          </p:cNvSpPr>
          <p:nvPr/>
        </p:nvSpPr>
        <p:spPr bwMode="auto">
          <a:xfrm>
            <a:off x="602167" y="4147290"/>
            <a:ext cx="79842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enhancement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IR brightness temperature (BT) imagery – replacement of 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grey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scale, representing 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 brightness temperature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range, by dedicated colors. This specific brightness temperature range 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(BT 240K-200K)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 is suitable for typical (central) European storms; however in some cases or for other geographic regions it may need some adjustment (shift and/or stretch of the brightness temperature range represented in colors), mainly depending on the tropopause temperature and height. </a:t>
            </a:r>
          </a:p>
        </p:txBody>
      </p:sp>
      <p:pic>
        <p:nvPicPr>
          <p:cNvPr id="25" name="Picture 2" descr="M:\[2] prednasky\_ EUMeTrain 2011\02_enhancement\Mercator_500m_s_b4-basi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619" y="469708"/>
            <a:ext cx="3765992" cy="2825792"/>
          </a:xfrm>
          <a:prstGeom prst="rect">
            <a:avLst/>
          </a:prstGeom>
          <a:noFill/>
          <a:ln w="6350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26" name="Picture 3" descr="M:\[2] prednasky\_ EUMeTrain 2011\02_enhancement\Mercator_500m_s_b4-en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3898" y="469709"/>
            <a:ext cx="3765990" cy="2825791"/>
          </a:xfrm>
          <a:prstGeom prst="rect">
            <a:avLst/>
          </a:prstGeom>
          <a:noFill/>
          <a:ln w="6350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42657" y="95747"/>
            <a:ext cx="33117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enhancement of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IR-window imagery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684317" y="177783"/>
            <a:ext cx="1915909" cy="1962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2008-05-31  15:40 UTC  NOAA-15, Germany</a:t>
            </a:r>
          </a:p>
        </p:txBody>
      </p:sp>
    </p:spTree>
    <p:extLst>
      <p:ext uri="{BB962C8B-B14F-4D97-AF65-F5344CB8AC3E}">
        <p14:creationId xmlns:p14="http://schemas.microsoft.com/office/powerpoint/2010/main" val="55901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2657" y="95747"/>
            <a:ext cx="79375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enhancement of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IR-window imagery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55817" y="956235"/>
            <a:ext cx="695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reason for color enhancement – to reveal cloud-top structure details of storms, which would otherwise remain hidden in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uniform brightest shades of grey scale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for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potential storm severity in operational meteorology, in nowcasting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also for research purposes ... </a:t>
            </a:r>
          </a:p>
        </p:txBody>
      </p:sp>
    </p:spTree>
    <p:extLst>
      <p:ext uri="{BB962C8B-B14F-4D97-AF65-F5344CB8AC3E}">
        <p14:creationId xmlns:p14="http://schemas.microsoft.com/office/powerpoint/2010/main" val="27986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854649" y="2444393"/>
            <a:ext cx="6657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does it indeed reveal all the information about storm top structure,</a:t>
            </a:r>
            <a:b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its fine details?</a:t>
            </a:r>
          </a:p>
          <a:p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daytime, visible and near infrared bands, RGBs and sandwich products provide sufficient amount of information on details of</a:t>
            </a:r>
            <a:r>
              <a:rPr lang="cs-CZ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top morphology and microphysics, but we lack these in the night. Can stronger black and white enhancement replace some of these</a:t>
            </a:r>
            <a:r>
              <a:rPr lang="cs-CZ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 the night, can it provide any meaningful additional information?</a:t>
            </a:r>
            <a:endParaRPr lang="cs-CZ" sz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2657" y="95747"/>
            <a:ext cx="79375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enhancement of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IR-window imagery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55817" y="956235"/>
            <a:ext cx="695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reason for color enhancement – to reveal cloud-top structure details of storms, which would otherwise remain hidden in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uniform brightest shades of grey scale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for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potential storm severity in operational meteorology, in nowcasting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also for research purposes ... </a:t>
            </a:r>
          </a:p>
        </p:txBody>
      </p:sp>
    </p:spTree>
    <p:extLst>
      <p:ext uri="{BB962C8B-B14F-4D97-AF65-F5344CB8AC3E}">
        <p14:creationId xmlns:p14="http://schemas.microsoft.com/office/powerpoint/2010/main" val="24988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60000" y="1260000"/>
            <a:ext cx="65926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September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2016, 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02:57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cloud-top and airglow-levels gravity waves, </a:t>
            </a:r>
            <a:b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Mauretania and Senegal</a:t>
            </a:r>
          </a:p>
          <a:p>
            <a:pPr algn="ctr">
              <a:defRPr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Suomi-NPP</a:t>
            </a:r>
          </a:p>
        </p:txBody>
      </p:sp>
    </p:spTree>
    <p:extLst>
      <p:ext uri="{BB962C8B-B14F-4D97-AF65-F5344CB8AC3E}">
        <p14:creationId xmlns:p14="http://schemas.microsoft.com/office/powerpoint/2010/main" val="32519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Picture 6" descr="F:\VIIRS-DNB airglow (posledni upravy 15.4.2018)\__ zatim nezatridene !!!\2016 - Afrika - doprohlednout AIRS\20160906 #### (day 250) zapadni Afrika !!!  AIRS ano, ale slabsi\20160906_0257utc_DNB_M15_BT_178-208K_resized-preview_c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868" y="408528"/>
            <a:ext cx="3584894" cy="4464000"/>
          </a:xfrm>
          <a:prstGeom prst="rect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5070783" y="4008129"/>
            <a:ext cx="2674276" cy="268517"/>
          </a:xfrm>
          <a:prstGeom prst="rect">
            <a:avLst/>
          </a:prstGeom>
          <a:noFill/>
          <a:ln w="0">
            <a:noFill/>
          </a:ln>
        </p:spPr>
        <p:txBody>
          <a:bodyPr wrap="square" lIns="108000" tIns="72000" rIns="108000" bIns="7200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Cloud-top GW,  VIIRS band I5 BT 177-207K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(375m)</a:t>
            </a:r>
            <a:endParaRPr lang="cs-CZ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827271" y="4680623"/>
            <a:ext cx="1992794" cy="268517"/>
          </a:xfrm>
          <a:prstGeom prst="rect">
            <a:avLst/>
          </a:prstGeom>
          <a:noFill/>
          <a:ln w="0">
            <a:noFill/>
          </a:ln>
        </p:spPr>
        <p:txBody>
          <a:bodyPr wrap="square" lIns="108000" tIns="72000" rIns="108000" bIns="7200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VIIRS DNB &amp; band I5 (BT 177-207K)</a:t>
            </a:r>
            <a:endParaRPr lang="cs-CZ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54" y="564996"/>
            <a:ext cx="4982214" cy="3425272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66749" y="68374"/>
            <a:ext cx="499094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September 2016  02:57 UTC,  Suomi-NPP </a:t>
            </a:r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6749" y="68374"/>
            <a:ext cx="499094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September 2016  02:57 UTC,  Suomi-NPP </a:t>
            </a:r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4572003" y="388475"/>
            <a:ext cx="13436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177 K (white) – 207 K (black)</a:t>
            </a:r>
            <a:endParaRPr lang="cs-CZ" sz="600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" y="5015825"/>
            <a:ext cx="1367648" cy="1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Setvák, ČHMÚ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7000" y="5008500"/>
            <a:ext cx="9072000" cy="0"/>
          </a:xfrm>
          <a:prstGeom prst="line">
            <a:avLst/>
          </a:prstGeom>
          <a:ln w="0" cmpd="sng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6749" y="68374"/>
            <a:ext cx="499094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September 2016  02:57 UTC,  Suomi-NPP </a:t>
            </a:r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396000"/>
            <a:ext cx="4500000" cy="4500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268942" y="1123576"/>
            <a:ext cx="38368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case, much better visibility of storm cloud</a:t>
            </a:r>
            <a:r>
              <a:rPr lang="cs-CZ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gravity waves in the black and white version of enhancement</a:t>
            </a:r>
            <a:r>
              <a:rPr lang="cs-CZ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(same BT range as in the blue-red version)</a:t>
            </a:r>
            <a:r>
              <a:rPr lang="cs-CZ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72003" y="388475"/>
            <a:ext cx="13436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177 K (white) – 207 K (black)</a:t>
            </a:r>
            <a:endParaRPr lang="cs-CZ" sz="600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Vlastní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B0F0"/>
      </a:hlink>
      <a:folHlink>
        <a:srgbClr val="B47494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883</TotalTime>
  <Words>918</Words>
  <Application>Microsoft Office PowerPoint</Application>
  <PresentationFormat>Předvádění na obrazovce (16:9)</PresentationFormat>
  <Paragraphs>145</Paragraphs>
  <Slides>24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Setvák</dc:creator>
  <cp:lastModifiedBy>Martin</cp:lastModifiedBy>
  <cp:revision>86</cp:revision>
  <dcterms:created xsi:type="dcterms:W3CDTF">2023-08-19T07:06:06Z</dcterms:created>
  <dcterms:modified xsi:type="dcterms:W3CDTF">2024-04-06T06:17:53Z</dcterms:modified>
</cp:coreProperties>
</file>