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6" r:id="rId2"/>
    <p:sldId id="292" r:id="rId3"/>
    <p:sldId id="257" r:id="rId4"/>
    <p:sldId id="258" r:id="rId5"/>
    <p:sldId id="264" r:id="rId6"/>
    <p:sldId id="300" r:id="rId7"/>
    <p:sldId id="286" r:id="rId8"/>
    <p:sldId id="363" r:id="rId9"/>
    <p:sldId id="287" r:id="rId10"/>
    <p:sldId id="365" r:id="rId11"/>
    <p:sldId id="288" r:id="rId12"/>
    <p:sldId id="364" r:id="rId13"/>
    <p:sldId id="289" r:id="rId14"/>
    <p:sldId id="366" r:id="rId15"/>
    <p:sldId id="301" r:id="rId16"/>
    <p:sldId id="336" r:id="rId17"/>
    <p:sldId id="337" r:id="rId18"/>
    <p:sldId id="338" r:id="rId19"/>
    <p:sldId id="335" r:id="rId20"/>
    <p:sldId id="302" r:id="rId21"/>
    <p:sldId id="318" r:id="rId22"/>
    <p:sldId id="303" r:id="rId23"/>
    <p:sldId id="367" r:id="rId24"/>
    <p:sldId id="368" r:id="rId25"/>
    <p:sldId id="320" r:id="rId26"/>
    <p:sldId id="319"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21" r:id="rId40"/>
    <p:sldId id="322" r:id="rId41"/>
    <p:sldId id="323" r:id="rId42"/>
    <p:sldId id="324" r:id="rId43"/>
    <p:sldId id="352" r:id="rId44"/>
    <p:sldId id="353" r:id="rId45"/>
    <p:sldId id="356" r:id="rId46"/>
    <p:sldId id="357" r:id="rId47"/>
    <p:sldId id="369" r:id="rId48"/>
    <p:sldId id="339" r:id="rId49"/>
    <p:sldId id="340" r:id="rId50"/>
    <p:sldId id="350" r:id="rId51"/>
    <p:sldId id="341" r:id="rId52"/>
    <p:sldId id="342" r:id="rId53"/>
    <p:sldId id="343" r:id="rId54"/>
    <p:sldId id="344" r:id="rId55"/>
    <p:sldId id="351" r:id="rId56"/>
    <p:sldId id="345" r:id="rId57"/>
    <p:sldId id="346" r:id="rId58"/>
    <p:sldId id="347" r:id="rId59"/>
    <p:sldId id="348" r:id="rId60"/>
    <p:sldId id="349" r:id="rId61"/>
    <p:sldId id="298" r:id="rId62"/>
    <p:sldId id="280" r:id="rId63"/>
    <p:sldId id="281" r:id="rId64"/>
    <p:sldId id="282" r:id="rId65"/>
    <p:sldId id="283" r:id="rId66"/>
    <p:sldId id="284" r:id="rId67"/>
    <p:sldId id="285" r:id="rId68"/>
    <p:sldId id="299" r:id="rId69"/>
    <p:sldId id="358" r:id="rId70"/>
    <p:sldId id="359" r:id="rId71"/>
    <p:sldId id="360" r:id="rId72"/>
    <p:sldId id="361" r:id="rId73"/>
    <p:sldId id="362" r:id="rId74"/>
    <p:sldId id="290" r:id="rId75"/>
    <p:sldId id="265" r:id="rId76"/>
    <p:sldId id="267" r:id="rId77"/>
    <p:sldId id="266" r:id="rId78"/>
    <p:sldId id="268" r:id="rId79"/>
    <p:sldId id="269" r:id="rId80"/>
    <p:sldId id="270" r:id="rId81"/>
    <p:sldId id="291" r:id="rId82"/>
    <p:sldId id="271" r:id="rId83"/>
    <p:sldId id="272" r:id="rId84"/>
    <p:sldId id="273" r:id="rId85"/>
    <p:sldId id="293" r:id="rId86"/>
    <p:sldId id="295" r:id="rId87"/>
    <p:sldId id="296" r:id="rId88"/>
    <p:sldId id="297" r:id="rId89"/>
    <p:sldId id="370" r:id="rId90"/>
    <p:sldId id="371" r:id="rId91"/>
    <p:sldId id="372" r:id="rId92"/>
    <p:sldId id="373" r:id="rId93"/>
    <p:sldId id="374" r:id="rId94"/>
    <p:sldId id="375" r:id="rId95"/>
    <p:sldId id="376" r:id="rId96"/>
    <p:sldId id="279" r:id="rId97"/>
    <p:sldId id="275" r:id="rId98"/>
    <p:sldId id="276" r:id="rId99"/>
    <p:sldId id="277" r:id="rId100"/>
    <p:sldId id="278" r:id="rId101"/>
    <p:sldId id="333" r:id="rId102"/>
    <p:sldId id="327" r:id="rId103"/>
    <p:sldId id="329" r:id="rId104"/>
    <p:sldId id="330" r:id="rId105"/>
    <p:sldId id="334" r:id="rId106"/>
    <p:sldId id="261" r:id="rId107"/>
    <p:sldId id="262" r:id="rId108"/>
    <p:sldId id="263" r:id="rId10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02020"/>
    <a:srgbClr val="404140"/>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306"/>
      </p:cViewPr>
      <p:guideLst/>
    </p:cSldViewPr>
  </p:slideViewPr>
  <p:notesTextViewPr>
    <p:cViewPr>
      <p:scale>
        <a:sx n="1" d="1"/>
        <a:sy n="1" d="1"/>
      </p:scale>
      <p:origin x="0" y="0"/>
    </p:cViewPr>
  </p:notesTextViewPr>
  <p:sorterViewPr>
    <p:cViewPr varScale="1">
      <p:scale>
        <a:sx n="1" d="1"/>
        <a:sy n="1" d="1"/>
      </p:scale>
      <p:origin x="0" y="-9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ABE95-5C0B-43C9-A025-AF22F3CBA1F3}" type="datetimeFigureOut">
              <a:rPr lang="en-US" smtClean="0"/>
              <a:t>4/27/2025</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EB8DC-365A-45A3-9FB9-5ED4535E7932}" type="slidenum">
              <a:rPr lang="en-US" smtClean="0"/>
              <a:t>‹#›</a:t>
            </a:fld>
            <a:endParaRPr lang="en-US"/>
          </a:p>
        </p:txBody>
      </p:sp>
    </p:spTree>
    <p:extLst>
      <p:ext uri="{BB962C8B-B14F-4D97-AF65-F5344CB8AC3E}">
        <p14:creationId xmlns:p14="http://schemas.microsoft.com/office/powerpoint/2010/main" val="355348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30360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275240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77964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54326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5208" y="190479"/>
            <a:ext cx="10363200" cy="857256"/>
          </a:xfrm>
          <a:prstGeom prst="rect">
            <a:avLst/>
          </a:prstGeom>
        </p:spPr>
        <p:txBody>
          <a:bodyPr/>
          <a:lstStyle>
            <a:lvl1pPr algn="l">
              <a:defRPr sz="16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Tree>
    <p:extLst>
      <p:ext uri="{BB962C8B-B14F-4D97-AF65-F5344CB8AC3E}">
        <p14:creationId xmlns:p14="http://schemas.microsoft.com/office/powerpoint/2010/main" val="47812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241462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59564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F91059B-798B-48B4-B0C8-102AE7944DAD}" type="datetimeFigureOut">
              <a:rPr lang="cs-CZ" smtClean="0"/>
              <a:t>27.04.2025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30633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F91059B-798B-48B4-B0C8-102AE7944DAD}" type="datetimeFigureOut">
              <a:rPr lang="cs-CZ" smtClean="0"/>
              <a:t>27.04.2025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173856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F91059B-798B-48B4-B0C8-102AE7944DAD}" type="datetimeFigureOut">
              <a:rPr lang="cs-CZ" smtClean="0"/>
              <a:t>27.04.2025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18103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F91059B-798B-48B4-B0C8-102AE7944DAD}" type="datetimeFigureOut">
              <a:rPr lang="cs-CZ" smtClean="0"/>
              <a:t>27.04.2025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98058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F91059B-798B-48B4-B0C8-102AE7944DAD}" type="datetimeFigureOut">
              <a:rPr lang="cs-CZ" smtClean="0"/>
              <a:t>27.04.2025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371665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F91059B-798B-48B4-B0C8-102AE7944DAD}" type="datetimeFigureOut">
              <a:rPr lang="cs-CZ" smtClean="0"/>
              <a:t>27.04.2025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F413A0-1227-437C-8C62-086DB2ED4870}" type="slidenum">
              <a:rPr lang="cs-CZ" smtClean="0"/>
              <a:t>‹#›</a:t>
            </a:fld>
            <a:endParaRPr lang="cs-CZ"/>
          </a:p>
        </p:txBody>
      </p:sp>
    </p:spTree>
    <p:extLst>
      <p:ext uri="{BB962C8B-B14F-4D97-AF65-F5344CB8AC3E}">
        <p14:creationId xmlns:p14="http://schemas.microsoft.com/office/powerpoint/2010/main" val="235401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1059B-798B-48B4-B0C8-102AE7944DAD}" type="datetimeFigureOut">
              <a:rPr lang="cs-CZ" smtClean="0"/>
              <a:t>27.04.2025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413A0-1227-437C-8C62-086DB2ED4870}" type="slidenum">
              <a:rPr lang="cs-CZ" smtClean="0"/>
              <a:t>‹#›</a:t>
            </a:fld>
            <a:endParaRPr lang="cs-CZ"/>
          </a:p>
        </p:txBody>
      </p:sp>
    </p:spTree>
    <p:extLst>
      <p:ext uri="{BB962C8B-B14F-4D97-AF65-F5344CB8AC3E}">
        <p14:creationId xmlns:p14="http://schemas.microsoft.com/office/powerpoint/2010/main" val="32016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25.png"/><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65.png"/><Relationship Id="rId4" Type="http://schemas.openxmlformats.org/officeDocument/2006/relationships/image" Target="../media/image1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6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l3harrisgeospatial.com/Software-Technology/ENVI"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cwg.eumetsat.int/color-enhancement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movie-files/20130518-1230_MSG3_Nigeria_IR10.8-BT_color-enhancement_180-220K_205-245K.mov"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ovie-files/20080809-1320_MSG1_Rub-al-Khali_IR10.8-BT_180-220K_200-240K.mov" TargetMode="External"/><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cwg.eumetsat.int/sandwich-product-blending-the-hrv-and-ir10-8-bt-imagery/"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hyperlink" Target="movie-files/20150809g_MSG2-RSS_1500-1800utc__interval-15-min_1-fps.mov" TargetMode="External"/><Relationship Id="rId3" Type="http://schemas.openxmlformats.org/officeDocument/2006/relationships/hyperlink" Target="movie-files/20150809a_interval_15-min_1-fps.mov" TargetMode="External"/><Relationship Id="rId7" Type="http://schemas.openxmlformats.org/officeDocument/2006/relationships/hyperlink" Target="movie-files/20150809e_interval_10s_30-fps.mp4" TargetMode="External"/><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hyperlink" Target="movie-files/20150809d_interval_1-min_15-fps.mov" TargetMode="External"/><Relationship Id="rId11" Type="http://schemas.openxmlformats.org/officeDocument/2006/relationships/hyperlink" Target="http://www.setvak.cz/timelapse" TargetMode="External"/><Relationship Id="rId5" Type="http://schemas.openxmlformats.org/officeDocument/2006/relationships/hyperlink" Target="movie-files/20150809c_interval_2.5-min_6-fps.mov" TargetMode="External"/><Relationship Id="rId10" Type="http://schemas.openxmlformats.org/officeDocument/2006/relationships/hyperlink" Target="http://www.setvak.cz/timelapse/2015.html#20150809" TargetMode="External"/><Relationship Id="rId4" Type="http://schemas.openxmlformats.org/officeDocument/2006/relationships/hyperlink" Target="movie-files/20150809b_interval_5-min_3-fps.mov" TargetMode="External"/><Relationship Id="rId9" Type="http://schemas.openxmlformats.org/officeDocument/2006/relationships/hyperlink" Target="movie-files/20150809f_MSG2-RSS_1500-1800utc__interval-5-min_4-fps.mov"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movie-files/20130620b_MSG1_0900-1930UTC_interval-5min_5-fps.mov" TargetMode="External"/><Relationship Id="rId7" Type="http://schemas.openxmlformats.org/officeDocument/2006/relationships/hyperlink" Target="movie-files/20130620f_MSG1_0900-1930UTC_interval-180min_1-fps.mov" TargetMode="External"/><Relationship Id="rId2" Type="http://schemas.openxmlformats.org/officeDocument/2006/relationships/hyperlink" Target="movie-files/20130620a_MSG1_0900-1930UTC_interval-2.5min_10-fps.mov" TargetMode="External"/><Relationship Id="rId1" Type="http://schemas.openxmlformats.org/officeDocument/2006/relationships/slideLayout" Target="../slideLayouts/slideLayout1.xml"/><Relationship Id="rId6" Type="http://schemas.openxmlformats.org/officeDocument/2006/relationships/hyperlink" Target="movie-files/20130620e_MSG1_0900-1930UTC_interval-60min_1-fps.mov" TargetMode="External"/><Relationship Id="rId5" Type="http://schemas.openxmlformats.org/officeDocument/2006/relationships/hyperlink" Target="movie-files/20130620d_MSG1_0900-1930UTC_interval-30min_1-fps.mov" TargetMode="External"/><Relationship Id="rId4" Type="http://schemas.openxmlformats.org/officeDocument/2006/relationships/hyperlink" Target="movie-files/20130620c_MSG1_0900-1930UTC_interval-15min_2-fps.mov"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8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8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11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114.png"/><Relationship Id="rId9" Type="http://schemas.openxmlformats.org/officeDocument/2006/relationships/image" Target="../media/image100.png"/><Relationship Id="rId14" Type="http://schemas.openxmlformats.org/officeDocument/2006/relationships/image" Target="../media/image105.png"/></Relationships>
</file>

<file path=ppt/slides/_rels/slide8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8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24.png"/><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5.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29.png"/><Relationship Id="rId4" Type="http://schemas.openxmlformats.org/officeDocument/2006/relationships/image" Target="../media/image128.png"/></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2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33.png"/><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25.pn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37.png"/><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25.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41.png"/><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25.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49.png"/><Relationship Id="rId4"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25.png"/><Relationship Id="rId2"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53.png"/><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25.png"/><Relationship Id="rId2"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57.png"/><Relationship Id="rId4" Type="http://schemas.openxmlformats.org/officeDocument/2006/relationships/image" Target="../media/image156.png"/></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25.png"/><Relationship Id="rId2"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61.png"/><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ovéPole 1"/>
          <p:cNvSpPr txBox="1"/>
          <p:nvPr/>
        </p:nvSpPr>
        <p:spPr>
          <a:xfrm>
            <a:off x="1440000" y="1008990"/>
            <a:ext cx="9079858" cy="523220"/>
          </a:xfrm>
          <a:prstGeom prst="rect">
            <a:avLst/>
          </a:prstGeom>
          <a:noFill/>
        </p:spPr>
        <p:txBody>
          <a:bodyPr wrap="none" rtlCol="0">
            <a:spAutoFit/>
          </a:bodyPr>
          <a:lstStyle/>
          <a:p>
            <a:r>
              <a:rPr lang="cs-CZ" sz="2800" dirty="0" smtClean="0">
                <a:solidFill>
                  <a:schemeClr val="bg1"/>
                </a:solidFill>
                <a:latin typeface="Arial Black" panose="020B0A04020102020204" pitchFamily="34" charset="0"/>
                <a:cs typeface="Arial" panose="020B0604020202020204" pitchFamily="34" charset="0"/>
              </a:rPr>
              <a:t>CONVECTIVE STORMS FROM SATELLITES (1)</a:t>
            </a:r>
          </a:p>
        </p:txBody>
      </p:sp>
      <p:sp>
        <p:nvSpPr>
          <p:cNvPr id="5" name="Podnadpis 2"/>
          <p:cNvSpPr txBox="1">
            <a:spLocks/>
          </p:cNvSpPr>
          <p:nvPr/>
        </p:nvSpPr>
        <p:spPr>
          <a:xfrm>
            <a:off x="1440000" y="2218974"/>
            <a:ext cx="9731713" cy="2021952"/>
          </a:xfrm>
          <a:prstGeom prst="rect">
            <a:avLst/>
          </a:prstGeom>
        </p:spPr>
        <p:txBody>
          <a:bodyPr>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a:lstStyle>
          <a:p>
            <a:pPr marL="0" indent="0">
              <a:buFont typeface="Arial" panose="020B0604020202020204" pitchFamily="34" charset="0"/>
              <a:buNone/>
            </a:pPr>
            <a:r>
              <a:rPr lang="cs-CZ" sz="2800" dirty="0" smtClean="0">
                <a:solidFill>
                  <a:schemeClr val="bg1"/>
                </a:solidFill>
                <a:latin typeface="Arial"/>
              </a:rPr>
              <a:t>Martin Setvák</a:t>
            </a:r>
            <a:r>
              <a:rPr lang="en-US" sz="2800" dirty="0" smtClean="0">
                <a:solidFill>
                  <a:schemeClr val="bg1"/>
                </a:solidFill>
                <a:latin typeface="Arial"/>
              </a:rPr>
              <a:t>  	</a:t>
            </a:r>
            <a:endParaRPr lang="cs-CZ" sz="2800" dirty="0" smtClean="0">
              <a:solidFill>
                <a:schemeClr val="bg1"/>
              </a:solidFill>
              <a:latin typeface="Arial"/>
            </a:endParaRPr>
          </a:p>
          <a:p>
            <a:pPr marL="0" indent="0">
              <a:buFont typeface="Arial" panose="020B0604020202020204" pitchFamily="34" charset="0"/>
              <a:buNone/>
            </a:pPr>
            <a:r>
              <a:rPr lang="cs-CZ" sz="2000" dirty="0" smtClean="0">
                <a:solidFill>
                  <a:schemeClr val="bg1"/>
                </a:solidFill>
                <a:latin typeface="Arial"/>
              </a:rPr>
              <a:t>martin.setvak</a:t>
            </a:r>
            <a:r>
              <a:rPr lang="en-US" sz="2000" dirty="0" smtClean="0">
                <a:solidFill>
                  <a:schemeClr val="bg1"/>
                </a:solidFill>
                <a:latin typeface="Arial"/>
              </a:rPr>
              <a:t>@chmi.cz</a:t>
            </a:r>
          </a:p>
          <a:p>
            <a:pPr marL="0" indent="0">
              <a:buFont typeface="Arial" panose="020B0604020202020204" pitchFamily="34" charset="0"/>
              <a:buNone/>
            </a:pPr>
            <a:endParaRPr lang="en-US" sz="500" dirty="0" smtClean="0">
              <a:solidFill>
                <a:schemeClr val="bg1"/>
              </a:solidFill>
              <a:latin typeface="Arial"/>
            </a:endParaRPr>
          </a:p>
          <a:p>
            <a:pPr marL="0" indent="0">
              <a:buFont typeface="Arial" panose="020B0604020202020204" pitchFamily="34" charset="0"/>
              <a:buNone/>
            </a:pPr>
            <a:endParaRPr lang="cs-CZ" sz="2400" dirty="0">
              <a:solidFill>
                <a:schemeClr val="bg1"/>
              </a:solidFill>
              <a:latin typeface="Arial"/>
            </a:endParaRPr>
          </a:p>
          <a:p>
            <a:pPr marL="0" indent="0">
              <a:buFont typeface="Arial" panose="020B0604020202020204" pitchFamily="34" charset="0"/>
              <a:buNone/>
            </a:pPr>
            <a:r>
              <a:rPr lang="en-US" sz="2400" dirty="0" smtClean="0">
                <a:solidFill>
                  <a:schemeClr val="bg1"/>
                </a:solidFill>
                <a:latin typeface="Arial"/>
              </a:rPr>
              <a:t>Czech Hydrometeorological Institute</a:t>
            </a:r>
            <a:r>
              <a:rPr lang="cs-CZ" sz="2400" dirty="0" smtClean="0">
                <a:solidFill>
                  <a:schemeClr val="bg1"/>
                </a:solidFill>
                <a:latin typeface="Arial"/>
              </a:rPr>
              <a:t>,  </a:t>
            </a:r>
            <a:r>
              <a:rPr lang="en-US" sz="2400" dirty="0" smtClean="0">
                <a:solidFill>
                  <a:schemeClr val="bg1"/>
                </a:solidFill>
                <a:latin typeface="Arial"/>
              </a:rPr>
              <a:t>Satellite department</a:t>
            </a:r>
          </a:p>
          <a:p>
            <a:pPr marL="0" indent="0">
              <a:buFont typeface="Arial" panose="020B0604020202020204" pitchFamily="34" charset="0"/>
              <a:buNone/>
            </a:pPr>
            <a:endParaRPr lang="cs-CZ" sz="2800" dirty="0" smtClean="0">
              <a:solidFill>
                <a:schemeClr val="bg1"/>
              </a:solidFill>
              <a:latin typeface="Arial"/>
            </a:endParaRPr>
          </a:p>
        </p:txBody>
      </p:sp>
      <p:sp>
        <p:nvSpPr>
          <p:cNvPr id="6" name="TextovéPole 5"/>
          <p:cNvSpPr txBox="1"/>
          <p:nvPr/>
        </p:nvSpPr>
        <p:spPr>
          <a:xfrm>
            <a:off x="5012068" y="6308754"/>
            <a:ext cx="1274708" cy="230832"/>
          </a:xfrm>
          <a:prstGeom prst="rect">
            <a:avLst/>
          </a:prstGeom>
          <a:noFill/>
        </p:spPr>
        <p:txBody>
          <a:bodyPr wrap="none" rtlCol="0">
            <a:spAutoFit/>
          </a:bodyPr>
          <a:lstStyle/>
          <a:p>
            <a:r>
              <a:rPr lang="en-US" sz="900" dirty="0" smtClean="0">
                <a:solidFill>
                  <a:srgbClr val="E7E6E6">
                    <a:lumMod val="50000"/>
                  </a:srgbClr>
                </a:solidFill>
                <a:latin typeface="Arial"/>
              </a:rPr>
              <a:t>version</a:t>
            </a:r>
            <a:r>
              <a:rPr lang="cs-CZ" sz="900" dirty="0" smtClean="0">
                <a:solidFill>
                  <a:srgbClr val="E7E6E6">
                    <a:lumMod val="50000"/>
                  </a:srgbClr>
                </a:solidFill>
                <a:latin typeface="Arial"/>
              </a:rPr>
              <a:t>:   202</a:t>
            </a:r>
            <a:r>
              <a:rPr lang="en-US" sz="900" dirty="0" smtClean="0">
                <a:solidFill>
                  <a:srgbClr val="E7E6E6">
                    <a:lumMod val="50000"/>
                  </a:srgbClr>
                </a:solidFill>
                <a:latin typeface="Arial"/>
              </a:rPr>
              <a:t>5-04-2</a:t>
            </a:r>
            <a:r>
              <a:rPr lang="cs-CZ" sz="900" dirty="0" smtClean="0">
                <a:solidFill>
                  <a:srgbClr val="E7E6E6">
                    <a:lumMod val="50000"/>
                  </a:srgbClr>
                </a:solidFill>
                <a:latin typeface="Arial"/>
              </a:rPr>
              <a:t>7</a:t>
            </a:r>
            <a:endParaRPr lang="en-US" sz="900" dirty="0" smtClean="0">
              <a:solidFill>
                <a:srgbClr val="E7E6E6">
                  <a:lumMod val="50000"/>
                </a:srgbClr>
              </a:solidFill>
              <a:latin typeface="Arial"/>
            </a:endParaRPr>
          </a:p>
        </p:txBody>
      </p:sp>
    </p:spTree>
    <p:extLst>
      <p:ext uri="{BB962C8B-B14F-4D97-AF65-F5344CB8AC3E}">
        <p14:creationId xmlns:p14="http://schemas.microsoft.com/office/powerpoint/2010/main" val="183943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a:t>
            </a:r>
            <a:r>
              <a:rPr lang="en-US" sz="1400" b="1" smtClean="0">
                <a:solidFill>
                  <a:schemeClr val="bg1"/>
                </a:solidFill>
                <a:latin typeface="Arial" panose="020B0604020202020204" pitchFamily="34" charset="0"/>
                <a:cs typeface="Arial" panose="020B0604020202020204" pitchFamily="34" charset="0"/>
              </a:rPr>
              <a:t>– </a:t>
            </a:r>
            <a:r>
              <a:rPr lang="cs-CZ" sz="1400" b="1" smtClean="0">
                <a:solidFill>
                  <a:schemeClr val="bg1"/>
                </a:solidFill>
                <a:latin typeface="Arial" panose="020B0604020202020204" pitchFamily="34" charset="0"/>
                <a:cs typeface="Arial" panose="020B0604020202020204" pitchFamily="34" charset="0"/>
              </a:rPr>
              <a:t>strong</a:t>
            </a:r>
            <a:r>
              <a:rPr lang="en-US" sz="1400" b="1" smtClean="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shear  </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M:\___  2013 Pretoria course presentations\soundings\Lojzo\20130620_18_00_49_11.png"/>
          <p:cNvPicPr>
            <a:picLocks noChangeAspect="1" noChangeArrowheads="1"/>
          </p:cNvPicPr>
          <p:nvPr/>
        </p:nvPicPr>
        <p:blipFill>
          <a:blip r:embed="rId2" cstate="print"/>
          <a:srcRect/>
          <a:stretch>
            <a:fillRect/>
          </a:stretch>
        </p:blipFill>
        <p:spPr bwMode="auto">
          <a:xfrm>
            <a:off x="2520000" y="900000"/>
            <a:ext cx="6480000" cy="4860000"/>
          </a:xfrm>
          <a:prstGeom prst="rect">
            <a:avLst/>
          </a:prstGeom>
          <a:noFill/>
        </p:spPr>
      </p:pic>
      <p:sp>
        <p:nvSpPr>
          <p:cNvPr id="5" name="TextovéPole 4"/>
          <p:cNvSpPr txBox="1"/>
          <p:nvPr/>
        </p:nvSpPr>
        <p:spPr>
          <a:xfrm>
            <a:off x="3584664" y="5914880"/>
            <a:ext cx="4489883" cy="276999"/>
          </a:xfrm>
          <a:prstGeom prst="rect">
            <a:avLst/>
          </a:prstGeom>
          <a:noFill/>
        </p:spPr>
        <p:txBody>
          <a:bodyPr wrap="none" rtlCol="0">
            <a:spAutoFit/>
          </a:bodyPr>
          <a:lstStyle/>
          <a:p>
            <a:r>
              <a:rPr lang="en-US" sz="1200" dirty="0" smtClean="0">
                <a:solidFill>
                  <a:schemeClr val="bg1">
                    <a:lumMod val="85000"/>
                  </a:schemeClr>
                </a:solidFill>
              </a:rPr>
              <a:t>Artificial sounding, based on GFS model </a:t>
            </a:r>
            <a:r>
              <a:rPr lang="en-US" sz="1100" dirty="0" smtClean="0">
                <a:solidFill>
                  <a:schemeClr val="bg1">
                    <a:lumMod val="65000"/>
                  </a:schemeClr>
                </a:solidFill>
              </a:rPr>
              <a:t>(image provided by </a:t>
            </a:r>
            <a:r>
              <a:rPr lang="en-US" sz="1100" dirty="0" err="1" smtClean="0">
                <a:solidFill>
                  <a:schemeClr val="bg1">
                    <a:lumMod val="65000"/>
                  </a:schemeClr>
                </a:solidFill>
              </a:rPr>
              <a:t>Alois</a:t>
            </a:r>
            <a:r>
              <a:rPr lang="en-US" sz="1100" dirty="0" smtClean="0">
                <a:solidFill>
                  <a:schemeClr val="bg1">
                    <a:lumMod val="65000"/>
                  </a:schemeClr>
                </a:solidFill>
              </a:rPr>
              <a:t> </a:t>
            </a:r>
            <a:r>
              <a:rPr lang="en-US" sz="1100" dirty="0" err="1" smtClean="0">
                <a:solidFill>
                  <a:schemeClr val="bg1">
                    <a:lumMod val="65000"/>
                  </a:schemeClr>
                </a:solidFill>
              </a:rPr>
              <a:t>Sokol</a:t>
            </a:r>
            <a:r>
              <a:rPr lang="en-US" sz="1100" dirty="0" smtClean="0">
                <a:solidFill>
                  <a:schemeClr val="bg1">
                    <a:lumMod val="65000"/>
                  </a:schemeClr>
                </a:solidFill>
              </a:rPr>
              <a:t>)</a:t>
            </a:r>
            <a:endParaRPr lang="en-US" sz="1200" dirty="0">
              <a:solidFill>
                <a:schemeClr val="bg1">
                  <a:lumMod val="65000"/>
                </a:schemeClr>
              </a:solidFill>
            </a:endParaRPr>
          </a:p>
        </p:txBody>
      </p:sp>
    </p:spTree>
    <p:extLst>
      <p:ext uri="{BB962C8B-B14F-4D97-AF65-F5344CB8AC3E}">
        <p14:creationId xmlns:p14="http://schemas.microsoft.com/office/powerpoint/2010/main" val="28349322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2] prednasky\Taiwan 2015\01 - SWEP 2.5-min rapid scan\cases\02 (20 June 1800K)\crop\201306201805_BTD.png"/>
          <p:cNvPicPr>
            <a:picLocks noChangeAspect="1" noChangeArrowheads="1"/>
          </p:cNvPicPr>
          <p:nvPr/>
        </p:nvPicPr>
        <p:blipFill>
          <a:blip r:embed="rId2" cstate="print"/>
          <a:srcRect/>
          <a:stretch>
            <a:fillRect/>
          </a:stretch>
        </p:blipFill>
        <p:spPr bwMode="auto">
          <a:xfrm>
            <a:off x="4608000" y="3600000"/>
            <a:ext cx="4189090" cy="2880000"/>
          </a:xfrm>
          <a:prstGeom prst="rect">
            <a:avLst/>
          </a:prstGeom>
          <a:noFill/>
        </p:spPr>
      </p:pic>
      <p:pic>
        <p:nvPicPr>
          <p:cNvPr id="4" name="Picture 3" descr="M:\[2] prednasky\Taiwan 2015\01 - SWEP 2.5-min rapid scan\cases\02 (20 June 1800K)\crop\201306201805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2 (20 June 1800K)\crop\201306201805_IRBT.png"/>
          <p:cNvPicPr>
            <a:picLocks noChangeAspect="1" noChangeArrowheads="1"/>
          </p:cNvPicPr>
          <p:nvPr/>
        </p:nvPicPr>
        <p:blipFill>
          <a:blip r:embed="rId4" cstate="print"/>
          <a:srcRect/>
          <a:stretch>
            <a:fillRect/>
          </a:stretch>
        </p:blipFill>
        <p:spPr bwMode="auto">
          <a:xfrm>
            <a:off x="288000" y="3600000"/>
            <a:ext cx="4189089" cy="2880000"/>
          </a:xfrm>
          <a:prstGeom prst="rect">
            <a:avLst/>
          </a:prstGeom>
          <a:noFill/>
        </p:spPr>
      </p:pic>
      <p:pic>
        <p:nvPicPr>
          <p:cNvPr id="6" name="Picture 5" descr="M:\[2] prednasky\Taiwan 2015\01 - SWEP 2.5-min rapid scan\cases\02 (20 June 1800K)\crop\201306201805_sandwich.png"/>
          <p:cNvPicPr>
            <a:picLocks noChangeAspect="1" noChangeArrowheads="1"/>
          </p:cNvPicPr>
          <p:nvPr/>
        </p:nvPicPr>
        <p:blipFill>
          <a:blip r:embed="rId5" cstate="print">
            <a:lum bright="3000" contrast="3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10"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
        <p:nvSpPr>
          <p:cNvPr id="11" name="TextovéPole 10"/>
          <p:cNvSpPr txBox="1"/>
          <p:nvPr/>
        </p:nvSpPr>
        <p:spPr>
          <a:xfrm>
            <a:off x="9196029" y="987954"/>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18:05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4101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6850786" cy="707886"/>
          </a:xfrm>
          <a:prstGeom prst="rect">
            <a:avLst/>
          </a:prstGeom>
          <a:noFill/>
        </p:spPr>
        <p:txBody>
          <a:bodyPr wrap="none" rtlCol="0">
            <a:spAutoFit/>
          </a:bodyPr>
          <a:lstStyle/>
          <a:p>
            <a:r>
              <a:rPr lang="en-US" sz="2000" dirty="0" smtClean="0">
                <a:solidFill>
                  <a:schemeClr val="bg1"/>
                </a:solidFill>
                <a:latin typeface="Arial Black" panose="020B0A04020102020204" pitchFamily="34" charset="0"/>
                <a:cs typeface="Arial" panose="020B0604020202020204" pitchFamily="34" charset="0"/>
              </a:rPr>
              <a:t>COLOR ENHANCED SATELLITE IR BT IMAGERY </a:t>
            </a:r>
          </a:p>
          <a:p>
            <a:r>
              <a:rPr lang="en-US" sz="2000" dirty="0" smtClean="0">
                <a:solidFill>
                  <a:schemeClr val="bg1"/>
                </a:solidFill>
                <a:latin typeface="Arial Black" panose="020B0A04020102020204" pitchFamily="34" charset="0"/>
                <a:cs typeface="Arial" panose="020B0604020202020204" pitchFamily="34" charset="0"/>
              </a:rPr>
              <a:t>VERSUS RADAR REFLECTIVITY DATA</a:t>
            </a:r>
            <a:endParaRPr lang="cs-CZ" sz="2000" dirty="0" smtClean="0">
              <a:solidFill>
                <a:schemeClr val="bg1"/>
              </a:solidFill>
              <a:latin typeface="Arial Black" panose="020B0A04020102020204" pitchFamily="34" charset="0"/>
              <a:cs typeface="Arial" panose="020B0604020202020204" pitchFamily="34" charset="0"/>
            </a:endParaRP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42758873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Storm cells in satellite versus radar data ...</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ovéPole 11"/>
          <p:cNvSpPr txBox="1">
            <a:spLocks noChangeArrowheads="1"/>
          </p:cNvSpPr>
          <p:nvPr/>
        </p:nvSpPr>
        <p:spPr bwMode="auto">
          <a:xfrm>
            <a:off x="365562" y="802069"/>
            <a:ext cx="7689926" cy="830997"/>
          </a:xfrm>
          <a:prstGeom prst="rect">
            <a:avLst/>
          </a:prstGeom>
          <a:noFill/>
          <a:ln w="9525">
            <a:noFill/>
            <a:miter lim="800000"/>
            <a:headEnd/>
            <a:tailEnd/>
          </a:ln>
        </p:spPr>
        <p:txBody>
          <a:bodyPr wrap="none">
            <a:spAutoFit/>
          </a:bodyPr>
          <a:lstStyle/>
          <a:p>
            <a:pPr fontAlgn="base">
              <a:spcBef>
                <a:spcPct val="0"/>
              </a:spcBef>
              <a:spcAft>
                <a:spcPct val="0"/>
              </a:spcAft>
            </a:pPr>
            <a:r>
              <a:rPr lang="en-US" sz="1600" u="sng" dirty="0">
                <a:solidFill>
                  <a:schemeClr val="bg1"/>
                </a:solidFill>
                <a:latin typeface="Arial" panose="020B0604020202020204" pitchFamily="34" charset="0"/>
                <a:cs typeface="Arial" panose="020B0604020202020204" pitchFamily="34" charset="0"/>
              </a:rPr>
              <a:t>Radar-based storm cell</a:t>
            </a:r>
            <a:r>
              <a:rPr lang="en-US" sz="1600" dirty="0">
                <a:solidFill>
                  <a:schemeClr val="bg1"/>
                </a:solidFill>
                <a:latin typeface="Arial" panose="020B0604020202020204" pitchFamily="34" charset="0"/>
                <a:cs typeface="Arial" panose="020B0604020202020204" pitchFamily="34" charset="0"/>
              </a:rPr>
              <a:t>:	 defined by a certain radar reflectivity </a:t>
            </a:r>
            <a:r>
              <a:rPr lang="en-US" sz="1600" dirty="0" smtClean="0">
                <a:solidFill>
                  <a:schemeClr val="bg1"/>
                </a:solidFill>
                <a:latin typeface="Arial" panose="020B0604020202020204" pitchFamily="34" charset="0"/>
                <a:cs typeface="Arial" panose="020B0604020202020204" pitchFamily="34" charset="0"/>
              </a:rPr>
              <a:t>threshold (</a:t>
            </a:r>
            <a:r>
              <a:rPr lang="en-US" sz="1600" dirty="0" err="1" smtClean="0">
                <a:solidFill>
                  <a:schemeClr val="bg1"/>
                </a:solidFill>
                <a:latin typeface="Arial" panose="020B0604020202020204" pitchFamily="34" charset="0"/>
                <a:cs typeface="Arial" panose="020B0604020202020204" pitchFamily="34" charset="0"/>
              </a:rPr>
              <a:t>dBz</a:t>
            </a:r>
            <a:r>
              <a:rPr lang="en-US" sz="1600" dirty="0" smtClean="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a:p>
            <a:pPr fontAlgn="base">
              <a:spcBef>
                <a:spcPct val="0"/>
              </a:spcBef>
              <a:spcAft>
                <a:spcPct val="0"/>
              </a:spcAft>
            </a:pPr>
            <a:endParaRPr lang="en-US" sz="1600" dirty="0">
              <a:solidFill>
                <a:schemeClr val="bg1"/>
              </a:solidFill>
              <a:latin typeface="Arial" panose="020B0604020202020204" pitchFamily="34" charset="0"/>
              <a:cs typeface="Arial" panose="020B0604020202020204" pitchFamily="34" charset="0"/>
            </a:endParaRPr>
          </a:p>
          <a:p>
            <a:pPr fontAlgn="base">
              <a:spcBef>
                <a:spcPct val="0"/>
              </a:spcBef>
              <a:spcAft>
                <a:spcPct val="0"/>
              </a:spcAft>
            </a:pPr>
            <a:r>
              <a:rPr lang="en-US" sz="1600" u="sng" dirty="0">
                <a:solidFill>
                  <a:schemeClr val="bg1"/>
                </a:solidFill>
                <a:latin typeface="Arial" panose="020B0604020202020204" pitchFamily="34" charset="0"/>
                <a:cs typeface="Arial" panose="020B0604020202020204" pitchFamily="34" charset="0"/>
              </a:rPr>
              <a:t>Satellite-based storm cell</a:t>
            </a:r>
            <a:r>
              <a:rPr lang="en-US" sz="1600" dirty="0">
                <a:solidFill>
                  <a:schemeClr val="bg1"/>
                </a:solidFill>
                <a:latin typeface="Arial" panose="020B0604020202020204" pitchFamily="34" charset="0"/>
                <a:cs typeface="Arial" panose="020B0604020202020204" pitchFamily="34" charset="0"/>
              </a:rPr>
              <a:t>:	 defined by a certain cloud-top BT </a:t>
            </a:r>
            <a:r>
              <a:rPr lang="en-US" sz="1600" dirty="0" smtClean="0">
                <a:solidFill>
                  <a:schemeClr val="bg1"/>
                </a:solidFill>
                <a:latin typeface="Arial" panose="020B0604020202020204" pitchFamily="34" charset="0"/>
                <a:cs typeface="Arial" panose="020B0604020202020204" pitchFamily="34" charset="0"/>
              </a:rPr>
              <a:t>threshold (K)</a:t>
            </a:r>
            <a:endParaRPr lang="en-US" sz="1600" dirty="0">
              <a:solidFill>
                <a:schemeClr val="bg1"/>
              </a:solidFill>
              <a:latin typeface="Arial" panose="020B0604020202020204" pitchFamily="34" charset="0"/>
              <a:cs typeface="Arial" panose="020B0604020202020204" pitchFamily="34" charset="0"/>
            </a:endParaRPr>
          </a:p>
        </p:txBody>
      </p:sp>
      <p:sp>
        <p:nvSpPr>
          <p:cNvPr id="8" name="AutoShape 14"/>
          <p:cNvSpPr>
            <a:spLocks noChangeArrowheads="1"/>
          </p:cNvSpPr>
          <p:nvPr/>
        </p:nvSpPr>
        <p:spPr bwMode="auto">
          <a:xfrm>
            <a:off x="5034131" y="3392432"/>
            <a:ext cx="1214438" cy="476250"/>
          </a:xfrm>
          <a:prstGeom prst="downArrow">
            <a:avLst>
              <a:gd name="adj1" fmla="val 43333"/>
              <a:gd name="adj2" fmla="val 60417"/>
            </a:avLst>
          </a:prstGeom>
          <a:solidFill>
            <a:srgbClr val="33CCFF">
              <a:alpha val="50000"/>
            </a:srgbClr>
          </a:solidFill>
          <a:ln w="22225">
            <a:solidFill>
              <a:srgbClr val="000000"/>
            </a:solidFill>
            <a:miter lim="800000"/>
            <a:headEnd/>
            <a:tailEnd/>
          </a:ln>
          <a:effectLst>
            <a:outerShdw blurRad="50800" dist="25400" dir="1920000" algn="tl" rotWithShape="0">
              <a:srgbClr val="FFFFFF">
                <a:lumMod val="75000"/>
                <a:alpha val="4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9" name="TextovéPole 8"/>
          <p:cNvSpPr txBox="1">
            <a:spLocks noChangeArrowheads="1"/>
          </p:cNvSpPr>
          <p:nvPr/>
        </p:nvSpPr>
        <p:spPr bwMode="auto">
          <a:xfrm>
            <a:off x="1153838" y="2110611"/>
            <a:ext cx="9282933" cy="1077218"/>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600" dirty="0">
                <a:solidFill>
                  <a:schemeClr val="bg1"/>
                </a:solidFill>
                <a:latin typeface="Arial" panose="020B0604020202020204" pitchFamily="34" charset="0"/>
                <a:cs typeface="Arial" panose="020B0604020202020204" pitchFamily="34" charset="0"/>
              </a:rPr>
              <a:t>Typically, it is not possible to distinguish the individual storm cells (radar cells) in satellite imagery, </a:t>
            </a:r>
            <a:r>
              <a:rPr lang="en-US" sz="1600" dirty="0" smtClean="0">
                <a:solidFill>
                  <a:schemeClr val="bg1"/>
                </a:solidFill>
                <a:latin typeface="Arial" panose="020B0604020202020204" pitchFamily="34" charset="0"/>
                <a:cs typeface="Arial" panose="020B0604020202020204" pitchFamily="34" charset="0"/>
              </a:rPr>
              <a:t>as they </a:t>
            </a:r>
            <a:r>
              <a:rPr lang="en-US" sz="1600" dirty="0">
                <a:solidFill>
                  <a:schemeClr val="bg1"/>
                </a:solidFill>
                <a:latin typeface="Arial" panose="020B0604020202020204" pitchFamily="34" charset="0"/>
                <a:cs typeface="Arial" panose="020B0604020202020204" pitchFamily="34" charset="0"/>
              </a:rPr>
              <a:t>are usually all hidden under a common “umbrella” – the storm anvil. What appears in satellite imagery as a single, large storm cell, may actually be a cluster or organized system of smaller-scale convective storm cells (radar cells).</a:t>
            </a:r>
          </a:p>
        </p:txBody>
      </p:sp>
      <p:sp>
        <p:nvSpPr>
          <p:cNvPr id="10" name="TextovéPole 10"/>
          <p:cNvSpPr txBox="1">
            <a:spLocks noChangeArrowheads="1"/>
          </p:cNvSpPr>
          <p:nvPr/>
        </p:nvSpPr>
        <p:spPr bwMode="auto">
          <a:xfrm>
            <a:off x="1511027" y="4242624"/>
            <a:ext cx="8925744" cy="1323439"/>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600" dirty="0">
                <a:solidFill>
                  <a:schemeClr val="bg1"/>
                </a:solidFill>
                <a:latin typeface="Arial" panose="020B0604020202020204" pitchFamily="34" charset="0"/>
                <a:cs typeface="Arial" panose="020B0604020202020204" pitchFamily="34" charset="0"/>
              </a:rPr>
              <a:t>Based on satellite imagery only, it is very difficult to decide about the type or internal structure of a storm. The same applies to the storm intensity (severity) and maturity – the satellite sees only the result of previous storm activity, which has formed the storm anvil, not the actual internal state of the storm. The only exception are the overshooting tops, manifesting momentary state of the storm updraft (at it’s upper part!).</a:t>
            </a:r>
          </a:p>
        </p:txBody>
      </p:sp>
    </p:spTree>
    <p:extLst>
      <p:ext uri="{BB962C8B-B14F-4D97-AF65-F5344CB8AC3E}">
        <p14:creationId xmlns:p14="http://schemas.microsoft.com/office/powerpoint/2010/main" val="5486537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Storm cells in satellite versus radar data ...</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433877" y="732875"/>
            <a:ext cx="6074161" cy="4027488"/>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6661432" y="1191057"/>
            <a:ext cx="5328244" cy="4709679"/>
          </a:xfrm>
          <a:prstGeom prst="rect">
            <a:avLst/>
          </a:prstGeom>
          <a:noFill/>
          <a:ln w="9525">
            <a:noFill/>
            <a:miter lim="800000"/>
            <a:headEnd/>
            <a:tailEnd/>
          </a:ln>
        </p:spPr>
      </p:pic>
      <p:sp>
        <p:nvSpPr>
          <p:cNvPr id="5" name="Elipsa 11"/>
          <p:cNvSpPr>
            <a:spLocks noChangeArrowheads="1"/>
          </p:cNvSpPr>
          <p:nvPr/>
        </p:nvSpPr>
        <p:spPr bwMode="auto">
          <a:xfrm>
            <a:off x="2799199" y="1223794"/>
            <a:ext cx="1630910" cy="1716748"/>
          </a:xfrm>
          <a:prstGeom prst="ellipse">
            <a:avLst/>
          </a:prstGeom>
          <a:noFill/>
          <a:ln w="9525" algn="ctr">
            <a:solidFill>
              <a:srgbClr val="FFFFCC"/>
            </a:solidFill>
            <a:round/>
            <a:headEnd/>
            <a:tailEnd/>
          </a:ln>
        </p:spPr>
        <p:txBody>
          <a:bodyPr/>
          <a:lstStyle/>
          <a:p>
            <a:endParaRPr lang="en-US" sz="2000">
              <a:solidFill>
                <a:schemeClr val="bg1"/>
              </a:solidFill>
              <a:latin typeface="Arial" panose="020B0604020202020204" pitchFamily="34" charset="0"/>
              <a:cs typeface="Arial" panose="020B0604020202020204" pitchFamily="34" charset="0"/>
            </a:endParaRPr>
          </a:p>
        </p:txBody>
      </p:sp>
      <p:sp>
        <p:nvSpPr>
          <p:cNvPr id="6" name="Elipsa 12"/>
          <p:cNvSpPr>
            <a:spLocks noChangeArrowheads="1"/>
          </p:cNvSpPr>
          <p:nvPr/>
        </p:nvSpPr>
        <p:spPr bwMode="auto">
          <a:xfrm>
            <a:off x="8031556" y="1922022"/>
            <a:ext cx="1664239" cy="1751830"/>
          </a:xfrm>
          <a:prstGeom prst="ellipse">
            <a:avLst/>
          </a:prstGeom>
          <a:noFill/>
          <a:ln w="12700" algn="ctr">
            <a:solidFill>
              <a:schemeClr val="tx1"/>
            </a:solidFill>
            <a:round/>
            <a:headEnd/>
            <a:tailEnd/>
          </a:ln>
        </p:spPr>
        <p:txBody>
          <a:bodyPr/>
          <a:lstStyle/>
          <a:p>
            <a:endParaRPr lang="en-US" sz="2000">
              <a:solidFill>
                <a:schemeClr val="bg1"/>
              </a:solidFill>
              <a:latin typeface="Arial" panose="020B0604020202020204" pitchFamily="34" charset="0"/>
              <a:cs typeface="Arial" panose="020B0604020202020204" pitchFamily="34" charset="0"/>
            </a:endParaRPr>
          </a:p>
        </p:txBody>
      </p:sp>
      <p:sp>
        <p:nvSpPr>
          <p:cNvPr id="7" name="TextovéPole 4"/>
          <p:cNvSpPr txBox="1">
            <a:spLocks noChangeArrowheads="1"/>
          </p:cNvSpPr>
          <p:nvPr/>
        </p:nvSpPr>
        <p:spPr bwMode="auto">
          <a:xfrm>
            <a:off x="10229593" y="201282"/>
            <a:ext cx="1831032" cy="446276"/>
          </a:xfrm>
          <a:prstGeom prst="rect">
            <a:avLst/>
          </a:prstGeom>
          <a:noFill/>
          <a:ln w="9525">
            <a:noFill/>
            <a:miter lim="800000"/>
            <a:headEnd/>
            <a:tailEnd/>
          </a:ln>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20</a:t>
            </a:r>
            <a:r>
              <a:rPr lang="cs-CZ" sz="1200" dirty="0">
                <a:solidFill>
                  <a:schemeClr val="bg1"/>
                </a:solidFill>
                <a:latin typeface="Arial" panose="020B0604020202020204" pitchFamily="34" charset="0"/>
                <a:cs typeface="Arial" panose="020B0604020202020204" pitchFamily="34" charset="0"/>
              </a:rPr>
              <a:t>08</a:t>
            </a:r>
            <a:r>
              <a:rPr lang="en-US" sz="1200" dirty="0">
                <a:solidFill>
                  <a:schemeClr val="bg1"/>
                </a:solidFill>
                <a:latin typeface="Arial" panose="020B0604020202020204" pitchFamily="34" charset="0"/>
                <a:cs typeface="Arial" panose="020B0604020202020204" pitchFamily="34" charset="0"/>
              </a:rPr>
              <a:t>-</a:t>
            </a:r>
            <a:r>
              <a:rPr lang="cs-CZ" sz="1200" dirty="0">
                <a:solidFill>
                  <a:schemeClr val="bg1"/>
                </a:solidFill>
                <a:latin typeface="Arial" panose="020B0604020202020204" pitchFamily="34" charset="0"/>
                <a:cs typeface="Arial" panose="020B0604020202020204" pitchFamily="34" charset="0"/>
              </a:rPr>
              <a:t>05</a:t>
            </a:r>
            <a:r>
              <a:rPr lang="en-US" sz="1200" dirty="0">
                <a:solidFill>
                  <a:schemeClr val="bg1"/>
                </a:solidFill>
                <a:latin typeface="Arial" panose="020B0604020202020204" pitchFamily="34" charset="0"/>
                <a:cs typeface="Arial" panose="020B0604020202020204" pitchFamily="34" charset="0"/>
              </a:rPr>
              <a:t>-</a:t>
            </a:r>
            <a:r>
              <a:rPr lang="cs-CZ" sz="1200" dirty="0">
                <a:solidFill>
                  <a:schemeClr val="bg1"/>
                </a:solidFill>
                <a:latin typeface="Arial" panose="020B0604020202020204" pitchFamily="34" charset="0"/>
                <a:cs typeface="Arial" panose="020B0604020202020204" pitchFamily="34" charset="0"/>
              </a:rPr>
              <a:t>31</a:t>
            </a:r>
            <a:r>
              <a:rPr lang="en-US" sz="1200" dirty="0">
                <a:solidFill>
                  <a:schemeClr val="bg1"/>
                </a:solidFill>
                <a:latin typeface="Arial" panose="020B0604020202020204" pitchFamily="34" charset="0"/>
                <a:cs typeface="Arial" panose="020B0604020202020204" pitchFamily="34" charset="0"/>
              </a:rPr>
              <a:t>  </a:t>
            </a:r>
            <a:r>
              <a:rPr lang="cs-CZ" sz="1200" dirty="0">
                <a:solidFill>
                  <a:schemeClr val="bg1"/>
                </a:solidFill>
                <a:latin typeface="Arial" panose="020B0604020202020204" pitchFamily="34" charset="0"/>
                <a:cs typeface="Arial" panose="020B0604020202020204" pitchFamily="34" charset="0"/>
              </a:rPr>
              <a:t>14</a:t>
            </a:r>
            <a:r>
              <a:rPr lang="en-US" sz="1200" dirty="0">
                <a:solidFill>
                  <a:schemeClr val="bg1"/>
                </a:solidFill>
                <a:latin typeface="Arial" panose="020B0604020202020204" pitchFamily="34" charset="0"/>
                <a:cs typeface="Arial" panose="020B0604020202020204" pitchFamily="34" charset="0"/>
              </a:rPr>
              <a:t>:</a:t>
            </a:r>
            <a:r>
              <a:rPr lang="cs-CZ" sz="1200" dirty="0">
                <a:solidFill>
                  <a:schemeClr val="bg1"/>
                </a:solidFill>
                <a:latin typeface="Arial" panose="020B0604020202020204" pitchFamily="34" charset="0"/>
                <a:cs typeface="Arial" panose="020B0604020202020204" pitchFamily="34" charset="0"/>
              </a:rPr>
              <a:t>30</a:t>
            </a:r>
            <a:r>
              <a:rPr lang="en-US" sz="1200" dirty="0">
                <a:solidFill>
                  <a:schemeClr val="bg1"/>
                </a:solidFill>
                <a:latin typeface="Arial" panose="020B0604020202020204" pitchFamily="34" charset="0"/>
                <a:cs typeface="Arial" panose="020B0604020202020204" pitchFamily="34" charset="0"/>
              </a:rPr>
              <a:t> UTC </a:t>
            </a:r>
            <a:r>
              <a:rPr lang="en-US" sz="1100" dirty="0">
                <a:solidFill>
                  <a:schemeClr val="bg1"/>
                </a:solidFill>
                <a:latin typeface="Arial" panose="020B0604020202020204" pitchFamily="34" charset="0"/>
                <a:cs typeface="Arial" panose="020B0604020202020204" pitchFamily="34" charset="0"/>
              </a:rPr>
              <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Germany - Czech republic</a:t>
            </a:r>
          </a:p>
        </p:txBody>
      </p:sp>
      <p:sp>
        <p:nvSpPr>
          <p:cNvPr id="8" name="TextovéPole 7"/>
          <p:cNvSpPr txBox="1"/>
          <p:nvPr/>
        </p:nvSpPr>
        <p:spPr>
          <a:xfrm>
            <a:off x="375795" y="4872751"/>
            <a:ext cx="2492990" cy="253916"/>
          </a:xfrm>
          <a:prstGeom prst="rect">
            <a:avLst/>
          </a:prstGeom>
          <a:noFill/>
        </p:spPr>
        <p:txBody>
          <a:bodyPr wrap="none">
            <a:spAutoFit/>
          </a:bodyPr>
          <a:lstStyle/>
          <a:p>
            <a:pPr>
              <a:defRPr/>
            </a:pPr>
            <a:r>
              <a:rPr lang="en-US" sz="1050" dirty="0">
                <a:solidFill>
                  <a:schemeClr val="bg1"/>
                </a:solidFill>
                <a:latin typeface="Arial" panose="020B0604020202020204" pitchFamily="34" charset="0"/>
                <a:cs typeface="Arial" panose="020B0604020202020204" pitchFamily="34" charset="0"/>
              </a:rPr>
              <a:t>MSG-1 (Meteosat 8) sandwich product</a:t>
            </a:r>
          </a:p>
        </p:txBody>
      </p:sp>
      <p:sp>
        <p:nvSpPr>
          <p:cNvPr id="9" name="TextovéPole 8"/>
          <p:cNvSpPr txBox="1"/>
          <p:nvPr/>
        </p:nvSpPr>
        <p:spPr>
          <a:xfrm>
            <a:off x="4796340" y="5670384"/>
            <a:ext cx="1800493" cy="253916"/>
          </a:xfrm>
          <a:prstGeom prst="rect">
            <a:avLst/>
          </a:prstGeom>
          <a:noFill/>
        </p:spPr>
        <p:txBody>
          <a:bodyPr wrap="none">
            <a:spAutoFit/>
          </a:bodyPr>
          <a:lstStyle/>
          <a:p>
            <a:pPr>
              <a:defRPr/>
            </a:pPr>
            <a:r>
              <a:rPr lang="en-US" sz="1050" dirty="0">
                <a:solidFill>
                  <a:schemeClr val="bg1"/>
                </a:solidFill>
                <a:latin typeface="Arial" panose="020B0604020202020204" pitchFamily="34" charset="0"/>
                <a:cs typeface="Arial" panose="020B0604020202020204" pitchFamily="34" charset="0"/>
              </a:rPr>
              <a:t>Radar B</a:t>
            </a:r>
            <a:r>
              <a:rPr lang="en-US" sz="1050" dirty="0" smtClean="0">
                <a:solidFill>
                  <a:schemeClr val="bg1"/>
                </a:solidFill>
                <a:latin typeface="Arial" panose="020B0604020202020204" pitchFamily="34" charset="0"/>
                <a:cs typeface="Arial" panose="020B0604020202020204" pitchFamily="34" charset="0"/>
              </a:rPr>
              <a:t>rdy </a:t>
            </a:r>
            <a:r>
              <a:rPr lang="en-US" sz="1050" dirty="0">
                <a:solidFill>
                  <a:schemeClr val="bg1"/>
                </a:solidFill>
                <a:latin typeface="Arial" panose="020B0604020202020204" pitchFamily="34" charset="0"/>
                <a:cs typeface="Arial" panose="020B0604020202020204" pitchFamily="34" charset="0"/>
              </a:rPr>
              <a:t>(CZRAD), Z</a:t>
            </a:r>
            <a:r>
              <a:rPr lang="en-US" sz="1150" baseline="-10000" dirty="0">
                <a:solidFill>
                  <a:schemeClr val="bg1"/>
                </a:solidFill>
                <a:latin typeface="Arial" panose="020B0604020202020204" pitchFamily="34" charset="0"/>
                <a:cs typeface="Arial" panose="020B0604020202020204" pitchFamily="34" charset="0"/>
              </a:rPr>
              <a:t>max</a:t>
            </a:r>
          </a:p>
        </p:txBody>
      </p:sp>
      <p:pic>
        <p:nvPicPr>
          <p:cNvPr id="10" name="Picture 7" descr="O:\!!! support files\radar\radar-reflectivity-scale.png"/>
          <p:cNvPicPr>
            <a:picLocks noChangeAspect="1" noChangeArrowheads="1"/>
          </p:cNvPicPr>
          <p:nvPr/>
        </p:nvPicPr>
        <p:blipFill>
          <a:blip r:embed="rId4" cstate="print"/>
          <a:srcRect/>
          <a:stretch>
            <a:fillRect/>
          </a:stretch>
        </p:blipFill>
        <p:spPr bwMode="auto">
          <a:xfrm>
            <a:off x="11625279" y="4452935"/>
            <a:ext cx="361950" cy="1447800"/>
          </a:xfrm>
          <a:prstGeom prst="rect">
            <a:avLst/>
          </a:prstGeom>
          <a:noFill/>
          <a:ln w="9525">
            <a:noFill/>
            <a:miter lim="800000"/>
            <a:headEnd/>
            <a:tailEnd/>
          </a:ln>
        </p:spPr>
      </p:pic>
    </p:spTree>
    <p:extLst>
      <p:ext uri="{BB962C8B-B14F-4D97-AF65-F5344CB8AC3E}">
        <p14:creationId xmlns:p14="http://schemas.microsoft.com/office/powerpoint/2010/main" val="38208780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Storm cells in satellite versus radar data ...</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853321" y="751381"/>
            <a:ext cx="5224298" cy="5288843"/>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6200562" y="751381"/>
            <a:ext cx="5224298" cy="5288843"/>
          </a:xfrm>
          <a:prstGeom prst="rect">
            <a:avLst/>
          </a:prstGeom>
          <a:noFill/>
          <a:ln w="9525">
            <a:noFill/>
            <a:miter lim="800000"/>
            <a:headEnd/>
            <a:tailEnd/>
          </a:ln>
        </p:spPr>
      </p:pic>
      <p:sp>
        <p:nvSpPr>
          <p:cNvPr id="5" name="TextovéPole 4"/>
          <p:cNvSpPr txBox="1">
            <a:spLocks noChangeArrowheads="1"/>
          </p:cNvSpPr>
          <p:nvPr/>
        </p:nvSpPr>
        <p:spPr bwMode="auto">
          <a:xfrm>
            <a:off x="8984602" y="217265"/>
            <a:ext cx="2724038" cy="246221"/>
          </a:xfrm>
          <a:prstGeom prst="rect">
            <a:avLst/>
          </a:prstGeom>
          <a:noFill/>
          <a:ln w="9525">
            <a:noFill/>
            <a:miter lim="800000"/>
            <a:headEnd/>
            <a:tailEnd/>
          </a:ln>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20</a:t>
            </a:r>
            <a:r>
              <a:rPr lang="cs-CZ" sz="1000" dirty="0">
                <a:solidFill>
                  <a:schemeClr val="bg1"/>
                </a:solidFill>
                <a:latin typeface="Arial" panose="020B0604020202020204" pitchFamily="34" charset="0"/>
                <a:cs typeface="Arial" panose="020B0604020202020204" pitchFamily="34" charset="0"/>
              </a:rPr>
              <a:t>0</a:t>
            </a:r>
            <a:r>
              <a:rPr lang="en-US" sz="1000" dirty="0">
                <a:solidFill>
                  <a:schemeClr val="bg1"/>
                </a:solidFill>
                <a:latin typeface="Arial" panose="020B0604020202020204" pitchFamily="34" charset="0"/>
                <a:cs typeface="Arial" panose="020B0604020202020204" pitchFamily="34" charset="0"/>
              </a:rPr>
              <a:t>6-</a:t>
            </a:r>
            <a:r>
              <a:rPr lang="cs-CZ" sz="1000" dirty="0">
                <a:solidFill>
                  <a:schemeClr val="bg1"/>
                </a:solidFill>
                <a:latin typeface="Arial" panose="020B0604020202020204" pitchFamily="34" charset="0"/>
                <a:cs typeface="Arial" panose="020B0604020202020204" pitchFamily="34" charset="0"/>
              </a:rPr>
              <a:t>0</a:t>
            </a:r>
            <a:r>
              <a:rPr lang="en-US" sz="1000" dirty="0">
                <a:solidFill>
                  <a:schemeClr val="bg1"/>
                </a:solidFill>
                <a:latin typeface="Arial" panose="020B0604020202020204" pitchFamily="34" charset="0"/>
                <a:cs typeface="Arial" panose="020B0604020202020204" pitchFamily="34" charset="0"/>
              </a:rPr>
              <a:t>6-22  01:1</a:t>
            </a:r>
            <a:r>
              <a:rPr lang="cs-CZ" sz="1000" dirty="0">
                <a:solidFill>
                  <a:schemeClr val="bg1"/>
                </a:solidFill>
                <a:latin typeface="Arial" panose="020B0604020202020204" pitchFamily="34" charset="0"/>
                <a:cs typeface="Arial" panose="020B0604020202020204" pitchFamily="34" charset="0"/>
              </a:rPr>
              <a:t>0</a:t>
            </a:r>
            <a:r>
              <a:rPr lang="en-US" sz="1000" dirty="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UTC,  Czech Republic</a:t>
            </a:r>
            <a:endParaRPr lang="en-US" sz="1000" dirty="0">
              <a:solidFill>
                <a:schemeClr val="bg1"/>
              </a:solidFill>
              <a:latin typeface="Arial" panose="020B0604020202020204" pitchFamily="34" charset="0"/>
              <a:cs typeface="Arial" panose="020B0604020202020204" pitchFamily="34" charset="0"/>
            </a:endParaRPr>
          </a:p>
        </p:txBody>
      </p:sp>
      <p:pic>
        <p:nvPicPr>
          <p:cNvPr id="6" name="Picture 7" descr="O:\!!! support files\radar\radar-reflectivity-scale.png"/>
          <p:cNvPicPr>
            <a:picLocks noChangeAspect="1" noChangeArrowheads="1"/>
          </p:cNvPicPr>
          <p:nvPr/>
        </p:nvPicPr>
        <p:blipFill>
          <a:blip r:embed="rId4" cstate="print"/>
          <a:srcRect/>
          <a:stretch>
            <a:fillRect/>
          </a:stretch>
        </p:blipFill>
        <p:spPr bwMode="auto">
          <a:xfrm>
            <a:off x="10979047" y="4250451"/>
            <a:ext cx="445953" cy="1783812"/>
          </a:xfrm>
          <a:prstGeom prst="rect">
            <a:avLst/>
          </a:prstGeom>
          <a:noFill/>
          <a:ln w="9525">
            <a:noFill/>
            <a:miter lim="800000"/>
            <a:headEnd/>
            <a:tailEnd/>
          </a:ln>
        </p:spPr>
      </p:pic>
      <p:sp>
        <p:nvSpPr>
          <p:cNvPr id="7" name="TextovéPole 6"/>
          <p:cNvSpPr txBox="1"/>
          <p:nvPr/>
        </p:nvSpPr>
        <p:spPr>
          <a:xfrm>
            <a:off x="2458878" y="6211119"/>
            <a:ext cx="2047355" cy="253916"/>
          </a:xfrm>
          <a:prstGeom prst="rect">
            <a:avLst/>
          </a:prstGeom>
          <a:noFill/>
        </p:spPr>
        <p:txBody>
          <a:bodyPr wrap="none">
            <a:spAutoFit/>
          </a:bodyPr>
          <a:lstStyle/>
          <a:p>
            <a:pPr>
              <a:defRPr/>
            </a:pPr>
            <a:r>
              <a:rPr lang="en-US" sz="1050" dirty="0">
                <a:solidFill>
                  <a:schemeClr val="bg1"/>
                </a:solidFill>
                <a:latin typeface="Arial" panose="020B0604020202020204" pitchFamily="34" charset="0"/>
                <a:cs typeface="Arial" panose="020B0604020202020204" pitchFamily="34" charset="0"/>
              </a:rPr>
              <a:t>MSG-1 (Meteosat 8) IR10.8 BT</a:t>
            </a:r>
          </a:p>
        </p:txBody>
      </p:sp>
      <p:sp>
        <p:nvSpPr>
          <p:cNvPr id="8" name="TextovéPole 7"/>
          <p:cNvSpPr txBox="1"/>
          <p:nvPr/>
        </p:nvSpPr>
        <p:spPr>
          <a:xfrm>
            <a:off x="8284789" y="6211119"/>
            <a:ext cx="1449436" cy="253916"/>
          </a:xfrm>
          <a:prstGeom prst="rect">
            <a:avLst/>
          </a:prstGeom>
          <a:noFill/>
        </p:spPr>
        <p:txBody>
          <a:bodyPr wrap="none">
            <a:spAutoFit/>
          </a:bodyPr>
          <a:lstStyle/>
          <a:p>
            <a:pPr>
              <a:defRPr/>
            </a:pPr>
            <a:r>
              <a:rPr lang="en-US" sz="1050" dirty="0">
                <a:solidFill>
                  <a:schemeClr val="bg1"/>
                </a:solidFill>
                <a:latin typeface="Arial" panose="020B0604020202020204" pitchFamily="34" charset="0"/>
                <a:cs typeface="Arial" panose="020B0604020202020204" pitchFamily="34" charset="0"/>
              </a:rPr>
              <a:t>Radar (CZRAD) Z</a:t>
            </a:r>
            <a:r>
              <a:rPr lang="en-US" sz="1150" baseline="-10000" dirty="0">
                <a:solidFill>
                  <a:schemeClr val="bg1"/>
                </a:solidFill>
                <a:latin typeface="Arial" panose="020B0604020202020204" pitchFamily="34" charset="0"/>
                <a:cs typeface="Arial" panose="020B0604020202020204" pitchFamily="34" charset="0"/>
              </a:rPr>
              <a:t>max</a:t>
            </a:r>
          </a:p>
        </p:txBody>
      </p:sp>
      <p:pic>
        <p:nvPicPr>
          <p:cNvPr id="9" name="Picture 9" descr="O:\!!! support files\BT- BTD color scales\BT-BTD_source-files\BT_bluered-scale.png"/>
          <p:cNvPicPr>
            <a:picLocks noChangeAspect="1" noChangeArrowheads="1"/>
          </p:cNvPicPr>
          <p:nvPr/>
        </p:nvPicPr>
        <p:blipFill>
          <a:blip r:embed="rId5" cstate="print"/>
          <a:srcRect/>
          <a:stretch>
            <a:fillRect/>
          </a:stretch>
        </p:blipFill>
        <p:spPr bwMode="auto">
          <a:xfrm>
            <a:off x="3872421" y="5872281"/>
            <a:ext cx="2181554" cy="149166"/>
          </a:xfrm>
          <a:prstGeom prst="rect">
            <a:avLst/>
          </a:prstGeom>
          <a:noFill/>
          <a:ln w="0">
            <a:solidFill>
              <a:schemeClr val="tx1"/>
            </a:solidFill>
            <a:miter lim="800000"/>
            <a:headEnd/>
            <a:tailEnd/>
          </a:ln>
        </p:spPr>
      </p:pic>
    </p:spTree>
    <p:extLst>
      <p:ext uri="{BB962C8B-B14F-4D97-AF65-F5344CB8AC3E}">
        <p14:creationId xmlns:p14="http://schemas.microsoft.com/office/powerpoint/2010/main" val="19720436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ovéPole 2"/>
          <p:cNvSpPr txBox="1"/>
          <p:nvPr/>
        </p:nvSpPr>
        <p:spPr>
          <a:xfrm>
            <a:off x="9695804" y="5927832"/>
            <a:ext cx="1515158" cy="253916"/>
          </a:xfrm>
          <a:prstGeom prst="rect">
            <a:avLst/>
          </a:prstGeom>
          <a:noFill/>
        </p:spPr>
        <p:txBody>
          <a:bodyPr wrap="none" rtlCol="0">
            <a:spAutoFit/>
          </a:bodyPr>
          <a:lstStyle/>
          <a:p>
            <a:r>
              <a:rPr lang="en-US" sz="1050" b="1" dirty="0" smtClean="0">
                <a:solidFill>
                  <a:schemeClr val="bg1"/>
                </a:solidFill>
                <a:latin typeface="Arial" panose="020B0604020202020204" pitchFamily="34" charset="0"/>
                <a:cs typeface="Arial" panose="020B0604020202020204" pitchFamily="34" charset="0"/>
              </a:rPr>
              <a:t>THE END OF PART 1</a:t>
            </a:r>
            <a:endParaRPr lang="cs-CZ" sz="105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068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83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7099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ovéPole 1"/>
          <p:cNvSpPr txBox="1"/>
          <p:nvPr/>
        </p:nvSpPr>
        <p:spPr>
          <a:xfrm>
            <a:off x="4508946" y="2222935"/>
            <a:ext cx="2959465" cy="1107996"/>
          </a:xfrm>
          <a:prstGeom prst="rect">
            <a:avLst/>
          </a:prstGeom>
          <a:noFill/>
        </p:spPr>
        <p:txBody>
          <a:bodyPr wrap="none" rtlCol="0">
            <a:spAutoFit/>
          </a:bodyPr>
          <a:lstStyle/>
          <a:p>
            <a:r>
              <a:rPr lang="cs-CZ" sz="6600" dirty="0" smtClean="0">
                <a:solidFill>
                  <a:schemeClr val="bg1"/>
                </a:solidFill>
                <a:latin typeface="Arial" panose="020B0604020202020204" pitchFamily="34" charset="0"/>
                <a:cs typeface="Arial" panose="020B0604020202020204" pitchFamily="34" charset="0"/>
              </a:rPr>
              <a:t>BLACK</a:t>
            </a:r>
          </a:p>
        </p:txBody>
      </p:sp>
    </p:spTree>
    <p:extLst>
      <p:ext uri="{BB962C8B-B14F-4D97-AF65-F5344CB8AC3E}">
        <p14:creationId xmlns:p14="http://schemas.microsoft.com/office/powerpoint/2010/main" val="161028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UM Convective storms webinar\images\Fig-05_weak-shear_Chad\201306080530_Chad_low-shear_HRV_in-ENVI-from-xpif_0.25-7.5-linear_unsh-msk.png"/>
          <p:cNvPicPr>
            <a:picLocks noChangeAspect="1" noChangeArrowheads="1"/>
          </p:cNvPicPr>
          <p:nvPr/>
        </p:nvPicPr>
        <p:blipFill>
          <a:blip r:embed="rId2" cstate="print"/>
          <a:srcRect/>
          <a:stretch>
            <a:fillRect/>
          </a:stretch>
        </p:blipFill>
        <p:spPr bwMode="auto">
          <a:xfrm>
            <a:off x="287338" y="648000"/>
            <a:ext cx="5940425" cy="4454525"/>
          </a:xfrm>
          <a:prstGeom prst="rect">
            <a:avLst/>
          </a:prstGeom>
          <a:noFill/>
          <a:ln w="3175">
            <a:solidFill>
              <a:schemeClr val="tx1"/>
            </a:solidFill>
            <a:miter lim="800000"/>
            <a:headEnd/>
            <a:tailEnd/>
          </a:ln>
        </p:spPr>
      </p:pic>
      <p:pic>
        <p:nvPicPr>
          <p:cNvPr id="3" name="Picture 3" descr="M:\EUM Convective storms webinar\images\Fig-05_weak-shear_Chad\201306080530_Chad_IR108-bw-with-map_enh.png"/>
          <p:cNvPicPr>
            <a:picLocks noChangeAspect="1" noChangeArrowheads="1"/>
          </p:cNvPicPr>
          <p:nvPr/>
        </p:nvPicPr>
        <p:blipFill>
          <a:blip r:embed="rId3" cstate="print"/>
          <a:srcRect/>
          <a:stretch>
            <a:fillRect/>
          </a:stretch>
        </p:blipFill>
        <p:spPr bwMode="auto">
          <a:xfrm>
            <a:off x="5940000" y="1260000"/>
            <a:ext cx="5940000" cy="4456965"/>
          </a:xfrm>
          <a:prstGeom prst="rect">
            <a:avLst/>
          </a:prstGeom>
          <a:noFill/>
          <a:ln w="3175">
            <a:solidFill>
              <a:schemeClr val="tx1"/>
            </a:solidFill>
            <a:miter lim="800000"/>
            <a:headEnd/>
            <a:tailEnd/>
          </a:ln>
        </p:spPr>
      </p:pic>
      <p:sp>
        <p:nvSpPr>
          <p:cNvPr id="4" name="TextovéPole 3"/>
          <p:cNvSpPr txBox="1"/>
          <p:nvPr/>
        </p:nvSpPr>
        <p:spPr>
          <a:xfrm>
            <a:off x="1093787" y="5416448"/>
            <a:ext cx="3613490" cy="276999"/>
          </a:xfrm>
          <a:prstGeom prst="rect">
            <a:avLst/>
          </a:prstGeom>
          <a:noFill/>
        </p:spPr>
        <p:txBody>
          <a:bodyPr wrap="none">
            <a:spAutoFit/>
          </a:bodyPr>
          <a:lstStyle/>
          <a:p>
            <a:pPr>
              <a:defRPr/>
            </a:pPr>
            <a:r>
              <a:rPr lang="en-US" sz="1200" dirty="0">
                <a:solidFill>
                  <a:schemeClr val="bg1"/>
                </a:solidFill>
                <a:latin typeface="Arial" panose="020B0604020202020204" pitchFamily="34" charset="0"/>
                <a:cs typeface="Arial" panose="020B0604020202020204" pitchFamily="34" charset="0"/>
              </a:rPr>
              <a:t>2013-06-08  05:30, Meteosat-10, south-west Chad</a:t>
            </a:r>
          </a:p>
        </p:txBody>
      </p:sp>
      <p:sp>
        <p:nvSpPr>
          <p:cNvPr id="5"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low shear  </a:t>
            </a:r>
            <a:endParaRPr lang="en-US" sz="1400" b="1" dirty="0">
              <a:solidFill>
                <a:schemeClr val="bg1"/>
              </a:solidFill>
              <a:latin typeface="Arial" panose="020B0604020202020204" pitchFamily="34" charset="0"/>
              <a:cs typeface="Arial" panose="020B0604020202020204" pitchFamily="34" charset="0"/>
            </a:endParaRPr>
          </a:p>
        </p:txBody>
      </p:sp>
      <p:sp>
        <p:nvSpPr>
          <p:cNvPr id="6" name="TextovéPole 5"/>
          <p:cNvSpPr txBox="1"/>
          <p:nvPr/>
        </p:nvSpPr>
        <p:spPr>
          <a:xfrm>
            <a:off x="363795" y="4837476"/>
            <a:ext cx="45557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HRV</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5958369" y="5456908"/>
            <a:ext cx="559769"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IR10.8</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8" name="TextovéPole 7"/>
          <p:cNvSpPr txBox="1"/>
          <p:nvPr/>
        </p:nvSpPr>
        <p:spPr>
          <a:xfrm>
            <a:off x="8820442" y="520502"/>
            <a:ext cx="2263761" cy="307777"/>
          </a:xfrm>
          <a:prstGeom prst="rect">
            <a:avLst/>
          </a:prstGeom>
          <a:noFill/>
        </p:spPr>
        <p:txBody>
          <a:bodyPr wrap="none" rtlCol="0">
            <a:spAutoFit/>
          </a:bodyPr>
          <a:lstStyle/>
          <a:p>
            <a:r>
              <a:rPr lang="cs-CZ" sz="1400">
                <a:solidFill>
                  <a:srgbClr val="C00000"/>
                </a:solidFill>
                <a:latin typeface="Arial" panose="020B0604020202020204" pitchFamily="34" charset="0"/>
                <a:cs typeface="Arial" panose="020B0604020202020204" pitchFamily="34" charset="0"/>
              </a:rPr>
              <a:t>n</a:t>
            </a:r>
            <a:r>
              <a:rPr lang="cs-CZ" sz="1400" smtClean="0">
                <a:solidFill>
                  <a:srgbClr val="C00000"/>
                </a:solidFill>
                <a:latin typeface="Arial" panose="020B0604020202020204" pitchFamily="34" charset="0"/>
                <a:cs typeface="Arial" panose="020B0604020202020204" pitchFamily="34" charset="0"/>
              </a:rPr>
              <a:t>o real sounding available</a:t>
            </a:r>
            <a:endParaRPr lang="en-US" sz="1400" dirty="0" smtClean="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223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low shear  </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M:\___  2013 Pretoria course presentations\soundings\Lojzo\20130608_06_00_11_16.png"/>
          <p:cNvPicPr>
            <a:picLocks noChangeAspect="1" noChangeArrowheads="1"/>
          </p:cNvPicPr>
          <p:nvPr/>
        </p:nvPicPr>
        <p:blipFill>
          <a:blip r:embed="rId2" cstate="print"/>
          <a:srcRect/>
          <a:stretch>
            <a:fillRect/>
          </a:stretch>
        </p:blipFill>
        <p:spPr bwMode="auto">
          <a:xfrm>
            <a:off x="2520000" y="900000"/>
            <a:ext cx="6479999" cy="4860000"/>
          </a:xfrm>
          <a:prstGeom prst="rect">
            <a:avLst/>
          </a:prstGeom>
          <a:noFill/>
        </p:spPr>
      </p:pic>
      <p:sp>
        <p:nvSpPr>
          <p:cNvPr id="5" name="TextovéPole 4"/>
          <p:cNvSpPr txBox="1"/>
          <p:nvPr/>
        </p:nvSpPr>
        <p:spPr>
          <a:xfrm>
            <a:off x="3584664" y="5914880"/>
            <a:ext cx="4489883" cy="276999"/>
          </a:xfrm>
          <a:prstGeom prst="rect">
            <a:avLst/>
          </a:prstGeom>
          <a:noFill/>
        </p:spPr>
        <p:txBody>
          <a:bodyPr wrap="none" rtlCol="0">
            <a:spAutoFit/>
          </a:bodyPr>
          <a:lstStyle/>
          <a:p>
            <a:r>
              <a:rPr lang="en-US" sz="1200" dirty="0" smtClean="0">
                <a:solidFill>
                  <a:schemeClr val="bg1">
                    <a:lumMod val="85000"/>
                  </a:schemeClr>
                </a:solidFill>
              </a:rPr>
              <a:t>Artificial sounding, based on GFS model </a:t>
            </a:r>
            <a:r>
              <a:rPr lang="en-US" sz="1100" dirty="0" smtClean="0">
                <a:solidFill>
                  <a:schemeClr val="bg1">
                    <a:lumMod val="65000"/>
                  </a:schemeClr>
                </a:solidFill>
              </a:rPr>
              <a:t>(image provided by </a:t>
            </a:r>
            <a:r>
              <a:rPr lang="en-US" sz="1100" dirty="0" err="1" smtClean="0">
                <a:solidFill>
                  <a:schemeClr val="bg1">
                    <a:lumMod val="65000"/>
                  </a:schemeClr>
                </a:solidFill>
              </a:rPr>
              <a:t>Alois</a:t>
            </a:r>
            <a:r>
              <a:rPr lang="en-US" sz="1100" dirty="0" smtClean="0">
                <a:solidFill>
                  <a:schemeClr val="bg1">
                    <a:lumMod val="65000"/>
                  </a:schemeClr>
                </a:solidFill>
              </a:rPr>
              <a:t> </a:t>
            </a:r>
            <a:r>
              <a:rPr lang="en-US" sz="1100" dirty="0" err="1" smtClean="0">
                <a:solidFill>
                  <a:schemeClr val="bg1">
                    <a:lumMod val="65000"/>
                  </a:schemeClr>
                </a:solidFill>
              </a:rPr>
              <a:t>Sokol</a:t>
            </a:r>
            <a:r>
              <a:rPr lang="en-US" sz="1100" dirty="0" smtClean="0">
                <a:solidFill>
                  <a:schemeClr val="bg1">
                    <a:lumMod val="65000"/>
                  </a:schemeClr>
                </a:solidFill>
              </a:rPr>
              <a:t>)</a:t>
            </a:r>
            <a:endParaRPr lang="en-US" sz="1200" dirty="0">
              <a:solidFill>
                <a:schemeClr val="bg1">
                  <a:lumMod val="65000"/>
                </a:schemeClr>
              </a:solidFill>
            </a:endParaRPr>
          </a:p>
        </p:txBody>
      </p:sp>
    </p:spTree>
    <p:extLst>
      <p:ext uri="{BB962C8B-B14F-4D97-AF65-F5344CB8AC3E}">
        <p14:creationId xmlns:p14="http://schemas.microsoft.com/office/powerpoint/2010/main" val="736566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UM Convective storms webinar\images\Fig-06_strong-shear_plume_Nigeria\20130518-1230_Nigeria-plume_HRV_enh.png"/>
          <p:cNvPicPr>
            <a:picLocks noChangeAspect="1" noChangeArrowheads="1"/>
          </p:cNvPicPr>
          <p:nvPr/>
        </p:nvPicPr>
        <p:blipFill>
          <a:blip r:embed="rId2" cstate="print"/>
          <a:srcRect/>
          <a:stretch>
            <a:fillRect/>
          </a:stretch>
        </p:blipFill>
        <p:spPr bwMode="auto">
          <a:xfrm>
            <a:off x="287338" y="648000"/>
            <a:ext cx="5940425" cy="4454525"/>
          </a:xfrm>
          <a:prstGeom prst="rect">
            <a:avLst/>
          </a:prstGeom>
          <a:noFill/>
          <a:ln w="3175">
            <a:solidFill>
              <a:schemeClr val="tx1"/>
            </a:solidFill>
            <a:miter lim="800000"/>
            <a:headEnd/>
            <a:tailEnd/>
          </a:ln>
        </p:spPr>
      </p:pic>
      <p:pic>
        <p:nvPicPr>
          <p:cNvPr id="3" name="Picture 3" descr="M:\EUM Convective storms webinar\images\Fig-06_strong-shear_plume_Nigeria\20130518-1230_Nigeria-plume_IR108-bw.png"/>
          <p:cNvPicPr>
            <a:picLocks noChangeAspect="1" noChangeArrowheads="1"/>
          </p:cNvPicPr>
          <p:nvPr/>
        </p:nvPicPr>
        <p:blipFill>
          <a:blip r:embed="rId3" cstate="print"/>
          <a:srcRect/>
          <a:stretch>
            <a:fillRect/>
          </a:stretch>
        </p:blipFill>
        <p:spPr bwMode="auto">
          <a:xfrm>
            <a:off x="5940000" y="1260000"/>
            <a:ext cx="5940000" cy="4456965"/>
          </a:xfrm>
          <a:prstGeom prst="rect">
            <a:avLst/>
          </a:prstGeom>
          <a:noFill/>
          <a:ln w="3175">
            <a:solidFill>
              <a:schemeClr val="tx1"/>
            </a:solidFill>
            <a:miter lim="800000"/>
            <a:headEnd/>
            <a:tailEnd/>
          </a:ln>
        </p:spPr>
      </p:pic>
      <p:sp>
        <p:nvSpPr>
          <p:cNvPr id="4" name="TextovéPole 3"/>
          <p:cNvSpPr txBox="1"/>
          <p:nvPr/>
        </p:nvSpPr>
        <p:spPr>
          <a:xfrm>
            <a:off x="1083960" y="5416443"/>
            <a:ext cx="3706464" cy="276999"/>
          </a:xfrm>
          <a:prstGeom prst="rect">
            <a:avLst/>
          </a:prstGeom>
          <a:noFill/>
        </p:spPr>
        <p:txBody>
          <a:bodyPr wrap="none">
            <a:spAutoFit/>
          </a:bodyPr>
          <a:lstStyle/>
          <a:p>
            <a:pPr>
              <a:defRPr/>
            </a:pPr>
            <a:r>
              <a:rPr lang="en-US" sz="1200" dirty="0">
                <a:solidFill>
                  <a:schemeClr val="bg1"/>
                </a:solidFill>
                <a:latin typeface="Arial" panose="020B0604020202020204" pitchFamily="34" charset="0"/>
                <a:cs typeface="Arial" panose="020B0604020202020204" pitchFamily="34" charset="0"/>
              </a:rPr>
              <a:t>2013-05-18  12:30, Meteosat-10, south-east Nigeria</a:t>
            </a:r>
          </a:p>
        </p:txBody>
      </p:sp>
      <p:sp>
        <p:nvSpPr>
          <p:cNvPr id="5"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strong shear  </a:t>
            </a:r>
            <a:endParaRPr lang="en-US" sz="1400" b="1" dirty="0">
              <a:solidFill>
                <a:schemeClr val="bg1"/>
              </a:solidFill>
              <a:latin typeface="Arial" panose="020B0604020202020204" pitchFamily="34" charset="0"/>
              <a:cs typeface="Arial" panose="020B0604020202020204" pitchFamily="34" charset="0"/>
            </a:endParaRPr>
          </a:p>
        </p:txBody>
      </p:sp>
      <p:sp>
        <p:nvSpPr>
          <p:cNvPr id="6" name="TextovéPole 5"/>
          <p:cNvSpPr txBox="1"/>
          <p:nvPr/>
        </p:nvSpPr>
        <p:spPr>
          <a:xfrm>
            <a:off x="363795" y="4837476"/>
            <a:ext cx="45557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HRV</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5958369" y="5456908"/>
            <a:ext cx="559769"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IR10.8</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8" name="TextovéPole 7"/>
          <p:cNvSpPr txBox="1"/>
          <p:nvPr/>
        </p:nvSpPr>
        <p:spPr>
          <a:xfrm>
            <a:off x="8820442" y="520502"/>
            <a:ext cx="2263761" cy="307777"/>
          </a:xfrm>
          <a:prstGeom prst="rect">
            <a:avLst/>
          </a:prstGeom>
          <a:noFill/>
        </p:spPr>
        <p:txBody>
          <a:bodyPr wrap="none" rtlCol="0">
            <a:spAutoFit/>
          </a:bodyPr>
          <a:lstStyle/>
          <a:p>
            <a:r>
              <a:rPr lang="cs-CZ" sz="1400">
                <a:solidFill>
                  <a:srgbClr val="C00000"/>
                </a:solidFill>
                <a:latin typeface="Arial" panose="020B0604020202020204" pitchFamily="34" charset="0"/>
                <a:cs typeface="Arial" panose="020B0604020202020204" pitchFamily="34" charset="0"/>
              </a:rPr>
              <a:t>n</a:t>
            </a:r>
            <a:r>
              <a:rPr lang="cs-CZ" sz="1400" smtClean="0">
                <a:solidFill>
                  <a:srgbClr val="C00000"/>
                </a:solidFill>
                <a:latin typeface="Arial" panose="020B0604020202020204" pitchFamily="34" charset="0"/>
                <a:cs typeface="Arial" panose="020B0604020202020204" pitchFamily="34" charset="0"/>
              </a:rPr>
              <a:t>o real sounding available</a:t>
            </a:r>
            <a:endParaRPr lang="en-US" sz="1400" dirty="0" smtClean="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241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a:t>
            </a:r>
            <a:r>
              <a:rPr lang="en-US" sz="1400" b="1" smtClean="0">
                <a:solidFill>
                  <a:schemeClr val="bg1"/>
                </a:solidFill>
                <a:latin typeface="Arial" panose="020B0604020202020204" pitchFamily="34" charset="0"/>
                <a:cs typeface="Arial" panose="020B0604020202020204" pitchFamily="34" charset="0"/>
              </a:rPr>
              <a:t>– </a:t>
            </a:r>
            <a:r>
              <a:rPr lang="cs-CZ" sz="1400" b="1" smtClean="0">
                <a:solidFill>
                  <a:schemeClr val="bg1"/>
                </a:solidFill>
                <a:latin typeface="Arial" panose="020B0604020202020204" pitchFamily="34" charset="0"/>
                <a:cs typeface="Arial" panose="020B0604020202020204" pitchFamily="34" charset="0"/>
              </a:rPr>
              <a:t>strong</a:t>
            </a:r>
            <a:r>
              <a:rPr lang="en-US" sz="1400" b="1" smtClean="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shear  </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M:\___  2013 Pretoria course presentations\soundings\Lojzo\20130518_12_00_9_8.png"/>
          <p:cNvPicPr>
            <a:picLocks noChangeAspect="1" noChangeArrowheads="1"/>
          </p:cNvPicPr>
          <p:nvPr/>
        </p:nvPicPr>
        <p:blipFill>
          <a:blip r:embed="rId2" cstate="print"/>
          <a:srcRect/>
          <a:stretch>
            <a:fillRect/>
          </a:stretch>
        </p:blipFill>
        <p:spPr bwMode="auto">
          <a:xfrm>
            <a:off x="2520000" y="900000"/>
            <a:ext cx="6479999" cy="4860000"/>
          </a:xfrm>
          <a:prstGeom prst="rect">
            <a:avLst/>
          </a:prstGeom>
          <a:noFill/>
        </p:spPr>
      </p:pic>
      <p:sp>
        <p:nvSpPr>
          <p:cNvPr id="5" name="TextovéPole 4"/>
          <p:cNvSpPr txBox="1"/>
          <p:nvPr/>
        </p:nvSpPr>
        <p:spPr>
          <a:xfrm>
            <a:off x="3584664" y="5914880"/>
            <a:ext cx="4489883" cy="276999"/>
          </a:xfrm>
          <a:prstGeom prst="rect">
            <a:avLst/>
          </a:prstGeom>
          <a:noFill/>
        </p:spPr>
        <p:txBody>
          <a:bodyPr wrap="none" rtlCol="0">
            <a:spAutoFit/>
          </a:bodyPr>
          <a:lstStyle/>
          <a:p>
            <a:r>
              <a:rPr lang="en-US" sz="1200" dirty="0" smtClean="0">
                <a:solidFill>
                  <a:schemeClr val="bg1">
                    <a:lumMod val="85000"/>
                  </a:schemeClr>
                </a:solidFill>
              </a:rPr>
              <a:t>Artificial sounding, based on GFS model </a:t>
            </a:r>
            <a:r>
              <a:rPr lang="en-US" sz="1100" dirty="0" smtClean="0">
                <a:solidFill>
                  <a:schemeClr val="bg1">
                    <a:lumMod val="65000"/>
                  </a:schemeClr>
                </a:solidFill>
              </a:rPr>
              <a:t>(image provided by </a:t>
            </a:r>
            <a:r>
              <a:rPr lang="en-US" sz="1100" dirty="0" err="1" smtClean="0">
                <a:solidFill>
                  <a:schemeClr val="bg1">
                    <a:lumMod val="65000"/>
                  </a:schemeClr>
                </a:solidFill>
              </a:rPr>
              <a:t>Alois</a:t>
            </a:r>
            <a:r>
              <a:rPr lang="en-US" sz="1100" dirty="0" smtClean="0">
                <a:solidFill>
                  <a:schemeClr val="bg1">
                    <a:lumMod val="65000"/>
                  </a:schemeClr>
                </a:solidFill>
              </a:rPr>
              <a:t> </a:t>
            </a:r>
            <a:r>
              <a:rPr lang="en-US" sz="1100" dirty="0" err="1" smtClean="0">
                <a:solidFill>
                  <a:schemeClr val="bg1">
                    <a:lumMod val="65000"/>
                  </a:schemeClr>
                </a:solidFill>
              </a:rPr>
              <a:t>Sokol</a:t>
            </a:r>
            <a:r>
              <a:rPr lang="en-US" sz="1100" dirty="0" smtClean="0">
                <a:solidFill>
                  <a:schemeClr val="bg1">
                    <a:lumMod val="65000"/>
                  </a:schemeClr>
                </a:solidFill>
              </a:rPr>
              <a:t>)</a:t>
            </a:r>
            <a:endParaRPr lang="en-US" sz="1200" dirty="0">
              <a:solidFill>
                <a:schemeClr val="bg1">
                  <a:lumMod val="65000"/>
                </a:schemeClr>
              </a:solidFill>
            </a:endParaRPr>
          </a:p>
        </p:txBody>
      </p:sp>
    </p:spTree>
    <p:extLst>
      <p:ext uri="{BB962C8B-B14F-4D97-AF65-F5344CB8AC3E}">
        <p14:creationId xmlns:p14="http://schemas.microsoft.com/office/powerpoint/2010/main" val="64727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7173439" cy="400110"/>
          </a:xfrm>
          <a:prstGeom prst="rect">
            <a:avLst/>
          </a:prstGeom>
          <a:noFill/>
        </p:spPr>
        <p:txBody>
          <a:bodyPr wrap="none" rtlCol="0">
            <a:spAutoFit/>
          </a:bodyPr>
          <a:lstStyle/>
          <a:p>
            <a:r>
              <a:rPr lang="en-US" sz="2000" dirty="0" smtClean="0">
                <a:solidFill>
                  <a:schemeClr val="bg1"/>
                </a:solidFill>
                <a:latin typeface="Arial Black" panose="020B0A04020102020204" pitchFamily="34" charset="0"/>
                <a:cs typeface="Arial" panose="020B0604020202020204" pitchFamily="34" charset="0"/>
              </a:rPr>
              <a:t>C</a:t>
            </a:r>
            <a:r>
              <a:rPr lang="cs-CZ" sz="2000" dirty="0" smtClean="0">
                <a:solidFill>
                  <a:schemeClr val="bg1"/>
                </a:solidFill>
                <a:latin typeface="Arial Black" panose="020B0A04020102020204" pitchFamily="34" charset="0"/>
                <a:cs typeface="Arial" panose="020B0604020202020204" pitchFamily="34" charset="0"/>
              </a:rPr>
              <a:t>LOUD TOP IR </a:t>
            </a:r>
            <a:r>
              <a:rPr lang="en-US" sz="2000" dirty="0" smtClean="0">
                <a:solidFill>
                  <a:schemeClr val="bg1"/>
                </a:solidFill>
                <a:latin typeface="Arial Black" panose="020B0A04020102020204" pitchFamily="34" charset="0"/>
                <a:cs typeface="Arial" panose="020B0604020202020204" pitchFamily="34" charset="0"/>
              </a:rPr>
              <a:t>BRIGHTNESS TEMPERATURE</a:t>
            </a:r>
            <a:r>
              <a:rPr lang="cs-CZ" sz="2000" dirty="0" smtClean="0">
                <a:solidFill>
                  <a:schemeClr val="bg1"/>
                </a:solidFill>
                <a:latin typeface="Arial Black" panose="020B0A04020102020204" pitchFamily="34" charset="0"/>
                <a:cs typeface="Arial" panose="020B0604020202020204" pitchFamily="34" charset="0"/>
              </a:rPr>
              <a:t> (BT)</a:t>
            </a: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814093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Cloud top IR brightness temperature (BT)</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2053245" y="981075"/>
            <a:ext cx="7704138" cy="830997"/>
          </a:xfrm>
          <a:prstGeom prst="rect">
            <a:avLst/>
          </a:prstGeom>
          <a:noFill/>
          <a:ln w="9525">
            <a:noFill/>
            <a:miter lim="800000"/>
            <a:headEnd/>
            <a:tailEnd/>
          </a:ln>
          <a:effectLst/>
        </p:spPr>
        <p:txBody>
          <a:bodyPr>
            <a:spAutoFit/>
          </a:bodyPr>
          <a:lstStyle/>
          <a:p>
            <a:pPr algn="just" fontAlgn="base">
              <a:spcBef>
                <a:spcPct val="0"/>
              </a:spcBef>
              <a:spcAft>
                <a:spcPct val="0"/>
              </a:spcAft>
              <a:defRPr/>
            </a:pPr>
            <a:r>
              <a:rPr lang="en-US" sz="1600" b="1" i="1" dirty="0">
                <a:solidFill>
                  <a:srgbClr val="FF0000"/>
                </a:solidFill>
                <a:latin typeface="Arial" panose="020B0604020202020204" pitchFamily="34" charset="0"/>
                <a:cs typeface="Arial" panose="020B0604020202020204" pitchFamily="34" charset="0"/>
              </a:rPr>
              <a:t>Emissivity</a:t>
            </a:r>
            <a:r>
              <a:rPr lang="en-US" sz="1600" b="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cs-CZ"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  deviation of a real body (land or sea surface, opaque cloud) radiative properties from those of idealized black body, emitting at </a:t>
            </a:r>
            <a:r>
              <a:rPr lang="el-GR" sz="1600" dirty="0">
                <a:solidFill>
                  <a:schemeClr val="bg1"/>
                </a:solidFill>
                <a:latin typeface="Arial" panose="020B0604020202020204" pitchFamily="34" charset="0"/>
                <a:cs typeface="Arial" panose="020B0604020202020204" pitchFamily="34" charset="0"/>
              </a:rPr>
              <a:t>λ</a:t>
            </a:r>
            <a:r>
              <a:rPr lang="en-US" sz="1600" dirty="0">
                <a:solidFill>
                  <a:schemeClr val="bg1"/>
                </a:solidFill>
                <a:latin typeface="Arial" panose="020B0604020202020204" pitchFamily="34" charset="0"/>
                <a:cs typeface="Arial" panose="020B0604020202020204" pitchFamily="34" charset="0"/>
              </a:rPr>
              <a:t> according to the Planck function B</a:t>
            </a:r>
            <a:r>
              <a:rPr lang="el-GR" sz="1600" baseline="-25000" dirty="0">
                <a:solidFill>
                  <a:schemeClr val="bg1"/>
                </a:solidFill>
                <a:latin typeface="Arial" panose="020B0604020202020204" pitchFamily="34" charset="0"/>
                <a:cs typeface="Arial" panose="020B0604020202020204" pitchFamily="34" charset="0"/>
              </a:rPr>
              <a:t>λ</a:t>
            </a:r>
            <a:r>
              <a:rPr lang="en-US" sz="1600" dirty="0">
                <a:solidFill>
                  <a:schemeClr val="bg1"/>
                </a:solidFill>
                <a:latin typeface="Arial" panose="020B0604020202020204" pitchFamily="34" charset="0"/>
                <a:cs typeface="Arial" panose="020B0604020202020204" pitchFamily="34" charset="0"/>
              </a:rPr>
              <a:t>(T), expressed either in the range of  0 - 1,  or in %  (0 - 100%)</a:t>
            </a:r>
            <a:endParaRPr lang="cs-CZ" sz="1600" dirty="0">
              <a:solidFill>
                <a:schemeClr val="bg1"/>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2053245" y="3184633"/>
            <a:ext cx="7704138" cy="830997"/>
          </a:xfrm>
          <a:prstGeom prst="rect">
            <a:avLst/>
          </a:prstGeom>
          <a:noFill/>
          <a:ln w="9525">
            <a:noFill/>
            <a:miter lim="800000"/>
            <a:headEnd/>
            <a:tailEnd/>
          </a:ln>
          <a:effectLst/>
        </p:spPr>
        <p:txBody>
          <a:bodyPr>
            <a:spAutoFit/>
          </a:bodyPr>
          <a:lstStyle/>
          <a:p>
            <a:pPr algn="just" fontAlgn="base">
              <a:spcBef>
                <a:spcPct val="0"/>
              </a:spcBef>
              <a:spcAft>
                <a:spcPct val="0"/>
              </a:spcAft>
              <a:defRPr/>
            </a:pPr>
            <a:r>
              <a:rPr lang="en-US" sz="1600" b="1" i="1" dirty="0">
                <a:solidFill>
                  <a:srgbClr val="FF0000"/>
                </a:solidFill>
                <a:latin typeface="Arial" panose="020B0604020202020204" pitchFamily="34" charset="0"/>
                <a:cs typeface="Arial" panose="020B0604020202020204" pitchFamily="34" charset="0"/>
              </a:rPr>
              <a:t>Brightness temperature</a:t>
            </a:r>
            <a:r>
              <a:rPr lang="en-US" sz="1600" b="1" i="1"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cs-CZ" sz="16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 </a:t>
            </a:r>
            <a:r>
              <a:rPr lang="cs-CZ"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fictitious </a:t>
            </a:r>
            <a:r>
              <a:rPr lang="en-US" sz="1600" dirty="0">
                <a:solidFill>
                  <a:schemeClr val="bg1"/>
                </a:solidFill>
                <a:latin typeface="Arial" panose="020B0604020202020204" pitchFamily="34" charset="0"/>
                <a:cs typeface="Arial" panose="020B0604020202020204" pitchFamily="34" charset="0"/>
              </a:rPr>
              <a:t>temperature (based on radiance detected by a satellite) assigned to the given </a:t>
            </a:r>
            <a:r>
              <a:rPr lang="en-US" sz="1600" dirty="0" smtClean="0">
                <a:solidFill>
                  <a:schemeClr val="bg1"/>
                </a:solidFill>
                <a:latin typeface="Arial" panose="020B0604020202020204" pitchFamily="34" charset="0"/>
                <a:cs typeface="Arial" panose="020B0604020202020204" pitchFamily="34" charset="0"/>
              </a:rPr>
              <a:t>surface </a:t>
            </a:r>
            <a:r>
              <a:rPr lang="en-US" sz="1600" dirty="0">
                <a:solidFill>
                  <a:schemeClr val="bg1"/>
                </a:solidFill>
                <a:latin typeface="Arial" panose="020B0604020202020204" pitchFamily="34" charset="0"/>
                <a:cs typeface="Arial" panose="020B0604020202020204" pitchFamily="34" charset="0"/>
              </a:rPr>
              <a:t>assuming that it emits like a black body</a:t>
            </a:r>
            <a:r>
              <a:rPr lang="cs-CZ"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i.e. with emissivity equal to 1</a:t>
            </a:r>
            <a:r>
              <a:rPr lang="cs-CZ" sz="1600" dirty="0" smtClean="0">
                <a:solidFill>
                  <a:schemeClr val="bg1"/>
                </a:solidFill>
                <a:latin typeface="Arial" panose="020B0604020202020204" pitchFamily="34" charset="0"/>
                <a:cs typeface="Arial" panose="020B0604020202020204" pitchFamily="34" charset="0"/>
              </a:rPr>
              <a:t>)</a:t>
            </a:r>
            <a:r>
              <a:rPr lang="en-US" sz="1600" dirty="0" smtClean="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=&gt; also sometimes called</a:t>
            </a:r>
            <a:r>
              <a:rPr lang="en-US" sz="1600" b="1" i="1" dirty="0">
                <a:solidFill>
                  <a:schemeClr val="bg1"/>
                </a:solidFill>
                <a:latin typeface="Arial" panose="020B0604020202020204" pitchFamily="34" charset="0"/>
                <a:cs typeface="Arial" panose="020B0604020202020204" pitchFamily="34" charset="0"/>
              </a:rPr>
              <a:t> black body temperature.</a:t>
            </a:r>
            <a:endParaRPr lang="cs-CZ" sz="1600" b="1" i="1" dirty="0">
              <a:solidFill>
                <a:schemeClr val="bg1"/>
              </a:solidFill>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2151992" y="4787789"/>
            <a:ext cx="7520153" cy="783255"/>
          </a:xfrm>
          <a:prstGeom prst="rect">
            <a:avLst/>
          </a:prstGeom>
          <a:solidFill>
            <a:srgbClr val="003366"/>
          </a:solidFill>
          <a:ln w="19050">
            <a:solidFill>
              <a:srgbClr val="FFCC66"/>
            </a:solidFill>
            <a:miter lim="800000"/>
            <a:headEnd/>
            <a:tailEnd/>
          </a:ln>
          <a:effectLst/>
        </p:spPr>
        <p:txBody>
          <a:bodyPr wrap="square" lIns="180000" tIns="144000" rIns="144000" bIns="144000">
            <a:spAutoFit/>
          </a:bodyPr>
          <a:lstStyle/>
          <a:p>
            <a:pPr algn="ctr" fontAlgn="base">
              <a:spcBef>
                <a:spcPct val="0"/>
              </a:spcBef>
              <a:spcAft>
                <a:spcPct val="0"/>
              </a:spcAft>
              <a:defRPr/>
            </a:pPr>
            <a:r>
              <a:rPr lang="en-US" sz="1600" b="1" i="1" dirty="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rPr>
              <a:t>Brightness temperature always lower than the real temperature</a:t>
            </a:r>
            <a:r>
              <a:rPr lang="cs-CZ" sz="1600" b="1" i="1" dirty="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cs-CZ" sz="1600" b="1" i="1" dirty="0" smtClean="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1600" b="1" i="1" dirty="0" smtClean="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base">
              <a:spcBef>
                <a:spcPct val="0"/>
              </a:spcBef>
              <a:spcAft>
                <a:spcPct val="0"/>
              </a:spcAft>
              <a:defRPr/>
            </a:pPr>
            <a:r>
              <a:rPr lang="en-US" sz="1600" b="1" i="1" dirty="0" smtClean="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rPr>
              <a:t>(for opaque clouds)</a:t>
            </a:r>
            <a:endParaRPr lang="cs-CZ" sz="1600" b="1" i="1" dirty="0">
              <a:solidFill>
                <a:srgbClr val="FF66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ovéPole 12"/>
          <p:cNvSpPr txBox="1">
            <a:spLocks noChangeArrowheads="1"/>
          </p:cNvSpPr>
          <p:nvPr/>
        </p:nvSpPr>
        <p:spPr bwMode="auto">
          <a:xfrm>
            <a:off x="3734408" y="2154346"/>
            <a:ext cx="3051234" cy="598589"/>
          </a:xfrm>
          <a:prstGeom prst="rect">
            <a:avLst/>
          </a:prstGeom>
          <a:noFill/>
          <a:ln w="6350">
            <a:solidFill>
              <a:srgbClr val="FFCC66"/>
            </a:solidFill>
            <a:miter lim="800000"/>
            <a:headEnd/>
            <a:tailEnd/>
          </a:ln>
        </p:spPr>
        <p:txBody>
          <a:bodyPr wrap="none" lIns="252000" tIns="108000" rIns="144000" bIns="180000">
            <a:spAutoFit/>
          </a:bodyPr>
          <a:lstStyle/>
          <a:p>
            <a:pPr fontAlgn="base">
              <a:spcBef>
                <a:spcPct val="0"/>
              </a:spcBef>
              <a:spcAft>
                <a:spcPct val="0"/>
              </a:spcAft>
            </a:pPr>
            <a:r>
              <a:rPr lang="el-GR" sz="2000">
                <a:solidFill>
                  <a:schemeClr val="bg1"/>
                </a:solidFill>
                <a:latin typeface="Arial" panose="020B0604020202020204" pitchFamily="34" charset="0"/>
                <a:cs typeface="Arial" panose="020B0604020202020204" pitchFamily="34" charset="0"/>
              </a:rPr>
              <a:t>ε</a:t>
            </a:r>
            <a:r>
              <a:rPr lang="el-GR" sz="2000" baseline="-25000">
                <a:solidFill>
                  <a:schemeClr val="bg1"/>
                </a:solidFill>
                <a:latin typeface="Arial" panose="020B0604020202020204" pitchFamily="34" charset="0"/>
                <a:cs typeface="Arial" panose="020B0604020202020204" pitchFamily="34" charset="0"/>
              </a:rPr>
              <a:t>λ</a:t>
            </a:r>
            <a:r>
              <a:rPr lang="en-US" sz="2000">
                <a:solidFill>
                  <a:schemeClr val="bg1"/>
                </a:solidFill>
                <a:latin typeface="Arial" panose="020B0604020202020204" pitchFamily="34" charset="0"/>
                <a:cs typeface="Arial" panose="020B0604020202020204" pitchFamily="34" charset="0"/>
              </a:rPr>
              <a:t> </a:t>
            </a:r>
            <a:r>
              <a:rPr lang="en-US" sz="1600">
                <a:solidFill>
                  <a:schemeClr val="bg1"/>
                </a:solidFill>
                <a:latin typeface="Arial" panose="020B0604020202020204" pitchFamily="34" charset="0"/>
                <a:cs typeface="Arial" panose="020B0604020202020204" pitchFamily="34" charset="0"/>
              </a:rPr>
              <a:t>= real emission (</a:t>
            </a:r>
            <a:r>
              <a:rPr lang="el-GR" sz="1600">
                <a:solidFill>
                  <a:schemeClr val="bg1"/>
                </a:solidFill>
                <a:latin typeface="Arial" panose="020B0604020202020204" pitchFamily="34" charset="0"/>
                <a:cs typeface="Arial" panose="020B0604020202020204" pitchFamily="34" charset="0"/>
              </a:rPr>
              <a:t>λ</a:t>
            </a:r>
            <a:r>
              <a:rPr lang="en-US" sz="1600">
                <a:solidFill>
                  <a:schemeClr val="bg1"/>
                </a:solidFill>
                <a:latin typeface="Arial" panose="020B0604020202020204" pitchFamily="34" charset="0"/>
                <a:cs typeface="Arial" panose="020B0604020202020204" pitchFamily="34" charset="0"/>
              </a:rPr>
              <a:t>) / B</a:t>
            </a:r>
            <a:r>
              <a:rPr lang="el-GR" sz="1600" baseline="-25000">
                <a:solidFill>
                  <a:schemeClr val="bg1"/>
                </a:solidFill>
                <a:latin typeface="Arial" panose="020B0604020202020204" pitchFamily="34" charset="0"/>
                <a:cs typeface="Arial" panose="020B0604020202020204" pitchFamily="34" charset="0"/>
              </a:rPr>
              <a:t>λ</a:t>
            </a:r>
            <a:r>
              <a:rPr lang="en-US" sz="1600">
                <a:solidFill>
                  <a:schemeClr val="bg1"/>
                </a:solidFill>
                <a:latin typeface="Arial" panose="020B0604020202020204" pitchFamily="34" charset="0"/>
                <a:cs typeface="Arial" panose="020B0604020202020204" pitchFamily="34" charset="0"/>
              </a:rPr>
              <a:t>(T) </a:t>
            </a:r>
            <a:endParaRPr lang="en-US" sz="2000" baseline="-25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0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Cloud top IR brightness temperature (BT)</a:t>
            </a:r>
            <a:endParaRPr lang="en-US" sz="1400" b="1" dirty="0">
              <a:solidFill>
                <a:schemeClr val="bg1"/>
              </a:solidFill>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1880043" y="928688"/>
            <a:ext cx="7358063" cy="338137"/>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dirty="0">
                <a:solidFill>
                  <a:schemeClr val="bg1"/>
                </a:solidFill>
                <a:latin typeface="Arial" panose="020B0604020202020204" pitchFamily="34" charset="0"/>
                <a:cs typeface="Arial" panose="020B0604020202020204" pitchFamily="34" charset="0"/>
              </a:rPr>
              <a:t>Brightness temperature (IR-window bands) applications:</a:t>
            </a:r>
          </a:p>
        </p:txBody>
      </p:sp>
      <p:sp>
        <p:nvSpPr>
          <p:cNvPr id="6" name="Text Box 7"/>
          <p:cNvSpPr txBox="1">
            <a:spLocks noChangeArrowheads="1"/>
          </p:cNvSpPr>
          <p:nvPr/>
        </p:nvSpPr>
        <p:spPr bwMode="auto">
          <a:xfrm>
            <a:off x="1856886" y="1500188"/>
            <a:ext cx="8406466" cy="4216539"/>
          </a:xfrm>
          <a:prstGeom prst="rect">
            <a:avLst/>
          </a:prstGeom>
          <a:noFill/>
          <a:ln w="9525">
            <a:noFill/>
            <a:miter lim="800000"/>
            <a:headEnd/>
            <a:tailEnd/>
          </a:ln>
        </p:spPr>
        <p:txBody>
          <a:bodyPr wrap="square">
            <a:spAutoFit/>
          </a:bodyPr>
          <a:lstStyle/>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Cloud top brightness temperature (BT), its gradients and minima;</a:t>
            </a:r>
          </a:p>
          <a:p>
            <a:pPr marL="358775" indent="-358775"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detection and characteristics of the </a:t>
            </a:r>
            <a:r>
              <a:rPr lang="en-US" sz="1600" b="1" i="1" dirty="0">
                <a:solidFill>
                  <a:srgbClr val="FF0000"/>
                </a:solidFill>
                <a:latin typeface="Arial" panose="020B0604020202020204" pitchFamily="34" charset="0"/>
                <a:cs typeface="Arial" panose="020B0604020202020204" pitchFamily="34" charset="0"/>
              </a:rPr>
              <a:t>overshooting tops</a:t>
            </a:r>
            <a:r>
              <a:rPr lang="en-US" sz="1600" dirty="0">
                <a:solidFill>
                  <a:schemeClr val="bg1"/>
                </a:solidFill>
                <a:latin typeface="Arial" panose="020B0604020202020204" pitchFamily="34" charset="0"/>
                <a:cs typeface="Arial" panose="020B0604020202020204" pitchFamily="34" charset="0"/>
              </a:rPr>
              <a:t>;</a:t>
            </a:r>
          </a:p>
          <a:p>
            <a:pPr marL="358775" indent="-358775"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detection and tracking of storm cores and storm “cells”;</a:t>
            </a:r>
          </a:p>
          <a:p>
            <a:pPr marL="358775" indent="-358775" fontAlgn="base">
              <a:spcBef>
                <a:spcPct val="0"/>
              </a:spcBef>
              <a:spcAft>
                <a:spcPct val="0"/>
              </a:spcAft>
            </a:pPr>
            <a:endParaRPr lang="en-US" sz="8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anvil growth;</a:t>
            </a:r>
          </a:p>
          <a:p>
            <a:pPr marL="358775" indent="-358775"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special “severity-related” cloud top features:  </a:t>
            </a:r>
          </a:p>
          <a:p>
            <a:pPr marL="358775" indent="-358775" fontAlgn="base">
              <a:spcBef>
                <a:spcPct val="0"/>
              </a:spcBef>
              <a:spcAft>
                <a:spcPct val="0"/>
              </a:spcAft>
            </a:pPr>
            <a:r>
              <a:rPr lang="en-US" sz="400" dirty="0">
                <a:solidFill>
                  <a:schemeClr val="bg1"/>
                </a:solidFill>
                <a:latin typeface="Arial" panose="020B0604020202020204" pitchFamily="34" charset="0"/>
                <a:cs typeface="Arial" panose="020B0604020202020204" pitchFamily="34" charset="0"/>
              </a:rPr>
              <a:t/>
            </a:r>
            <a:br>
              <a:rPr lang="en-US" sz="4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  MCC (</a:t>
            </a:r>
            <a:r>
              <a:rPr lang="en-US" sz="1600" i="1" dirty="0" err="1">
                <a:solidFill>
                  <a:schemeClr val="bg1"/>
                </a:solidFill>
                <a:latin typeface="Arial" panose="020B0604020202020204" pitchFamily="34" charset="0"/>
                <a:cs typeface="Arial" panose="020B0604020202020204" pitchFamily="34" charset="0"/>
              </a:rPr>
              <a:t>Mesoscale</a:t>
            </a:r>
            <a:r>
              <a:rPr lang="en-US" sz="1600" i="1" dirty="0">
                <a:solidFill>
                  <a:schemeClr val="bg1"/>
                </a:solidFill>
                <a:latin typeface="Arial" panose="020B0604020202020204" pitchFamily="34" charset="0"/>
                <a:cs typeface="Arial" panose="020B0604020202020204" pitchFamily="34" charset="0"/>
              </a:rPr>
              <a:t> Convective Complex</a:t>
            </a:r>
            <a:r>
              <a:rPr lang="en-US" sz="1600" dirty="0">
                <a:solidFill>
                  <a:schemeClr val="bg1"/>
                </a:solidFill>
                <a:latin typeface="Arial" panose="020B0604020202020204" pitchFamily="34" charset="0"/>
                <a:cs typeface="Arial" panose="020B0604020202020204" pitchFamily="34" charset="0"/>
              </a:rPr>
              <a:t>, Maddox, 1980’s),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  </a:t>
            </a:r>
            <a:r>
              <a:rPr lang="en-US" sz="1600" b="1" i="1" dirty="0" smtClean="0">
                <a:solidFill>
                  <a:srgbClr val="FF0000"/>
                </a:solidFill>
                <a:latin typeface="Arial" panose="020B0604020202020204" pitchFamily="34" charset="0"/>
                <a:cs typeface="Arial" panose="020B0604020202020204" pitchFamily="34" charset="0"/>
              </a:rPr>
              <a:t>cold-U/V</a:t>
            </a:r>
            <a:r>
              <a:rPr lang="en-US" sz="1600" b="1" i="1" dirty="0" smtClean="0">
                <a:solidFill>
                  <a:schemeClr val="bg1"/>
                </a:solidFill>
                <a:latin typeface="Arial" panose="020B0604020202020204" pitchFamily="34" charset="0"/>
                <a:cs typeface="Arial" panose="020B0604020202020204" pitchFamily="34" charset="0"/>
              </a:rPr>
              <a:t> </a:t>
            </a:r>
            <a:r>
              <a:rPr lang="en-US" sz="1600" b="1" i="1" dirty="0">
                <a:solidFill>
                  <a:schemeClr val="bg1"/>
                </a:solidFill>
                <a:latin typeface="Arial" panose="020B0604020202020204" pitchFamily="34" charset="0"/>
                <a:cs typeface="Arial" panose="020B0604020202020204" pitchFamily="34" charset="0"/>
              </a:rPr>
              <a:t>(enhanced-V)</a:t>
            </a:r>
            <a:r>
              <a:rPr lang="en-US" sz="1600" dirty="0">
                <a:solidFill>
                  <a:schemeClr val="bg1"/>
                </a:solidFill>
                <a:latin typeface="Arial" panose="020B0604020202020204" pitchFamily="34" charset="0"/>
                <a:cs typeface="Arial" panose="020B0604020202020204" pitchFamily="34" charset="0"/>
              </a:rPr>
              <a:t> and </a:t>
            </a:r>
            <a:r>
              <a:rPr lang="en-US" sz="1600" b="1" i="1" dirty="0">
                <a:solidFill>
                  <a:srgbClr val="FF0000"/>
                </a:solidFill>
                <a:latin typeface="Arial" panose="020B0604020202020204" pitchFamily="34" charset="0"/>
                <a:cs typeface="Arial" panose="020B0604020202020204" pitchFamily="34" charset="0"/>
              </a:rPr>
              <a:t>cold-ring</a:t>
            </a:r>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features;</a:t>
            </a:r>
            <a:endParaRPr lang="en-US" sz="16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algn="just"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BT differences (BTD) between various IR-window bands  =&gt;  storm top microphysics, low-level tropospheric moisture boundaries;</a:t>
            </a:r>
          </a:p>
          <a:p>
            <a:pPr marL="358775" indent="-358775" algn="just"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algn="just"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BT differences between IR-window and absorption bands (WV, CO2, O3)  =&gt;  cloud top height, wind vectors, lower-stratospheric moisture detection, ...</a:t>
            </a:r>
          </a:p>
          <a:p>
            <a:pPr marL="358775" indent="-358775" fontAlgn="base">
              <a:spcBef>
                <a:spcPct val="0"/>
              </a:spcBef>
              <a:spcAft>
                <a:spcPct val="0"/>
              </a:spcAft>
              <a:buFontTx/>
              <a:buChar char="•"/>
            </a:pPr>
            <a:endParaRPr lang="en-US" sz="16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endParaRPr lang="en-US" sz="800" dirty="0">
              <a:solidFill>
                <a:schemeClr val="bg1"/>
              </a:solidFill>
              <a:latin typeface="Arial" panose="020B0604020202020204" pitchFamily="34" charset="0"/>
              <a:cs typeface="Arial" panose="020B0604020202020204" pitchFamily="34" charset="0"/>
            </a:endParaRPr>
          </a:p>
          <a:p>
            <a:pPr marL="358775" indent="-358775" fontAlgn="base">
              <a:spcBef>
                <a:spcPct val="0"/>
              </a:spcBef>
              <a:spcAft>
                <a:spcPct val="0"/>
              </a:spcAft>
              <a:buFontTx/>
              <a:buChar char="•"/>
            </a:pPr>
            <a:r>
              <a:rPr lang="en-US" sz="1600" dirty="0">
                <a:solidFill>
                  <a:schemeClr val="bg1"/>
                </a:solidFill>
                <a:latin typeface="Arial" panose="020B0604020202020204" pitchFamily="34" charset="0"/>
                <a:cs typeface="Arial" panose="020B0604020202020204" pitchFamily="34" charset="0"/>
              </a:rPr>
              <a:t>etc., ...</a:t>
            </a:r>
            <a:endParaRPr lang="el-G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04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Cloud top IR brightness temperature (BT)</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 Box 6"/>
          <p:cNvSpPr txBox="1">
            <a:spLocks noChangeArrowheads="1"/>
          </p:cNvSpPr>
          <p:nvPr/>
        </p:nvSpPr>
        <p:spPr bwMode="auto">
          <a:xfrm>
            <a:off x="1880043" y="928688"/>
            <a:ext cx="7358063" cy="338137"/>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dirty="0">
                <a:solidFill>
                  <a:schemeClr val="bg1"/>
                </a:solidFill>
                <a:latin typeface="Arial" panose="020B0604020202020204" pitchFamily="34" charset="0"/>
                <a:cs typeface="Arial" panose="020B0604020202020204" pitchFamily="34" charset="0"/>
              </a:rPr>
              <a:t>Brightness temperature (IR-window bands) </a:t>
            </a:r>
            <a:r>
              <a:rPr lang="en-US" sz="1600" b="1" dirty="0" smtClean="0">
                <a:solidFill>
                  <a:schemeClr val="bg1"/>
                </a:solidFill>
                <a:latin typeface="Arial" panose="020B0604020202020204" pitchFamily="34" charset="0"/>
                <a:cs typeface="Arial" panose="020B0604020202020204" pitchFamily="34" charset="0"/>
              </a:rPr>
              <a:t>interpretation:</a:t>
            </a:r>
            <a:endParaRPr lang="en-US" sz="1600" b="1" dirty="0">
              <a:solidFill>
                <a:schemeClr val="bg1"/>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856886" y="1501884"/>
            <a:ext cx="8185748" cy="2554545"/>
          </a:xfrm>
          <a:prstGeom prst="rect">
            <a:avLst/>
          </a:prstGeom>
          <a:noFill/>
          <a:ln w="9525">
            <a:noFill/>
            <a:miter lim="800000"/>
            <a:headEnd/>
            <a:tailEnd/>
          </a:ln>
        </p:spPr>
        <p:txBody>
          <a:bodyPr wrap="square">
            <a:spAutoFit/>
          </a:bodyPr>
          <a:lstStyle/>
          <a:p>
            <a:pPr marL="358775" indent="-358775" algn="just">
              <a:buFontTx/>
              <a:buChar char="•"/>
            </a:pPr>
            <a:r>
              <a:rPr lang="en-US" sz="1600" dirty="0">
                <a:solidFill>
                  <a:schemeClr val="bg1"/>
                </a:solidFill>
                <a:latin typeface="Arial" panose="020B0604020202020204" pitchFamily="34" charset="0"/>
                <a:cs typeface="Arial" panose="020B0604020202020204" pitchFamily="34" charset="0"/>
              </a:rPr>
              <a:t>Classic interpretation: cloud top brightness temperature (BT) directly related to the cloud top level environment temperature  –  valid only for opaque clouds and state of thermal equilibrium between the </a:t>
            </a:r>
            <a:r>
              <a:rPr lang="en-US" sz="1600" dirty="0" smtClean="0">
                <a:solidFill>
                  <a:schemeClr val="bg1"/>
                </a:solidFill>
                <a:latin typeface="Arial" panose="020B0604020202020204" pitchFamily="34" charset="0"/>
                <a:cs typeface="Arial" panose="020B0604020202020204" pitchFamily="34" charset="0"/>
              </a:rPr>
              <a:t>cloud top </a:t>
            </a:r>
            <a:r>
              <a:rPr lang="en-US" sz="1600" dirty="0">
                <a:solidFill>
                  <a:schemeClr val="bg1"/>
                </a:solidFill>
                <a:latin typeface="Arial" panose="020B0604020202020204" pitchFamily="34" charset="0"/>
                <a:cs typeface="Arial" panose="020B0604020202020204" pitchFamily="34" charset="0"/>
              </a:rPr>
              <a:t>and its environment =&gt; cloud top height (CTH) products.</a:t>
            </a:r>
          </a:p>
          <a:p>
            <a:pPr marL="358775" indent="-358775" algn="just"/>
            <a:endParaRPr lang="en-US" sz="1600" dirty="0">
              <a:solidFill>
                <a:schemeClr val="bg1"/>
              </a:solidFill>
              <a:latin typeface="Arial" panose="020B0604020202020204" pitchFamily="34" charset="0"/>
              <a:cs typeface="Arial" panose="020B0604020202020204" pitchFamily="34" charset="0"/>
            </a:endParaRPr>
          </a:p>
          <a:p>
            <a:pPr marL="358775" indent="-358775" algn="just">
              <a:buFontTx/>
              <a:buChar char="•"/>
            </a:pPr>
            <a:r>
              <a:rPr lang="en-US" sz="1600" dirty="0">
                <a:solidFill>
                  <a:schemeClr val="bg1"/>
                </a:solidFill>
                <a:latin typeface="Arial" panose="020B0604020202020204" pitchFamily="34" charset="0"/>
                <a:cs typeface="Arial" panose="020B0604020202020204" pitchFamily="34" charset="0"/>
              </a:rPr>
              <a:t>However, rapidly ascending cloud tops (namely overshooting tops) are not in thermal equilibrium with their environment  =&gt; these keep cooling down with their ascent, well </a:t>
            </a:r>
            <a:r>
              <a:rPr lang="en-US" sz="1600" dirty="0" smtClean="0">
                <a:solidFill>
                  <a:schemeClr val="bg1"/>
                </a:solidFill>
                <a:latin typeface="Arial" panose="020B0604020202020204" pitchFamily="34" charset="0"/>
                <a:cs typeface="Arial" panose="020B0604020202020204" pitchFamily="34" charset="0"/>
              </a:rPr>
              <a:t>below </a:t>
            </a:r>
            <a:r>
              <a:rPr lang="en-US" sz="1600" dirty="0">
                <a:solidFill>
                  <a:schemeClr val="bg1"/>
                </a:solidFill>
                <a:latin typeface="Arial" panose="020B0604020202020204" pitchFamily="34" charset="0"/>
                <a:cs typeface="Arial" panose="020B0604020202020204" pitchFamily="34" charset="0"/>
              </a:rPr>
              <a:t>the temperature of the tropopause, can be cooler by about 20 – 30 K as compared to the tropopause temperature =&gt; standard CTH products can’t be applied to </a:t>
            </a:r>
            <a:r>
              <a:rPr lang="en-US" sz="1600" dirty="0" smtClean="0">
                <a:solidFill>
                  <a:schemeClr val="bg1"/>
                </a:solidFill>
                <a:latin typeface="Arial" panose="020B0604020202020204" pitchFamily="34" charset="0"/>
                <a:cs typeface="Arial" panose="020B0604020202020204" pitchFamily="34" charset="0"/>
              </a:rPr>
              <a:t>these!</a:t>
            </a:r>
            <a:endParaRPr lang="en-US" sz="1600" dirty="0">
              <a:solidFill>
                <a:schemeClr val="bg1"/>
              </a:solidFill>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856886" y="4387692"/>
            <a:ext cx="8185748" cy="1569660"/>
          </a:xfrm>
          <a:prstGeom prst="rect">
            <a:avLst/>
          </a:prstGeom>
          <a:noFill/>
          <a:ln w="9525">
            <a:noFill/>
            <a:miter lim="800000"/>
            <a:headEnd/>
            <a:tailEnd/>
          </a:ln>
        </p:spPr>
        <p:txBody>
          <a:bodyPr wrap="square">
            <a:spAutoFit/>
          </a:bodyPr>
          <a:lstStyle/>
          <a:p>
            <a:pPr marL="358775" indent="-358775" algn="just">
              <a:buFontTx/>
              <a:buChar char="•"/>
              <a:defRPr/>
            </a:pPr>
            <a:r>
              <a:rPr lang="en-US" sz="1600" dirty="0">
                <a:solidFill>
                  <a:schemeClr val="bg1"/>
                </a:solidFill>
                <a:latin typeface="Arial" panose="020B0604020202020204" pitchFamily="34" charset="0"/>
                <a:cs typeface="Arial" panose="020B0604020202020204" pitchFamily="34" charset="0"/>
              </a:rPr>
              <a:t>At the downwind side of the overshooting tops </a:t>
            </a:r>
            <a:r>
              <a:rPr lang="en-US" sz="1600" dirty="0" smtClean="0">
                <a:solidFill>
                  <a:schemeClr val="bg1"/>
                </a:solidFill>
                <a:latin typeface="Arial" panose="020B0604020202020204" pitchFamily="34" charset="0"/>
                <a:cs typeface="Arial" panose="020B0604020202020204" pitchFamily="34" charset="0"/>
              </a:rPr>
              <a:t>formation </a:t>
            </a:r>
            <a:r>
              <a:rPr lang="en-US" sz="1600" dirty="0">
                <a:solidFill>
                  <a:schemeClr val="bg1"/>
                </a:solidFill>
                <a:latin typeface="Arial" panose="020B0604020202020204" pitchFamily="34" charset="0"/>
                <a:cs typeface="Arial" panose="020B0604020202020204" pitchFamily="34" charset="0"/>
              </a:rPr>
              <a:t>of </a:t>
            </a:r>
            <a:r>
              <a:rPr lang="en-U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warm </a:t>
            </a:r>
            <a:r>
              <a:rPr lang="en-US" sz="16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spots </a:t>
            </a:r>
            <a:r>
              <a:rPr lang="en-US"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(areas)</a:t>
            </a:r>
            <a:r>
              <a:rPr lang="en-US" sz="1600" dirty="0" smtClean="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resulting from a complex of processes occurring here (lee effects, gravity wave breaking, jumping cirrus, plumes, ...).</a:t>
            </a:r>
          </a:p>
          <a:p>
            <a:pPr marL="358775" indent="-358775" algn="just">
              <a:defRPr/>
            </a:pPr>
            <a:endParaRPr lang="en-US" sz="1600" dirty="0">
              <a:solidFill>
                <a:schemeClr val="bg1"/>
              </a:solidFill>
              <a:latin typeface="Arial" panose="020B0604020202020204" pitchFamily="34" charset="0"/>
              <a:cs typeface="Arial" panose="020B0604020202020204" pitchFamily="34" charset="0"/>
            </a:endParaRPr>
          </a:p>
          <a:p>
            <a:pPr marL="358775" indent="-358775" algn="just">
              <a:buFontTx/>
              <a:buChar char="•"/>
              <a:defRPr/>
            </a:pPr>
            <a:r>
              <a:rPr lang="en-US" sz="1600" dirty="0" smtClean="0">
                <a:solidFill>
                  <a:schemeClr val="bg1"/>
                </a:solidFill>
                <a:latin typeface="Arial" panose="020B0604020202020204" pitchFamily="34" charset="0"/>
                <a:cs typeface="Arial" panose="020B0604020202020204" pitchFamily="34" charset="0"/>
              </a:rPr>
              <a:t>Activity/severity-related cloud-top </a:t>
            </a:r>
            <a:r>
              <a:rPr lang="en-US" sz="1600" dirty="0">
                <a:solidFill>
                  <a:schemeClr val="bg1"/>
                </a:solidFill>
                <a:latin typeface="Arial" panose="020B0604020202020204" pitchFamily="34" charset="0"/>
                <a:cs typeface="Arial" panose="020B0604020202020204" pitchFamily="34" charset="0"/>
              </a:rPr>
              <a:t>features found in the enhanced </a:t>
            </a:r>
            <a:r>
              <a:rPr lang="en-US" sz="1600" dirty="0" smtClean="0">
                <a:solidFill>
                  <a:schemeClr val="bg1"/>
                </a:solidFill>
                <a:latin typeface="Arial" panose="020B0604020202020204" pitchFamily="34" charset="0"/>
                <a:cs typeface="Arial" panose="020B0604020202020204" pitchFamily="34" charset="0"/>
              </a:rPr>
              <a:t>IR-BT imagery: </a:t>
            </a:r>
            <a:r>
              <a:rPr lang="en-US" sz="1600" b="1" i="1" dirty="0" smtClean="0">
                <a:solidFill>
                  <a:srgbClr val="FF0000"/>
                </a:solidFill>
                <a:latin typeface="Arial" panose="020B0604020202020204" pitchFamily="34" charset="0"/>
                <a:cs typeface="Arial" panose="020B0604020202020204" pitchFamily="34" charset="0"/>
              </a:rPr>
              <a:t>overshooting tops</a:t>
            </a:r>
            <a:r>
              <a:rPr lang="en-US" sz="1600" dirty="0" smtClean="0">
                <a:solidFill>
                  <a:schemeClr val="bg1"/>
                </a:solidFill>
                <a:latin typeface="Arial" panose="020B0604020202020204" pitchFamily="34" charset="0"/>
                <a:cs typeface="Arial" panose="020B0604020202020204" pitchFamily="34" charset="0"/>
              </a:rPr>
              <a:t>,   </a:t>
            </a:r>
            <a:r>
              <a:rPr lang="en-US" sz="16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cold-U/V</a:t>
            </a:r>
            <a:r>
              <a:rPr lang="en-US" sz="1600" dirty="0" smtClean="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(enhanced-V) </a:t>
            </a:r>
            <a:r>
              <a:rPr lang="en-US" sz="1600" dirty="0" smtClean="0">
                <a:solidFill>
                  <a:schemeClr val="bg1"/>
                </a:solidFill>
                <a:latin typeface="Arial" panose="020B0604020202020204" pitchFamily="34" charset="0"/>
                <a:cs typeface="Arial" panose="020B0604020202020204" pitchFamily="34" charset="0"/>
              </a:rPr>
              <a:t> &amp;  </a:t>
            </a:r>
            <a:r>
              <a:rPr lang="en-U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cold-ring</a:t>
            </a:r>
            <a:r>
              <a:rPr lang="en-US" sz="1600" dirty="0">
                <a:solidFill>
                  <a:schemeClr val="bg1"/>
                </a:solidFill>
                <a:latin typeface="Arial" panose="020B0604020202020204" pitchFamily="34" charset="0"/>
                <a:cs typeface="Arial" panose="020B0604020202020204" pitchFamily="34" charset="0"/>
              </a:rPr>
              <a:t> shapes.</a:t>
            </a:r>
            <a:endParaRPr lang="el-G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59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6422849" cy="707886"/>
          </a:xfrm>
          <a:prstGeom prst="rect">
            <a:avLst/>
          </a:prstGeom>
          <a:noFill/>
        </p:spPr>
        <p:txBody>
          <a:bodyPr wrap="none" rtlCol="0">
            <a:spAutoFit/>
          </a:bodyPr>
          <a:lstStyle/>
          <a:p>
            <a:r>
              <a:rPr lang="en-US" sz="2000" dirty="0" smtClean="0">
                <a:solidFill>
                  <a:schemeClr val="bg1"/>
                </a:solidFill>
                <a:latin typeface="Arial Black" panose="020B0A04020102020204" pitchFamily="34" charset="0"/>
                <a:cs typeface="Arial" panose="020B0604020202020204" pitchFamily="34" charset="0"/>
              </a:rPr>
              <a:t>COLOR ENHANCEMENT OF THE IR WINDOW </a:t>
            </a:r>
            <a:br>
              <a:rPr lang="en-US" sz="2000" dirty="0" smtClean="0">
                <a:solidFill>
                  <a:schemeClr val="bg1"/>
                </a:solidFill>
                <a:latin typeface="Arial Black" panose="020B0A04020102020204" pitchFamily="34" charset="0"/>
                <a:cs typeface="Arial" panose="020B0604020202020204" pitchFamily="34" charset="0"/>
              </a:rPr>
            </a:br>
            <a:r>
              <a:rPr lang="en-US" sz="2000" dirty="0" smtClean="0">
                <a:solidFill>
                  <a:schemeClr val="bg1"/>
                </a:solidFill>
                <a:latin typeface="Arial Black" panose="020B0A04020102020204" pitchFamily="34" charset="0"/>
                <a:cs typeface="Arial" panose="020B0604020202020204" pitchFamily="34" charset="0"/>
              </a:rPr>
              <a:t>BRIGHTNESS TEMPERATURE IMAGERY </a:t>
            </a:r>
            <a:endParaRPr lang="cs-CZ" sz="2000" dirty="0" smtClean="0">
              <a:solidFill>
                <a:schemeClr val="bg1"/>
              </a:solidFill>
              <a:latin typeface="Arial Black" panose="020B0A04020102020204" pitchFamily="34" charset="0"/>
              <a:cs typeface="Arial" panose="020B0604020202020204" pitchFamily="34" charset="0"/>
            </a:endParaRP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559224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8310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9" descr="grayscale_256x40.png"/>
          <p:cNvPicPr preferRelativeResize="0">
            <a:picLocks/>
          </p:cNvPicPr>
          <p:nvPr/>
        </p:nvPicPr>
        <p:blipFill>
          <a:blip r:embed="rId2" cstate="print"/>
          <a:srcRect/>
          <a:stretch>
            <a:fillRect/>
          </a:stretch>
        </p:blipFill>
        <p:spPr bwMode="auto">
          <a:xfrm>
            <a:off x="2037700" y="4671536"/>
            <a:ext cx="3600450" cy="269875"/>
          </a:xfrm>
          <a:prstGeom prst="rect">
            <a:avLst/>
          </a:prstGeom>
          <a:noFill/>
          <a:ln w="9525">
            <a:noFill/>
            <a:miter lim="800000"/>
            <a:headEnd/>
            <a:tailEnd/>
          </a:ln>
        </p:spPr>
      </p:pic>
      <p:grpSp>
        <p:nvGrpSpPr>
          <p:cNvPr id="3" name="Skupina 12"/>
          <p:cNvGrpSpPr>
            <a:grpSpLocks/>
          </p:cNvGrpSpPr>
          <p:nvPr/>
        </p:nvGrpSpPr>
        <p:grpSpPr bwMode="auto">
          <a:xfrm>
            <a:off x="6438250" y="4671536"/>
            <a:ext cx="3600450" cy="269875"/>
            <a:chOff x="4972528" y="5220000"/>
            <a:chExt cx="3600000" cy="540000"/>
          </a:xfrm>
        </p:grpSpPr>
        <p:pic>
          <p:nvPicPr>
            <p:cNvPr id="4" name="Obrázek 10" descr="BT_bluered_256x40.png"/>
            <p:cNvPicPr preferRelativeResize="0">
              <a:picLocks/>
            </p:cNvPicPr>
            <p:nvPr/>
          </p:nvPicPr>
          <p:blipFill>
            <a:blip r:embed="rId3" cstate="print"/>
            <a:srcRect/>
            <a:stretch>
              <a:fillRect/>
            </a:stretch>
          </p:blipFill>
          <p:spPr bwMode="auto">
            <a:xfrm>
              <a:off x="7672528" y="5220000"/>
              <a:ext cx="900000" cy="540000"/>
            </a:xfrm>
            <a:prstGeom prst="rect">
              <a:avLst/>
            </a:prstGeom>
            <a:noFill/>
            <a:ln w="9525">
              <a:noFill/>
              <a:miter lim="800000"/>
              <a:headEnd/>
              <a:tailEnd/>
            </a:ln>
          </p:spPr>
        </p:pic>
        <p:pic>
          <p:nvPicPr>
            <p:cNvPr id="5" name="Obrázek 11" descr="grayscale_256x40.png"/>
            <p:cNvPicPr preferRelativeResize="0">
              <a:picLocks/>
            </p:cNvPicPr>
            <p:nvPr/>
          </p:nvPicPr>
          <p:blipFill>
            <a:blip r:embed="rId2" cstate="print"/>
            <a:srcRect/>
            <a:stretch>
              <a:fillRect/>
            </a:stretch>
          </p:blipFill>
          <p:spPr bwMode="auto">
            <a:xfrm>
              <a:off x="4972528" y="5220000"/>
              <a:ext cx="2700000" cy="540000"/>
            </a:xfrm>
            <a:prstGeom prst="rect">
              <a:avLst/>
            </a:prstGeom>
            <a:noFill/>
            <a:ln w="9525">
              <a:noFill/>
              <a:miter lim="800000"/>
              <a:headEnd/>
              <a:tailEnd/>
            </a:ln>
          </p:spPr>
        </p:pic>
      </p:grpSp>
      <p:pic>
        <p:nvPicPr>
          <p:cNvPr id="6" name="Picture 6" descr="O:\!!! support files\CZ borders and BT- BTD color scales\BT-BTD_source-files\BT_bluered-scale.png"/>
          <p:cNvPicPr>
            <a:picLocks noChangeAspect="1" noChangeArrowheads="1"/>
          </p:cNvPicPr>
          <p:nvPr/>
        </p:nvPicPr>
        <p:blipFill>
          <a:blip r:embed="rId4" cstate="print"/>
          <a:srcRect/>
          <a:stretch>
            <a:fillRect/>
          </a:stretch>
        </p:blipFill>
        <p:spPr bwMode="auto">
          <a:xfrm>
            <a:off x="6433488" y="5400000"/>
            <a:ext cx="3600450" cy="244475"/>
          </a:xfrm>
          <a:prstGeom prst="rect">
            <a:avLst/>
          </a:prstGeom>
          <a:noFill/>
          <a:ln w="9525">
            <a:noFill/>
            <a:miter lim="800000"/>
            <a:headEnd/>
            <a:tailEnd/>
          </a:ln>
        </p:spPr>
      </p:pic>
      <p:cxnSp>
        <p:nvCxnSpPr>
          <p:cNvPr id="7" name="Přímá spojovací čára 15"/>
          <p:cNvCxnSpPr>
            <a:cxnSpLocks noChangeShapeType="1"/>
          </p:cNvCxnSpPr>
          <p:nvPr/>
        </p:nvCxnSpPr>
        <p:spPr bwMode="auto">
          <a:xfrm rot="10800000" flipV="1">
            <a:off x="7395513" y="4952524"/>
            <a:ext cx="1714500" cy="428625"/>
          </a:xfrm>
          <a:prstGeom prst="line">
            <a:avLst/>
          </a:prstGeom>
          <a:noFill/>
          <a:ln w="19050" algn="ctr">
            <a:solidFill>
              <a:srgbClr val="FFFFCC"/>
            </a:solidFill>
            <a:prstDash val="sysDash"/>
            <a:round/>
            <a:headEnd/>
            <a:tailEnd/>
          </a:ln>
        </p:spPr>
      </p:cxnSp>
      <p:cxnSp>
        <p:nvCxnSpPr>
          <p:cNvPr id="8" name="Přímá spojovací čára 23"/>
          <p:cNvCxnSpPr>
            <a:cxnSpLocks noChangeShapeType="1"/>
          </p:cNvCxnSpPr>
          <p:nvPr/>
        </p:nvCxnSpPr>
        <p:spPr bwMode="auto">
          <a:xfrm rot="10800000" flipV="1">
            <a:off x="9440213" y="4952524"/>
            <a:ext cx="571500" cy="428625"/>
          </a:xfrm>
          <a:prstGeom prst="line">
            <a:avLst/>
          </a:prstGeom>
          <a:noFill/>
          <a:ln w="19050" algn="ctr">
            <a:solidFill>
              <a:srgbClr val="FFFFCC"/>
            </a:solidFill>
            <a:prstDash val="sysDash"/>
            <a:round/>
            <a:headEnd/>
            <a:tailEnd/>
          </a:ln>
        </p:spPr>
      </p:cxnSp>
      <p:sp>
        <p:nvSpPr>
          <p:cNvPr id="9" name="TextovéPole 25"/>
          <p:cNvSpPr txBox="1">
            <a:spLocks noChangeArrowheads="1"/>
          </p:cNvSpPr>
          <p:nvPr/>
        </p:nvSpPr>
        <p:spPr bwMode="auto">
          <a:xfrm>
            <a:off x="1016876" y="5807258"/>
            <a:ext cx="10114641" cy="738664"/>
          </a:xfrm>
          <a:prstGeom prst="rect">
            <a:avLst/>
          </a:prstGeom>
          <a:noFill/>
          <a:ln w="9525">
            <a:noFill/>
            <a:miter lim="800000"/>
            <a:headEnd/>
            <a:tailEnd/>
          </a:ln>
        </p:spPr>
        <p:txBody>
          <a:bodyPr wrap="square">
            <a:spAutoFit/>
          </a:bodyPr>
          <a:lstStyle/>
          <a:p>
            <a:pPr algn="just"/>
            <a:r>
              <a:rPr lang="en-US" sz="1400" b="1" i="1" dirty="0">
                <a:solidFill>
                  <a:schemeClr val="bg1"/>
                </a:solidFill>
                <a:latin typeface="Arial" panose="020B0604020202020204" pitchFamily="34" charset="0"/>
                <a:cs typeface="Arial" panose="020B0604020202020204" pitchFamily="34" charset="0"/>
              </a:rPr>
              <a:t>Color enhancement</a:t>
            </a:r>
            <a:r>
              <a:rPr lang="en-US" sz="1400" dirty="0">
                <a:solidFill>
                  <a:schemeClr val="bg1"/>
                </a:solidFill>
                <a:latin typeface="Arial" panose="020B0604020202020204" pitchFamily="34" charset="0"/>
                <a:cs typeface="Arial" panose="020B0604020202020204" pitchFamily="34" charset="0"/>
              </a:rPr>
              <a:t> of the IR </a:t>
            </a:r>
            <a:r>
              <a:rPr lang="en-US" sz="1400" dirty="0" smtClean="0">
                <a:solidFill>
                  <a:schemeClr val="bg1"/>
                </a:solidFill>
                <a:latin typeface="Arial" panose="020B0604020202020204" pitchFamily="34" charset="0"/>
                <a:cs typeface="Arial" panose="020B0604020202020204" pitchFamily="34" charset="0"/>
              </a:rPr>
              <a:t>brightness </a:t>
            </a:r>
            <a:r>
              <a:rPr lang="en-US" sz="1400" dirty="0">
                <a:solidFill>
                  <a:schemeClr val="bg1"/>
                </a:solidFill>
                <a:latin typeface="Arial" panose="020B0604020202020204" pitchFamily="34" charset="0"/>
                <a:cs typeface="Arial" panose="020B0604020202020204" pitchFamily="34" charset="0"/>
              </a:rPr>
              <a:t>t</a:t>
            </a:r>
            <a:r>
              <a:rPr lang="en-US" sz="1400" dirty="0" smtClean="0">
                <a:solidFill>
                  <a:schemeClr val="bg1"/>
                </a:solidFill>
                <a:latin typeface="Arial" panose="020B0604020202020204" pitchFamily="34" charset="0"/>
                <a:cs typeface="Arial" panose="020B0604020202020204" pitchFamily="34" charset="0"/>
              </a:rPr>
              <a:t>emperature </a:t>
            </a:r>
            <a:r>
              <a:rPr lang="en-US" sz="1400" dirty="0">
                <a:solidFill>
                  <a:schemeClr val="bg1"/>
                </a:solidFill>
                <a:latin typeface="Arial" panose="020B0604020202020204" pitchFamily="34" charset="0"/>
                <a:cs typeface="Arial" panose="020B0604020202020204" pitchFamily="34" charset="0"/>
              </a:rPr>
              <a:t>(BT) imagery – replacement of a part of the grey scale, representing </a:t>
            </a:r>
            <a:r>
              <a:rPr lang="en-US" sz="1400" dirty="0" smtClean="0">
                <a:solidFill>
                  <a:schemeClr val="bg1"/>
                </a:solidFill>
                <a:latin typeface="Arial" panose="020B0604020202020204" pitchFamily="34" charset="0"/>
                <a:cs typeface="Arial" panose="020B0604020202020204" pitchFamily="34" charset="0"/>
              </a:rPr>
              <a:t/>
            </a:r>
            <a:br>
              <a:rPr lang="en-US" sz="1400" dirty="0" smtClean="0">
                <a:solidFill>
                  <a:schemeClr val="bg1"/>
                </a:solidFill>
                <a:latin typeface="Arial" panose="020B0604020202020204" pitchFamily="34" charset="0"/>
                <a:cs typeface="Arial" panose="020B0604020202020204" pitchFamily="34" charset="0"/>
              </a:rPr>
            </a:br>
            <a:r>
              <a:rPr lang="en-US" sz="1400" dirty="0" smtClean="0">
                <a:solidFill>
                  <a:schemeClr val="bg1"/>
                </a:solidFill>
                <a:latin typeface="Arial" panose="020B0604020202020204" pitchFamily="34" charset="0"/>
                <a:cs typeface="Arial" panose="020B0604020202020204" pitchFamily="34" charset="0"/>
              </a:rPr>
              <a:t>a </a:t>
            </a:r>
            <a:r>
              <a:rPr lang="en-US" sz="1400" dirty="0">
                <a:solidFill>
                  <a:schemeClr val="bg1"/>
                </a:solidFill>
                <a:latin typeface="Arial" panose="020B0604020202020204" pitchFamily="34" charset="0"/>
                <a:cs typeface="Arial" panose="020B0604020202020204" pitchFamily="34" charset="0"/>
              </a:rPr>
              <a:t>certain temperature range, by dedicated colors. The color scale can either be continuous - using a maximum of available colors, or a step-scale, using only a limited number of colors (each </a:t>
            </a:r>
            <a:r>
              <a:rPr lang="en-US" sz="1400" dirty="0" smtClean="0">
                <a:solidFill>
                  <a:schemeClr val="bg1"/>
                </a:solidFill>
                <a:latin typeface="Arial" panose="020B0604020202020204" pitchFamily="34" charset="0"/>
                <a:cs typeface="Arial" panose="020B0604020202020204" pitchFamily="34" charset="0"/>
              </a:rPr>
              <a:t>color representing a </a:t>
            </a:r>
            <a:r>
              <a:rPr lang="en-US" sz="1400" dirty="0">
                <a:solidFill>
                  <a:schemeClr val="bg1"/>
                </a:solidFill>
                <a:latin typeface="Arial" panose="020B0604020202020204" pitchFamily="34" charset="0"/>
                <a:cs typeface="Arial" panose="020B0604020202020204" pitchFamily="34" charset="0"/>
              </a:rPr>
              <a:t>smaller BT interval).</a:t>
            </a:r>
            <a:endParaRPr lang="cs-CZ" sz="1400" dirty="0">
              <a:solidFill>
                <a:schemeClr val="bg1"/>
              </a:solidFill>
              <a:latin typeface="Arial" panose="020B0604020202020204" pitchFamily="34" charset="0"/>
              <a:cs typeface="Arial" panose="020B0604020202020204" pitchFamily="34" charset="0"/>
            </a:endParaRPr>
          </a:p>
        </p:txBody>
      </p:sp>
      <p:pic>
        <p:nvPicPr>
          <p:cNvPr id="10" name="Picture 2" descr="M:\[2] prednasky\_ EUMeTrain 2011\02_enhancement\Mercator_500m_s_b4-basic.png"/>
          <p:cNvPicPr>
            <a:picLocks noChangeAspect="1" noChangeArrowheads="1"/>
          </p:cNvPicPr>
          <p:nvPr/>
        </p:nvPicPr>
        <p:blipFill>
          <a:blip r:embed="rId5" cstate="print"/>
          <a:srcRect/>
          <a:stretch>
            <a:fillRect/>
          </a:stretch>
        </p:blipFill>
        <p:spPr bwMode="auto">
          <a:xfrm>
            <a:off x="1016876" y="626278"/>
            <a:ext cx="5021322" cy="3767722"/>
          </a:xfrm>
          <a:prstGeom prst="rect">
            <a:avLst/>
          </a:prstGeom>
          <a:noFill/>
          <a:ln w="635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11" name="Picture 3" descr="M:\[2] prednasky\_ EUMeTrain 2011\02_enhancement\Mercator_500m_s_b4-enh.png"/>
          <p:cNvPicPr>
            <a:picLocks noChangeAspect="1" noChangeArrowheads="1"/>
          </p:cNvPicPr>
          <p:nvPr/>
        </p:nvPicPr>
        <p:blipFill>
          <a:blip r:embed="rId6" cstate="print"/>
          <a:srcRect/>
          <a:stretch>
            <a:fillRect/>
          </a:stretch>
        </p:blipFill>
        <p:spPr bwMode="auto">
          <a:xfrm>
            <a:off x="6110198" y="626278"/>
            <a:ext cx="5021320" cy="3767721"/>
          </a:xfrm>
          <a:prstGeom prst="rect">
            <a:avLst/>
          </a:prstGeom>
          <a:noFill/>
          <a:ln w="635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13" name="TextovéPole 12"/>
          <p:cNvSpPr txBox="1"/>
          <p:nvPr/>
        </p:nvSpPr>
        <p:spPr>
          <a:xfrm>
            <a:off x="8753054" y="189236"/>
            <a:ext cx="2492990" cy="230832"/>
          </a:xfrm>
          <a:prstGeom prst="rect">
            <a:avLst/>
          </a:prstGeom>
          <a:noFill/>
        </p:spPr>
        <p:txBody>
          <a:bodyPr wrap="none">
            <a:spAutoFit/>
          </a:bodyPr>
          <a:lstStyle/>
          <a:p>
            <a:pPr>
              <a:defRPr/>
            </a:pPr>
            <a:r>
              <a:rPr lang="en-US" sz="900" dirty="0" smtClean="0">
                <a:solidFill>
                  <a:schemeClr val="bg1"/>
                </a:solidFill>
                <a:latin typeface="Arial" panose="020B0604020202020204" pitchFamily="34" charset="0"/>
                <a:cs typeface="Arial" panose="020B0604020202020204" pitchFamily="34" charset="0"/>
              </a:rPr>
              <a:t>2008-05-31  15:40 </a:t>
            </a:r>
            <a:r>
              <a:rPr lang="en-US" sz="900" dirty="0">
                <a:solidFill>
                  <a:schemeClr val="bg1"/>
                </a:solidFill>
                <a:latin typeface="Arial" panose="020B0604020202020204" pitchFamily="34" charset="0"/>
                <a:cs typeface="Arial" panose="020B0604020202020204" pitchFamily="34" charset="0"/>
              </a:rPr>
              <a:t>UTC  </a:t>
            </a:r>
            <a:r>
              <a:rPr lang="en-US" sz="900" dirty="0" smtClean="0">
                <a:solidFill>
                  <a:schemeClr val="bg1"/>
                </a:solidFill>
                <a:latin typeface="Arial" panose="020B0604020202020204" pitchFamily="34" charset="0"/>
                <a:cs typeface="Arial" panose="020B0604020202020204" pitchFamily="34" charset="0"/>
              </a:rPr>
              <a:t>NOAA-15, Germany</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246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9" descr="grayscale_256x40.png"/>
          <p:cNvPicPr preferRelativeResize="0">
            <a:picLocks/>
          </p:cNvPicPr>
          <p:nvPr/>
        </p:nvPicPr>
        <p:blipFill>
          <a:blip r:embed="rId2" cstate="print"/>
          <a:srcRect/>
          <a:stretch>
            <a:fillRect/>
          </a:stretch>
        </p:blipFill>
        <p:spPr bwMode="auto">
          <a:xfrm>
            <a:off x="2037700" y="4671536"/>
            <a:ext cx="3600450" cy="269875"/>
          </a:xfrm>
          <a:prstGeom prst="rect">
            <a:avLst/>
          </a:prstGeom>
          <a:noFill/>
          <a:ln w="9525">
            <a:noFill/>
            <a:miter lim="800000"/>
            <a:headEnd/>
            <a:tailEnd/>
          </a:ln>
        </p:spPr>
      </p:pic>
      <p:grpSp>
        <p:nvGrpSpPr>
          <p:cNvPr id="3" name="Skupina 12"/>
          <p:cNvGrpSpPr>
            <a:grpSpLocks/>
          </p:cNvGrpSpPr>
          <p:nvPr/>
        </p:nvGrpSpPr>
        <p:grpSpPr bwMode="auto">
          <a:xfrm>
            <a:off x="6438250" y="4671536"/>
            <a:ext cx="3600450" cy="269875"/>
            <a:chOff x="4972528" y="5220000"/>
            <a:chExt cx="3600000" cy="540000"/>
          </a:xfrm>
        </p:grpSpPr>
        <p:pic>
          <p:nvPicPr>
            <p:cNvPr id="4" name="Obrázek 10" descr="BT_bluered_256x40.png"/>
            <p:cNvPicPr preferRelativeResize="0">
              <a:picLocks/>
            </p:cNvPicPr>
            <p:nvPr/>
          </p:nvPicPr>
          <p:blipFill>
            <a:blip r:embed="rId3" cstate="print"/>
            <a:srcRect/>
            <a:stretch>
              <a:fillRect/>
            </a:stretch>
          </p:blipFill>
          <p:spPr bwMode="auto">
            <a:xfrm>
              <a:off x="7672528" y="5220000"/>
              <a:ext cx="900000" cy="540000"/>
            </a:xfrm>
            <a:prstGeom prst="rect">
              <a:avLst/>
            </a:prstGeom>
            <a:noFill/>
            <a:ln w="9525">
              <a:noFill/>
              <a:miter lim="800000"/>
              <a:headEnd/>
              <a:tailEnd/>
            </a:ln>
          </p:spPr>
        </p:pic>
        <p:pic>
          <p:nvPicPr>
            <p:cNvPr id="5" name="Obrázek 11" descr="grayscale_256x40.png"/>
            <p:cNvPicPr preferRelativeResize="0">
              <a:picLocks/>
            </p:cNvPicPr>
            <p:nvPr/>
          </p:nvPicPr>
          <p:blipFill>
            <a:blip r:embed="rId2" cstate="print"/>
            <a:srcRect/>
            <a:stretch>
              <a:fillRect/>
            </a:stretch>
          </p:blipFill>
          <p:spPr bwMode="auto">
            <a:xfrm>
              <a:off x="4972528" y="5220000"/>
              <a:ext cx="2700000" cy="540000"/>
            </a:xfrm>
            <a:prstGeom prst="rect">
              <a:avLst/>
            </a:prstGeom>
            <a:noFill/>
            <a:ln w="9525">
              <a:noFill/>
              <a:miter lim="800000"/>
              <a:headEnd/>
              <a:tailEnd/>
            </a:ln>
          </p:spPr>
        </p:pic>
      </p:grpSp>
      <p:pic>
        <p:nvPicPr>
          <p:cNvPr id="6" name="Picture 6" descr="O:\!!! support files\CZ borders and BT- BTD color scales\BT-BTD_source-files\BT_bluered-scale.png"/>
          <p:cNvPicPr>
            <a:picLocks noChangeAspect="1" noChangeArrowheads="1"/>
          </p:cNvPicPr>
          <p:nvPr/>
        </p:nvPicPr>
        <p:blipFill>
          <a:blip r:embed="rId4" cstate="print"/>
          <a:srcRect/>
          <a:stretch>
            <a:fillRect/>
          </a:stretch>
        </p:blipFill>
        <p:spPr bwMode="auto">
          <a:xfrm>
            <a:off x="6433488" y="5400000"/>
            <a:ext cx="3600450" cy="244475"/>
          </a:xfrm>
          <a:prstGeom prst="rect">
            <a:avLst/>
          </a:prstGeom>
          <a:noFill/>
          <a:ln w="9525">
            <a:noFill/>
            <a:miter lim="800000"/>
            <a:headEnd/>
            <a:tailEnd/>
          </a:ln>
        </p:spPr>
      </p:pic>
      <p:cxnSp>
        <p:nvCxnSpPr>
          <p:cNvPr id="7" name="Přímá spojovací čára 15"/>
          <p:cNvCxnSpPr>
            <a:cxnSpLocks noChangeShapeType="1"/>
          </p:cNvCxnSpPr>
          <p:nvPr/>
        </p:nvCxnSpPr>
        <p:spPr bwMode="auto">
          <a:xfrm rot="10800000" flipV="1">
            <a:off x="7395513" y="4952524"/>
            <a:ext cx="1714500" cy="428625"/>
          </a:xfrm>
          <a:prstGeom prst="line">
            <a:avLst/>
          </a:prstGeom>
          <a:noFill/>
          <a:ln w="19050" algn="ctr">
            <a:solidFill>
              <a:srgbClr val="FFFFCC"/>
            </a:solidFill>
            <a:prstDash val="sysDash"/>
            <a:round/>
            <a:headEnd/>
            <a:tailEnd/>
          </a:ln>
        </p:spPr>
      </p:cxnSp>
      <p:cxnSp>
        <p:nvCxnSpPr>
          <p:cNvPr id="8" name="Přímá spojovací čára 23"/>
          <p:cNvCxnSpPr>
            <a:cxnSpLocks noChangeShapeType="1"/>
          </p:cNvCxnSpPr>
          <p:nvPr/>
        </p:nvCxnSpPr>
        <p:spPr bwMode="auto">
          <a:xfrm rot="10800000" flipV="1">
            <a:off x="9440213" y="4952524"/>
            <a:ext cx="571500" cy="428625"/>
          </a:xfrm>
          <a:prstGeom prst="line">
            <a:avLst/>
          </a:prstGeom>
          <a:noFill/>
          <a:ln w="19050" algn="ctr">
            <a:solidFill>
              <a:srgbClr val="FFFFCC"/>
            </a:solidFill>
            <a:prstDash val="sysDash"/>
            <a:round/>
            <a:headEnd/>
            <a:tailEnd/>
          </a:ln>
        </p:spPr>
      </p:cxnSp>
      <p:pic>
        <p:nvPicPr>
          <p:cNvPr id="10" name="Picture 2" descr="M:\[2] prednasky\_ EUMeTrain 2011\02_enhancement\Mercator_500m_s_b4-basic.png"/>
          <p:cNvPicPr>
            <a:picLocks noChangeAspect="1" noChangeArrowheads="1"/>
          </p:cNvPicPr>
          <p:nvPr/>
        </p:nvPicPr>
        <p:blipFill>
          <a:blip r:embed="rId5" cstate="print"/>
          <a:srcRect/>
          <a:stretch>
            <a:fillRect/>
          </a:stretch>
        </p:blipFill>
        <p:spPr bwMode="auto">
          <a:xfrm>
            <a:off x="1016876" y="626278"/>
            <a:ext cx="5021322" cy="3767722"/>
          </a:xfrm>
          <a:prstGeom prst="rect">
            <a:avLst/>
          </a:prstGeom>
          <a:noFill/>
          <a:ln w="635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11" name="Picture 3" descr="M:\[2] prednasky\_ EUMeTrain 2011\02_enhancement\Mercator_500m_s_b4-enh.png"/>
          <p:cNvPicPr>
            <a:picLocks noChangeAspect="1" noChangeArrowheads="1"/>
          </p:cNvPicPr>
          <p:nvPr/>
        </p:nvPicPr>
        <p:blipFill>
          <a:blip r:embed="rId6" cstate="print"/>
          <a:srcRect/>
          <a:stretch>
            <a:fillRect/>
          </a:stretch>
        </p:blipFill>
        <p:spPr bwMode="auto">
          <a:xfrm>
            <a:off x="6110198" y="626278"/>
            <a:ext cx="5021320" cy="3767721"/>
          </a:xfrm>
          <a:prstGeom prst="rect">
            <a:avLst/>
          </a:prstGeom>
          <a:noFill/>
          <a:ln w="635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14" name="TextovéPole 25"/>
          <p:cNvSpPr txBox="1">
            <a:spLocks noChangeArrowheads="1"/>
          </p:cNvSpPr>
          <p:nvPr/>
        </p:nvSpPr>
        <p:spPr bwMode="auto">
          <a:xfrm>
            <a:off x="1016876" y="5807258"/>
            <a:ext cx="10114641" cy="738664"/>
          </a:xfrm>
          <a:prstGeom prst="rect">
            <a:avLst/>
          </a:prstGeom>
          <a:noFill/>
          <a:ln w="9525">
            <a:noFill/>
            <a:miter lim="800000"/>
            <a:headEnd/>
            <a:tailEnd/>
          </a:ln>
        </p:spPr>
        <p:txBody>
          <a:bodyPr wrap="square">
            <a:spAutoFit/>
          </a:bodyPr>
          <a:lstStyle/>
          <a:p>
            <a:pPr algn="just"/>
            <a:r>
              <a:rPr lang="en-US" sz="1400" dirty="0">
                <a:solidFill>
                  <a:schemeClr val="bg1"/>
                </a:solidFill>
                <a:latin typeface="Arial" panose="020B0604020202020204" pitchFamily="34" charset="0"/>
                <a:cs typeface="Arial" panose="020B0604020202020204" pitchFamily="34" charset="0"/>
              </a:rPr>
              <a:t>This specific brightness temperature range </a:t>
            </a:r>
            <a:r>
              <a:rPr lang="en-US" sz="1200" dirty="0">
                <a:solidFill>
                  <a:schemeClr val="bg1"/>
                </a:solidFill>
                <a:latin typeface="Arial" panose="020B0604020202020204" pitchFamily="34" charset="0"/>
                <a:cs typeface="Arial" panose="020B0604020202020204" pitchFamily="34" charset="0"/>
              </a:rPr>
              <a:t>(BT 240K-200K)</a:t>
            </a:r>
            <a:r>
              <a:rPr lang="en-US" sz="1400" dirty="0">
                <a:solidFill>
                  <a:schemeClr val="bg1"/>
                </a:solidFill>
                <a:latin typeface="Arial" panose="020B0604020202020204" pitchFamily="34" charset="0"/>
                <a:cs typeface="Arial" panose="020B0604020202020204" pitchFamily="34" charset="0"/>
              </a:rPr>
              <a:t> of the color enhancement is suitable for typical (central) European storms; however in some cases or for other geographic regions it may need some adjustment (shift and/or stretch of the brightness temperature range represented in colors), mainly depending on the tropopause temperature and height. </a:t>
            </a:r>
          </a:p>
        </p:txBody>
      </p:sp>
      <p:sp>
        <p:nvSpPr>
          <p:cNvPr id="15" name="TextovéPole 14"/>
          <p:cNvSpPr txBox="1"/>
          <p:nvPr/>
        </p:nvSpPr>
        <p:spPr>
          <a:xfrm>
            <a:off x="8753054" y="189236"/>
            <a:ext cx="2492990" cy="230832"/>
          </a:xfrm>
          <a:prstGeom prst="rect">
            <a:avLst/>
          </a:prstGeom>
          <a:noFill/>
        </p:spPr>
        <p:txBody>
          <a:bodyPr wrap="none">
            <a:spAutoFit/>
          </a:bodyPr>
          <a:lstStyle/>
          <a:p>
            <a:pPr>
              <a:defRPr/>
            </a:pPr>
            <a:r>
              <a:rPr lang="en-US" sz="900" dirty="0" smtClean="0">
                <a:solidFill>
                  <a:schemeClr val="bg1"/>
                </a:solidFill>
                <a:latin typeface="Arial" panose="020B0604020202020204" pitchFamily="34" charset="0"/>
                <a:cs typeface="Arial" panose="020B0604020202020204" pitchFamily="34" charset="0"/>
              </a:rPr>
              <a:t>2008-05-31  15:40 </a:t>
            </a:r>
            <a:r>
              <a:rPr lang="en-US" sz="900" dirty="0">
                <a:solidFill>
                  <a:schemeClr val="bg1"/>
                </a:solidFill>
                <a:latin typeface="Arial" panose="020B0604020202020204" pitchFamily="34" charset="0"/>
                <a:cs typeface="Arial" panose="020B0604020202020204" pitchFamily="34" charset="0"/>
              </a:rPr>
              <a:t>UTC  </a:t>
            </a:r>
            <a:r>
              <a:rPr lang="en-US" sz="900" dirty="0" smtClean="0">
                <a:solidFill>
                  <a:schemeClr val="bg1"/>
                </a:solidFill>
                <a:latin typeface="Arial" panose="020B0604020202020204" pitchFamily="34" charset="0"/>
                <a:cs typeface="Arial" panose="020B0604020202020204" pitchFamily="34" charset="0"/>
              </a:rPr>
              <a:t>NOAA-15, Germany</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659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1115192" y="1052513"/>
            <a:ext cx="6911975" cy="338554"/>
          </a:xfrm>
          <a:prstGeom prst="rect">
            <a:avLst/>
          </a:prstGeom>
          <a:noFill/>
        </p:spPr>
        <p:txBody>
          <a:bodyPr>
            <a:spAutoFit/>
          </a:bodyPr>
          <a:lstStyle/>
          <a:p>
            <a:pPr algn="just">
              <a:defRPr/>
            </a:pPr>
            <a:r>
              <a:rPr lang="en-US"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the color enhancement?  What is it good for?</a:t>
            </a:r>
          </a:p>
        </p:txBody>
      </p:sp>
      <p:sp>
        <p:nvSpPr>
          <p:cNvPr id="4" name="TextovéPole 8"/>
          <p:cNvSpPr txBox="1">
            <a:spLocks noChangeArrowheads="1"/>
          </p:cNvSpPr>
          <p:nvPr/>
        </p:nvSpPr>
        <p:spPr bwMode="auto">
          <a:xfrm>
            <a:off x="1475555" y="1700213"/>
            <a:ext cx="9063693" cy="830997"/>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To enable or to ease detection of various cloud-top features related to storm dynamics, structure and possible storm severity – such as overshooting tops, cold-U/V (enhanced-V) or </a:t>
            </a:r>
            <a:r>
              <a:rPr lang="en-US" sz="1600" dirty="0" smtClean="0">
                <a:solidFill>
                  <a:schemeClr val="bg1"/>
                </a:solidFill>
                <a:latin typeface="Arial" panose="020B0604020202020204" pitchFamily="34" charset="0"/>
                <a:cs typeface="Arial" panose="020B0604020202020204" pitchFamily="34" charset="0"/>
              </a:rPr>
              <a:t>cold-ring features, </a:t>
            </a:r>
            <a:r>
              <a:rPr lang="en-US" sz="1600" dirty="0">
                <a:solidFill>
                  <a:schemeClr val="bg1"/>
                </a:solidFill>
                <a:latin typeface="Arial" panose="020B0604020202020204" pitchFamily="34" charset="0"/>
                <a:cs typeface="Arial" panose="020B0604020202020204" pitchFamily="34" charset="0"/>
              </a:rPr>
              <a:t>embedded warm spots/areas, ...</a:t>
            </a:r>
          </a:p>
        </p:txBody>
      </p:sp>
      <p:sp>
        <p:nvSpPr>
          <p:cNvPr id="5" name="TextovéPole 9"/>
          <p:cNvSpPr txBox="1">
            <a:spLocks noChangeArrowheads="1"/>
          </p:cNvSpPr>
          <p:nvPr/>
        </p:nvSpPr>
        <p:spPr bwMode="auto">
          <a:xfrm>
            <a:off x="1475555" y="4346996"/>
            <a:ext cx="9063693" cy="584775"/>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Also, the color-enhanced IR brightness temperature (BT) images are used as one of the possible input components for the “sandwich” products, as documented in the next part of the presentation.</a:t>
            </a:r>
          </a:p>
        </p:txBody>
      </p:sp>
      <p:sp>
        <p:nvSpPr>
          <p:cNvPr id="6" name="Šipka doprava 10"/>
          <p:cNvSpPr>
            <a:spLocks noChangeArrowheads="1"/>
          </p:cNvSpPr>
          <p:nvPr/>
        </p:nvSpPr>
        <p:spPr bwMode="auto">
          <a:xfrm>
            <a:off x="1286856" y="3052872"/>
            <a:ext cx="659696" cy="360362"/>
          </a:xfrm>
          <a:prstGeom prst="rightArrow">
            <a:avLst>
              <a:gd name="adj1" fmla="val 50000"/>
              <a:gd name="adj2" fmla="val 99347"/>
            </a:avLst>
          </a:prstGeom>
          <a:solidFill>
            <a:srgbClr val="C00000">
              <a:alpha val="83920"/>
            </a:srgbClr>
          </a:solidFill>
          <a:ln w="9525" algn="ctr">
            <a:solidFill>
              <a:schemeClr val="tx1"/>
            </a:solidFill>
            <a:round/>
            <a:headEnd/>
            <a:tailEnd/>
          </a:ln>
        </p:spPr>
        <p:txBody>
          <a:bodyPr/>
          <a:lstStyle/>
          <a:p>
            <a:endParaRPr lang="en-US" sz="1600">
              <a:solidFill>
                <a:schemeClr val="bg1"/>
              </a:solidFill>
              <a:latin typeface="Arial" panose="020B0604020202020204" pitchFamily="34" charset="0"/>
              <a:cs typeface="Arial" panose="020B0604020202020204" pitchFamily="34" charset="0"/>
            </a:endParaRPr>
          </a:p>
        </p:txBody>
      </p:sp>
      <p:sp>
        <p:nvSpPr>
          <p:cNvPr id="7" name="TextovéPole 12"/>
          <p:cNvSpPr txBox="1">
            <a:spLocks noChangeArrowheads="1"/>
          </p:cNvSpPr>
          <p:nvPr/>
        </p:nvSpPr>
        <p:spPr bwMode="auto">
          <a:xfrm>
            <a:off x="2194692" y="3000375"/>
            <a:ext cx="8344556" cy="830997"/>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Direct support to monitoring and nowcasting of convective storms, operationally used by many weather services</a:t>
            </a:r>
            <a:r>
              <a:rPr lang="en-US" sz="1600" dirty="0" smtClean="0">
                <a:solidFill>
                  <a:schemeClr val="bg1"/>
                </a:solidFill>
                <a:latin typeface="Arial" panose="020B0604020202020204" pitchFamily="34" charset="0"/>
                <a:cs typeface="Arial" panose="020B0604020202020204" pitchFamily="34" charset="0"/>
              </a:rPr>
              <a:t>. In areas with no or poor weather radar coverage, an alternative (substitute) to the radar observations. </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078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6" name="TextovéPole 4"/>
          <p:cNvSpPr txBox="1">
            <a:spLocks noChangeArrowheads="1"/>
          </p:cNvSpPr>
          <p:nvPr/>
        </p:nvSpPr>
        <p:spPr bwMode="auto">
          <a:xfrm>
            <a:off x="2278747" y="1700213"/>
            <a:ext cx="6911975" cy="738664"/>
          </a:xfrm>
          <a:prstGeom prst="rect">
            <a:avLst/>
          </a:prstGeom>
          <a:noFill/>
          <a:ln w="9525">
            <a:noFill/>
            <a:miter lim="800000"/>
            <a:headEnd/>
            <a:tailEnd/>
          </a:ln>
        </p:spPr>
        <p:txBody>
          <a:bodyPr>
            <a:spAutoFit/>
          </a:bodyPr>
          <a:lstStyle/>
          <a:p>
            <a:pPr algn="just"/>
            <a:r>
              <a:rPr lang="en-US" sz="1400">
                <a:solidFill>
                  <a:schemeClr val="bg1">
                    <a:lumMod val="95000"/>
                  </a:schemeClr>
                </a:solidFill>
                <a:latin typeface="Arial" panose="020B0604020202020204" pitchFamily="34" charset="0"/>
                <a:cs typeface="Arial" panose="020B0604020202020204" pitchFamily="34" charset="0"/>
              </a:rPr>
              <a:t>Possible problems with assignment of colors (color “schemes”) used for the purposes of the color enhancement, different color palettes used by various users – uneasy interpretation, necessity to “get used” to the color schemes used by the others …</a:t>
            </a:r>
          </a:p>
        </p:txBody>
      </p:sp>
      <p:sp>
        <p:nvSpPr>
          <p:cNvPr id="7" name="Obdélník 10"/>
          <p:cNvSpPr>
            <a:spLocks noChangeArrowheads="1"/>
          </p:cNvSpPr>
          <p:nvPr/>
        </p:nvSpPr>
        <p:spPr bwMode="auto">
          <a:xfrm>
            <a:off x="1918384" y="4027969"/>
            <a:ext cx="7920038" cy="646331"/>
          </a:xfrm>
          <a:prstGeom prst="rect">
            <a:avLst/>
          </a:prstGeom>
          <a:noFill/>
          <a:ln w="9525">
            <a:noFill/>
            <a:miter lim="800000"/>
            <a:headEnd/>
            <a:tailEnd/>
          </a:ln>
        </p:spPr>
        <p:txBody>
          <a:bodyPr>
            <a:spAutoFit/>
          </a:bodyPr>
          <a:lstStyle/>
          <a:p>
            <a:pPr algn="just"/>
            <a:r>
              <a:rPr lang="en-US" sz="1200" dirty="0">
                <a:solidFill>
                  <a:schemeClr val="bg1">
                    <a:lumMod val="95000"/>
                  </a:schemeClr>
                </a:solidFill>
                <a:latin typeface="Arial" panose="020B0604020202020204" pitchFamily="34" charset="0"/>
                <a:cs typeface="Arial" panose="020B0604020202020204" pitchFamily="34" charset="0"/>
              </a:rPr>
              <a:t>The blue-red color enhancement shown within this presentation is based on the standard IDL/ENVI (</a:t>
            </a:r>
            <a:r>
              <a:rPr lang="en-US" sz="1200" dirty="0">
                <a:solidFill>
                  <a:schemeClr val="bg1">
                    <a:lumMod val="95000"/>
                  </a:schemeClr>
                </a:solidFill>
                <a:latin typeface="Arial" panose="020B0604020202020204" pitchFamily="34" charset="0"/>
                <a:cs typeface="Arial" panose="020B0604020202020204" pitchFamily="34" charset="0"/>
                <a:hlinkClick r:id="rId2"/>
              </a:rPr>
              <a:t>https://</a:t>
            </a:r>
            <a:r>
              <a:rPr lang="en-US" sz="1200" dirty="0" smtClean="0">
                <a:solidFill>
                  <a:schemeClr val="bg1">
                    <a:lumMod val="95000"/>
                  </a:schemeClr>
                </a:solidFill>
                <a:latin typeface="Arial" panose="020B0604020202020204" pitchFamily="34" charset="0"/>
                <a:cs typeface="Arial" panose="020B0604020202020204" pitchFamily="34" charset="0"/>
                <a:hlinkClick r:id="rId2"/>
              </a:rPr>
              <a:t>www.l3harrisgeospatial.com/Software-Technology/ENVI</a:t>
            </a:r>
            <a:r>
              <a:rPr lang="en-US" sz="1200" dirty="0" smtClean="0">
                <a:solidFill>
                  <a:schemeClr val="bg1">
                    <a:lumMod val="95000"/>
                  </a:schemeClr>
                </a:solidFill>
                <a:latin typeface="Arial" panose="020B0604020202020204" pitchFamily="34" charset="0"/>
                <a:cs typeface="Arial" panose="020B0604020202020204" pitchFamily="34" charset="0"/>
              </a:rPr>
              <a:t>) </a:t>
            </a:r>
            <a:r>
              <a:rPr lang="en-US" sz="1200" dirty="0">
                <a:solidFill>
                  <a:schemeClr val="bg1">
                    <a:lumMod val="95000"/>
                  </a:schemeClr>
                </a:solidFill>
                <a:latin typeface="Arial" panose="020B0604020202020204" pitchFamily="34" charset="0"/>
                <a:cs typeface="Arial" panose="020B0604020202020204" pitchFamily="34" charset="0"/>
              </a:rPr>
              <a:t>blue-red color table, used also in </a:t>
            </a:r>
            <a:r>
              <a:rPr lang="en-US" sz="1200" dirty="0" smtClean="0">
                <a:solidFill>
                  <a:schemeClr val="bg1">
                    <a:lumMod val="95000"/>
                  </a:schemeClr>
                </a:solidFill>
                <a:latin typeface="Arial" panose="020B0604020202020204" pitchFamily="34" charset="0"/>
                <a:cs typeface="Arial" panose="020B0604020202020204" pitchFamily="34" charset="0"/>
              </a:rPr>
              <a:t>other </a:t>
            </a:r>
            <a:r>
              <a:rPr lang="en-US" sz="1200" dirty="0">
                <a:solidFill>
                  <a:schemeClr val="bg1">
                    <a:lumMod val="95000"/>
                  </a:schemeClr>
                </a:solidFill>
                <a:latin typeface="Arial" panose="020B0604020202020204" pitchFamily="34" charset="0"/>
                <a:cs typeface="Arial" panose="020B0604020202020204" pitchFamily="34" charset="0"/>
              </a:rPr>
              <a:t>remote-sensing software packages or systems.</a:t>
            </a:r>
          </a:p>
        </p:txBody>
      </p:sp>
      <p:cxnSp>
        <p:nvCxnSpPr>
          <p:cNvPr id="8" name="Přímá spojovací čára 11"/>
          <p:cNvCxnSpPr>
            <a:cxnSpLocks noChangeShapeType="1"/>
          </p:cNvCxnSpPr>
          <p:nvPr/>
        </p:nvCxnSpPr>
        <p:spPr bwMode="auto">
          <a:xfrm>
            <a:off x="2008872" y="3883506"/>
            <a:ext cx="7721600" cy="0"/>
          </a:xfrm>
          <a:prstGeom prst="line">
            <a:avLst/>
          </a:prstGeom>
          <a:noFill/>
          <a:ln w="9525" algn="ctr">
            <a:solidFill>
              <a:srgbClr val="777777"/>
            </a:solidFill>
            <a:round/>
            <a:headEnd/>
            <a:tailEnd/>
          </a:ln>
        </p:spPr>
      </p:cxnSp>
      <p:sp>
        <p:nvSpPr>
          <p:cNvPr id="9" name="TextovéPole 8"/>
          <p:cNvSpPr txBox="1"/>
          <p:nvPr/>
        </p:nvSpPr>
        <p:spPr>
          <a:xfrm>
            <a:off x="1918384" y="1052513"/>
            <a:ext cx="6911975" cy="323165"/>
          </a:xfrm>
          <a:prstGeom prst="rect">
            <a:avLst/>
          </a:prstGeom>
          <a:noFill/>
        </p:spPr>
        <p:txBody>
          <a:bodyPr>
            <a:spAutoFit/>
          </a:bodyPr>
          <a:lstStyle/>
          <a:p>
            <a:pPr algn="just">
              <a:defRPr/>
            </a:pPr>
            <a:r>
              <a:rPr lang="en-US" sz="15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Various color schemes used for the IR-BT enhancement ...</a:t>
            </a:r>
          </a:p>
        </p:txBody>
      </p:sp>
    </p:spTree>
    <p:extLst>
      <p:ext uri="{BB962C8B-B14F-4D97-AF65-F5344CB8AC3E}">
        <p14:creationId xmlns:p14="http://schemas.microsoft.com/office/powerpoint/2010/main" val="548659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N:\TEMP\America.ir107.20110523.0100.0.jpg"/>
          <p:cNvPicPr>
            <a:picLocks noChangeAspect="1" noChangeArrowheads="1"/>
          </p:cNvPicPr>
          <p:nvPr/>
        </p:nvPicPr>
        <p:blipFill>
          <a:blip r:embed="rId2" cstate="print"/>
          <a:srcRect/>
          <a:stretch>
            <a:fillRect/>
          </a:stretch>
        </p:blipFill>
        <p:spPr bwMode="auto">
          <a:xfrm>
            <a:off x="458458" y="510638"/>
            <a:ext cx="8193425" cy="6145479"/>
          </a:xfrm>
          <a:prstGeom prst="rect">
            <a:avLst/>
          </a:prstGeom>
          <a:noFill/>
          <a:ln w="25400">
            <a:solidFill>
              <a:schemeClr val="bg1">
                <a:lumMod val="50000"/>
              </a:schemeClr>
            </a:solidFill>
          </a:ln>
        </p:spPr>
      </p:pic>
      <p:pic>
        <p:nvPicPr>
          <p:cNvPr id="5" name="Picture 3" descr="N:\TEMP\geir404_20110523010300.gif"/>
          <p:cNvPicPr>
            <a:picLocks noChangeAspect="1" noChangeArrowheads="1"/>
          </p:cNvPicPr>
          <p:nvPr/>
        </p:nvPicPr>
        <p:blipFill>
          <a:blip r:embed="rId3" cstate="print"/>
          <a:srcRect/>
          <a:stretch>
            <a:fillRect/>
          </a:stretch>
        </p:blipFill>
        <p:spPr bwMode="auto">
          <a:xfrm>
            <a:off x="6534830" y="1199408"/>
            <a:ext cx="5485706" cy="4114280"/>
          </a:xfrm>
          <a:prstGeom prst="rect">
            <a:avLst/>
          </a:prstGeom>
          <a:noFill/>
          <a:ln w="25400">
            <a:solidFill>
              <a:schemeClr val="bg2">
                <a:lumMod val="20000"/>
                <a:lumOff val="80000"/>
              </a:schemeClr>
            </a:solidFill>
          </a:ln>
        </p:spPr>
      </p:pic>
      <p:sp>
        <p:nvSpPr>
          <p:cNvPr id="6" name="TextovéPole 5"/>
          <p:cNvSpPr txBox="1"/>
          <p:nvPr/>
        </p:nvSpPr>
        <p:spPr>
          <a:xfrm>
            <a:off x="9583390" y="5343886"/>
            <a:ext cx="2333501" cy="400110"/>
          </a:xfrm>
          <a:prstGeom prst="rect">
            <a:avLst/>
          </a:prstGeom>
          <a:noFill/>
        </p:spPr>
        <p:txBody>
          <a:bodyPr wrap="square" rtlCol="0">
            <a:spAutoFit/>
          </a:bodyPr>
          <a:lstStyle/>
          <a:p>
            <a:r>
              <a:rPr lang="cs-CZ" sz="1000" smtClean="0">
                <a:solidFill>
                  <a:schemeClr val="bg1"/>
                </a:solidFill>
                <a:latin typeface="Arial" panose="020B0604020202020204" pitchFamily="34" charset="0"/>
                <a:cs typeface="Arial" panose="020B0604020202020204" pitchFamily="34" charset="0"/>
              </a:rPr>
              <a:t>Older U.S. color scheme broadly</a:t>
            </a:r>
            <a:r>
              <a:rPr lang="en-US" sz="1000" smtClean="0">
                <a:solidFill>
                  <a:schemeClr val="bg1"/>
                </a:solidFill>
                <a:latin typeface="Arial" panose="020B0604020202020204" pitchFamily="34" charset="0"/>
                <a:cs typeface="Arial" panose="020B0604020202020204" pitchFamily="34" charset="0"/>
              </a:rPr>
              <a:t> used</a:t>
            </a:r>
            <a:r>
              <a:rPr lang="cs-CZ" sz="1000" smtClean="0">
                <a:solidFill>
                  <a:schemeClr val="bg1"/>
                </a:solidFill>
                <a:latin typeface="Arial" panose="020B0604020202020204" pitchFamily="34" charset="0"/>
                <a:cs typeface="Arial" panose="020B0604020202020204" pitchFamily="34" charset="0"/>
              </a:rPr>
              <a:t> before  launch of the GOES-R series </a:t>
            </a:r>
            <a:endParaRPr lang="en-US" sz="1000" dirty="0" smtClean="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8690755" y="6303812"/>
            <a:ext cx="2731324" cy="400110"/>
          </a:xfrm>
          <a:prstGeom prst="rect">
            <a:avLst/>
          </a:prstGeom>
          <a:noFill/>
        </p:spPr>
        <p:txBody>
          <a:bodyPr wrap="square" rtlCol="0">
            <a:spAutoFit/>
          </a:bodyPr>
          <a:lstStyle/>
          <a:p>
            <a:r>
              <a:rPr lang="cs-CZ" sz="1000" smtClean="0">
                <a:solidFill>
                  <a:schemeClr val="bg1"/>
                </a:solidFill>
                <a:latin typeface="Arial" panose="020B0604020202020204" pitchFamily="34" charset="0"/>
                <a:cs typeface="Arial" panose="020B0604020202020204" pitchFamily="34" charset="0"/>
              </a:rPr>
              <a:t>EUMETSAT</a:t>
            </a:r>
            <a:r>
              <a:rPr lang="en-US" sz="1000" smtClean="0">
                <a:solidFill>
                  <a:schemeClr val="bg1"/>
                </a:solidFill>
                <a:latin typeface="Arial" panose="020B0604020202020204" pitchFamily="34" charset="0"/>
                <a:cs typeface="Arial" panose="020B0604020202020204" pitchFamily="34" charset="0"/>
              </a:rPr>
              <a:t>’</a:t>
            </a:r>
            <a:r>
              <a:rPr lang="cs-CZ" sz="1000" smtClean="0">
                <a:solidFill>
                  <a:schemeClr val="bg1"/>
                </a:solidFill>
                <a:latin typeface="Arial" panose="020B0604020202020204" pitchFamily="34" charset="0"/>
                <a:cs typeface="Arial" panose="020B0604020202020204" pitchFamily="34" charset="0"/>
              </a:rPr>
              <a:t>s CWG </a:t>
            </a:r>
            <a:r>
              <a:rPr lang="en-US" sz="1000" smtClean="0">
                <a:solidFill>
                  <a:schemeClr val="bg1"/>
                </a:solidFill>
                <a:latin typeface="Arial" panose="020B0604020202020204" pitchFamily="34" charset="0"/>
                <a:cs typeface="Arial" panose="020B0604020202020204" pitchFamily="34" charset="0"/>
              </a:rPr>
              <a:t>blue-red </a:t>
            </a:r>
            <a:r>
              <a:rPr lang="cs-CZ" sz="1000" smtClean="0">
                <a:solidFill>
                  <a:schemeClr val="bg1"/>
                </a:solidFill>
                <a:latin typeface="Arial" panose="020B0604020202020204" pitchFamily="34" charset="0"/>
                <a:cs typeface="Arial" panose="020B0604020202020204" pitchFamily="34" charset="0"/>
              </a:rPr>
              <a:t>color scheme </a:t>
            </a:r>
            <a:r>
              <a:rPr lang="en-US" sz="1000" smtClean="0">
                <a:solidFill>
                  <a:schemeClr val="bg1"/>
                </a:solidFill>
                <a:latin typeface="Arial" panose="020B0604020202020204" pitchFamily="34" charset="0"/>
                <a:cs typeface="Arial" panose="020B0604020202020204" pitchFamily="34" charset="0"/>
              </a:rPr>
              <a:t>applied to the same image</a:t>
            </a:r>
            <a:endParaRPr lang="en-US" sz="1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928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1115192" y="1052513"/>
            <a:ext cx="6911975" cy="369332"/>
          </a:xfrm>
          <a:prstGeom prst="rect">
            <a:avLst/>
          </a:prstGeom>
          <a:noFill/>
        </p:spPr>
        <p:txBody>
          <a:bodyPr>
            <a:spAutoFit/>
          </a:bodyPr>
          <a:lstStyle/>
          <a:p>
            <a:pPr algn="just">
              <a:defRPr/>
            </a:pPr>
            <a:r>
              <a:rPr lang="en-US" b="1" i="1" dirty="0">
                <a:solidFill>
                  <a:srgbClr val="FF0000"/>
                </a:solidFill>
                <a:latin typeface="Arial" panose="020B0604020202020204" pitchFamily="34" charset="0"/>
                <a:cs typeface="Arial" panose="020B0604020202020204" pitchFamily="34" charset="0"/>
              </a:rPr>
              <a:t>Why </a:t>
            </a:r>
            <a:r>
              <a:rPr lang="en-US" b="1" i="1" dirty="0" smtClean="0">
                <a:solidFill>
                  <a:srgbClr val="FF0000"/>
                </a:solidFill>
                <a:latin typeface="Arial" panose="020B0604020202020204" pitchFamily="34" charset="0"/>
                <a:cs typeface="Arial" panose="020B0604020202020204" pitchFamily="34" charset="0"/>
              </a:rPr>
              <a:t>red </a:t>
            </a:r>
            <a:r>
              <a:rPr lang="en-US" b="1" i="1" dirty="0">
                <a:solidFill>
                  <a:srgbClr val="FF0000"/>
                </a:solidFill>
                <a:latin typeface="Arial" panose="020B0604020202020204" pitchFamily="34" charset="0"/>
                <a:cs typeface="Arial" panose="020B0604020202020204" pitchFamily="34" charset="0"/>
              </a:rPr>
              <a:t>for the coldest temperatures? </a:t>
            </a:r>
          </a:p>
        </p:txBody>
      </p:sp>
      <p:sp>
        <p:nvSpPr>
          <p:cNvPr id="10" name="TextovéPole 7"/>
          <p:cNvSpPr txBox="1">
            <a:spLocks noChangeArrowheads="1"/>
          </p:cNvSpPr>
          <p:nvPr/>
        </p:nvSpPr>
        <p:spPr bwMode="auto">
          <a:xfrm>
            <a:off x="1201412" y="1730374"/>
            <a:ext cx="9259009" cy="2800767"/>
          </a:xfrm>
          <a:prstGeom prst="rect">
            <a:avLst/>
          </a:prstGeom>
          <a:noFill/>
          <a:ln w="9525">
            <a:noFill/>
            <a:miter lim="800000"/>
            <a:headEnd/>
            <a:tailEnd/>
          </a:ln>
        </p:spPr>
        <p:txBody>
          <a:bodyPr wrap="square">
            <a:spAutoFit/>
          </a:bodyPr>
          <a:lstStyle/>
          <a:p>
            <a:pPr marL="266700" indent="-266700">
              <a:buFont typeface="Wingdings" pitchFamily="2" charset="2"/>
              <a:buChar char="Ø"/>
            </a:pPr>
            <a:r>
              <a:rPr lang="en-US" sz="1600" dirty="0">
                <a:solidFill>
                  <a:schemeClr val="bg1"/>
                </a:solidFill>
                <a:latin typeface="Arial" panose="020B0604020202020204" pitchFamily="34" charset="0"/>
                <a:cs typeface="Arial" panose="020B0604020202020204" pitchFamily="34" charset="0"/>
              </a:rPr>
              <a:t>For a human, red is typically associated with some form of danger or importance;</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a:p>
            <a:pPr marL="266700" indent="-266700">
              <a:buFont typeface="Wingdings" pitchFamily="2" charset="2"/>
              <a:buChar char="Ø"/>
            </a:pPr>
            <a:r>
              <a:rPr lang="en-US" sz="1600" dirty="0">
                <a:solidFill>
                  <a:schemeClr val="bg1"/>
                </a:solidFill>
                <a:latin typeface="Arial" panose="020B0604020202020204" pitchFamily="34" charset="0"/>
                <a:cs typeface="Arial" panose="020B0604020202020204" pitchFamily="34" charset="0"/>
              </a:rPr>
              <a:t>in satellite IR imagery, the highest “overshooting” or “penetrating” tops of convective storms are typically represented by the coldest pixels in the image, and at the same time these represent the core of the storm, thus the most </a:t>
            </a:r>
            <a:r>
              <a:rPr lang="en-US" sz="1600" dirty="0" smtClean="0">
                <a:solidFill>
                  <a:schemeClr val="bg1"/>
                </a:solidFill>
                <a:latin typeface="Arial" panose="020B0604020202020204" pitchFamily="34" charset="0"/>
                <a:cs typeface="Arial" panose="020B0604020202020204" pitchFamily="34" charset="0"/>
              </a:rPr>
              <a:t>active, </a:t>
            </a:r>
            <a:r>
              <a:rPr lang="en-US" sz="1600" dirty="0">
                <a:solidFill>
                  <a:schemeClr val="bg1"/>
                </a:solidFill>
                <a:latin typeface="Arial" panose="020B0604020202020204" pitchFamily="34" charset="0"/>
                <a:cs typeface="Arial" panose="020B0604020202020204" pitchFamily="34" charset="0"/>
              </a:rPr>
              <a:t>dangerous </a:t>
            </a:r>
            <a:r>
              <a:rPr lang="en-US" sz="1600" dirty="0" smtClean="0">
                <a:solidFill>
                  <a:schemeClr val="bg1"/>
                </a:solidFill>
                <a:latin typeface="Arial" panose="020B0604020202020204" pitchFamily="34" charset="0"/>
                <a:cs typeface="Arial" panose="020B0604020202020204" pitchFamily="34" charset="0"/>
              </a:rPr>
              <a:t>and important part </a:t>
            </a:r>
            <a:r>
              <a:rPr lang="en-US" sz="1600" dirty="0">
                <a:solidFill>
                  <a:schemeClr val="bg1"/>
                </a:solidFill>
                <a:latin typeface="Arial" panose="020B0604020202020204" pitchFamily="34" charset="0"/>
                <a:cs typeface="Arial" panose="020B0604020202020204" pitchFamily="34" charset="0"/>
              </a:rPr>
              <a:t>of it.</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a:p>
            <a:pPr marL="266700" indent="-266700">
              <a:buFont typeface="Wingdings" pitchFamily="2" charset="2"/>
              <a:buChar char="Ø"/>
            </a:pPr>
            <a:r>
              <a:rPr lang="en-US" sz="1600" dirty="0" smtClean="0">
                <a:solidFill>
                  <a:schemeClr val="bg1"/>
                </a:solidFill>
                <a:latin typeface="Arial" panose="020B0604020202020204" pitchFamily="34" charset="0"/>
                <a:cs typeface="Arial" panose="020B0604020202020204" pitchFamily="34" charset="0"/>
              </a:rPr>
              <a:t>Also: by </a:t>
            </a:r>
            <a:r>
              <a:rPr lang="en-US" sz="1600" dirty="0">
                <a:solidFill>
                  <a:schemeClr val="bg1"/>
                </a:solidFill>
                <a:latin typeface="Arial" panose="020B0604020202020204" pitchFamily="34" charset="0"/>
                <a:cs typeface="Arial" panose="020B0604020202020204" pitchFamily="34" charset="0"/>
              </a:rPr>
              <a:t>Wien’s displacement law, red stands for cold, blue for hot (similar as with the colors of stars – red </a:t>
            </a:r>
            <a:r>
              <a:rPr lang="en-US" sz="1600" dirty="0" smtClean="0">
                <a:solidFill>
                  <a:schemeClr val="bg1"/>
                </a:solidFill>
                <a:latin typeface="Arial" panose="020B0604020202020204" pitchFamily="34" charset="0"/>
                <a:cs typeface="Arial" panose="020B0604020202020204" pitchFamily="34" charset="0"/>
              </a:rPr>
              <a:t>giants </a:t>
            </a:r>
            <a:r>
              <a:rPr lang="en-US" sz="1600" dirty="0">
                <a:solidFill>
                  <a:schemeClr val="bg1"/>
                </a:solidFill>
                <a:latin typeface="Arial" panose="020B0604020202020204" pitchFamily="34" charset="0"/>
                <a:cs typeface="Arial" panose="020B0604020202020204" pitchFamily="34" charset="0"/>
              </a:rPr>
              <a:t>being the cold ones, blue stars the hot ones</a:t>
            </a:r>
            <a:r>
              <a:rPr lang="en-US" sz="1600" dirty="0" smtClean="0">
                <a:solidFill>
                  <a:schemeClr val="bg1"/>
                </a:solidFill>
                <a:latin typeface="Arial" panose="020B0604020202020204" pitchFamily="34" charset="0"/>
                <a:cs typeface="Arial" panose="020B0604020202020204" pitchFamily="34" charset="0"/>
              </a:rPr>
              <a:t>)</a:t>
            </a:r>
          </a:p>
          <a:p>
            <a:pPr marL="266700" indent="-266700">
              <a:buFont typeface="Wingdings" pitchFamily="2" charset="2"/>
              <a:buChar char="Ø"/>
            </a:pPr>
            <a:endParaRPr lang="en-US" sz="1600" dirty="0" smtClean="0">
              <a:solidFill>
                <a:schemeClr val="bg1"/>
              </a:solidFill>
              <a:latin typeface="Arial" panose="020B0604020202020204" pitchFamily="34" charset="0"/>
              <a:cs typeface="Arial" panose="020B0604020202020204" pitchFamily="34" charset="0"/>
            </a:endParaRPr>
          </a:p>
          <a:p>
            <a:pPr marL="266700" indent="-266700">
              <a:buFont typeface="Wingdings" pitchFamily="2" charset="2"/>
              <a:buChar char="Ø"/>
            </a:pPr>
            <a:r>
              <a:rPr lang="en-US" sz="1600" dirty="0" smtClean="0">
                <a:solidFill>
                  <a:schemeClr val="bg1"/>
                </a:solidFill>
                <a:latin typeface="Arial" panose="020B0604020202020204" pitchFamily="34" charset="0"/>
                <a:cs typeface="Arial" panose="020B0604020202020204" pitchFamily="34" charset="0"/>
              </a:rPr>
              <a:t>This particular color scheme (enhancement) is since 2007 recommended by CWG of EUMETSAT as a standard one. Users should tune the range of the BT for their geographic region.</a:t>
            </a:r>
            <a:endParaRPr lang="en-US" sz="1600" dirty="0">
              <a:solidFill>
                <a:schemeClr val="bg1"/>
              </a:solidFill>
              <a:latin typeface="Arial" panose="020B0604020202020204" pitchFamily="34" charset="0"/>
              <a:cs typeface="Arial" panose="020B0604020202020204" pitchFamily="34" charset="0"/>
            </a:endParaRPr>
          </a:p>
        </p:txBody>
      </p:sp>
      <p:sp>
        <p:nvSpPr>
          <p:cNvPr id="11" name="Obdélník 3"/>
          <p:cNvSpPr>
            <a:spLocks noChangeArrowheads="1"/>
          </p:cNvSpPr>
          <p:nvPr/>
        </p:nvSpPr>
        <p:spPr bwMode="auto">
          <a:xfrm>
            <a:off x="1469421" y="5173634"/>
            <a:ext cx="8786046" cy="1077218"/>
          </a:xfrm>
          <a:prstGeom prst="rect">
            <a:avLst/>
          </a:prstGeom>
          <a:noFill/>
          <a:ln w="9525">
            <a:noFill/>
            <a:miter lim="800000"/>
            <a:headEnd/>
            <a:tailEnd/>
          </a:ln>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More information, color tables (palettes) for various satellite user stations or software packages, and examples at </a:t>
            </a:r>
            <a:r>
              <a:rPr lang="en-US" sz="1600" dirty="0" smtClean="0">
                <a:solidFill>
                  <a:schemeClr val="bg1"/>
                </a:solidFill>
                <a:latin typeface="Arial" panose="020B0604020202020204" pitchFamily="34" charset="0"/>
                <a:cs typeface="Arial" panose="020B0604020202020204" pitchFamily="34" charset="0"/>
              </a:rPr>
              <a:t>the CWG (Convection </a:t>
            </a:r>
            <a:r>
              <a:rPr lang="en-US" sz="1600" dirty="0">
                <a:solidFill>
                  <a:schemeClr val="bg1"/>
                </a:solidFill>
                <a:latin typeface="Arial" panose="020B0604020202020204" pitchFamily="34" charset="0"/>
                <a:cs typeface="Arial" panose="020B0604020202020204" pitchFamily="34" charset="0"/>
              </a:rPr>
              <a:t>Working </a:t>
            </a:r>
            <a:r>
              <a:rPr lang="en-US" sz="1600" dirty="0" smtClean="0">
                <a:solidFill>
                  <a:schemeClr val="bg1"/>
                </a:solidFill>
                <a:latin typeface="Arial" panose="020B0604020202020204" pitchFamily="34" charset="0"/>
                <a:cs typeface="Arial" panose="020B0604020202020204" pitchFamily="34" charset="0"/>
              </a:rPr>
              <a:t>Group) </a:t>
            </a:r>
            <a:r>
              <a:rPr lang="en-US" sz="1600" dirty="0">
                <a:solidFill>
                  <a:schemeClr val="bg1"/>
                </a:solidFill>
                <a:latin typeface="Arial" panose="020B0604020202020204" pitchFamily="34" charset="0"/>
                <a:cs typeface="Arial" panose="020B0604020202020204" pitchFamily="34" charset="0"/>
              </a:rPr>
              <a:t>website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hlinkClick r:id="rId2"/>
              </a:rPr>
              <a:t>https</a:t>
            </a:r>
            <a:r>
              <a:rPr lang="en-US" sz="1600" dirty="0">
                <a:solidFill>
                  <a:schemeClr val="bg1"/>
                </a:solidFill>
                <a:latin typeface="Arial" panose="020B0604020202020204" pitchFamily="34" charset="0"/>
                <a:cs typeface="Arial" panose="020B0604020202020204" pitchFamily="34" charset="0"/>
                <a:hlinkClick r:id="rId2"/>
              </a:rPr>
              <a:t>://cwg.eumetsat.int/color-enhancements</a:t>
            </a:r>
            <a:r>
              <a:rPr lang="en-US" sz="1600" dirty="0" smtClean="0">
                <a:solidFill>
                  <a:schemeClr val="bg1"/>
                </a:solidFill>
                <a:latin typeface="Arial" panose="020B0604020202020204" pitchFamily="34" charset="0"/>
                <a:cs typeface="Arial" panose="020B0604020202020204" pitchFamily="34" charset="0"/>
                <a:hlinkClick r:id="rId2"/>
              </a:rPr>
              <a:t>/</a:t>
            </a:r>
            <a:r>
              <a:rPr lang="en-US" sz="1600" dirty="0" smtClean="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p:txBody>
      </p:sp>
      <p:cxnSp>
        <p:nvCxnSpPr>
          <p:cNvPr id="12" name="Přímá spojovací čára 5"/>
          <p:cNvCxnSpPr>
            <a:cxnSpLocks noChangeShapeType="1"/>
          </p:cNvCxnSpPr>
          <p:nvPr/>
        </p:nvCxnSpPr>
        <p:spPr bwMode="auto">
          <a:xfrm>
            <a:off x="1540858" y="4833774"/>
            <a:ext cx="7704138" cy="0"/>
          </a:xfrm>
          <a:prstGeom prst="line">
            <a:avLst/>
          </a:prstGeom>
          <a:noFill/>
          <a:ln w="9525" algn="ctr">
            <a:solidFill>
              <a:srgbClr val="777777"/>
            </a:solidFill>
            <a:round/>
            <a:headEnd/>
            <a:tailEnd/>
          </a:ln>
        </p:spPr>
      </p:cxnSp>
    </p:spTree>
    <p:extLst>
      <p:ext uri="{BB962C8B-B14F-4D97-AF65-F5344CB8AC3E}">
        <p14:creationId xmlns:p14="http://schemas.microsoft.com/office/powerpoint/2010/main" val="2286615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9" descr="grayscale_256x40.png"/>
          <p:cNvPicPr preferRelativeResize="0">
            <a:picLocks/>
          </p:cNvPicPr>
          <p:nvPr/>
        </p:nvPicPr>
        <p:blipFill>
          <a:blip r:embed="rId2" cstate="print"/>
          <a:srcRect/>
          <a:stretch>
            <a:fillRect/>
          </a:stretch>
        </p:blipFill>
        <p:spPr bwMode="auto">
          <a:xfrm>
            <a:off x="2037700" y="4671536"/>
            <a:ext cx="3600450" cy="269875"/>
          </a:xfrm>
          <a:prstGeom prst="rect">
            <a:avLst/>
          </a:prstGeom>
          <a:noFill/>
          <a:ln w="9525">
            <a:noFill/>
            <a:miter lim="800000"/>
            <a:headEnd/>
            <a:tailEnd/>
          </a:ln>
        </p:spPr>
      </p:pic>
      <p:grpSp>
        <p:nvGrpSpPr>
          <p:cNvPr id="3" name="Skupina 12"/>
          <p:cNvGrpSpPr>
            <a:grpSpLocks/>
          </p:cNvGrpSpPr>
          <p:nvPr/>
        </p:nvGrpSpPr>
        <p:grpSpPr bwMode="auto">
          <a:xfrm>
            <a:off x="6438250" y="4671536"/>
            <a:ext cx="3600450" cy="269875"/>
            <a:chOff x="4972528" y="5220000"/>
            <a:chExt cx="3600000" cy="540000"/>
          </a:xfrm>
        </p:grpSpPr>
        <p:pic>
          <p:nvPicPr>
            <p:cNvPr id="4" name="Obrázek 10" descr="BT_bluered_256x40.png"/>
            <p:cNvPicPr preferRelativeResize="0">
              <a:picLocks/>
            </p:cNvPicPr>
            <p:nvPr/>
          </p:nvPicPr>
          <p:blipFill>
            <a:blip r:embed="rId3" cstate="print"/>
            <a:srcRect/>
            <a:stretch>
              <a:fillRect/>
            </a:stretch>
          </p:blipFill>
          <p:spPr bwMode="auto">
            <a:xfrm>
              <a:off x="7672528" y="5220000"/>
              <a:ext cx="900000" cy="540000"/>
            </a:xfrm>
            <a:prstGeom prst="rect">
              <a:avLst/>
            </a:prstGeom>
            <a:noFill/>
            <a:ln w="9525">
              <a:noFill/>
              <a:miter lim="800000"/>
              <a:headEnd/>
              <a:tailEnd/>
            </a:ln>
          </p:spPr>
        </p:pic>
        <p:pic>
          <p:nvPicPr>
            <p:cNvPr id="5" name="Obrázek 11" descr="grayscale_256x40.png"/>
            <p:cNvPicPr preferRelativeResize="0">
              <a:picLocks/>
            </p:cNvPicPr>
            <p:nvPr/>
          </p:nvPicPr>
          <p:blipFill>
            <a:blip r:embed="rId2" cstate="print"/>
            <a:srcRect/>
            <a:stretch>
              <a:fillRect/>
            </a:stretch>
          </p:blipFill>
          <p:spPr bwMode="auto">
            <a:xfrm>
              <a:off x="4972528" y="5220000"/>
              <a:ext cx="2700000" cy="540000"/>
            </a:xfrm>
            <a:prstGeom prst="rect">
              <a:avLst/>
            </a:prstGeom>
            <a:noFill/>
            <a:ln w="9525">
              <a:noFill/>
              <a:miter lim="800000"/>
              <a:headEnd/>
              <a:tailEnd/>
            </a:ln>
          </p:spPr>
        </p:pic>
      </p:grpSp>
      <p:cxnSp>
        <p:nvCxnSpPr>
          <p:cNvPr id="7" name="Přímá spojovací čára 15"/>
          <p:cNvCxnSpPr>
            <a:cxnSpLocks noChangeShapeType="1"/>
          </p:cNvCxnSpPr>
          <p:nvPr/>
        </p:nvCxnSpPr>
        <p:spPr bwMode="auto">
          <a:xfrm rot="10800000" flipV="1">
            <a:off x="7395513" y="4952524"/>
            <a:ext cx="1714500" cy="428625"/>
          </a:xfrm>
          <a:prstGeom prst="line">
            <a:avLst/>
          </a:prstGeom>
          <a:noFill/>
          <a:ln w="19050" algn="ctr">
            <a:solidFill>
              <a:srgbClr val="FFFFCC"/>
            </a:solidFill>
            <a:prstDash val="sysDash"/>
            <a:round/>
            <a:headEnd/>
            <a:tailEnd/>
          </a:ln>
        </p:spPr>
      </p:cxnSp>
      <p:cxnSp>
        <p:nvCxnSpPr>
          <p:cNvPr id="8" name="Přímá spojovací čára 23"/>
          <p:cNvCxnSpPr>
            <a:cxnSpLocks noChangeShapeType="1"/>
          </p:cNvCxnSpPr>
          <p:nvPr/>
        </p:nvCxnSpPr>
        <p:spPr bwMode="auto">
          <a:xfrm rot="10800000" flipV="1">
            <a:off x="9440213" y="4952524"/>
            <a:ext cx="571500" cy="428625"/>
          </a:xfrm>
          <a:prstGeom prst="line">
            <a:avLst/>
          </a:prstGeom>
          <a:noFill/>
          <a:ln w="19050" algn="ctr">
            <a:solidFill>
              <a:srgbClr val="FFFFCC"/>
            </a:solidFill>
            <a:prstDash val="sysDash"/>
            <a:round/>
            <a:headEnd/>
            <a:tailEnd/>
          </a:ln>
        </p:spPr>
      </p:cxnSp>
      <p:sp>
        <p:nvSpPr>
          <p:cNvPr id="1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14" name="TextovéPole 25"/>
          <p:cNvSpPr txBox="1">
            <a:spLocks noChangeArrowheads="1"/>
          </p:cNvSpPr>
          <p:nvPr/>
        </p:nvSpPr>
        <p:spPr bwMode="auto">
          <a:xfrm>
            <a:off x="1016876" y="5807258"/>
            <a:ext cx="10114641" cy="738664"/>
          </a:xfrm>
          <a:prstGeom prst="rect">
            <a:avLst/>
          </a:prstGeom>
          <a:noFill/>
          <a:ln w="9525">
            <a:noFill/>
            <a:miter lim="800000"/>
            <a:headEnd/>
            <a:tailEnd/>
          </a:ln>
        </p:spPr>
        <p:txBody>
          <a:bodyPr wrap="square">
            <a:spAutoFit/>
          </a:bodyPr>
          <a:lstStyle/>
          <a:p>
            <a:pPr algn="just"/>
            <a:r>
              <a:rPr lang="en-US" sz="1400" dirty="0">
                <a:solidFill>
                  <a:schemeClr val="bg1"/>
                </a:solidFill>
                <a:latin typeface="Arial" panose="020B0604020202020204" pitchFamily="34" charset="0"/>
                <a:cs typeface="Arial" panose="020B0604020202020204" pitchFamily="34" charset="0"/>
              </a:rPr>
              <a:t>For lower latitudes (tropics, sub-tropics and lowest mid-latitudes) this BT scale needs to be shifted to about 230K-190K or even 220K-180K, depending on the tropopause temperature/height (next slides</a:t>
            </a:r>
            <a:r>
              <a:rPr lang="en-US" sz="1400" dirty="0" smtClean="0">
                <a:solidFill>
                  <a:schemeClr val="bg1"/>
                </a:solidFill>
                <a:latin typeface="Arial" panose="020B0604020202020204" pitchFamily="34" charset="0"/>
                <a:cs typeface="Arial" panose="020B0604020202020204" pitchFamily="34" charset="0"/>
              </a:rPr>
              <a:t>).  Example </a:t>
            </a:r>
            <a:r>
              <a:rPr lang="en-US" sz="1400" dirty="0">
                <a:solidFill>
                  <a:schemeClr val="bg1"/>
                </a:solidFill>
                <a:latin typeface="Arial" panose="020B0604020202020204" pitchFamily="34" charset="0"/>
                <a:cs typeface="Arial" panose="020B0604020202020204" pitchFamily="34" charset="0"/>
              </a:rPr>
              <a:t>of the blue-red color enhancement BT scale, shifted to 225K-185K for lower, sub-tropical latitudes</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pic>
        <p:nvPicPr>
          <p:cNvPr id="13" name="Picture 4" descr="N:\Muscat PPTs\BT_bluered-scale_295x22.png"/>
          <p:cNvPicPr>
            <a:picLocks noChangeAspect="1" noChangeArrowheads="1"/>
          </p:cNvPicPr>
          <p:nvPr/>
        </p:nvPicPr>
        <p:blipFill>
          <a:blip r:embed="rId4" cstate="print"/>
          <a:srcRect/>
          <a:stretch>
            <a:fillRect/>
          </a:stretch>
        </p:blipFill>
        <p:spPr bwMode="auto">
          <a:xfrm>
            <a:off x="6424366" y="5382000"/>
            <a:ext cx="3618000" cy="268236"/>
          </a:xfrm>
          <a:prstGeom prst="rect">
            <a:avLst/>
          </a:prstGeom>
          <a:noFill/>
        </p:spPr>
      </p:pic>
      <p:pic>
        <p:nvPicPr>
          <p:cNvPr id="15" name="Picture 2" descr="O:\20080809 cold-ring and cold-U storms Rub al Khali (MSG)\MSG1 IR10.8-BT 1320utc (b) PNG scale shifts with map and scale\MSG1_200808091320_IR108-BT_bw_185-330K.png"/>
          <p:cNvPicPr>
            <a:picLocks noChangeAspect="1" noChangeArrowheads="1"/>
          </p:cNvPicPr>
          <p:nvPr/>
        </p:nvPicPr>
        <p:blipFill>
          <a:blip r:embed="rId5" cstate="print"/>
          <a:srcRect/>
          <a:stretch>
            <a:fillRect/>
          </a:stretch>
        </p:blipFill>
        <p:spPr bwMode="auto">
          <a:xfrm>
            <a:off x="1006648" y="621229"/>
            <a:ext cx="5030358" cy="3772769"/>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16" name="Picture 3" descr="O:\20080809 cold-ring and cold-U storms Rub al Khali (MSG)\MSG1 IR10.8-BT 1320utc (b) PNG scale shifts with map and scale\MSG1_200808091320_IR108-BT_185-225K.png"/>
          <p:cNvPicPr>
            <a:picLocks noChangeAspect="1" noChangeArrowheads="1"/>
          </p:cNvPicPr>
          <p:nvPr/>
        </p:nvPicPr>
        <p:blipFill>
          <a:blip r:embed="rId6" cstate="print"/>
          <a:srcRect/>
          <a:stretch>
            <a:fillRect/>
          </a:stretch>
        </p:blipFill>
        <p:spPr bwMode="auto">
          <a:xfrm>
            <a:off x="6093859" y="642630"/>
            <a:ext cx="5001823" cy="3751367"/>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7" name="TextovéPole 16"/>
          <p:cNvSpPr txBox="1"/>
          <p:nvPr/>
        </p:nvSpPr>
        <p:spPr>
          <a:xfrm>
            <a:off x="8540210" y="134055"/>
            <a:ext cx="2653290" cy="230832"/>
          </a:xfrm>
          <a:prstGeom prst="rect">
            <a:avLst/>
          </a:prstGeom>
          <a:noFill/>
        </p:spPr>
        <p:txBody>
          <a:bodyPr wrap="none">
            <a:spAutoFit/>
          </a:bodyPr>
          <a:lstStyle/>
          <a:p>
            <a:pPr>
              <a:defRPr/>
            </a:pPr>
            <a:r>
              <a:rPr lang="en-US" sz="900" dirty="0" smtClean="0">
                <a:solidFill>
                  <a:schemeClr val="bg1"/>
                </a:solidFill>
                <a:latin typeface="Arial" panose="020B0604020202020204" pitchFamily="34" charset="0"/>
                <a:cs typeface="Arial" panose="020B0604020202020204" pitchFamily="34" charset="0"/>
              </a:rPr>
              <a:t>2008-08-09  13:20 </a:t>
            </a:r>
            <a:r>
              <a:rPr lang="en-US" sz="900" dirty="0">
                <a:solidFill>
                  <a:schemeClr val="bg1"/>
                </a:solidFill>
                <a:latin typeface="Arial" panose="020B0604020202020204" pitchFamily="34" charset="0"/>
                <a:cs typeface="Arial" panose="020B0604020202020204" pitchFamily="34" charset="0"/>
              </a:rPr>
              <a:t>UTC  </a:t>
            </a:r>
            <a:r>
              <a:rPr lang="en-US" sz="900" dirty="0" smtClean="0">
                <a:solidFill>
                  <a:schemeClr val="bg1"/>
                </a:solidFill>
                <a:latin typeface="Arial" panose="020B0604020202020204" pitchFamily="34" charset="0"/>
                <a:cs typeface="Arial" panose="020B0604020202020204" pitchFamily="34" charset="0"/>
              </a:rPr>
              <a:t>Meteosat-8,  </a:t>
            </a:r>
            <a:r>
              <a:rPr lang="en-US" sz="900" dirty="0">
                <a:solidFill>
                  <a:schemeClr val="bg1"/>
                </a:solidFill>
                <a:latin typeface="Arial" panose="020B0604020202020204" pitchFamily="34" charset="0"/>
                <a:cs typeface="Arial" panose="020B0604020202020204" pitchFamily="34" charset="0"/>
              </a:rPr>
              <a:t>IR10.8 BT</a:t>
            </a:r>
          </a:p>
        </p:txBody>
      </p:sp>
      <p:sp>
        <p:nvSpPr>
          <p:cNvPr id="18" name="Text Box 13"/>
          <p:cNvSpPr txBox="1">
            <a:spLocks noChangeArrowheads="1"/>
          </p:cNvSpPr>
          <p:nvPr/>
        </p:nvSpPr>
        <p:spPr bwMode="auto">
          <a:xfrm>
            <a:off x="8549752" y="321460"/>
            <a:ext cx="3168351" cy="230832"/>
          </a:xfrm>
          <a:prstGeom prst="rect">
            <a:avLst/>
          </a:prstGeom>
          <a:noFill/>
          <a:ln w="9525">
            <a:noFill/>
            <a:miter lim="800000"/>
            <a:headEnd/>
            <a:tailEnd/>
          </a:ln>
        </p:spPr>
        <p:txBody>
          <a:bodyPr wrap="square">
            <a:spAutoFit/>
          </a:bodyPr>
          <a:lstStyle/>
          <a:p>
            <a:pPr>
              <a:defRPr/>
            </a:pPr>
            <a:r>
              <a:rPr lang="en-US" sz="900" b="1" dirty="0" smtClean="0">
                <a:solidFill>
                  <a:schemeClr val="bg1"/>
                </a:solidFill>
                <a:latin typeface="Arial" panose="020B0604020202020204" pitchFamily="34" charset="0"/>
                <a:cs typeface="Arial" panose="020B0604020202020204" pitchFamily="34" charset="0"/>
              </a:rPr>
              <a:t>Arab Peninsula, eastern parts of Rub al Khali</a:t>
            </a:r>
            <a:endParaRPr lang="en-US"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793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5"/>
          <p:cNvSpPr txBox="1">
            <a:spLocks noChangeArrowheads="1"/>
          </p:cNvSpPr>
          <p:nvPr/>
        </p:nvSpPr>
        <p:spPr bwMode="auto">
          <a:xfrm>
            <a:off x="1998434" y="1792217"/>
            <a:ext cx="6593773" cy="584775"/>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The next </a:t>
            </a:r>
            <a:r>
              <a:rPr lang="en-US" sz="1600" dirty="0" smtClean="0">
                <a:solidFill>
                  <a:schemeClr val="bg1"/>
                </a:solidFill>
                <a:latin typeface="Arial" panose="020B0604020202020204" pitchFamily="34" charset="0"/>
                <a:cs typeface="Arial" panose="020B0604020202020204" pitchFamily="34" charset="0"/>
              </a:rPr>
              <a:t>two series of </a:t>
            </a:r>
            <a:r>
              <a:rPr lang="en-US" sz="1600" dirty="0">
                <a:solidFill>
                  <a:schemeClr val="bg1"/>
                </a:solidFill>
                <a:latin typeface="Arial" panose="020B0604020202020204" pitchFamily="34" charset="0"/>
                <a:cs typeface="Arial" panose="020B0604020202020204" pitchFamily="34" charset="0"/>
              </a:rPr>
              <a:t>slides document how the storm-top appearance changes with a </a:t>
            </a:r>
            <a:r>
              <a:rPr lang="en-US" sz="1600" dirty="0" smtClean="0">
                <a:solidFill>
                  <a:schemeClr val="bg1"/>
                </a:solidFill>
                <a:latin typeface="Arial" panose="020B0604020202020204" pitchFamily="34" charset="0"/>
                <a:cs typeface="Arial" panose="020B0604020202020204" pitchFamily="34" charset="0"/>
              </a:rPr>
              <a:t>simple shift </a:t>
            </a:r>
            <a:r>
              <a:rPr lang="en-US" sz="1600" dirty="0">
                <a:solidFill>
                  <a:schemeClr val="bg1"/>
                </a:solidFill>
                <a:latin typeface="Arial" panose="020B0604020202020204" pitchFamily="34" charset="0"/>
                <a:cs typeface="Arial" panose="020B0604020202020204" pitchFamily="34" charset="0"/>
              </a:rPr>
              <a:t>of </a:t>
            </a:r>
            <a:r>
              <a:rPr lang="en-US" sz="1600" dirty="0" smtClean="0">
                <a:solidFill>
                  <a:schemeClr val="bg1"/>
                </a:solidFill>
                <a:latin typeface="Arial" panose="020B0604020202020204" pitchFamily="34" charset="0"/>
                <a:cs typeface="Arial" panose="020B0604020202020204" pitchFamily="34" charset="0"/>
              </a:rPr>
              <a:t>the used </a:t>
            </a:r>
            <a:r>
              <a:rPr lang="en-US" sz="1600" dirty="0">
                <a:solidFill>
                  <a:schemeClr val="bg1"/>
                </a:solidFill>
                <a:latin typeface="Arial" panose="020B0604020202020204" pitchFamily="34" charset="0"/>
                <a:cs typeface="Arial" panose="020B0604020202020204" pitchFamily="34" charset="0"/>
              </a:rPr>
              <a:t>color-scale </a:t>
            </a:r>
            <a:r>
              <a:rPr lang="en-US" sz="1600" dirty="0" smtClean="0">
                <a:solidFill>
                  <a:schemeClr val="bg1"/>
                </a:solidFill>
                <a:latin typeface="Arial" panose="020B0604020202020204" pitchFamily="34" charset="0"/>
                <a:cs typeface="Arial" panose="020B0604020202020204" pitchFamily="34" charset="0"/>
              </a:rPr>
              <a:t>range ... </a:t>
            </a:r>
            <a:endParaRPr lang="en-US" sz="1600" dirty="0">
              <a:solidFill>
                <a:schemeClr val="bg1"/>
              </a:solidFill>
              <a:latin typeface="Arial" panose="020B0604020202020204" pitchFamily="34" charset="0"/>
              <a:cs typeface="Arial" panose="020B0604020202020204" pitchFamily="34" charset="0"/>
            </a:endParaRPr>
          </a:p>
        </p:txBody>
      </p:sp>
      <p:sp>
        <p:nvSpPr>
          <p:cNvPr id="4" name="TextovéPole 6"/>
          <p:cNvSpPr txBox="1">
            <a:spLocks noChangeArrowheads="1"/>
          </p:cNvSpPr>
          <p:nvPr/>
        </p:nvSpPr>
        <p:spPr bwMode="auto">
          <a:xfrm>
            <a:off x="2822034" y="2992700"/>
            <a:ext cx="6739758" cy="830997"/>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For operational use and case studies a necessity </a:t>
            </a:r>
            <a:r>
              <a:rPr lang="en-US" sz="1600" dirty="0">
                <a:solidFill>
                  <a:schemeClr val="bg1"/>
                </a:solidFill>
                <a:latin typeface="Arial" panose="020B0604020202020204" pitchFamily="34" charset="0"/>
                <a:cs typeface="Arial" panose="020B0604020202020204" pitchFamily="34" charset="0"/>
              </a:rPr>
              <a:t>to find the most suitable, optimal enhancement for </a:t>
            </a:r>
            <a:r>
              <a:rPr lang="en-US" sz="1600" dirty="0" smtClean="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given geographical </a:t>
            </a:r>
            <a:r>
              <a:rPr lang="en-US" sz="1600" dirty="0" smtClean="0">
                <a:solidFill>
                  <a:schemeClr val="bg1"/>
                </a:solidFill>
                <a:latin typeface="Arial" panose="020B0604020202020204" pitchFamily="34" charset="0"/>
                <a:cs typeface="Arial" panose="020B0604020202020204" pitchFamily="34" charset="0"/>
              </a:rPr>
              <a:t>region and </a:t>
            </a:r>
            <a:r>
              <a:rPr lang="en-US" sz="1600" dirty="0">
                <a:solidFill>
                  <a:schemeClr val="bg1"/>
                </a:solidFill>
                <a:latin typeface="Arial" panose="020B0604020202020204" pitchFamily="34" charset="0"/>
                <a:cs typeface="Arial" panose="020B0604020202020204" pitchFamily="34" charset="0"/>
              </a:rPr>
              <a:t>state of the atmosphere.</a:t>
            </a:r>
          </a:p>
        </p:txBody>
      </p:sp>
    </p:spTree>
    <p:extLst>
      <p:ext uri="{BB962C8B-B14F-4D97-AF65-F5344CB8AC3E}">
        <p14:creationId xmlns:p14="http://schemas.microsoft.com/office/powerpoint/2010/main" val="2144408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4" name="TextovéPole 3"/>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5" name="Picture 6" descr="O:\20130518 Nigeria (plume)\MSG\oper-imgs\globe_rgb129_20130518_1230_transp.png"/>
          <p:cNvPicPr>
            <a:picLocks noChangeAspect="1" noChangeArrowheads="1"/>
          </p:cNvPicPr>
          <p:nvPr/>
        </p:nvPicPr>
        <p:blipFill>
          <a:blip r:embed="rId2" cstate="print"/>
          <a:srcRect/>
          <a:stretch>
            <a:fillRect/>
          </a:stretch>
        </p:blipFill>
        <p:spPr bwMode="auto">
          <a:xfrm>
            <a:off x="332224" y="997509"/>
            <a:ext cx="5513650" cy="5513650"/>
          </a:xfrm>
          <a:prstGeom prst="rect">
            <a:avLst/>
          </a:prstGeom>
          <a:noFill/>
          <a:ln w="9525">
            <a:noFill/>
            <a:miter lim="800000"/>
            <a:headEnd/>
            <a:tailEnd/>
          </a:ln>
        </p:spPr>
      </p:pic>
      <p:pic>
        <p:nvPicPr>
          <p:cNvPr id="7" name="Picture 2" descr="O:\20130518 Nigeria (plume)\MSG\20130518-1230_HRV_overview-with-map.png"/>
          <p:cNvPicPr>
            <a:picLocks noChangeAspect="1" noChangeArrowheads="1"/>
          </p:cNvPicPr>
          <p:nvPr/>
        </p:nvPicPr>
        <p:blipFill>
          <a:blip r:embed="rId3" cstate="print"/>
          <a:srcRect/>
          <a:stretch>
            <a:fillRect/>
          </a:stretch>
        </p:blipFill>
        <p:spPr bwMode="auto">
          <a:xfrm>
            <a:off x="6322471" y="1690466"/>
            <a:ext cx="5344009" cy="4006973"/>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290811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UM Convective storms webinar\images\Fig-08_Color-enhancement_examples\20130518-1230_Nigeria-plume_IR108_black-and-white_no-enh.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3" name="TextovéPole 2"/>
          <p:cNvSpPr txBox="1"/>
          <p:nvPr/>
        </p:nvSpPr>
        <p:spPr>
          <a:xfrm>
            <a:off x="4846497" y="6241320"/>
            <a:ext cx="268214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black and white image</a:t>
            </a:r>
          </a:p>
        </p:txBody>
      </p:sp>
      <p:sp>
        <p:nvSpPr>
          <p:cNvPr id="6"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110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40000" y="1800000"/>
            <a:ext cx="9352497" cy="1200329"/>
          </a:xfrm>
          <a:prstGeom prst="rect">
            <a:avLst/>
          </a:prstGeom>
          <a:noFill/>
        </p:spPr>
        <p:txBody>
          <a:bodyPr wrap="none" rtlCol="0">
            <a:spAutoFit/>
          </a:bodyPr>
          <a:lstStyle/>
          <a:p>
            <a:r>
              <a:rPr lang="cs-CZ" sz="2400" dirty="0" smtClean="0">
                <a:solidFill>
                  <a:schemeClr val="bg1"/>
                </a:solidFill>
                <a:latin typeface="Arial Black" panose="020B0A04020102020204" pitchFamily="34" charset="0"/>
                <a:cs typeface="Arial" panose="020B0604020202020204" pitchFamily="34" charset="0"/>
              </a:rPr>
              <a:t>PART 1</a:t>
            </a:r>
          </a:p>
          <a:p>
            <a:endParaRPr lang="cs-CZ" sz="2400" dirty="0" smtClean="0">
              <a:solidFill>
                <a:schemeClr val="bg1"/>
              </a:solidFill>
              <a:latin typeface="Arial Black" panose="020B0A04020102020204" pitchFamily="34" charset="0"/>
              <a:cs typeface="Arial" panose="020B0604020202020204" pitchFamily="34" charset="0"/>
            </a:endParaRPr>
          </a:p>
          <a:p>
            <a:r>
              <a:rPr lang="cs-CZ" sz="2400" dirty="0" smtClean="0">
                <a:solidFill>
                  <a:schemeClr val="bg1"/>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1220264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180-22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4070281"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180 – 220 </a:t>
            </a:r>
            <a:r>
              <a:rPr lang="en-US" sz="1400" dirty="0" smtClean="0">
                <a:solidFill>
                  <a:schemeClr val="bg1"/>
                </a:solidFill>
                <a:latin typeface="Arial" panose="020B0604020202020204" pitchFamily="34" charset="0"/>
                <a:cs typeface="Arial" panose="020B0604020202020204" pitchFamily="34" charset="0"/>
              </a:rPr>
              <a:t>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477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185-225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185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225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6873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190-23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190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230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519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195-235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195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235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987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200-24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200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240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14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9" y="426723"/>
            <a:ext cx="6652783" cy="276999"/>
          </a:xfrm>
          <a:prstGeom prst="rect">
            <a:avLst/>
          </a:prstGeom>
          <a:noFill/>
        </p:spPr>
        <p:txBody>
          <a:bodyPr wrap="none" rtlCol="0">
            <a:spAutoFit/>
          </a:bodyPr>
          <a:lstStyle/>
          <a:p>
            <a:pPr fontAlgn="base">
              <a:spcBef>
                <a:spcPct val="0"/>
              </a:spcBef>
              <a:spcAft>
                <a:spcPct val="0"/>
              </a:spcAft>
            </a:pPr>
            <a:r>
              <a:rPr lang="en-US" sz="1200" dirty="0" smtClean="0">
                <a:solidFill>
                  <a:schemeClr val="bg1"/>
                </a:solidFill>
                <a:latin typeface="Arial" panose="020B0604020202020204" pitchFamily="34" charset="0"/>
                <a:cs typeface="Arial" panose="020B0604020202020204" pitchFamily="34" charset="0"/>
              </a:rPr>
              <a:t>Example #1:  storms above Nigeria  (overshooting tops),  2013-05-18  12:30 UTC, Meteosat-10</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M:\EUM Convective storms webinar\images\Fig-08_Color-enhancement_examples\20130518-1230_Nigeria-plume_IR108_205-245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a:ln w="0">
            <a:solidFill>
              <a:schemeClr val="bg1">
                <a:lumMod val="50000"/>
              </a:schemeClr>
            </a:solidFill>
          </a:ln>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205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245 K</a:t>
            </a:r>
            <a:endParaRPr lang="en-US" sz="1400" dirty="0">
              <a:solidFill>
                <a:schemeClr val="bg1"/>
              </a:solidFill>
              <a:latin typeface="Arial" panose="020B0604020202020204" pitchFamily="34" charset="0"/>
              <a:cs typeface="Arial" panose="020B0604020202020204" pitchFamily="34" charset="0"/>
            </a:endParaRPr>
          </a:p>
        </p:txBody>
      </p:sp>
      <p:sp>
        <p:nvSpPr>
          <p:cNvPr id="6" name="TextovéPole 5"/>
          <p:cNvSpPr txBox="1"/>
          <p:nvPr/>
        </p:nvSpPr>
        <p:spPr>
          <a:xfrm>
            <a:off x="10589607" y="5453304"/>
            <a:ext cx="546945" cy="246221"/>
          </a:xfrm>
          <a:prstGeom prst="rect">
            <a:avLst/>
          </a:prstGeom>
          <a:solidFill>
            <a:schemeClr val="tx1"/>
          </a:solidFill>
          <a:ln w="3175">
            <a:solidFill>
              <a:srgbClr val="FFFFCC"/>
            </a:solidFill>
          </a:ln>
        </p:spPr>
        <p:txBody>
          <a:bodyPr wrap="none" rtlCol="0">
            <a:spAutoFit/>
          </a:bodyPr>
          <a:lstStyle/>
          <a:p>
            <a:r>
              <a:rPr lang="en-US" sz="1000" b="1" dirty="0" smtClean="0">
                <a:latin typeface="Arial" panose="020B0604020202020204" pitchFamily="34" charset="0"/>
                <a:cs typeface="Arial" panose="020B0604020202020204" pitchFamily="34" charset="0"/>
                <a:hlinkClick r:id="rId3" action="ppaction://hlinkfile"/>
              </a:rPr>
              <a:t>LOOP</a:t>
            </a: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96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20080809-1315_MSG2_globe_RGB-129_small-transp.png"/>
          <p:cNvPicPr>
            <a:picLocks noChangeAspect="1" noChangeArrowheads="1"/>
          </p:cNvPicPr>
          <p:nvPr/>
        </p:nvPicPr>
        <p:blipFill>
          <a:blip r:embed="rId2" cstate="print"/>
          <a:srcRect/>
          <a:stretch>
            <a:fillRect/>
          </a:stretch>
        </p:blipFill>
        <p:spPr bwMode="auto">
          <a:xfrm>
            <a:off x="471946" y="964880"/>
            <a:ext cx="5479436" cy="5479436"/>
          </a:xfrm>
          <a:prstGeom prst="rect">
            <a:avLst/>
          </a:prstGeom>
          <a:noFill/>
        </p:spPr>
      </p:pic>
      <p:pic>
        <p:nvPicPr>
          <p:cNvPr id="5" name="Picture 3" descr="O:\20080809 cold-ring and cold-U storms Rub al Khali (MSG)\20080809-1315_MSG2_globe_RGB-airmass_small-transp.png"/>
          <p:cNvPicPr>
            <a:picLocks noChangeAspect="1" noChangeArrowheads="1"/>
          </p:cNvPicPr>
          <p:nvPr/>
        </p:nvPicPr>
        <p:blipFill>
          <a:blip r:embed="rId3" cstate="print"/>
          <a:srcRect/>
          <a:stretch>
            <a:fillRect/>
          </a:stretch>
        </p:blipFill>
        <p:spPr bwMode="auto">
          <a:xfrm>
            <a:off x="6260904" y="964880"/>
            <a:ext cx="5479436" cy="5479436"/>
          </a:xfrm>
          <a:prstGeom prst="rect">
            <a:avLst/>
          </a:prstGeom>
          <a:noFill/>
        </p:spPr>
      </p:pic>
      <p:cxnSp>
        <p:nvCxnSpPr>
          <p:cNvPr id="6" name="Přímá spojovací šipka 8"/>
          <p:cNvCxnSpPr/>
          <p:nvPr/>
        </p:nvCxnSpPr>
        <p:spPr bwMode="auto">
          <a:xfrm flipH="1">
            <a:off x="5447690" y="2212340"/>
            <a:ext cx="288032" cy="396000"/>
          </a:xfrm>
          <a:prstGeom prst="straightConnector1">
            <a:avLst/>
          </a:prstGeom>
          <a:solidFill>
            <a:schemeClr val="accent1"/>
          </a:solidFill>
          <a:ln w="19050" cap="flat" cmpd="sng" algn="ctr">
            <a:solidFill>
              <a:srgbClr val="FF3300"/>
            </a:solidFill>
            <a:prstDash val="solid"/>
            <a:round/>
            <a:headEnd type="none" w="med" len="med"/>
            <a:tailEnd type="stealth" w="med" len="lg"/>
          </a:ln>
          <a:effectLst/>
        </p:spPr>
      </p:cxnSp>
      <p:cxnSp>
        <p:nvCxnSpPr>
          <p:cNvPr id="7" name="Přímá spojovací šipka 11"/>
          <p:cNvCxnSpPr/>
          <p:nvPr/>
        </p:nvCxnSpPr>
        <p:spPr bwMode="auto">
          <a:xfrm flipH="1">
            <a:off x="11254184" y="2212340"/>
            <a:ext cx="288032" cy="396000"/>
          </a:xfrm>
          <a:prstGeom prst="straightConnector1">
            <a:avLst/>
          </a:prstGeom>
          <a:solidFill>
            <a:schemeClr val="accent1"/>
          </a:solidFill>
          <a:ln w="19050" cap="flat" cmpd="sng" algn="ctr">
            <a:solidFill>
              <a:srgbClr val="FF3300"/>
            </a:solidFill>
            <a:prstDash val="solid"/>
            <a:round/>
            <a:headEnd type="none" w="med" len="med"/>
            <a:tailEnd type="stealth" w="med" len="lg"/>
          </a:ln>
          <a:effectLst/>
        </p:spPr>
      </p:cxnSp>
    </p:spTree>
    <p:extLst>
      <p:ext uri="{BB962C8B-B14F-4D97-AF65-F5344CB8AC3E}">
        <p14:creationId xmlns:p14="http://schemas.microsoft.com/office/powerpoint/2010/main" val="22336712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MSG1 IR10.8-BT 1320utc (b) PNG scale shifts with map and scale\MSG1_200808091320_IR108-BT_bw_185-33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5" name="TextovéPole 4"/>
          <p:cNvSpPr txBox="1"/>
          <p:nvPr/>
        </p:nvSpPr>
        <p:spPr>
          <a:xfrm>
            <a:off x="4846497" y="6241320"/>
            <a:ext cx="268214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black and white image</a:t>
            </a:r>
          </a:p>
        </p:txBody>
      </p:sp>
    </p:spTree>
    <p:extLst>
      <p:ext uri="{BB962C8B-B14F-4D97-AF65-F5344CB8AC3E}">
        <p14:creationId xmlns:p14="http://schemas.microsoft.com/office/powerpoint/2010/main" val="2603811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20080809 cold-ring and cold-U storms Rub al Khali (MSG)\MSG1 IR10.8-BT 1320utc (b) PNG scale shifts with map and scale\MSG1_200808091320_IR108-BT_180-22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3" name="TextovéPole 2"/>
          <p:cNvSpPr txBox="1"/>
          <p:nvPr/>
        </p:nvSpPr>
        <p:spPr>
          <a:xfrm>
            <a:off x="3981253" y="6241320"/>
            <a:ext cx="4070281"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180 – 220 </a:t>
            </a:r>
            <a:r>
              <a:rPr lang="en-US" sz="1400" dirty="0" smtClean="0">
                <a:solidFill>
                  <a:schemeClr val="bg1"/>
                </a:solidFill>
                <a:latin typeface="Arial" panose="020B0604020202020204" pitchFamily="34" charset="0"/>
                <a:cs typeface="Arial" panose="020B0604020202020204" pitchFamily="34" charset="0"/>
              </a:rPr>
              <a:t>K</a:t>
            </a:r>
            <a:endParaRPr lang="en-US" sz="1400" dirty="0">
              <a:solidFill>
                <a:schemeClr val="bg1"/>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5" name="TextovéPole 4"/>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429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MSG1 IR10.8-BT 1320utc (b) PNG scale shifts with map and scale\MSG1_200808091320_IR108-BT_185-225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185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225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523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N:\TEMP3\IMG_0013_1280x720.png"/>
          <p:cNvPicPr>
            <a:picLocks noChangeAspect="1" noChangeArrowheads="1"/>
          </p:cNvPicPr>
          <p:nvPr/>
        </p:nvPicPr>
        <p:blipFill>
          <a:blip r:embed="rId2" cstate="print"/>
          <a:stretch>
            <a:fillRect/>
          </a:stretch>
        </p:blipFill>
        <p:spPr bwMode="auto">
          <a:xfrm>
            <a:off x="1672893" y="1603158"/>
            <a:ext cx="9173782" cy="5160252"/>
          </a:xfrm>
          <a:prstGeom prst="rect">
            <a:avLst/>
          </a:prstGeom>
          <a:noFill/>
          <a:ln w="6350">
            <a:noFill/>
          </a:ln>
          <a:effectLst>
            <a:outerShdw blurRad="76200" dist="63500" dir="2700000" algn="tl" rotWithShape="0">
              <a:prstClr val="black">
                <a:alpha val="40000"/>
              </a:prstClr>
            </a:outerShdw>
          </a:effectLst>
        </p:spPr>
      </p:pic>
      <p:sp>
        <p:nvSpPr>
          <p:cNvPr id="17" name="Text Box 5"/>
          <p:cNvSpPr txBox="1">
            <a:spLocks noChangeArrowheads="1"/>
          </p:cNvSpPr>
          <p:nvPr/>
        </p:nvSpPr>
        <p:spPr bwMode="auto">
          <a:xfrm>
            <a:off x="206426" y="229590"/>
            <a:ext cx="4523217" cy="369888"/>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b="1" dirty="0" smtClean="0">
                <a:solidFill>
                  <a:schemeClr val="tx1">
                    <a:lumMod val="75000"/>
                    <a:lumOff val="25000"/>
                  </a:schemeClr>
                </a:solidFill>
                <a:latin typeface="Verdana" pitchFamily="34" charset="0"/>
              </a:rPr>
              <a:t>Convective storms from above …</a:t>
            </a:r>
            <a:endParaRPr lang="en-US" sz="1400" b="1" dirty="0">
              <a:solidFill>
                <a:schemeClr val="tx1">
                  <a:lumMod val="75000"/>
                  <a:lumOff val="25000"/>
                </a:schemeClr>
              </a:solidFill>
              <a:latin typeface="Verdana" pitchFamily="34" charset="0"/>
            </a:endParaRPr>
          </a:p>
        </p:txBody>
      </p:sp>
      <p:sp>
        <p:nvSpPr>
          <p:cNvPr id="19" name="Text Box 11"/>
          <p:cNvSpPr txBox="1">
            <a:spLocks noChangeArrowheads="1"/>
          </p:cNvSpPr>
          <p:nvPr/>
        </p:nvSpPr>
        <p:spPr bwMode="auto">
          <a:xfrm>
            <a:off x="4770492" y="4482605"/>
            <a:ext cx="1083951" cy="52322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800" b="1" dirty="0">
                <a:solidFill>
                  <a:srgbClr val="FF3200"/>
                </a:solidFill>
                <a:latin typeface="Arial Black" panose="020B0A04020102020204" pitchFamily="34" charset="0"/>
              </a:rPr>
              <a:t>? ? ?</a:t>
            </a:r>
            <a:endParaRPr lang="cs-CZ" sz="2800" b="1" dirty="0">
              <a:solidFill>
                <a:srgbClr val="FF3200"/>
              </a:solidFill>
              <a:latin typeface="Arial Black" panose="020B0A04020102020204" pitchFamily="34" charset="0"/>
            </a:endParaRPr>
          </a:p>
        </p:txBody>
      </p:sp>
      <p:sp>
        <p:nvSpPr>
          <p:cNvPr id="20" name="Line 18"/>
          <p:cNvSpPr>
            <a:spLocks noChangeShapeType="1"/>
          </p:cNvSpPr>
          <p:nvPr/>
        </p:nvSpPr>
        <p:spPr bwMode="auto">
          <a:xfrm flipH="1">
            <a:off x="4920792" y="1606739"/>
            <a:ext cx="1079500"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sp>
        <p:nvSpPr>
          <p:cNvPr id="21" name="Line 18"/>
          <p:cNvSpPr>
            <a:spLocks noChangeShapeType="1"/>
          </p:cNvSpPr>
          <p:nvPr/>
        </p:nvSpPr>
        <p:spPr bwMode="auto">
          <a:xfrm>
            <a:off x="6216192" y="1606739"/>
            <a:ext cx="1008000"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sp>
        <p:nvSpPr>
          <p:cNvPr id="22" name="Line 18"/>
          <p:cNvSpPr>
            <a:spLocks noChangeShapeType="1"/>
          </p:cNvSpPr>
          <p:nvPr/>
        </p:nvSpPr>
        <p:spPr bwMode="auto">
          <a:xfrm flipH="1">
            <a:off x="6071730" y="1606739"/>
            <a:ext cx="46037"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pic>
        <p:nvPicPr>
          <p:cNvPr id="24" name="Obrázek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760" y="53651"/>
            <a:ext cx="3006499" cy="1529439"/>
          </a:xfrm>
          <a:prstGeom prst="rect">
            <a:avLst/>
          </a:prstGeom>
        </p:spPr>
      </p:pic>
    </p:spTree>
    <p:extLst>
      <p:ext uri="{BB962C8B-B14F-4D97-AF65-F5344CB8AC3E}">
        <p14:creationId xmlns:p14="http://schemas.microsoft.com/office/powerpoint/2010/main" val="2401678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MSG1 IR10.8-BT 1320utc (b) PNG scale shifts with map and scale\MSG1_200808091320_IR108-BT_190-23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190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230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028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MSG1 IR10.8-BT 1320utc (b) PNG scale shifts with map and scale\MSG1_200808091320_IR108-BT_195-235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195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235 K</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206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1614" y="119694"/>
            <a:ext cx="6603098" cy="307777"/>
          </a:xfrm>
          <a:prstGeom prst="rect">
            <a:avLst/>
          </a:prstGeom>
          <a:noFill/>
          <a:ln w="9525">
            <a:noFill/>
            <a:miter lim="800000"/>
            <a:headEnd/>
            <a:tailEnd/>
          </a:ln>
          <a:effectLst/>
        </p:spPr>
        <p:txBody>
          <a:bodyPr wrap="square">
            <a:spAutoFit/>
          </a:bodyPr>
          <a:lstStyle/>
          <a:p>
            <a:pPr>
              <a:defRPr/>
            </a:pPr>
            <a:r>
              <a:rPr lang="en-US" sz="1400" b="1" dirty="0">
                <a:solidFill>
                  <a:schemeClr val="bg1"/>
                </a:solidFill>
                <a:latin typeface="Arial" panose="020B0604020202020204" pitchFamily="34" charset="0"/>
                <a:cs typeface="Arial" panose="020B0604020202020204" pitchFamily="34" charset="0"/>
              </a:rPr>
              <a:t>Color enhancement of the IR brightness </a:t>
            </a:r>
            <a:r>
              <a:rPr lang="en-US" sz="1400" b="1" dirty="0" smtClean="0">
                <a:solidFill>
                  <a:schemeClr val="bg1"/>
                </a:solidFill>
                <a:latin typeface="Arial" panose="020B0604020202020204" pitchFamily="34" charset="0"/>
                <a:cs typeface="Arial" panose="020B0604020202020204" pitchFamily="34" charset="0"/>
              </a:rPr>
              <a:t>temperature (BT)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349298" y="426723"/>
            <a:ext cx="8568559" cy="276999"/>
          </a:xfrm>
          <a:prstGeom prst="rect">
            <a:avLst/>
          </a:prstGeom>
          <a:noFill/>
        </p:spPr>
        <p:txBody>
          <a:bodyPr wrap="square" rtlCol="0">
            <a:spAutoFit/>
          </a:bodyPr>
          <a:lstStyle/>
          <a:p>
            <a:pPr fontAlgn="base">
              <a:spcBef>
                <a:spcPct val="0"/>
              </a:spcBef>
              <a:spcAft>
                <a:spcPct val="0"/>
              </a:spcAft>
            </a:pPr>
            <a:r>
              <a:rPr lang="en-US" sz="1200" dirty="0">
                <a:solidFill>
                  <a:schemeClr val="bg1"/>
                </a:solidFill>
                <a:latin typeface="Arial" panose="020B0604020202020204" pitchFamily="34" charset="0"/>
                <a:cs typeface="Arial" panose="020B0604020202020204" pitchFamily="34" charset="0"/>
              </a:rPr>
              <a:t>Example #2  storms above Arab Peninsula, Rub-al-Khali (cold-U, plume), 2008-08-09  13:20 UTC  </a:t>
            </a:r>
            <a:r>
              <a:rPr lang="en-US" sz="1200" dirty="0" smtClean="0">
                <a:solidFill>
                  <a:schemeClr val="bg1"/>
                </a:solidFill>
                <a:latin typeface="Arial" panose="020B0604020202020204" pitchFamily="34" charset="0"/>
                <a:cs typeface="Arial" panose="020B0604020202020204" pitchFamily="34" charset="0"/>
              </a:rPr>
              <a:t>Meteosat-8</a:t>
            </a:r>
            <a:endParaRPr lang="en-US" sz="1200" dirty="0">
              <a:solidFill>
                <a:schemeClr val="bg1"/>
              </a:solidFill>
              <a:latin typeface="Arial" panose="020B0604020202020204" pitchFamily="34" charset="0"/>
              <a:cs typeface="Arial" panose="020B0604020202020204" pitchFamily="34" charset="0"/>
            </a:endParaRPr>
          </a:p>
        </p:txBody>
      </p:sp>
      <p:pic>
        <p:nvPicPr>
          <p:cNvPr id="4" name="Picture 2" descr="O:\20080809 cold-ring and cold-U storms Rub al Khali (MSG)\MSG1 IR10.8-BT 1320utc (b) PNG scale shifts with map and scale\MSG1_200808091320_IR108-BT_200-240K.png"/>
          <p:cNvPicPr>
            <a:picLocks noChangeAspect="1" noChangeArrowheads="1"/>
          </p:cNvPicPr>
          <p:nvPr/>
        </p:nvPicPr>
        <p:blipFill>
          <a:blip r:embed="rId2" cstate="print"/>
          <a:srcRect/>
          <a:stretch>
            <a:fillRect/>
          </a:stretch>
        </p:blipFill>
        <p:spPr bwMode="auto">
          <a:xfrm>
            <a:off x="2700000" y="900000"/>
            <a:ext cx="6960000" cy="5220000"/>
          </a:xfrm>
          <a:prstGeom prst="rect">
            <a:avLst/>
          </a:prstGeom>
          <a:noFill/>
        </p:spPr>
      </p:pic>
      <p:sp>
        <p:nvSpPr>
          <p:cNvPr id="5" name="TextovéPole 4"/>
          <p:cNvSpPr txBox="1"/>
          <p:nvPr/>
        </p:nvSpPr>
        <p:spPr>
          <a:xfrm>
            <a:off x="3981253" y="6241320"/>
            <a:ext cx="3970895" cy="307777"/>
          </a:xfrm>
          <a:prstGeom prst="rect">
            <a:avLst/>
          </a:prstGeom>
          <a:noFill/>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IR10.8  </a:t>
            </a:r>
            <a:r>
              <a:rPr lang="en-US" sz="1400" dirty="0">
                <a:solidFill>
                  <a:schemeClr val="bg1"/>
                </a:solidFill>
                <a:latin typeface="Arial" panose="020B0604020202020204" pitchFamily="34" charset="0"/>
                <a:cs typeface="Arial" panose="020B0604020202020204" pitchFamily="34" charset="0"/>
              </a:rPr>
              <a:t>color-enhanced BT image,  </a:t>
            </a:r>
            <a:r>
              <a:rPr lang="en-US" sz="1400" dirty="0" smtClean="0">
                <a:solidFill>
                  <a:schemeClr val="bg1"/>
                </a:solidFill>
                <a:latin typeface="Arial" panose="020B0604020202020204" pitchFamily="34" charset="0"/>
                <a:cs typeface="Arial" panose="020B0604020202020204" pitchFamily="34" charset="0"/>
              </a:rPr>
              <a:t>200 </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240 K</a:t>
            </a:r>
            <a:endParaRPr lang="en-US" sz="1400" dirty="0">
              <a:solidFill>
                <a:schemeClr val="bg1"/>
              </a:solidFill>
              <a:latin typeface="Arial" panose="020B0604020202020204" pitchFamily="34" charset="0"/>
              <a:cs typeface="Arial" panose="020B0604020202020204" pitchFamily="34" charset="0"/>
            </a:endParaRPr>
          </a:p>
        </p:txBody>
      </p:sp>
      <p:sp>
        <p:nvSpPr>
          <p:cNvPr id="6" name="TextovéPole 5"/>
          <p:cNvSpPr txBox="1"/>
          <p:nvPr/>
        </p:nvSpPr>
        <p:spPr>
          <a:xfrm>
            <a:off x="10589406" y="5465750"/>
            <a:ext cx="546945" cy="246221"/>
          </a:xfrm>
          <a:prstGeom prst="rect">
            <a:avLst/>
          </a:prstGeom>
          <a:solidFill>
            <a:schemeClr val="tx1"/>
          </a:solidFill>
          <a:ln>
            <a:solidFill>
              <a:srgbClr val="FFFFCC"/>
            </a:solidFill>
          </a:ln>
        </p:spPr>
        <p:txBody>
          <a:bodyPr wrap="none" rtlCol="0">
            <a:spAutoFit/>
          </a:bodyPr>
          <a:lstStyle/>
          <a:p>
            <a:r>
              <a:rPr lang="en-US" sz="1000" b="1" dirty="0" smtClean="0">
                <a:latin typeface="Arial" panose="020B0604020202020204" pitchFamily="34" charset="0"/>
                <a:cs typeface="Arial" panose="020B0604020202020204" pitchFamily="34" charset="0"/>
                <a:hlinkClick r:id="rId3" action="ppaction://hlinkfile"/>
              </a:rPr>
              <a:t>LOOP</a:t>
            </a: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92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3471656" cy="400110"/>
          </a:xfrm>
          <a:prstGeom prst="rect">
            <a:avLst/>
          </a:prstGeom>
          <a:noFill/>
        </p:spPr>
        <p:txBody>
          <a:bodyPr wrap="none" rtlCol="0">
            <a:spAutoFit/>
          </a:bodyPr>
          <a:lstStyle/>
          <a:p>
            <a:r>
              <a:rPr lang="cs-CZ" sz="2000" dirty="0" smtClean="0">
                <a:solidFill>
                  <a:schemeClr val="bg1"/>
                </a:solidFill>
                <a:latin typeface="Arial Black" panose="020B0A04020102020204" pitchFamily="34" charset="0"/>
                <a:cs typeface="Arial" panose="020B0604020202020204" pitchFamily="34" charset="0"/>
              </a:rPr>
              <a:t>RGB IMAGE PRODUCTS</a:t>
            </a: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2947304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cs-CZ" sz="1400" b="1" dirty="0" smtClean="0">
                <a:solidFill>
                  <a:schemeClr val="bg1"/>
                </a:solidFill>
                <a:latin typeface="Arial" panose="020B0604020202020204" pitchFamily="34" charset="0"/>
                <a:cs typeface="Arial" panose="020B0604020202020204" pitchFamily="34" charset="0"/>
              </a:rPr>
              <a:t>RGB</a:t>
            </a:r>
            <a:r>
              <a:rPr lang="en-US" sz="1400" b="1" dirty="0" smtClean="0">
                <a:solidFill>
                  <a:schemeClr val="bg1"/>
                </a:solidFill>
                <a:latin typeface="Arial" panose="020B0604020202020204" pitchFamily="34" charset="0"/>
                <a:cs typeface="Arial" panose="020B0604020202020204" pitchFamily="34" charset="0"/>
              </a:rPr>
              <a:t> composite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8" descr="ch1raw-kor-small"/>
          <p:cNvPicPr>
            <a:picLocks noChangeAspect="1" noChangeArrowheads="1"/>
          </p:cNvPicPr>
          <p:nvPr/>
        </p:nvPicPr>
        <p:blipFill>
          <a:blip r:embed="rId2" cstate="print"/>
          <a:srcRect/>
          <a:stretch>
            <a:fillRect/>
          </a:stretch>
        </p:blipFill>
        <p:spPr bwMode="auto">
          <a:xfrm>
            <a:off x="180000" y="720000"/>
            <a:ext cx="2643738" cy="4860000"/>
          </a:xfrm>
          <a:prstGeom prst="rect">
            <a:avLst/>
          </a:prstGeom>
          <a:noFill/>
          <a:ln w="0">
            <a:solidFill>
              <a:schemeClr val="bg1">
                <a:lumMod val="50000"/>
              </a:schemeClr>
            </a:solidFill>
            <a:miter lim="800000"/>
            <a:headEnd/>
            <a:tailEnd/>
          </a:ln>
        </p:spPr>
      </p:pic>
      <p:pic>
        <p:nvPicPr>
          <p:cNvPr id="4" name="Picture 10" descr="ch2raw-kor-small"/>
          <p:cNvPicPr>
            <a:picLocks noChangeAspect="1" noChangeArrowheads="1"/>
          </p:cNvPicPr>
          <p:nvPr/>
        </p:nvPicPr>
        <p:blipFill>
          <a:blip r:embed="rId3" cstate="print"/>
          <a:srcRect/>
          <a:stretch>
            <a:fillRect/>
          </a:stretch>
        </p:blipFill>
        <p:spPr bwMode="auto">
          <a:xfrm>
            <a:off x="2880000" y="1224000"/>
            <a:ext cx="2643738" cy="4860000"/>
          </a:xfrm>
          <a:prstGeom prst="rect">
            <a:avLst/>
          </a:prstGeom>
          <a:noFill/>
          <a:ln w="0">
            <a:solidFill>
              <a:schemeClr val="bg1">
                <a:lumMod val="50000"/>
              </a:schemeClr>
            </a:solidFill>
            <a:miter lim="800000"/>
            <a:headEnd/>
            <a:tailEnd/>
          </a:ln>
        </p:spPr>
      </p:pic>
      <p:pic>
        <p:nvPicPr>
          <p:cNvPr id="5" name="Picture 11" descr="ch4enh1-clb-kor-small"/>
          <p:cNvPicPr>
            <a:picLocks noChangeAspect="1" noChangeArrowheads="1"/>
          </p:cNvPicPr>
          <p:nvPr/>
        </p:nvPicPr>
        <p:blipFill>
          <a:blip r:embed="rId4" cstate="print"/>
          <a:srcRect/>
          <a:stretch>
            <a:fillRect/>
          </a:stretch>
        </p:blipFill>
        <p:spPr bwMode="auto">
          <a:xfrm>
            <a:off x="5580000" y="1728000"/>
            <a:ext cx="2642665" cy="4860000"/>
          </a:xfrm>
          <a:prstGeom prst="rect">
            <a:avLst/>
          </a:prstGeom>
          <a:noFill/>
          <a:ln w="0">
            <a:solidFill>
              <a:schemeClr val="bg1">
                <a:lumMod val="50000"/>
              </a:schemeClr>
            </a:solidFill>
            <a:miter lim="800000"/>
            <a:headEnd/>
            <a:tailEnd/>
          </a:ln>
        </p:spPr>
      </p:pic>
      <p:sp>
        <p:nvSpPr>
          <p:cNvPr id="13" name="TextovéPole 10"/>
          <p:cNvSpPr txBox="1">
            <a:spLocks noChangeArrowheads="1"/>
          </p:cNvSpPr>
          <p:nvPr/>
        </p:nvSpPr>
        <p:spPr bwMode="auto">
          <a:xfrm>
            <a:off x="1097945" y="5609915"/>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1</a:t>
            </a:r>
            <a:endParaRPr lang="en-US" sz="900" dirty="0">
              <a:solidFill>
                <a:schemeClr val="bg1"/>
              </a:solidFill>
              <a:latin typeface="Arial" panose="020B0604020202020204" pitchFamily="34" charset="0"/>
              <a:cs typeface="Arial" panose="020B0604020202020204" pitchFamily="34" charset="0"/>
            </a:endParaRPr>
          </a:p>
        </p:txBody>
      </p:sp>
      <p:sp>
        <p:nvSpPr>
          <p:cNvPr id="14" name="TextovéPole 10"/>
          <p:cNvSpPr txBox="1">
            <a:spLocks noChangeArrowheads="1"/>
          </p:cNvSpPr>
          <p:nvPr/>
        </p:nvSpPr>
        <p:spPr bwMode="auto">
          <a:xfrm>
            <a:off x="3761561" y="6116277"/>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2</a:t>
            </a:r>
            <a:endParaRPr lang="en-US" sz="900" dirty="0">
              <a:solidFill>
                <a:schemeClr val="bg1"/>
              </a:solidFill>
              <a:latin typeface="Arial" panose="020B0604020202020204" pitchFamily="34" charset="0"/>
              <a:cs typeface="Arial" panose="020B0604020202020204" pitchFamily="34" charset="0"/>
            </a:endParaRPr>
          </a:p>
        </p:txBody>
      </p:sp>
      <p:sp>
        <p:nvSpPr>
          <p:cNvPr id="15" name="TextovéPole 10"/>
          <p:cNvSpPr txBox="1">
            <a:spLocks noChangeArrowheads="1"/>
          </p:cNvSpPr>
          <p:nvPr/>
        </p:nvSpPr>
        <p:spPr bwMode="auto">
          <a:xfrm>
            <a:off x="6505027" y="6607889"/>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4</a:t>
            </a:r>
            <a:endParaRPr lang="en-US" sz="900" dirty="0">
              <a:solidFill>
                <a:schemeClr val="bg1"/>
              </a:solidFill>
              <a:latin typeface="Arial" panose="020B0604020202020204" pitchFamily="34" charset="0"/>
              <a:cs typeface="Arial" panose="020B0604020202020204" pitchFamily="34" charset="0"/>
            </a:endParaRPr>
          </a:p>
        </p:txBody>
      </p:sp>
      <p:sp>
        <p:nvSpPr>
          <p:cNvPr id="16" name="TextovéPole 15"/>
          <p:cNvSpPr txBox="1"/>
          <p:nvPr/>
        </p:nvSpPr>
        <p:spPr>
          <a:xfrm>
            <a:off x="5904173" y="236478"/>
            <a:ext cx="5959379" cy="1015663"/>
          </a:xfrm>
          <a:prstGeom prst="rect">
            <a:avLst/>
          </a:prstGeom>
          <a:noFill/>
          <a:ln w="0">
            <a:solidFill>
              <a:srgbClr val="FFC000"/>
            </a:solidFill>
          </a:ln>
        </p:spPr>
        <p:txBody>
          <a:bodyPr wrap="square" rtlCol="0">
            <a:spAutoFit/>
          </a:bodyPr>
          <a:lstStyle/>
          <a:p>
            <a:pPr algn="just"/>
            <a:r>
              <a:rPr lang="en-US" sz="1200" dirty="0" smtClean="0">
                <a:solidFill>
                  <a:schemeClr val="bg1"/>
                </a:solidFill>
                <a:latin typeface="Arial" panose="020B0604020202020204" pitchFamily="34" charset="0"/>
                <a:cs typeface="Arial" panose="020B0604020202020204" pitchFamily="34" charset="0"/>
              </a:rPr>
              <a:t>A method, which merges three or more different spectral bands (or their mathematical combinations) into one single color image product, using these as </a:t>
            </a:r>
            <a:r>
              <a:rPr lang="en-US" sz="1200" b="1" dirty="0" smtClean="0">
                <a:solidFill>
                  <a:srgbClr val="FF0000"/>
                </a:solidFill>
                <a:latin typeface="Arial" panose="020B0604020202020204" pitchFamily="34" charset="0"/>
                <a:cs typeface="Arial" panose="020B0604020202020204" pitchFamily="34" charset="0"/>
              </a:rPr>
              <a:t>red</a:t>
            </a:r>
            <a:r>
              <a:rPr lang="en-US" sz="1200" dirty="0" smtClean="0">
                <a:solidFill>
                  <a:schemeClr val="bg1"/>
                </a:solidFill>
                <a:latin typeface="Arial" panose="020B0604020202020204" pitchFamily="34" charset="0"/>
                <a:cs typeface="Arial" panose="020B0604020202020204" pitchFamily="34" charset="0"/>
              </a:rPr>
              <a:t>, </a:t>
            </a:r>
            <a:r>
              <a:rPr lang="en-US" sz="1200" b="1" dirty="0" smtClean="0">
                <a:solidFill>
                  <a:srgbClr val="92D050"/>
                </a:solidFill>
                <a:latin typeface="Arial" panose="020B0604020202020204" pitchFamily="34" charset="0"/>
                <a:cs typeface="Arial" panose="020B0604020202020204" pitchFamily="34" charset="0"/>
              </a:rPr>
              <a:t>green</a:t>
            </a:r>
            <a:r>
              <a:rPr lang="en-US" sz="1200" dirty="0" smtClean="0">
                <a:solidFill>
                  <a:schemeClr val="bg1"/>
                </a:solidFill>
                <a:latin typeface="Arial" panose="020B0604020202020204" pitchFamily="34" charset="0"/>
                <a:cs typeface="Arial" panose="020B0604020202020204" pitchFamily="34" charset="0"/>
              </a:rPr>
              <a:t> and </a:t>
            </a:r>
            <a:r>
              <a:rPr lang="en-US" sz="1200" b="1" dirty="0" smtClean="0">
                <a:solidFill>
                  <a:srgbClr val="00B0F0"/>
                </a:solidFill>
                <a:latin typeface="Arial" panose="020B0604020202020204" pitchFamily="34" charset="0"/>
                <a:cs typeface="Arial" panose="020B0604020202020204" pitchFamily="34" charset="0"/>
              </a:rPr>
              <a:t>blue</a:t>
            </a:r>
            <a:r>
              <a:rPr lang="en-US" sz="1200" dirty="0" smtClean="0">
                <a:solidFill>
                  <a:schemeClr val="bg1"/>
                </a:solidFill>
                <a:latin typeface="Arial" panose="020B0604020202020204" pitchFamily="34" charset="0"/>
                <a:cs typeface="Arial" panose="020B0604020202020204" pitchFamily="34" charset="0"/>
              </a:rPr>
              <a:t> input components of the new </a:t>
            </a:r>
            <a:r>
              <a:rPr lang="en-US" sz="1200" b="1" dirty="0" smtClean="0">
                <a:solidFill>
                  <a:srgbClr val="FF0000"/>
                </a:solidFill>
                <a:latin typeface="Arial" panose="020B0604020202020204" pitchFamily="34" charset="0"/>
                <a:cs typeface="Arial" panose="020B0604020202020204" pitchFamily="34" charset="0"/>
              </a:rPr>
              <a:t>R</a:t>
            </a:r>
            <a:r>
              <a:rPr lang="en-US" sz="1200" b="1" dirty="0" smtClean="0">
                <a:solidFill>
                  <a:srgbClr val="92D050"/>
                </a:solidFill>
                <a:latin typeface="Arial" panose="020B0604020202020204" pitchFamily="34" charset="0"/>
                <a:cs typeface="Arial" panose="020B0604020202020204" pitchFamily="34" charset="0"/>
              </a:rPr>
              <a:t>G</a:t>
            </a:r>
            <a:r>
              <a:rPr lang="en-US" sz="1200" b="1" dirty="0" smtClean="0">
                <a:solidFill>
                  <a:srgbClr val="00B0F0"/>
                </a:solidFill>
                <a:latin typeface="Arial" panose="020B0604020202020204" pitchFamily="34" charset="0"/>
                <a:cs typeface="Arial" panose="020B0604020202020204" pitchFamily="34" charset="0"/>
              </a:rPr>
              <a:t>B</a:t>
            </a:r>
            <a:r>
              <a:rPr lang="en-US" sz="1200" dirty="0" smtClean="0">
                <a:solidFill>
                  <a:schemeClr val="bg1"/>
                </a:solidFill>
                <a:latin typeface="Arial" panose="020B0604020202020204" pitchFamily="34" charset="0"/>
                <a:cs typeface="Arial" panose="020B0604020202020204" pitchFamily="34" charset="0"/>
              </a:rPr>
              <a:t> color image. Broadly used in satellite meteorology namely with onset of the MSG satellites </a:t>
            </a:r>
            <a:r>
              <a:rPr lang="en-US" sz="1200" dirty="0">
                <a:solidFill>
                  <a:schemeClr val="bg1"/>
                </a:solidFill>
                <a:latin typeface="Arial" panose="020B0604020202020204" pitchFamily="34" charset="0"/>
                <a:cs typeface="Arial" panose="020B0604020202020204" pitchFamily="34" charset="0"/>
              </a:rPr>
              <a:t>(</a:t>
            </a:r>
            <a:r>
              <a:rPr lang="en-US" sz="1200" dirty="0" smtClean="0">
                <a:solidFill>
                  <a:schemeClr val="bg1"/>
                </a:solidFill>
                <a:latin typeface="Arial" panose="020B0604020202020204" pitchFamily="34" charset="0"/>
                <a:cs typeface="Arial" panose="020B0604020202020204" pitchFamily="34" charset="0"/>
              </a:rPr>
              <a:t>since 2002). Also used before, e.g. for visualizations of the AVHRR and MODIS data.</a:t>
            </a:r>
            <a:endParaRPr lang="cs-CZ"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980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RGB-R"/>
          <p:cNvPicPr>
            <a:picLocks noChangeAspect="1" noChangeArrowheads="1"/>
          </p:cNvPicPr>
          <p:nvPr/>
        </p:nvPicPr>
        <p:blipFill>
          <a:blip r:embed="rId2" cstate="print"/>
          <a:srcRect/>
          <a:stretch>
            <a:fillRect/>
          </a:stretch>
        </p:blipFill>
        <p:spPr bwMode="auto">
          <a:xfrm>
            <a:off x="180000" y="720000"/>
            <a:ext cx="2656955" cy="4860000"/>
          </a:xfrm>
          <a:prstGeom prst="rect">
            <a:avLst/>
          </a:prstGeom>
          <a:noFill/>
          <a:ln w="0">
            <a:solidFill>
              <a:schemeClr val="bg1">
                <a:lumMod val="50000"/>
              </a:schemeClr>
            </a:solidFill>
            <a:miter lim="800000"/>
            <a:headEnd/>
            <a:tailEnd/>
          </a:ln>
        </p:spPr>
      </p:pic>
      <p:pic>
        <p:nvPicPr>
          <p:cNvPr id="14" name="Picture 9" descr="RGB-G"/>
          <p:cNvPicPr>
            <a:picLocks noChangeAspect="1" noChangeArrowheads="1"/>
          </p:cNvPicPr>
          <p:nvPr/>
        </p:nvPicPr>
        <p:blipFill>
          <a:blip r:embed="rId3" cstate="print">
            <a:lum contrast="7000"/>
          </a:blip>
          <a:srcRect/>
          <a:stretch>
            <a:fillRect/>
          </a:stretch>
        </p:blipFill>
        <p:spPr bwMode="auto">
          <a:xfrm>
            <a:off x="2880000" y="1224000"/>
            <a:ext cx="2653813" cy="4860000"/>
          </a:xfrm>
          <a:prstGeom prst="rect">
            <a:avLst/>
          </a:prstGeom>
          <a:noFill/>
          <a:ln w="0">
            <a:solidFill>
              <a:schemeClr val="bg1">
                <a:lumMod val="50000"/>
              </a:schemeClr>
            </a:solidFill>
            <a:miter lim="800000"/>
            <a:headEnd/>
            <a:tailEnd/>
          </a:ln>
        </p:spPr>
      </p:pic>
      <p:pic>
        <p:nvPicPr>
          <p:cNvPr id="15" name="Picture 10" descr="RGB-B"/>
          <p:cNvPicPr>
            <a:picLocks noChangeAspect="1" noChangeArrowheads="1"/>
          </p:cNvPicPr>
          <p:nvPr/>
        </p:nvPicPr>
        <p:blipFill>
          <a:blip r:embed="rId4" cstate="print"/>
          <a:srcRect/>
          <a:stretch>
            <a:fillRect/>
          </a:stretch>
        </p:blipFill>
        <p:spPr bwMode="auto">
          <a:xfrm>
            <a:off x="5580000" y="1728000"/>
            <a:ext cx="2653813" cy="4860000"/>
          </a:xfrm>
          <a:prstGeom prst="rect">
            <a:avLst/>
          </a:prstGeom>
          <a:noFill/>
          <a:ln w="0">
            <a:solidFill>
              <a:schemeClr val="bg1">
                <a:lumMod val="50000"/>
              </a:schemeClr>
            </a:solidFill>
            <a:miter lim="800000"/>
            <a:headEnd/>
            <a:tailEnd/>
          </a:ln>
        </p:spPr>
      </p:pic>
      <p:sp>
        <p:nvSpPr>
          <p:cNvPr id="16"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cs-CZ" sz="1400" b="1" dirty="0" smtClean="0">
                <a:solidFill>
                  <a:schemeClr val="bg1"/>
                </a:solidFill>
                <a:latin typeface="Arial" panose="020B0604020202020204" pitchFamily="34" charset="0"/>
                <a:cs typeface="Arial" panose="020B0604020202020204" pitchFamily="34" charset="0"/>
              </a:rPr>
              <a:t>RGB</a:t>
            </a:r>
            <a:r>
              <a:rPr lang="en-US" sz="1400" b="1" dirty="0" smtClean="0">
                <a:solidFill>
                  <a:schemeClr val="bg1"/>
                </a:solidFill>
                <a:latin typeface="Arial" panose="020B0604020202020204" pitchFamily="34" charset="0"/>
                <a:cs typeface="Arial" panose="020B0604020202020204" pitchFamily="34" charset="0"/>
              </a:rPr>
              <a:t> composite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
        <p:nvSpPr>
          <p:cNvPr id="17" name="TextovéPole 10"/>
          <p:cNvSpPr txBox="1">
            <a:spLocks noChangeArrowheads="1"/>
          </p:cNvSpPr>
          <p:nvPr/>
        </p:nvSpPr>
        <p:spPr bwMode="auto">
          <a:xfrm>
            <a:off x="1097945" y="5609915"/>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1</a:t>
            </a:r>
            <a:endParaRPr lang="en-US" sz="900" dirty="0">
              <a:solidFill>
                <a:schemeClr val="bg1"/>
              </a:solidFill>
              <a:latin typeface="Arial" panose="020B0604020202020204" pitchFamily="34" charset="0"/>
              <a:cs typeface="Arial" panose="020B0604020202020204" pitchFamily="34" charset="0"/>
            </a:endParaRPr>
          </a:p>
        </p:txBody>
      </p:sp>
      <p:sp>
        <p:nvSpPr>
          <p:cNvPr id="18" name="TextovéPole 10"/>
          <p:cNvSpPr txBox="1">
            <a:spLocks noChangeArrowheads="1"/>
          </p:cNvSpPr>
          <p:nvPr/>
        </p:nvSpPr>
        <p:spPr bwMode="auto">
          <a:xfrm>
            <a:off x="3761561" y="6116277"/>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2</a:t>
            </a:r>
            <a:endParaRPr lang="en-US" sz="900" dirty="0">
              <a:solidFill>
                <a:schemeClr val="bg1"/>
              </a:solidFill>
              <a:latin typeface="Arial" panose="020B0604020202020204" pitchFamily="34" charset="0"/>
              <a:cs typeface="Arial" panose="020B0604020202020204" pitchFamily="34" charset="0"/>
            </a:endParaRPr>
          </a:p>
        </p:txBody>
      </p:sp>
      <p:sp>
        <p:nvSpPr>
          <p:cNvPr id="19" name="TextovéPole 10"/>
          <p:cNvSpPr txBox="1">
            <a:spLocks noChangeArrowheads="1"/>
          </p:cNvSpPr>
          <p:nvPr/>
        </p:nvSpPr>
        <p:spPr bwMode="auto">
          <a:xfrm>
            <a:off x="6505027" y="6607889"/>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4</a:t>
            </a:r>
            <a:endParaRPr lang="en-US" sz="900" dirty="0">
              <a:solidFill>
                <a:schemeClr val="bg1"/>
              </a:solidFill>
              <a:latin typeface="Arial" panose="020B0604020202020204" pitchFamily="34" charset="0"/>
              <a:cs typeface="Arial" panose="020B0604020202020204" pitchFamily="34" charset="0"/>
            </a:endParaRPr>
          </a:p>
        </p:txBody>
      </p:sp>
      <p:sp>
        <p:nvSpPr>
          <p:cNvPr id="21" name="TextovéPole 20"/>
          <p:cNvSpPr txBox="1"/>
          <p:nvPr/>
        </p:nvSpPr>
        <p:spPr>
          <a:xfrm>
            <a:off x="5904173" y="236478"/>
            <a:ext cx="5959379" cy="1015663"/>
          </a:xfrm>
          <a:prstGeom prst="rect">
            <a:avLst/>
          </a:prstGeom>
          <a:noFill/>
          <a:ln w="0">
            <a:solidFill>
              <a:srgbClr val="FFC000"/>
            </a:solidFill>
          </a:ln>
        </p:spPr>
        <p:txBody>
          <a:bodyPr wrap="square" rtlCol="0">
            <a:spAutoFit/>
          </a:bodyPr>
          <a:lstStyle/>
          <a:p>
            <a:pPr algn="just"/>
            <a:r>
              <a:rPr lang="en-US" sz="1200" dirty="0" smtClean="0">
                <a:solidFill>
                  <a:schemeClr val="bg1"/>
                </a:solidFill>
                <a:latin typeface="Arial" panose="020B0604020202020204" pitchFamily="34" charset="0"/>
                <a:cs typeface="Arial" panose="020B0604020202020204" pitchFamily="34" charset="0"/>
              </a:rPr>
              <a:t>A method, which merges three or more different spectral bands (or their mathematical combinations) into one single color image product, using these as </a:t>
            </a:r>
            <a:r>
              <a:rPr lang="en-US" sz="1200" b="1" dirty="0" smtClean="0">
                <a:solidFill>
                  <a:srgbClr val="FF0000"/>
                </a:solidFill>
                <a:latin typeface="Arial" panose="020B0604020202020204" pitchFamily="34" charset="0"/>
                <a:cs typeface="Arial" panose="020B0604020202020204" pitchFamily="34" charset="0"/>
              </a:rPr>
              <a:t>red</a:t>
            </a:r>
            <a:r>
              <a:rPr lang="en-US" sz="1200" dirty="0" smtClean="0">
                <a:solidFill>
                  <a:schemeClr val="bg1"/>
                </a:solidFill>
                <a:latin typeface="Arial" panose="020B0604020202020204" pitchFamily="34" charset="0"/>
                <a:cs typeface="Arial" panose="020B0604020202020204" pitchFamily="34" charset="0"/>
              </a:rPr>
              <a:t>, </a:t>
            </a:r>
            <a:r>
              <a:rPr lang="en-US" sz="1200" b="1" dirty="0" smtClean="0">
                <a:solidFill>
                  <a:srgbClr val="92D050"/>
                </a:solidFill>
                <a:latin typeface="Arial" panose="020B0604020202020204" pitchFamily="34" charset="0"/>
                <a:cs typeface="Arial" panose="020B0604020202020204" pitchFamily="34" charset="0"/>
              </a:rPr>
              <a:t>green</a:t>
            </a:r>
            <a:r>
              <a:rPr lang="en-US" sz="1200" dirty="0" smtClean="0">
                <a:solidFill>
                  <a:schemeClr val="bg1"/>
                </a:solidFill>
                <a:latin typeface="Arial" panose="020B0604020202020204" pitchFamily="34" charset="0"/>
                <a:cs typeface="Arial" panose="020B0604020202020204" pitchFamily="34" charset="0"/>
              </a:rPr>
              <a:t> and </a:t>
            </a:r>
            <a:r>
              <a:rPr lang="en-US" sz="1200" b="1" dirty="0" smtClean="0">
                <a:solidFill>
                  <a:srgbClr val="00B0F0"/>
                </a:solidFill>
                <a:latin typeface="Arial" panose="020B0604020202020204" pitchFamily="34" charset="0"/>
                <a:cs typeface="Arial" panose="020B0604020202020204" pitchFamily="34" charset="0"/>
              </a:rPr>
              <a:t>blue</a:t>
            </a:r>
            <a:r>
              <a:rPr lang="en-US" sz="1200" dirty="0" smtClean="0">
                <a:solidFill>
                  <a:schemeClr val="bg1"/>
                </a:solidFill>
                <a:latin typeface="Arial" panose="020B0604020202020204" pitchFamily="34" charset="0"/>
                <a:cs typeface="Arial" panose="020B0604020202020204" pitchFamily="34" charset="0"/>
              </a:rPr>
              <a:t> input components of the new </a:t>
            </a:r>
            <a:r>
              <a:rPr lang="en-US" sz="1200" b="1" dirty="0" smtClean="0">
                <a:solidFill>
                  <a:srgbClr val="FF0000"/>
                </a:solidFill>
                <a:latin typeface="Arial" panose="020B0604020202020204" pitchFamily="34" charset="0"/>
                <a:cs typeface="Arial" panose="020B0604020202020204" pitchFamily="34" charset="0"/>
              </a:rPr>
              <a:t>R</a:t>
            </a:r>
            <a:r>
              <a:rPr lang="en-US" sz="1200" b="1" dirty="0" smtClean="0">
                <a:solidFill>
                  <a:srgbClr val="92D050"/>
                </a:solidFill>
                <a:latin typeface="Arial" panose="020B0604020202020204" pitchFamily="34" charset="0"/>
                <a:cs typeface="Arial" panose="020B0604020202020204" pitchFamily="34" charset="0"/>
              </a:rPr>
              <a:t>G</a:t>
            </a:r>
            <a:r>
              <a:rPr lang="en-US" sz="1200" b="1" dirty="0" smtClean="0">
                <a:solidFill>
                  <a:srgbClr val="00B0F0"/>
                </a:solidFill>
                <a:latin typeface="Arial" panose="020B0604020202020204" pitchFamily="34" charset="0"/>
                <a:cs typeface="Arial" panose="020B0604020202020204" pitchFamily="34" charset="0"/>
              </a:rPr>
              <a:t>B</a:t>
            </a:r>
            <a:r>
              <a:rPr lang="en-US" sz="1200" dirty="0" smtClean="0">
                <a:solidFill>
                  <a:schemeClr val="bg1"/>
                </a:solidFill>
                <a:latin typeface="Arial" panose="020B0604020202020204" pitchFamily="34" charset="0"/>
                <a:cs typeface="Arial" panose="020B0604020202020204" pitchFamily="34" charset="0"/>
              </a:rPr>
              <a:t> color image. Broadly used in satellite meteorology namely with onset of the MSG satellites </a:t>
            </a:r>
            <a:r>
              <a:rPr lang="en-US" sz="1200" dirty="0">
                <a:solidFill>
                  <a:schemeClr val="bg1"/>
                </a:solidFill>
                <a:latin typeface="Arial" panose="020B0604020202020204" pitchFamily="34" charset="0"/>
                <a:cs typeface="Arial" panose="020B0604020202020204" pitchFamily="34" charset="0"/>
              </a:rPr>
              <a:t>(</a:t>
            </a:r>
            <a:r>
              <a:rPr lang="en-US" sz="1200" dirty="0" smtClean="0">
                <a:solidFill>
                  <a:schemeClr val="bg1"/>
                </a:solidFill>
                <a:latin typeface="Arial" panose="020B0604020202020204" pitchFamily="34" charset="0"/>
                <a:cs typeface="Arial" panose="020B0604020202020204" pitchFamily="34" charset="0"/>
              </a:rPr>
              <a:t>since 2002). Also used before, e.g. for visualizations of the AVHRR and MODIS data.</a:t>
            </a:r>
            <a:endParaRPr lang="cs-CZ"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370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RGB-bands124-small-final"/>
          <p:cNvPicPr>
            <a:picLocks noChangeAspect="1" noChangeArrowheads="1"/>
          </p:cNvPicPr>
          <p:nvPr/>
        </p:nvPicPr>
        <p:blipFill>
          <a:blip r:embed="rId2" cstate="print"/>
          <a:srcRect/>
          <a:stretch>
            <a:fillRect/>
          </a:stretch>
        </p:blipFill>
        <p:spPr bwMode="auto">
          <a:xfrm>
            <a:off x="8633508" y="280249"/>
            <a:ext cx="3365565" cy="6188350"/>
          </a:xfrm>
          <a:prstGeom prst="rect">
            <a:avLst/>
          </a:prstGeom>
          <a:noFill/>
          <a:ln w="0">
            <a:solidFill>
              <a:schemeClr val="bg1">
                <a:lumMod val="50000"/>
              </a:schemeClr>
            </a:solidFill>
            <a:miter lim="800000"/>
            <a:headEnd/>
            <a:tailEnd/>
          </a:ln>
        </p:spPr>
      </p:pic>
      <p:sp>
        <p:nvSpPr>
          <p:cNvPr id="10" name="Line 12"/>
          <p:cNvSpPr>
            <a:spLocks noChangeShapeType="1"/>
          </p:cNvSpPr>
          <p:nvPr/>
        </p:nvSpPr>
        <p:spPr bwMode="auto">
          <a:xfrm>
            <a:off x="2904875" y="967388"/>
            <a:ext cx="5688000" cy="0"/>
          </a:xfrm>
          <a:prstGeom prst="line">
            <a:avLst/>
          </a:prstGeom>
          <a:noFill/>
          <a:ln w="25400">
            <a:solidFill>
              <a:srgbClr val="777777"/>
            </a:solidFill>
            <a:round/>
            <a:headEnd/>
            <a:tailEnd type="stealth" w="med" len="lg"/>
          </a:ln>
        </p:spPr>
        <p:txBody>
          <a:bodyPr/>
          <a:lstStyle/>
          <a:p>
            <a:endParaRPr lang="cs-CZ"/>
          </a:p>
        </p:txBody>
      </p:sp>
      <p:sp>
        <p:nvSpPr>
          <p:cNvPr id="11" name="Line 13"/>
          <p:cNvSpPr>
            <a:spLocks noChangeShapeType="1"/>
          </p:cNvSpPr>
          <p:nvPr/>
        </p:nvSpPr>
        <p:spPr bwMode="auto">
          <a:xfrm>
            <a:off x="5602785" y="1462850"/>
            <a:ext cx="2988000" cy="0"/>
          </a:xfrm>
          <a:prstGeom prst="line">
            <a:avLst/>
          </a:prstGeom>
          <a:noFill/>
          <a:ln w="25400">
            <a:solidFill>
              <a:srgbClr val="777777"/>
            </a:solidFill>
            <a:round/>
            <a:headEnd/>
            <a:tailEnd type="stealth" w="med" len="lg"/>
          </a:ln>
        </p:spPr>
        <p:txBody>
          <a:bodyPr/>
          <a:lstStyle/>
          <a:p>
            <a:endParaRPr lang="cs-CZ"/>
          </a:p>
        </p:txBody>
      </p:sp>
      <p:sp>
        <p:nvSpPr>
          <p:cNvPr id="12" name="Line 14"/>
          <p:cNvSpPr>
            <a:spLocks noChangeShapeType="1"/>
          </p:cNvSpPr>
          <p:nvPr/>
        </p:nvSpPr>
        <p:spPr bwMode="auto">
          <a:xfrm>
            <a:off x="8290863" y="1958276"/>
            <a:ext cx="288000" cy="0"/>
          </a:xfrm>
          <a:prstGeom prst="line">
            <a:avLst/>
          </a:prstGeom>
          <a:noFill/>
          <a:ln w="25400">
            <a:solidFill>
              <a:srgbClr val="777777"/>
            </a:solidFill>
            <a:round/>
            <a:headEnd/>
            <a:tailEnd type="stealth" w="med" len="lg"/>
          </a:ln>
        </p:spPr>
        <p:txBody>
          <a:bodyPr/>
          <a:lstStyle/>
          <a:p>
            <a:endParaRPr lang="cs-CZ"/>
          </a:p>
        </p:txBody>
      </p:sp>
      <p:pic>
        <p:nvPicPr>
          <p:cNvPr id="16" name="Picture 8" descr="RGB-R"/>
          <p:cNvPicPr>
            <a:picLocks noChangeAspect="1" noChangeArrowheads="1"/>
          </p:cNvPicPr>
          <p:nvPr/>
        </p:nvPicPr>
        <p:blipFill>
          <a:blip r:embed="rId3" cstate="print"/>
          <a:srcRect/>
          <a:stretch>
            <a:fillRect/>
          </a:stretch>
        </p:blipFill>
        <p:spPr bwMode="auto">
          <a:xfrm>
            <a:off x="180000" y="720000"/>
            <a:ext cx="2656955" cy="4860000"/>
          </a:xfrm>
          <a:prstGeom prst="rect">
            <a:avLst/>
          </a:prstGeom>
          <a:noFill/>
          <a:ln w="0">
            <a:solidFill>
              <a:schemeClr val="bg1">
                <a:lumMod val="50000"/>
              </a:schemeClr>
            </a:solidFill>
            <a:miter lim="800000"/>
            <a:headEnd/>
            <a:tailEnd/>
          </a:ln>
        </p:spPr>
      </p:pic>
      <p:pic>
        <p:nvPicPr>
          <p:cNvPr id="17" name="Picture 9" descr="RGB-G"/>
          <p:cNvPicPr>
            <a:picLocks noChangeAspect="1" noChangeArrowheads="1"/>
          </p:cNvPicPr>
          <p:nvPr/>
        </p:nvPicPr>
        <p:blipFill>
          <a:blip r:embed="rId4" cstate="print">
            <a:lum contrast="7000"/>
          </a:blip>
          <a:srcRect/>
          <a:stretch>
            <a:fillRect/>
          </a:stretch>
        </p:blipFill>
        <p:spPr bwMode="auto">
          <a:xfrm>
            <a:off x="2880000" y="1224000"/>
            <a:ext cx="2653813" cy="4860000"/>
          </a:xfrm>
          <a:prstGeom prst="rect">
            <a:avLst/>
          </a:prstGeom>
          <a:noFill/>
          <a:ln w="0">
            <a:solidFill>
              <a:schemeClr val="bg1">
                <a:lumMod val="50000"/>
              </a:schemeClr>
            </a:solidFill>
            <a:miter lim="800000"/>
            <a:headEnd/>
            <a:tailEnd/>
          </a:ln>
        </p:spPr>
      </p:pic>
      <p:pic>
        <p:nvPicPr>
          <p:cNvPr id="18" name="Picture 10" descr="RGB-B"/>
          <p:cNvPicPr>
            <a:picLocks noChangeAspect="1" noChangeArrowheads="1"/>
          </p:cNvPicPr>
          <p:nvPr/>
        </p:nvPicPr>
        <p:blipFill>
          <a:blip r:embed="rId5" cstate="print"/>
          <a:srcRect/>
          <a:stretch>
            <a:fillRect/>
          </a:stretch>
        </p:blipFill>
        <p:spPr bwMode="auto">
          <a:xfrm>
            <a:off x="5580000" y="1728000"/>
            <a:ext cx="2653813" cy="4860000"/>
          </a:xfrm>
          <a:prstGeom prst="rect">
            <a:avLst/>
          </a:prstGeom>
          <a:noFill/>
          <a:ln w="0">
            <a:solidFill>
              <a:schemeClr val="bg1">
                <a:lumMod val="50000"/>
              </a:schemeClr>
            </a:solidFill>
            <a:miter lim="800000"/>
            <a:headEnd/>
            <a:tailEnd/>
          </a:ln>
        </p:spPr>
      </p:pic>
      <p:sp>
        <p:nvSpPr>
          <p:cNvPr id="19"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cs-CZ" sz="1400" b="1" dirty="0" smtClean="0">
                <a:solidFill>
                  <a:schemeClr val="bg1"/>
                </a:solidFill>
                <a:latin typeface="Arial" panose="020B0604020202020204" pitchFamily="34" charset="0"/>
                <a:cs typeface="Arial" panose="020B0604020202020204" pitchFamily="34" charset="0"/>
              </a:rPr>
              <a:t>RGB</a:t>
            </a:r>
            <a:r>
              <a:rPr lang="en-US" sz="1400" b="1" dirty="0" smtClean="0">
                <a:solidFill>
                  <a:schemeClr val="bg1"/>
                </a:solidFill>
                <a:latin typeface="Arial" panose="020B0604020202020204" pitchFamily="34" charset="0"/>
                <a:cs typeface="Arial" panose="020B0604020202020204" pitchFamily="34" charset="0"/>
              </a:rPr>
              <a:t> composite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
        <p:nvSpPr>
          <p:cNvPr id="20" name="TextovéPole 10"/>
          <p:cNvSpPr txBox="1">
            <a:spLocks noChangeArrowheads="1"/>
          </p:cNvSpPr>
          <p:nvPr/>
        </p:nvSpPr>
        <p:spPr bwMode="auto">
          <a:xfrm>
            <a:off x="1097945" y="5609915"/>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1</a:t>
            </a:r>
            <a:endParaRPr lang="en-US" sz="900" dirty="0">
              <a:solidFill>
                <a:schemeClr val="bg1"/>
              </a:solidFill>
              <a:latin typeface="Arial" panose="020B0604020202020204" pitchFamily="34" charset="0"/>
              <a:cs typeface="Arial" panose="020B0604020202020204" pitchFamily="34" charset="0"/>
            </a:endParaRPr>
          </a:p>
        </p:txBody>
      </p:sp>
      <p:sp>
        <p:nvSpPr>
          <p:cNvPr id="21" name="TextovéPole 10"/>
          <p:cNvSpPr txBox="1">
            <a:spLocks noChangeArrowheads="1"/>
          </p:cNvSpPr>
          <p:nvPr/>
        </p:nvSpPr>
        <p:spPr bwMode="auto">
          <a:xfrm>
            <a:off x="3761561" y="6116277"/>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2</a:t>
            </a:r>
            <a:endParaRPr lang="en-US" sz="900" dirty="0">
              <a:solidFill>
                <a:schemeClr val="bg1"/>
              </a:solidFill>
              <a:latin typeface="Arial" panose="020B0604020202020204" pitchFamily="34" charset="0"/>
              <a:cs typeface="Arial" panose="020B0604020202020204" pitchFamily="34" charset="0"/>
            </a:endParaRPr>
          </a:p>
        </p:txBody>
      </p:sp>
      <p:sp>
        <p:nvSpPr>
          <p:cNvPr id="22" name="TextovéPole 10"/>
          <p:cNvSpPr txBox="1">
            <a:spLocks noChangeArrowheads="1"/>
          </p:cNvSpPr>
          <p:nvPr/>
        </p:nvSpPr>
        <p:spPr bwMode="auto">
          <a:xfrm>
            <a:off x="6505027" y="6600006"/>
            <a:ext cx="973343" cy="230832"/>
          </a:xfrm>
          <a:prstGeom prst="rect">
            <a:avLst/>
          </a:prstGeom>
          <a:noFill/>
          <a:ln w="9525">
            <a:noFill/>
            <a:miter lim="800000"/>
            <a:headEnd/>
            <a:tailEnd/>
          </a:ln>
        </p:spPr>
        <p:txBody>
          <a:bodyPr wrap="none">
            <a:spAutoFit/>
          </a:bodyPr>
          <a:lstStyle/>
          <a:p>
            <a:r>
              <a:rPr lang="cs-CZ" sz="900" dirty="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 4</a:t>
            </a:r>
            <a:endParaRPr lang="en-US" sz="900" dirty="0">
              <a:solidFill>
                <a:schemeClr val="bg1"/>
              </a:solidFill>
              <a:latin typeface="Arial" panose="020B0604020202020204" pitchFamily="34" charset="0"/>
              <a:cs typeface="Arial" panose="020B0604020202020204" pitchFamily="34" charset="0"/>
            </a:endParaRPr>
          </a:p>
        </p:txBody>
      </p:sp>
      <p:sp>
        <p:nvSpPr>
          <p:cNvPr id="23" name="TextovéPole 10"/>
          <p:cNvSpPr txBox="1">
            <a:spLocks noChangeArrowheads="1"/>
          </p:cNvSpPr>
          <p:nvPr/>
        </p:nvSpPr>
        <p:spPr bwMode="auto">
          <a:xfrm>
            <a:off x="8832651" y="6485521"/>
            <a:ext cx="2986715"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RGB composite image of the </a:t>
            </a:r>
            <a:r>
              <a:rPr lang="cs-CZ" sz="900" dirty="0" smtClean="0">
                <a:solidFill>
                  <a:schemeClr val="bg1"/>
                </a:solidFill>
                <a:latin typeface="Arial" panose="020B0604020202020204" pitchFamily="34" charset="0"/>
                <a:cs typeface="Arial" panose="020B0604020202020204" pitchFamily="34" charset="0"/>
              </a:rPr>
              <a:t>A</a:t>
            </a:r>
            <a:r>
              <a:rPr lang="en-US" sz="900" dirty="0" smtClean="0">
                <a:solidFill>
                  <a:schemeClr val="bg1"/>
                </a:solidFill>
                <a:latin typeface="Arial" panose="020B0604020202020204" pitchFamily="34" charset="0"/>
                <a:cs typeface="Arial" panose="020B0604020202020204" pitchFamily="34" charset="0"/>
              </a:rPr>
              <a:t>V</a:t>
            </a:r>
            <a:r>
              <a:rPr lang="cs-CZ" sz="900" dirty="0" smtClean="0">
                <a:solidFill>
                  <a:schemeClr val="bg1"/>
                </a:solidFill>
                <a:latin typeface="Arial" panose="020B0604020202020204" pitchFamily="34" charset="0"/>
                <a:cs typeface="Arial" panose="020B0604020202020204" pitchFamily="34" charset="0"/>
              </a:rPr>
              <a:t>HRR band</a:t>
            </a:r>
            <a:r>
              <a:rPr lang="en-US" sz="900" dirty="0" smtClean="0">
                <a:solidFill>
                  <a:schemeClr val="bg1"/>
                </a:solidFill>
                <a:latin typeface="Arial" panose="020B0604020202020204" pitchFamily="34" charset="0"/>
                <a:cs typeface="Arial" panose="020B0604020202020204" pitchFamily="34" charset="0"/>
              </a:rPr>
              <a:t>s 1, 2 and</a:t>
            </a:r>
            <a:r>
              <a:rPr lang="cs-CZ" sz="900" dirty="0" smtClean="0">
                <a:solidFill>
                  <a:schemeClr val="bg1"/>
                </a:solidFill>
                <a:latin typeface="Arial" panose="020B0604020202020204" pitchFamily="34" charset="0"/>
                <a:cs typeface="Arial" panose="020B0604020202020204" pitchFamily="34" charset="0"/>
              </a:rPr>
              <a:t> 4</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7688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026789" y="876244"/>
            <a:ext cx="1119217"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FFFFCC"/>
                </a:solidFill>
                <a:latin typeface="Verdana" panose="020B0604030504040204" pitchFamily="34" charset="0"/>
              </a:defRPr>
            </a:lvl1pPr>
            <a:lvl2pPr marL="742950" indent="-285750" eaLnBrk="0" hangingPunct="0">
              <a:defRPr sz="1600">
                <a:solidFill>
                  <a:srgbClr val="FFFFCC"/>
                </a:solidFill>
                <a:latin typeface="Verdana" panose="020B0604030504040204" pitchFamily="34" charset="0"/>
              </a:defRPr>
            </a:lvl2pPr>
            <a:lvl3pPr marL="1143000" indent="-228600" eaLnBrk="0" hangingPunct="0">
              <a:defRPr sz="1600">
                <a:solidFill>
                  <a:srgbClr val="FFFFCC"/>
                </a:solidFill>
                <a:latin typeface="Verdana" panose="020B0604030504040204" pitchFamily="34" charset="0"/>
              </a:defRPr>
            </a:lvl3pPr>
            <a:lvl4pPr marL="1600200" indent="-228600" eaLnBrk="0" hangingPunct="0">
              <a:defRPr sz="1600">
                <a:solidFill>
                  <a:srgbClr val="FFFFCC"/>
                </a:solidFill>
                <a:latin typeface="Verdana" panose="020B0604030504040204" pitchFamily="34" charset="0"/>
              </a:defRPr>
            </a:lvl4pPr>
            <a:lvl5pPr marL="2057400" indent="-228600" eaLnBrk="0" hangingPunct="0">
              <a:defRPr sz="1600">
                <a:solidFill>
                  <a:srgbClr val="FFFFCC"/>
                </a:solidFill>
                <a:latin typeface="Verdana" panose="020B0604030504040204" pitchFamily="34" charset="0"/>
              </a:defRPr>
            </a:lvl5pPr>
            <a:lvl6pPr marL="2514600" indent="-228600" eaLnBrk="0" fontAlgn="base" hangingPunct="0">
              <a:spcBef>
                <a:spcPct val="0"/>
              </a:spcBef>
              <a:spcAft>
                <a:spcPct val="0"/>
              </a:spcAft>
              <a:defRPr sz="1600">
                <a:solidFill>
                  <a:srgbClr val="FFFFCC"/>
                </a:solidFill>
                <a:latin typeface="Verdana" panose="020B0604030504040204" pitchFamily="34" charset="0"/>
              </a:defRPr>
            </a:lvl6pPr>
            <a:lvl7pPr marL="2971800" indent="-228600" eaLnBrk="0" fontAlgn="base" hangingPunct="0">
              <a:spcBef>
                <a:spcPct val="0"/>
              </a:spcBef>
              <a:spcAft>
                <a:spcPct val="0"/>
              </a:spcAft>
              <a:defRPr sz="1600">
                <a:solidFill>
                  <a:srgbClr val="FFFFCC"/>
                </a:solidFill>
                <a:latin typeface="Verdana" panose="020B0604030504040204" pitchFamily="34" charset="0"/>
              </a:defRPr>
            </a:lvl7pPr>
            <a:lvl8pPr marL="3429000" indent="-228600" eaLnBrk="0" fontAlgn="base" hangingPunct="0">
              <a:spcBef>
                <a:spcPct val="0"/>
              </a:spcBef>
              <a:spcAft>
                <a:spcPct val="0"/>
              </a:spcAft>
              <a:defRPr sz="1600">
                <a:solidFill>
                  <a:srgbClr val="FFFFCC"/>
                </a:solidFill>
                <a:latin typeface="Verdana" panose="020B0604030504040204" pitchFamily="34" charset="0"/>
              </a:defRPr>
            </a:lvl8pPr>
            <a:lvl9pPr marL="3886200" indent="-228600" eaLnBrk="0" fontAlgn="base" hangingPunct="0">
              <a:spcBef>
                <a:spcPct val="0"/>
              </a:spcBef>
              <a:spcAft>
                <a:spcPct val="0"/>
              </a:spcAft>
              <a:defRPr sz="1600">
                <a:solidFill>
                  <a:srgbClr val="FFFFCC"/>
                </a:solidFill>
                <a:latin typeface="Verdana" panose="020B0604030504040204" pitchFamily="34" charset="0"/>
              </a:defRPr>
            </a:lvl9pPr>
          </a:lstStyle>
          <a:p>
            <a:pPr eaLnBrk="1" hangingPunct="1">
              <a:defRPr/>
            </a:pPr>
            <a:r>
              <a:rPr lang="cs-CZ" altLang="en-US" sz="900" dirty="0">
                <a:solidFill>
                  <a:schemeClr val="bg1"/>
                </a:solidFill>
                <a:latin typeface="Arial" panose="020B0604020202020204" pitchFamily="34" charset="0"/>
                <a:cs typeface="Arial" panose="020B0604020202020204" pitchFamily="34" charset="0"/>
              </a:rPr>
              <a:t>AVHRR ch</a:t>
            </a:r>
            <a:r>
              <a:rPr lang="en-US" altLang="en-US" sz="900" dirty="0">
                <a:solidFill>
                  <a:schemeClr val="bg1"/>
                </a:solidFill>
                <a:latin typeface="Arial" panose="020B0604020202020204" pitchFamily="34" charset="0"/>
                <a:cs typeface="Arial" panose="020B0604020202020204" pitchFamily="34" charset="0"/>
              </a:rPr>
              <a:t>4 ENH</a:t>
            </a:r>
            <a:endParaRPr lang="cs-CZ" altLang="en-US" sz="900" dirty="0">
              <a:solidFill>
                <a:schemeClr val="bg1"/>
              </a:solidFill>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3855833" y="4495769"/>
            <a:ext cx="83227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FFFFCC"/>
                </a:solidFill>
                <a:latin typeface="Verdana" panose="020B0604030504040204" pitchFamily="34" charset="0"/>
              </a:defRPr>
            </a:lvl1pPr>
            <a:lvl2pPr marL="742950" indent="-285750" eaLnBrk="0" hangingPunct="0">
              <a:defRPr sz="1600">
                <a:solidFill>
                  <a:srgbClr val="FFFFCC"/>
                </a:solidFill>
                <a:latin typeface="Verdana" panose="020B0604030504040204" pitchFamily="34" charset="0"/>
              </a:defRPr>
            </a:lvl2pPr>
            <a:lvl3pPr marL="1143000" indent="-228600" eaLnBrk="0" hangingPunct="0">
              <a:defRPr sz="1600">
                <a:solidFill>
                  <a:srgbClr val="FFFFCC"/>
                </a:solidFill>
                <a:latin typeface="Verdana" panose="020B0604030504040204" pitchFamily="34" charset="0"/>
              </a:defRPr>
            </a:lvl3pPr>
            <a:lvl4pPr marL="1600200" indent="-228600" eaLnBrk="0" hangingPunct="0">
              <a:defRPr sz="1600">
                <a:solidFill>
                  <a:srgbClr val="FFFFCC"/>
                </a:solidFill>
                <a:latin typeface="Verdana" panose="020B0604030504040204" pitchFamily="34" charset="0"/>
              </a:defRPr>
            </a:lvl4pPr>
            <a:lvl5pPr marL="2057400" indent="-228600" eaLnBrk="0" hangingPunct="0">
              <a:defRPr sz="1600">
                <a:solidFill>
                  <a:srgbClr val="FFFFCC"/>
                </a:solidFill>
                <a:latin typeface="Verdana" panose="020B0604030504040204" pitchFamily="34" charset="0"/>
              </a:defRPr>
            </a:lvl5pPr>
            <a:lvl6pPr marL="2514600" indent="-228600" eaLnBrk="0" fontAlgn="base" hangingPunct="0">
              <a:spcBef>
                <a:spcPct val="0"/>
              </a:spcBef>
              <a:spcAft>
                <a:spcPct val="0"/>
              </a:spcAft>
              <a:defRPr sz="1600">
                <a:solidFill>
                  <a:srgbClr val="FFFFCC"/>
                </a:solidFill>
                <a:latin typeface="Verdana" panose="020B0604030504040204" pitchFamily="34" charset="0"/>
              </a:defRPr>
            </a:lvl6pPr>
            <a:lvl7pPr marL="2971800" indent="-228600" eaLnBrk="0" fontAlgn="base" hangingPunct="0">
              <a:spcBef>
                <a:spcPct val="0"/>
              </a:spcBef>
              <a:spcAft>
                <a:spcPct val="0"/>
              </a:spcAft>
              <a:defRPr sz="1600">
                <a:solidFill>
                  <a:srgbClr val="FFFFCC"/>
                </a:solidFill>
                <a:latin typeface="Verdana" panose="020B0604030504040204" pitchFamily="34" charset="0"/>
              </a:defRPr>
            </a:lvl7pPr>
            <a:lvl8pPr marL="3429000" indent="-228600" eaLnBrk="0" fontAlgn="base" hangingPunct="0">
              <a:spcBef>
                <a:spcPct val="0"/>
              </a:spcBef>
              <a:spcAft>
                <a:spcPct val="0"/>
              </a:spcAft>
              <a:defRPr sz="1600">
                <a:solidFill>
                  <a:srgbClr val="FFFFCC"/>
                </a:solidFill>
                <a:latin typeface="Verdana" panose="020B0604030504040204" pitchFamily="34" charset="0"/>
              </a:defRPr>
            </a:lvl8pPr>
            <a:lvl9pPr marL="3886200" indent="-228600" eaLnBrk="0" fontAlgn="base" hangingPunct="0">
              <a:spcBef>
                <a:spcPct val="0"/>
              </a:spcBef>
              <a:spcAft>
                <a:spcPct val="0"/>
              </a:spcAft>
              <a:defRPr sz="1600">
                <a:solidFill>
                  <a:srgbClr val="FFFFCC"/>
                </a:solidFill>
                <a:latin typeface="Verdana" panose="020B0604030504040204" pitchFamily="34" charset="0"/>
              </a:defRPr>
            </a:lvl9pPr>
          </a:lstStyle>
          <a:p>
            <a:pPr eaLnBrk="1" hangingPunct="1">
              <a:defRPr/>
            </a:pPr>
            <a:r>
              <a:rPr lang="cs-CZ" altLang="en-US" sz="900" dirty="0">
                <a:solidFill>
                  <a:schemeClr val="bg1"/>
                </a:solidFill>
                <a:latin typeface="Arial" panose="020B0604020202020204" pitchFamily="34" charset="0"/>
                <a:cs typeface="Arial" panose="020B0604020202020204" pitchFamily="34" charset="0"/>
              </a:rPr>
              <a:t>AVHRR ch</a:t>
            </a:r>
            <a:r>
              <a:rPr lang="en-US" altLang="en-US" sz="900" dirty="0">
                <a:solidFill>
                  <a:schemeClr val="bg1"/>
                </a:solidFill>
                <a:latin typeface="Arial" panose="020B0604020202020204" pitchFamily="34" charset="0"/>
                <a:cs typeface="Arial" panose="020B0604020202020204" pitchFamily="34" charset="0"/>
              </a:rPr>
              <a:t>3</a:t>
            </a:r>
            <a:endParaRPr lang="cs-CZ" altLang="en-US" sz="900" dirty="0">
              <a:solidFill>
                <a:schemeClr val="bg1"/>
              </a:solidFill>
              <a:latin typeface="Arial" panose="020B0604020202020204" pitchFamily="34" charset="0"/>
              <a:cs typeface="Arial" panose="020B0604020202020204" pitchFamily="34" charset="0"/>
            </a:endParaRPr>
          </a:p>
        </p:txBody>
      </p:sp>
      <p:sp>
        <p:nvSpPr>
          <p:cNvPr id="6" name="Text Box 8"/>
          <p:cNvSpPr txBox="1">
            <a:spLocks noChangeArrowheads="1"/>
          </p:cNvSpPr>
          <p:nvPr/>
        </p:nvSpPr>
        <p:spPr bwMode="auto">
          <a:xfrm>
            <a:off x="3026788" y="5238763"/>
            <a:ext cx="128112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FFFFCC"/>
                </a:solidFill>
                <a:latin typeface="Verdana" panose="020B0604030504040204" pitchFamily="34" charset="0"/>
              </a:defRPr>
            </a:lvl1pPr>
            <a:lvl2pPr marL="742950" indent="-285750" eaLnBrk="0" hangingPunct="0">
              <a:defRPr sz="1600">
                <a:solidFill>
                  <a:srgbClr val="FFFFCC"/>
                </a:solidFill>
                <a:latin typeface="Verdana" panose="020B0604030504040204" pitchFamily="34" charset="0"/>
              </a:defRPr>
            </a:lvl2pPr>
            <a:lvl3pPr marL="1143000" indent="-228600" eaLnBrk="0" hangingPunct="0">
              <a:defRPr sz="1600">
                <a:solidFill>
                  <a:srgbClr val="FFFFCC"/>
                </a:solidFill>
                <a:latin typeface="Verdana" panose="020B0604030504040204" pitchFamily="34" charset="0"/>
              </a:defRPr>
            </a:lvl3pPr>
            <a:lvl4pPr marL="1600200" indent="-228600" eaLnBrk="0" hangingPunct="0">
              <a:defRPr sz="1600">
                <a:solidFill>
                  <a:srgbClr val="FFFFCC"/>
                </a:solidFill>
                <a:latin typeface="Verdana" panose="020B0604030504040204" pitchFamily="34" charset="0"/>
              </a:defRPr>
            </a:lvl4pPr>
            <a:lvl5pPr marL="2057400" indent="-228600" eaLnBrk="0" hangingPunct="0">
              <a:defRPr sz="1600">
                <a:solidFill>
                  <a:srgbClr val="FFFFCC"/>
                </a:solidFill>
                <a:latin typeface="Verdana" panose="020B0604030504040204" pitchFamily="34" charset="0"/>
              </a:defRPr>
            </a:lvl5pPr>
            <a:lvl6pPr marL="2514600" indent="-228600" eaLnBrk="0" fontAlgn="base" hangingPunct="0">
              <a:spcBef>
                <a:spcPct val="0"/>
              </a:spcBef>
              <a:spcAft>
                <a:spcPct val="0"/>
              </a:spcAft>
              <a:defRPr sz="1600">
                <a:solidFill>
                  <a:srgbClr val="FFFFCC"/>
                </a:solidFill>
                <a:latin typeface="Verdana" panose="020B0604030504040204" pitchFamily="34" charset="0"/>
              </a:defRPr>
            </a:lvl6pPr>
            <a:lvl7pPr marL="2971800" indent="-228600" eaLnBrk="0" fontAlgn="base" hangingPunct="0">
              <a:spcBef>
                <a:spcPct val="0"/>
              </a:spcBef>
              <a:spcAft>
                <a:spcPct val="0"/>
              </a:spcAft>
              <a:defRPr sz="1600">
                <a:solidFill>
                  <a:srgbClr val="FFFFCC"/>
                </a:solidFill>
                <a:latin typeface="Verdana" panose="020B0604030504040204" pitchFamily="34" charset="0"/>
              </a:defRPr>
            </a:lvl7pPr>
            <a:lvl8pPr marL="3429000" indent="-228600" eaLnBrk="0" fontAlgn="base" hangingPunct="0">
              <a:spcBef>
                <a:spcPct val="0"/>
              </a:spcBef>
              <a:spcAft>
                <a:spcPct val="0"/>
              </a:spcAft>
              <a:defRPr sz="1600">
                <a:solidFill>
                  <a:srgbClr val="FFFFCC"/>
                </a:solidFill>
                <a:latin typeface="Verdana" panose="020B0604030504040204" pitchFamily="34" charset="0"/>
              </a:defRPr>
            </a:lvl8pPr>
            <a:lvl9pPr marL="3886200" indent="-228600" eaLnBrk="0" fontAlgn="base" hangingPunct="0">
              <a:spcBef>
                <a:spcPct val="0"/>
              </a:spcBef>
              <a:spcAft>
                <a:spcPct val="0"/>
              </a:spcAft>
              <a:defRPr sz="1600">
                <a:solidFill>
                  <a:srgbClr val="FFFFCC"/>
                </a:solidFill>
                <a:latin typeface="Verdana" panose="020B0604030504040204" pitchFamily="34" charset="0"/>
              </a:defRPr>
            </a:lvl9pPr>
          </a:lstStyle>
          <a:p>
            <a:pPr eaLnBrk="1" hangingPunct="1">
              <a:defRPr/>
            </a:pPr>
            <a:r>
              <a:rPr lang="cs-CZ" altLang="en-US" sz="900" dirty="0">
                <a:solidFill>
                  <a:schemeClr val="bg1"/>
                </a:solidFill>
                <a:latin typeface="Arial" panose="020B0604020202020204" pitchFamily="34" charset="0"/>
                <a:cs typeface="Arial" panose="020B0604020202020204" pitchFamily="34" charset="0"/>
              </a:rPr>
              <a:t>AVHRR </a:t>
            </a:r>
            <a:r>
              <a:rPr lang="en-US" altLang="en-US" sz="900" dirty="0">
                <a:solidFill>
                  <a:schemeClr val="bg1"/>
                </a:solidFill>
                <a:latin typeface="Arial" panose="020B0604020202020204" pitchFamily="34" charset="0"/>
                <a:cs typeface="Arial" panose="020B0604020202020204" pitchFamily="34" charset="0"/>
              </a:rPr>
              <a:t>DIF </a:t>
            </a:r>
            <a:r>
              <a:rPr lang="cs-CZ" altLang="en-US" sz="900" dirty="0">
                <a:solidFill>
                  <a:schemeClr val="bg1"/>
                </a:solidFill>
                <a:latin typeface="Arial" panose="020B0604020202020204" pitchFamily="34" charset="0"/>
                <a:cs typeface="Arial" panose="020B0604020202020204" pitchFamily="34" charset="0"/>
              </a:rPr>
              <a:t>ch</a:t>
            </a:r>
            <a:r>
              <a:rPr lang="en-US" altLang="en-US" sz="900" dirty="0">
                <a:solidFill>
                  <a:schemeClr val="bg1"/>
                </a:solidFill>
                <a:latin typeface="Arial" panose="020B0604020202020204" pitchFamily="34" charset="0"/>
                <a:cs typeface="Arial" panose="020B0604020202020204" pitchFamily="34" charset="0"/>
              </a:rPr>
              <a:t> (5-</a:t>
            </a:r>
            <a:r>
              <a:rPr lang="cs-CZ" altLang="en-US" sz="900" dirty="0">
                <a:solidFill>
                  <a:schemeClr val="bg1"/>
                </a:solidFill>
                <a:latin typeface="Arial" panose="020B0604020202020204" pitchFamily="34" charset="0"/>
                <a:cs typeface="Arial" panose="020B0604020202020204" pitchFamily="34" charset="0"/>
              </a:rPr>
              <a:t>4</a:t>
            </a:r>
            <a:r>
              <a:rPr lang="en-US" altLang="en-US" sz="900" dirty="0">
                <a:solidFill>
                  <a:schemeClr val="bg1"/>
                </a:solidFill>
                <a:latin typeface="Arial" panose="020B0604020202020204" pitchFamily="34" charset="0"/>
                <a:cs typeface="Arial" panose="020B0604020202020204" pitchFamily="34" charset="0"/>
              </a:rPr>
              <a:t>)</a:t>
            </a:r>
            <a:endParaRPr lang="cs-CZ" altLang="en-US" sz="900" dirty="0">
              <a:solidFill>
                <a:schemeClr val="bg1"/>
              </a:solidFill>
              <a:latin typeface="Arial" panose="020B0604020202020204" pitchFamily="34" charset="0"/>
              <a:cs typeface="Arial" panose="020B0604020202020204" pitchFamily="34" charset="0"/>
            </a:endParaRPr>
          </a:p>
        </p:txBody>
      </p:sp>
      <p:pic>
        <p:nvPicPr>
          <p:cNvPr id="7" name="Picture 9" descr="CH4"/>
          <p:cNvPicPr>
            <a:picLocks noChangeAspect="1" noChangeArrowheads="1"/>
          </p:cNvPicPr>
          <p:nvPr/>
        </p:nvPicPr>
        <p:blipFill>
          <a:blip r:embed="rId3" cstate="print"/>
          <a:srcRect/>
          <a:stretch>
            <a:fillRect/>
          </a:stretch>
        </p:blipFill>
        <p:spPr bwMode="auto">
          <a:xfrm>
            <a:off x="476212" y="791439"/>
            <a:ext cx="2518833" cy="2749551"/>
          </a:xfrm>
          <a:prstGeom prst="rect">
            <a:avLst/>
          </a:prstGeom>
          <a:noFill/>
          <a:ln w="9525">
            <a:solidFill>
              <a:schemeClr val="tx1"/>
            </a:solidFill>
            <a:miter lim="800000"/>
            <a:headEnd/>
            <a:tailEnd/>
          </a:ln>
        </p:spPr>
      </p:pic>
      <p:pic>
        <p:nvPicPr>
          <p:cNvPr id="8" name="Picture 10" descr="CH3"/>
          <p:cNvPicPr>
            <a:picLocks noChangeAspect="1" noChangeArrowheads="1"/>
          </p:cNvPicPr>
          <p:nvPr/>
        </p:nvPicPr>
        <p:blipFill>
          <a:blip r:embed="rId4" cstate="print"/>
          <a:srcRect/>
          <a:stretch>
            <a:fillRect/>
          </a:stretch>
        </p:blipFill>
        <p:spPr bwMode="auto">
          <a:xfrm>
            <a:off x="3067012" y="1705839"/>
            <a:ext cx="2518833" cy="2749551"/>
          </a:xfrm>
          <a:prstGeom prst="rect">
            <a:avLst/>
          </a:prstGeom>
          <a:noFill/>
          <a:ln w="9525">
            <a:solidFill>
              <a:schemeClr val="tx1"/>
            </a:solidFill>
            <a:miter lim="800000"/>
            <a:headEnd/>
            <a:tailEnd/>
          </a:ln>
        </p:spPr>
      </p:pic>
      <p:pic>
        <p:nvPicPr>
          <p:cNvPr id="9" name="Picture 11" descr="DIF5-4"/>
          <p:cNvPicPr>
            <a:picLocks noChangeAspect="1" noChangeArrowheads="1"/>
          </p:cNvPicPr>
          <p:nvPr/>
        </p:nvPicPr>
        <p:blipFill>
          <a:blip r:embed="rId5" cstate="print"/>
          <a:srcRect/>
          <a:stretch>
            <a:fillRect/>
          </a:stretch>
        </p:blipFill>
        <p:spPr bwMode="auto">
          <a:xfrm>
            <a:off x="476212" y="3610839"/>
            <a:ext cx="2518833" cy="2749551"/>
          </a:xfrm>
          <a:prstGeom prst="rect">
            <a:avLst/>
          </a:prstGeom>
          <a:noFill/>
          <a:ln w="9525">
            <a:solidFill>
              <a:schemeClr val="tx1"/>
            </a:solidFill>
            <a:miter lim="800000"/>
            <a:headEnd/>
            <a:tailEnd/>
          </a:ln>
        </p:spPr>
      </p:pic>
      <p:pic>
        <p:nvPicPr>
          <p:cNvPr id="10" name="Picture 12" descr="C4C3D54"/>
          <p:cNvPicPr>
            <a:picLocks noChangeAspect="1" noChangeArrowheads="1"/>
          </p:cNvPicPr>
          <p:nvPr/>
        </p:nvPicPr>
        <p:blipFill>
          <a:blip r:embed="rId6" cstate="print"/>
          <a:srcRect/>
          <a:stretch>
            <a:fillRect/>
          </a:stretch>
        </p:blipFill>
        <p:spPr bwMode="auto">
          <a:xfrm>
            <a:off x="6624000" y="720001"/>
            <a:ext cx="5143536" cy="5611129"/>
          </a:xfrm>
          <a:prstGeom prst="rect">
            <a:avLst/>
          </a:prstGeom>
          <a:noFill/>
          <a:ln w="12700">
            <a:solidFill>
              <a:schemeClr val="tx1"/>
            </a:solidFill>
            <a:miter lim="800000"/>
            <a:headEnd/>
            <a:tailEnd/>
          </a:ln>
        </p:spPr>
      </p:pic>
      <p:sp>
        <p:nvSpPr>
          <p:cNvPr id="11" name="Text Box 13"/>
          <p:cNvSpPr txBox="1">
            <a:spLocks noChangeArrowheads="1"/>
          </p:cNvSpPr>
          <p:nvPr/>
        </p:nvSpPr>
        <p:spPr bwMode="auto">
          <a:xfrm>
            <a:off x="9200275" y="279290"/>
            <a:ext cx="2634054" cy="246221"/>
          </a:xfrm>
          <a:prstGeom prst="rect">
            <a:avLst/>
          </a:prstGeom>
          <a:noFill/>
          <a:ln w="9525">
            <a:noFill/>
            <a:miter lim="800000"/>
            <a:headEnd/>
            <a:tailEnd/>
          </a:ln>
        </p:spPr>
        <p:txBody>
          <a:bodyPr wrap="none">
            <a:spAutoFit/>
          </a:bodyPr>
          <a:lstStyle/>
          <a:p>
            <a:pPr eaLnBrk="1" hangingPunct="1"/>
            <a:r>
              <a:rPr lang="en-US" altLang="en-US" sz="1000" dirty="0">
                <a:solidFill>
                  <a:schemeClr val="bg1">
                    <a:lumMod val="65000"/>
                  </a:schemeClr>
                </a:solidFill>
                <a:latin typeface="Arial" panose="020B0604020202020204" pitchFamily="34" charset="0"/>
                <a:cs typeface="Arial" panose="020B0604020202020204" pitchFamily="34" charset="0"/>
              </a:rPr>
              <a:t>11 September 1996   1724 UTC   NOAA 12</a:t>
            </a:r>
            <a:endParaRPr lang="cs-CZ" altLang="en-US" sz="1000" dirty="0">
              <a:solidFill>
                <a:schemeClr val="bg1">
                  <a:lumMod val="65000"/>
                </a:schemeClr>
              </a:solidFill>
              <a:latin typeface="Arial" panose="020B0604020202020204" pitchFamily="34" charset="0"/>
              <a:cs typeface="Arial" panose="020B0604020202020204" pitchFamily="34" charset="0"/>
            </a:endParaRPr>
          </a:p>
        </p:txBody>
      </p:sp>
      <p:grpSp>
        <p:nvGrpSpPr>
          <p:cNvPr id="12" name="Group 14"/>
          <p:cNvGrpSpPr>
            <a:grpSpLocks/>
          </p:cNvGrpSpPr>
          <p:nvPr/>
        </p:nvGrpSpPr>
        <p:grpSpPr bwMode="auto">
          <a:xfrm>
            <a:off x="476212" y="787206"/>
            <a:ext cx="5109633" cy="5566833"/>
            <a:chOff x="48" y="621"/>
            <a:chExt cx="3219" cy="3507"/>
          </a:xfrm>
        </p:grpSpPr>
        <p:pic>
          <p:nvPicPr>
            <p:cNvPr id="13" name="Picture 15" descr="CH4_RED"/>
            <p:cNvPicPr>
              <a:picLocks noChangeAspect="1" noChangeArrowheads="1"/>
            </p:cNvPicPr>
            <p:nvPr/>
          </p:nvPicPr>
          <p:blipFill>
            <a:blip r:embed="rId7" cstate="print"/>
            <a:srcRect/>
            <a:stretch>
              <a:fillRect/>
            </a:stretch>
          </p:blipFill>
          <p:spPr bwMode="auto">
            <a:xfrm>
              <a:off x="48" y="621"/>
              <a:ext cx="1587" cy="1731"/>
            </a:xfrm>
            <a:prstGeom prst="rect">
              <a:avLst/>
            </a:prstGeom>
            <a:noFill/>
            <a:ln w="9525">
              <a:solidFill>
                <a:schemeClr val="tx1"/>
              </a:solidFill>
              <a:miter lim="800000"/>
              <a:headEnd/>
              <a:tailEnd/>
            </a:ln>
          </p:spPr>
        </p:pic>
        <p:pic>
          <p:nvPicPr>
            <p:cNvPr id="14" name="Picture 16" descr="CH3GREEN"/>
            <p:cNvPicPr>
              <a:picLocks noChangeAspect="1" noChangeArrowheads="1"/>
            </p:cNvPicPr>
            <p:nvPr/>
          </p:nvPicPr>
          <p:blipFill>
            <a:blip r:embed="rId8" cstate="print"/>
            <a:srcRect/>
            <a:stretch>
              <a:fillRect/>
            </a:stretch>
          </p:blipFill>
          <p:spPr bwMode="auto">
            <a:xfrm>
              <a:off x="1680" y="1200"/>
              <a:ext cx="1587" cy="1731"/>
            </a:xfrm>
            <a:prstGeom prst="rect">
              <a:avLst/>
            </a:prstGeom>
            <a:noFill/>
            <a:ln w="9525">
              <a:solidFill>
                <a:schemeClr val="tx1"/>
              </a:solidFill>
              <a:miter lim="800000"/>
              <a:headEnd/>
              <a:tailEnd/>
            </a:ln>
          </p:spPr>
        </p:pic>
        <p:pic>
          <p:nvPicPr>
            <p:cNvPr id="15" name="Picture 17" descr="D54_BLUE"/>
            <p:cNvPicPr>
              <a:picLocks noChangeAspect="1" noChangeArrowheads="1"/>
            </p:cNvPicPr>
            <p:nvPr/>
          </p:nvPicPr>
          <p:blipFill>
            <a:blip r:embed="rId9" cstate="print"/>
            <a:srcRect/>
            <a:stretch>
              <a:fillRect/>
            </a:stretch>
          </p:blipFill>
          <p:spPr bwMode="auto">
            <a:xfrm>
              <a:off x="48" y="2397"/>
              <a:ext cx="1587" cy="1731"/>
            </a:xfrm>
            <a:prstGeom prst="rect">
              <a:avLst/>
            </a:prstGeom>
            <a:noFill/>
            <a:ln w="9525">
              <a:solidFill>
                <a:schemeClr val="tx1"/>
              </a:solidFill>
              <a:miter lim="800000"/>
              <a:headEnd/>
              <a:tailEnd/>
            </a:ln>
          </p:spPr>
        </p:pic>
      </p:grpSp>
      <p:grpSp>
        <p:nvGrpSpPr>
          <p:cNvPr id="16" name="Group 18"/>
          <p:cNvGrpSpPr>
            <a:grpSpLocks/>
          </p:cNvGrpSpPr>
          <p:nvPr/>
        </p:nvGrpSpPr>
        <p:grpSpPr bwMode="auto">
          <a:xfrm>
            <a:off x="3356999" y="1401039"/>
            <a:ext cx="2895600" cy="3505200"/>
            <a:chOff x="1632" y="1008"/>
            <a:chExt cx="1824" cy="2208"/>
          </a:xfrm>
        </p:grpSpPr>
        <p:sp>
          <p:nvSpPr>
            <p:cNvPr id="17" name="Line 19"/>
            <p:cNvSpPr>
              <a:spLocks noChangeShapeType="1"/>
            </p:cNvSpPr>
            <p:nvPr/>
          </p:nvSpPr>
          <p:spPr bwMode="auto">
            <a:xfrm>
              <a:off x="1632" y="1008"/>
              <a:ext cx="1824" cy="0"/>
            </a:xfrm>
            <a:prstGeom prst="line">
              <a:avLst/>
            </a:prstGeom>
            <a:noFill/>
            <a:ln w="25400">
              <a:solidFill>
                <a:schemeClr val="bg2"/>
              </a:solidFill>
              <a:round/>
              <a:headEnd/>
              <a:tailEnd type="stealth" w="med" len="lg"/>
            </a:ln>
          </p:spPr>
          <p:txBody>
            <a:bodyPr/>
            <a:lstStyle/>
            <a:p>
              <a:endParaRPr lang="cs-CZ" sz="2400"/>
            </a:p>
          </p:txBody>
        </p:sp>
        <p:sp>
          <p:nvSpPr>
            <p:cNvPr id="18" name="Line 20"/>
            <p:cNvSpPr>
              <a:spLocks noChangeShapeType="1"/>
            </p:cNvSpPr>
            <p:nvPr/>
          </p:nvSpPr>
          <p:spPr bwMode="auto">
            <a:xfrm>
              <a:off x="1632" y="3216"/>
              <a:ext cx="1824" cy="0"/>
            </a:xfrm>
            <a:prstGeom prst="line">
              <a:avLst/>
            </a:prstGeom>
            <a:noFill/>
            <a:ln w="25400">
              <a:solidFill>
                <a:schemeClr val="bg2"/>
              </a:solidFill>
              <a:round/>
              <a:headEnd/>
              <a:tailEnd type="stealth" w="med" len="lg"/>
            </a:ln>
          </p:spPr>
          <p:txBody>
            <a:bodyPr/>
            <a:lstStyle/>
            <a:p>
              <a:endParaRPr lang="cs-CZ" sz="2400"/>
            </a:p>
          </p:txBody>
        </p:sp>
        <p:sp>
          <p:nvSpPr>
            <p:cNvPr id="19" name="Line 21"/>
            <p:cNvSpPr>
              <a:spLocks noChangeShapeType="1"/>
            </p:cNvSpPr>
            <p:nvPr/>
          </p:nvSpPr>
          <p:spPr bwMode="auto">
            <a:xfrm>
              <a:off x="3168" y="2640"/>
              <a:ext cx="288" cy="0"/>
            </a:xfrm>
            <a:prstGeom prst="line">
              <a:avLst/>
            </a:prstGeom>
            <a:noFill/>
            <a:ln w="25400">
              <a:solidFill>
                <a:schemeClr val="bg2"/>
              </a:solidFill>
              <a:round/>
              <a:headEnd/>
              <a:tailEnd type="stealth" w="med" len="lg"/>
            </a:ln>
          </p:spPr>
          <p:txBody>
            <a:bodyPr/>
            <a:lstStyle/>
            <a:p>
              <a:endParaRPr lang="cs-CZ" sz="2400"/>
            </a:p>
          </p:txBody>
        </p:sp>
      </p:grpSp>
      <p:sp>
        <p:nvSpPr>
          <p:cNvPr id="20" name="TextovéPole 19"/>
          <p:cNvSpPr txBox="1">
            <a:spLocks noChangeArrowheads="1"/>
          </p:cNvSpPr>
          <p:nvPr/>
        </p:nvSpPr>
        <p:spPr bwMode="auto">
          <a:xfrm>
            <a:off x="3428234" y="6120298"/>
            <a:ext cx="3238523" cy="261610"/>
          </a:xfrm>
          <a:prstGeom prst="rect">
            <a:avLst/>
          </a:prstGeom>
          <a:noFill/>
          <a:ln w="9525">
            <a:noFill/>
            <a:miter lim="800000"/>
            <a:headEnd/>
            <a:tailEnd/>
          </a:ln>
        </p:spPr>
        <p:txBody>
          <a:bodyPr wrap="square">
            <a:spAutoFit/>
          </a:bodyPr>
          <a:lstStyle/>
          <a:p>
            <a:pPr algn="just" eaLnBrk="1" hangingPunct="1"/>
            <a:r>
              <a:rPr lang="en-US" altLang="en-US" sz="1100" smtClean="0">
                <a:solidFill>
                  <a:schemeClr val="bg1">
                    <a:lumMod val="65000"/>
                  </a:schemeClr>
                </a:solidFill>
                <a:latin typeface="Arial" panose="020B0604020202020204" pitchFamily="34" charset="0"/>
                <a:cs typeface="Arial" panose="020B0604020202020204" pitchFamily="34" charset="0"/>
              </a:rPr>
              <a:t>Experimentally used in CHMI since late 1980’s</a:t>
            </a:r>
            <a:endParaRPr lang="en-US" altLang="en-US" sz="1100" dirty="0">
              <a:solidFill>
                <a:schemeClr val="bg1">
                  <a:lumMod val="65000"/>
                </a:schemeClr>
              </a:solidFill>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cs-CZ" sz="1400" b="1" dirty="0" smtClean="0">
                <a:solidFill>
                  <a:schemeClr val="bg1"/>
                </a:solidFill>
                <a:latin typeface="Arial" panose="020B0604020202020204" pitchFamily="34" charset="0"/>
                <a:cs typeface="Arial" panose="020B0604020202020204" pitchFamily="34" charset="0"/>
              </a:rPr>
              <a:t>RGB</a:t>
            </a:r>
            <a:r>
              <a:rPr lang="en-US" sz="1400" b="1" dirty="0" smtClean="0">
                <a:solidFill>
                  <a:schemeClr val="bg1"/>
                </a:solidFill>
                <a:latin typeface="Arial" panose="020B0604020202020204" pitchFamily="34" charset="0"/>
                <a:cs typeface="Arial" panose="020B0604020202020204" pitchFamily="34" charset="0"/>
              </a:rPr>
              <a:t> composite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7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ppt_x</p:attrName>
                                        </p:attrNameLst>
                                      </p:cBhvr>
                                      <p:tavLst>
                                        <p:tav tm="0">
                                          <p:val>
                                            <p:strVal val="#ppt_x-#ppt_w/2"/>
                                          </p:val>
                                        </p:tav>
                                        <p:tav tm="100000">
                                          <p:val>
                                            <p:strVal val="#ppt_x"/>
                                          </p:val>
                                        </p:tav>
                                      </p:tavLst>
                                    </p:anim>
                                    <p:anim calcmode="lin" valueType="num">
                                      <p:cBhvr>
                                        <p:cTn id="13" dur="500" fill="hold"/>
                                        <p:tgtEl>
                                          <p:spTgt spid="16"/>
                                        </p:tgtEl>
                                        <p:attrNameLst>
                                          <p:attrName>ppt_y</p:attrName>
                                        </p:attrNameLst>
                                      </p:cBhvr>
                                      <p:tavLst>
                                        <p:tav tm="0">
                                          <p:val>
                                            <p:strVal val="#ppt_y"/>
                                          </p:val>
                                        </p:tav>
                                        <p:tav tm="100000">
                                          <p:val>
                                            <p:strVal val="#ppt_y"/>
                                          </p:val>
                                        </p:tav>
                                      </p:tavLst>
                                    </p:anim>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6128794" cy="400110"/>
          </a:xfrm>
          <a:prstGeom prst="rect">
            <a:avLst/>
          </a:prstGeom>
          <a:noFill/>
        </p:spPr>
        <p:txBody>
          <a:bodyPr wrap="none" rtlCol="0">
            <a:spAutoFit/>
          </a:bodyPr>
          <a:lstStyle/>
          <a:p>
            <a:r>
              <a:rPr lang="en-US" sz="2000" dirty="0" smtClean="0">
                <a:solidFill>
                  <a:schemeClr val="bg1"/>
                </a:solidFill>
                <a:latin typeface="Arial Black" panose="020B0A04020102020204" pitchFamily="34" charset="0"/>
                <a:cs typeface="Arial" panose="020B0604020202020204" pitchFamily="34" charset="0"/>
              </a:rPr>
              <a:t>BLENDED </a:t>
            </a:r>
            <a:r>
              <a:rPr lang="cs-CZ" sz="2000" dirty="0" smtClean="0">
                <a:solidFill>
                  <a:schemeClr val="bg1"/>
                </a:solidFill>
                <a:latin typeface="Arial Black" panose="020B0A04020102020204" pitchFamily="34" charset="0"/>
                <a:cs typeface="Arial" panose="020B0604020202020204" pitchFamily="34" charset="0"/>
              </a:rPr>
              <a:t>„</a:t>
            </a:r>
            <a:r>
              <a:rPr lang="en-US" sz="2000" dirty="0" smtClean="0">
                <a:solidFill>
                  <a:schemeClr val="bg1"/>
                </a:solidFill>
                <a:latin typeface="Arial Black" panose="020B0A04020102020204" pitchFamily="34" charset="0"/>
                <a:cs typeface="Arial" panose="020B0604020202020204" pitchFamily="34" charset="0"/>
              </a:rPr>
              <a:t>SANDWICH</a:t>
            </a:r>
            <a:r>
              <a:rPr lang="cs-CZ" sz="2000" dirty="0" smtClean="0">
                <a:solidFill>
                  <a:schemeClr val="bg1"/>
                </a:solidFill>
                <a:latin typeface="Arial Black" panose="020B0A04020102020204" pitchFamily="34" charset="0"/>
                <a:cs typeface="Arial" panose="020B0604020202020204" pitchFamily="34" charset="0"/>
              </a:rPr>
              <a:t>“ IMAGE PRODUCTS</a:t>
            </a: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3369801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00" y="540000"/>
            <a:ext cx="10310446" cy="6120000"/>
          </a:xfrm>
          <a:prstGeom prst="rect">
            <a:avLst/>
          </a:prstGeom>
          <a:ln w="0">
            <a:solidFill>
              <a:schemeClr val="bg1">
                <a:lumMod val="50000"/>
              </a:schemeClr>
            </a:solidFill>
          </a:ln>
        </p:spPr>
      </p:pic>
      <p:sp>
        <p:nvSpPr>
          <p:cNvPr id="4" name="TextovéPole 3"/>
          <p:cNvSpPr txBox="1"/>
          <p:nvPr/>
        </p:nvSpPr>
        <p:spPr>
          <a:xfrm>
            <a:off x="6632582" y="179404"/>
            <a:ext cx="5269391" cy="246221"/>
          </a:xfrm>
          <a:prstGeom prst="rect">
            <a:avLst/>
          </a:prstGeom>
          <a:noFill/>
        </p:spPr>
        <p:txBody>
          <a:bodyPr wrap="none">
            <a:spAutoFit/>
          </a:bodyPr>
          <a:lstStyle/>
          <a:p>
            <a:pPr>
              <a:defRPr/>
            </a:pPr>
            <a:r>
              <a:rPr lang="en-US" sz="1000" dirty="0" smtClean="0">
                <a:solidFill>
                  <a:schemeClr val="bg1"/>
                </a:solidFill>
                <a:latin typeface="Arial" panose="020B0604020202020204" pitchFamily="34" charset="0"/>
                <a:cs typeface="Arial" panose="020B0604020202020204" pitchFamily="34" charset="0"/>
              </a:rPr>
              <a:t>2023-07-19  12:27 </a:t>
            </a:r>
            <a:r>
              <a:rPr lang="en-US" sz="1000" dirty="0">
                <a:solidFill>
                  <a:schemeClr val="bg1"/>
                </a:solidFill>
                <a:latin typeface="Arial" panose="020B0604020202020204" pitchFamily="34" charset="0"/>
                <a:cs typeface="Arial" panose="020B0604020202020204" pitchFamily="34" charset="0"/>
              </a:rPr>
              <a:t>UTC  </a:t>
            </a:r>
            <a:r>
              <a:rPr lang="en-US" sz="1000" dirty="0" smtClean="0">
                <a:solidFill>
                  <a:schemeClr val="bg1"/>
                </a:solidFill>
                <a:latin typeface="Arial" panose="020B0604020202020204" pitchFamily="34" charset="0"/>
                <a:cs typeface="Arial" panose="020B0604020202020204" pitchFamily="34" charset="0"/>
              </a:rPr>
              <a:t>S-NPP VIIRS, sandwich of bands I2 and I5 (BT 195-260K), 375m</a:t>
            </a:r>
            <a:endParaRPr lang="en-US" sz="1000" dirty="0">
              <a:solidFill>
                <a:schemeClr val="bg1"/>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7779" y="6463910"/>
            <a:ext cx="1789033" cy="136998"/>
          </a:xfrm>
          <a:prstGeom prst="rect">
            <a:avLst/>
          </a:prstGeom>
        </p:spPr>
      </p:pic>
    </p:spTree>
    <p:extLst>
      <p:ext uri="{BB962C8B-B14F-4D97-AF65-F5344CB8AC3E}">
        <p14:creationId xmlns:p14="http://schemas.microsoft.com/office/powerpoint/2010/main" val="4221532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N:\TEMP3\IMG_0013_1280x720.png"/>
          <p:cNvPicPr>
            <a:picLocks noChangeAspect="1" noChangeArrowheads="1"/>
          </p:cNvPicPr>
          <p:nvPr/>
        </p:nvPicPr>
        <p:blipFill>
          <a:blip r:embed="rId2" cstate="print"/>
          <a:stretch>
            <a:fillRect/>
          </a:stretch>
        </p:blipFill>
        <p:spPr bwMode="auto">
          <a:xfrm>
            <a:off x="1672893" y="1603158"/>
            <a:ext cx="9173782" cy="5160252"/>
          </a:xfrm>
          <a:prstGeom prst="rect">
            <a:avLst/>
          </a:prstGeom>
          <a:noFill/>
          <a:ln w="6350">
            <a:noFill/>
          </a:ln>
          <a:effectLst>
            <a:outerShdw blurRad="76200" dist="63500" dir="2700000" algn="tl" rotWithShape="0">
              <a:prstClr val="black">
                <a:alpha val="40000"/>
              </a:prstClr>
            </a:outerShdw>
          </a:effectLst>
        </p:spPr>
      </p:pic>
      <p:sp>
        <p:nvSpPr>
          <p:cNvPr id="10" name="TextovéPole 10"/>
          <p:cNvSpPr txBox="1">
            <a:spLocks noChangeArrowheads="1"/>
          </p:cNvSpPr>
          <p:nvPr/>
        </p:nvSpPr>
        <p:spPr bwMode="auto">
          <a:xfrm>
            <a:off x="1915507" y="4475636"/>
            <a:ext cx="8647386" cy="954107"/>
          </a:xfrm>
          <a:prstGeom prst="rect">
            <a:avLst/>
          </a:prstGeom>
          <a:noFill/>
          <a:ln w="9525">
            <a:noFill/>
            <a:miter lim="800000"/>
            <a:headEnd/>
            <a:tailEnd/>
          </a:ln>
        </p:spPr>
        <p:txBody>
          <a:bodyPr wrap="square">
            <a:spAutoFit/>
          </a:bodyPr>
          <a:lstStyle/>
          <a:p>
            <a:pPr algn="just" fontAlgn="base">
              <a:spcBef>
                <a:spcPct val="0"/>
              </a:spcBef>
              <a:spcAft>
                <a:spcPct val="0"/>
              </a:spcAft>
            </a:pPr>
            <a:r>
              <a:rPr lang="en-US" sz="1400" dirty="0">
                <a:solidFill>
                  <a:srgbClr val="FFFFCC"/>
                </a:solidFill>
                <a:latin typeface="Verdana" pitchFamily="34" charset="0"/>
              </a:rPr>
              <a:t>Satellites </a:t>
            </a:r>
            <a:r>
              <a:rPr lang="en-US" sz="1400" dirty="0" smtClean="0">
                <a:solidFill>
                  <a:srgbClr val="FFFFCC"/>
                </a:solidFill>
                <a:latin typeface="Verdana" pitchFamily="34" charset="0"/>
              </a:rPr>
              <a:t>with </a:t>
            </a:r>
            <a:r>
              <a:rPr lang="en-US" sz="1400" u="sng" dirty="0">
                <a:solidFill>
                  <a:srgbClr val="FFFFCC"/>
                </a:solidFill>
                <a:latin typeface="Verdana" pitchFamily="34" charset="0"/>
              </a:rPr>
              <a:t>passive</a:t>
            </a:r>
            <a:r>
              <a:rPr lang="en-US" sz="1400" dirty="0">
                <a:solidFill>
                  <a:srgbClr val="FFFFCC"/>
                </a:solidFill>
                <a:latin typeface="Verdana" pitchFamily="34" charset="0"/>
              </a:rPr>
              <a:t> </a:t>
            </a:r>
            <a:r>
              <a:rPr lang="en-US" sz="1400" dirty="0" smtClean="0">
                <a:solidFill>
                  <a:srgbClr val="FFFFCC"/>
                </a:solidFill>
                <a:latin typeface="Verdana" pitchFamily="34" charset="0"/>
              </a:rPr>
              <a:t>radiometers </a:t>
            </a:r>
            <a:r>
              <a:rPr lang="en-US" sz="1400" dirty="0">
                <a:solidFill>
                  <a:srgbClr val="FFFFCC"/>
                </a:solidFill>
                <a:latin typeface="Verdana" pitchFamily="34" charset="0"/>
              </a:rPr>
              <a:t>can monitor the cloud tops only, they do not </a:t>
            </a:r>
            <a:r>
              <a:rPr lang="en-US" sz="1400" dirty="0" smtClean="0">
                <a:solidFill>
                  <a:srgbClr val="FFFFCC"/>
                </a:solidFill>
                <a:latin typeface="Verdana" pitchFamily="34" charset="0"/>
              </a:rPr>
              <a:t>see </a:t>
            </a:r>
            <a:r>
              <a:rPr lang="en-US" sz="1400" dirty="0">
                <a:solidFill>
                  <a:srgbClr val="FFFFCC"/>
                </a:solidFill>
                <a:latin typeface="Verdana" pitchFamily="34" charset="0"/>
              </a:rPr>
              <a:t>inside the </a:t>
            </a:r>
            <a:r>
              <a:rPr lang="en-US" sz="1400" dirty="0" smtClean="0">
                <a:solidFill>
                  <a:srgbClr val="FFFFCC"/>
                </a:solidFill>
                <a:latin typeface="Verdana" pitchFamily="34" charset="0"/>
              </a:rPr>
              <a:t>storms, </a:t>
            </a:r>
            <a:r>
              <a:rPr lang="en-US" sz="1400" dirty="0">
                <a:solidFill>
                  <a:srgbClr val="FFFFCC"/>
                </a:solidFill>
                <a:latin typeface="Verdana" pitchFamily="34" charset="0"/>
              </a:rPr>
              <a:t>or even under </a:t>
            </a:r>
            <a:r>
              <a:rPr lang="en-US" sz="1400" dirty="0" smtClean="0">
                <a:solidFill>
                  <a:srgbClr val="FFFFCC"/>
                </a:solidFill>
                <a:latin typeface="Verdana" pitchFamily="34" charset="0"/>
              </a:rPr>
              <a:t>them!  </a:t>
            </a:r>
            <a:r>
              <a:rPr lang="en-US" sz="1400" dirty="0">
                <a:solidFill>
                  <a:srgbClr val="FFFFCC"/>
                </a:solidFill>
                <a:latin typeface="Verdana" pitchFamily="34" charset="0"/>
              </a:rPr>
              <a:t>Thus, </a:t>
            </a:r>
            <a:r>
              <a:rPr lang="en-US" sz="1400" dirty="0" smtClean="0">
                <a:solidFill>
                  <a:srgbClr val="FFFFCC"/>
                </a:solidFill>
                <a:latin typeface="Verdana" pitchFamily="34" charset="0"/>
              </a:rPr>
              <a:t>these satellites </a:t>
            </a:r>
            <a:r>
              <a:rPr lang="en-US" sz="1400" dirty="0">
                <a:solidFill>
                  <a:srgbClr val="FFFFCC"/>
                </a:solidFill>
                <a:latin typeface="Verdana" pitchFamily="34" charset="0"/>
              </a:rPr>
              <a:t>can’t provide us with a direct information about the weather conditions under the </a:t>
            </a:r>
            <a:r>
              <a:rPr lang="en-US" sz="1400" dirty="0" smtClean="0">
                <a:solidFill>
                  <a:srgbClr val="FFFFCC"/>
                </a:solidFill>
                <a:latin typeface="Verdana" pitchFamily="34" charset="0"/>
              </a:rPr>
              <a:t>storms, </a:t>
            </a:r>
            <a:r>
              <a:rPr lang="en-US" sz="1400" dirty="0">
                <a:solidFill>
                  <a:srgbClr val="FFFFCC"/>
                </a:solidFill>
                <a:latin typeface="Verdana" pitchFamily="34" charset="0"/>
              </a:rPr>
              <a:t>such information has to be inferred (derived) from the satellite data indirectly, utilizing conceptual models of convective storms.</a:t>
            </a:r>
          </a:p>
        </p:txBody>
      </p:sp>
      <p:sp>
        <p:nvSpPr>
          <p:cNvPr id="11" name="Text Box 5"/>
          <p:cNvSpPr txBox="1">
            <a:spLocks noChangeArrowheads="1"/>
          </p:cNvSpPr>
          <p:nvPr/>
        </p:nvSpPr>
        <p:spPr bwMode="auto">
          <a:xfrm>
            <a:off x="206426" y="229590"/>
            <a:ext cx="4523217" cy="369888"/>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b="1" dirty="0" smtClean="0">
                <a:solidFill>
                  <a:schemeClr val="tx1">
                    <a:lumMod val="75000"/>
                    <a:lumOff val="25000"/>
                  </a:schemeClr>
                </a:solidFill>
                <a:latin typeface="Verdana" pitchFamily="34" charset="0"/>
              </a:rPr>
              <a:t>Convective storms from above …</a:t>
            </a:r>
            <a:endParaRPr lang="en-US" sz="1400" b="1" dirty="0">
              <a:solidFill>
                <a:schemeClr val="tx1">
                  <a:lumMod val="75000"/>
                  <a:lumOff val="25000"/>
                </a:schemeClr>
              </a:solidFill>
              <a:latin typeface="Verdana" pitchFamily="34" charset="0"/>
            </a:endParaRPr>
          </a:p>
        </p:txBody>
      </p:sp>
      <p:sp>
        <p:nvSpPr>
          <p:cNvPr id="26" name="Line 18"/>
          <p:cNvSpPr>
            <a:spLocks noChangeShapeType="1"/>
          </p:cNvSpPr>
          <p:nvPr/>
        </p:nvSpPr>
        <p:spPr bwMode="auto">
          <a:xfrm flipH="1">
            <a:off x="4920792" y="1606739"/>
            <a:ext cx="1079500"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sp>
        <p:nvSpPr>
          <p:cNvPr id="27" name="Line 18"/>
          <p:cNvSpPr>
            <a:spLocks noChangeShapeType="1"/>
          </p:cNvSpPr>
          <p:nvPr/>
        </p:nvSpPr>
        <p:spPr bwMode="auto">
          <a:xfrm>
            <a:off x="6216192" y="1606739"/>
            <a:ext cx="1008000"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sp>
        <p:nvSpPr>
          <p:cNvPr id="28" name="Line 18"/>
          <p:cNvSpPr>
            <a:spLocks noChangeShapeType="1"/>
          </p:cNvSpPr>
          <p:nvPr/>
        </p:nvSpPr>
        <p:spPr bwMode="auto">
          <a:xfrm flipH="1">
            <a:off x="6071730" y="1606739"/>
            <a:ext cx="46037" cy="900000"/>
          </a:xfrm>
          <a:prstGeom prst="line">
            <a:avLst/>
          </a:prstGeom>
          <a:noFill/>
          <a:ln w="38100">
            <a:solidFill>
              <a:srgbClr val="C0C0C0"/>
            </a:solidFill>
            <a:round/>
            <a:headEnd/>
            <a:tailEnd type="stealth" w="med" len="med"/>
          </a:ln>
        </p:spPr>
        <p:txBody>
          <a:bodyPr>
            <a:spAutoFit/>
          </a:bodyPr>
          <a:lstStyle/>
          <a:p>
            <a:pPr fontAlgn="base">
              <a:spcBef>
                <a:spcPct val="0"/>
              </a:spcBef>
              <a:spcAft>
                <a:spcPct val="0"/>
              </a:spcAft>
            </a:pPr>
            <a:endParaRPr lang="en-US" sz="1600">
              <a:solidFill>
                <a:srgbClr val="FFFFCC"/>
              </a:solidFill>
              <a:latin typeface="Verdana" pitchFamily="34" charset="0"/>
            </a:endParaRPr>
          </a:p>
        </p:txBody>
      </p:sp>
      <p:pic>
        <p:nvPicPr>
          <p:cNvPr id="29" name="Obrázek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760" y="53651"/>
            <a:ext cx="3006499" cy="1529439"/>
          </a:xfrm>
          <a:prstGeom prst="rect">
            <a:avLst/>
          </a:prstGeom>
        </p:spPr>
      </p:pic>
    </p:spTree>
    <p:extLst>
      <p:ext uri="{BB962C8B-B14F-4D97-AF65-F5344CB8AC3E}">
        <p14:creationId xmlns:p14="http://schemas.microsoft.com/office/powerpoint/2010/main" val="3953826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EUMETSAT_Alanya-2010\Mercator-43N-98W_500m_RGB124-band2_band4-BT-194-240K_blended_crop1800x1200_x0-600_y0-700.png"/>
          <p:cNvPicPr>
            <a:picLocks noChangeAspect="1" noChangeArrowheads="1"/>
          </p:cNvPicPr>
          <p:nvPr/>
        </p:nvPicPr>
        <p:blipFill>
          <a:blip r:embed="rId2" cstate="print"/>
          <a:srcRect/>
          <a:stretch>
            <a:fillRect/>
          </a:stretch>
        </p:blipFill>
        <p:spPr bwMode="auto">
          <a:xfrm>
            <a:off x="1620000" y="540000"/>
            <a:ext cx="9179999" cy="6120000"/>
          </a:xfrm>
          <a:prstGeom prst="rect">
            <a:avLst/>
          </a:prstGeom>
          <a:noFill/>
          <a:ln w="0">
            <a:solidFill>
              <a:schemeClr val="bg1">
                <a:lumMod val="50000"/>
              </a:schemeClr>
            </a:solidFill>
          </a:ln>
        </p:spPr>
      </p:pic>
      <p:sp>
        <p:nvSpPr>
          <p:cNvPr id="7" name="TextovéPole 7"/>
          <p:cNvSpPr txBox="1">
            <a:spLocks noChangeArrowheads="1"/>
          </p:cNvSpPr>
          <p:nvPr/>
        </p:nvSpPr>
        <p:spPr bwMode="auto">
          <a:xfrm>
            <a:off x="6238657" y="170898"/>
            <a:ext cx="5678157" cy="246221"/>
          </a:xfrm>
          <a:prstGeom prst="rect">
            <a:avLst/>
          </a:prstGeom>
          <a:noFill/>
          <a:ln w="9525">
            <a:noFill/>
            <a:miter lim="800000"/>
            <a:headEnd/>
            <a:tailEnd/>
          </a:ln>
        </p:spPr>
        <p:txBody>
          <a:bodyPr wrap="none">
            <a:spAutoFit/>
          </a:bodyPr>
          <a:lstStyle/>
          <a:p>
            <a:r>
              <a:rPr lang="en-US" sz="1000" dirty="0">
                <a:solidFill>
                  <a:schemeClr val="bg1"/>
                </a:solidFill>
                <a:latin typeface="Arial" panose="020B0604020202020204" pitchFamily="34" charset="0"/>
                <a:cs typeface="Arial" panose="020B0604020202020204" pitchFamily="34" charset="0"/>
              </a:rPr>
              <a:t>2009-07-09  11:35 UTC  </a:t>
            </a:r>
            <a:r>
              <a:rPr lang="en-US" sz="1000" dirty="0" smtClean="0">
                <a:solidFill>
                  <a:schemeClr val="bg1"/>
                </a:solidFill>
                <a:latin typeface="Arial" panose="020B0604020202020204" pitchFamily="34" charset="0"/>
                <a:cs typeface="Arial" panose="020B0604020202020204" pitchFamily="34" charset="0"/>
              </a:rPr>
              <a:t>NOAA-15  AVHRR  </a:t>
            </a:r>
            <a:r>
              <a:rPr lang="en-US" sz="1000" dirty="0">
                <a:solidFill>
                  <a:schemeClr val="bg1"/>
                </a:solidFill>
                <a:latin typeface="Arial" panose="020B0604020202020204" pitchFamily="34" charset="0"/>
                <a:cs typeface="Arial" panose="020B0604020202020204" pitchFamily="34" charset="0"/>
              </a:rPr>
              <a:t>(South Dakota, Minnesota, Nebraska, Iowa,  U.S.A.)</a:t>
            </a:r>
          </a:p>
        </p:txBody>
      </p:sp>
      <p:sp>
        <p:nvSpPr>
          <p:cNvPr id="8"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8338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pic>
        <p:nvPicPr>
          <p:cNvPr id="9" name="Picture 4" descr="M:\!!! Setvak_CWG2009-Landshut-workshop\cases\NOAA15_20090709-1134utc\band2-zkoseny.png"/>
          <p:cNvPicPr>
            <a:picLocks noChangeAspect="1" noChangeArrowheads="1"/>
          </p:cNvPicPr>
          <p:nvPr/>
        </p:nvPicPr>
        <p:blipFill>
          <a:blip r:embed="rId2" cstate="print"/>
          <a:srcRect/>
          <a:stretch>
            <a:fillRect/>
          </a:stretch>
        </p:blipFill>
        <p:spPr bwMode="auto">
          <a:xfrm>
            <a:off x="877832" y="3143501"/>
            <a:ext cx="10155548" cy="1419224"/>
          </a:xfrm>
          <a:prstGeom prst="rect">
            <a:avLst/>
          </a:prstGeom>
          <a:noFill/>
          <a:ln w="9525">
            <a:noFill/>
            <a:miter lim="800000"/>
            <a:headEnd/>
            <a:tailEnd/>
          </a:ln>
        </p:spPr>
      </p:pic>
      <p:pic>
        <p:nvPicPr>
          <p:cNvPr id="10" name="Picture 5" descr="M:\!!! Setvak_CWG2009-Landshut-workshop\cases\NOAA15_20090709-1134utc\band4-zkoseny.png"/>
          <p:cNvPicPr>
            <a:picLocks noChangeAspect="1" noChangeArrowheads="1"/>
          </p:cNvPicPr>
          <p:nvPr/>
        </p:nvPicPr>
        <p:blipFill>
          <a:blip r:embed="rId3" cstate="print"/>
          <a:srcRect/>
          <a:stretch>
            <a:fillRect/>
          </a:stretch>
        </p:blipFill>
        <p:spPr bwMode="auto">
          <a:xfrm>
            <a:off x="877832" y="2137026"/>
            <a:ext cx="10155548" cy="1419224"/>
          </a:xfrm>
          <a:prstGeom prst="rect">
            <a:avLst/>
          </a:prstGeom>
          <a:noFill/>
          <a:ln w="9525">
            <a:noFill/>
            <a:miter lim="800000"/>
            <a:headEnd/>
            <a:tailEnd/>
          </a:ln>
        </p:spPr>
      </p:pic>
      <p:sp>
        <p:nvSpPr>
          <p:cNvPr id="11" name="Šipka dolů 6"/>
          <p:cNvSpPr>
            <a:spLocks noChangeArrowheads="1"/>
          </p:cNvSpPr>
          <p:nvPr/>
        </p:nvSpPr>
        <p:spPr bwMode="auto">
          <a:xfrm>
            <a:off x="1135780" y="3626221"/>
            <a:ext cx="269875" cy="830579"/>
          </a:xfrm>
          <a:prstGeom prst="downArrow">
            <a:avLst>
              <a:gd name="adj1" fmla="val 50000"/>
              <a:gd name="adj2" fmla="val 101306"/>
            </a:avLst>
          </a:prstGeom>
          <a:solidFill>
            <a:schemeClr val="accent1"/>
          </a:solidFill>
          <a:ln w="9525" algn="ctr">
            <a:solidFill>
              <a:schemeClr val="tx1"/>
            </a:solidFill>
            <a:round/>
            <a:headEnd/>
            <a:tailEnd/>
          </a:ln>
        </p:spPr>
        <p:txBody>
          <a:bodyPr/>
          <a:lstStyle/>
          <a:p>
            <a:endParaRPr lang="en-US" sz="2000">
              <a:solidFill>
                <a:schemeClr val="bg1"/>
              </a:solidFill>
              <a:latin typeface="Arial" panose="020B0604020202020204" pitchFamily="34" charset="0"/>
              <a:cs typeface="Arial" panose="020B0604020202020204" pitchFamily="34" charset="0"/>
            </a:endParaRPr>
          </a:p>
        </p:txBody>
      </p:sp>
      <p:sp>
        <p:nvSpPr>
          <p:cNvPr id="12" name="Šipka dolů 7"/>
          <p:cNvSpPr>
            <a:spLocks noChangeArrowheads="1"/>
          </p:cNvSpPr>
          <p:nvPr/>
        </p:nvSpPr>
        <p:spPr bwMode="auto">
          <a:xfrm>
            <a:off x="10485113" y="2302400"/>
            <a:ext cx="269875" cy="830579"/>
          </a:xfrm>
          <a:prstGeom prst="downArrow">
            <a:avLst>
              <a:gd name="adj1" fmla="val 50000"/>
              <a:gd name="adj2" fmla="val 101306"/>
            </a:avLst>
          </a:prstGeom>
          <a:solidFill>
            <a:schemeClr val="accent1"/>
          </a:solidFill>
          <a:ln w="9525" algn="ctr">
            <a:solidFill>
              <a:schemeClr val="tx1"/>
            </a:solidFill>
            <a:round/>
            <a:headEnd/>
            <a:tailEnd/>
          </a:ln>
        </p:spPr>
        <p:txBody>
          <a:bodyPr/>
          <a:lstStyle/>
          <a:p>
            <a:endParaRPr lang="en-US" sz="2000">
              <a:solidFill>
                <a:schemeClr val="bg1"/>
              </a:solidFill>
              <a:latin typeface="Arial" panose="020B0604020202020204" pitchFamily="34" charset="0"/>
              <a:cs typeface="Arial" panose="020B0604020202020204" pitchFamily="34" charset="0"/>
            </a:endParaRPr>
          </a:p>
        </p:txBody>
      </p:sp>
      <p:sp>
        <p:nvSpPr>
          <p:cNvPr id="13" name="TextovéPole 9"/>
          <p:cNvSpPr txBox="1">
            <a:spLocks noChangeArrowheads="1"/>
          </p:cNvSpPr>
          <p:nvPr/>
        </p:nvSpPr>
        <p:spPr bwMode="auto">
          <a:xfrm>
            <a:off x="2784915" y="5115089"/>
            <a:ext cx="7825271" cy="523220"/>
          </a:xfrm>
          <a:prstGeom prst="rect">
            <a:avLst/>
          </a:prstGeom>
          <a:noFill/>
          <a:ln w="9525">
            <a:noFill/>
            <a:miter lim="800000"/>
            <a:headEnd/>
            <a:tailEnd/>
          </a:ln>
        </p:spPr>
        <p:txBody>
          <a:bodyPr wrap="square">
            <a:spAutoFit/>
          </a:bodyPr>
          <a:lstStyle/>
          <a:p>
            <a:pPr algn="just"/>
            <a:r>
              <a:rPr lang="en-US" sz="1400" dirty="0">
                <a:solidFill>
                  <a:schemeClr val="bg1"/>
                </a:solidFill>
                <a:latin typeface="Arial" panose="020B0604020202020204" pitchFamily="34" charset="0"/>
                <a:cs typeface="Arial" panose="020B0604020202020204" pitchFamily="34" charset="0"/>
              </a:rPr>
              <a:t>Bottom layer (background image):   visible or near-IR high-resolution image, typically single-band black-and-white image, alternatively true-color image (or any other similar RGB).</a:t>
            </a:r>
          </a:p>
        </p:txBody>
      </p:sp>
      <p:sp>
        <p:nvSpPr>
          <p:cNvPr id="15" name="TextovéPole 10"/>
          <p:cNvSpPr txBox="1">
            <a:spLocks noChangeArrowheads="1"/>
          </p:cNvSpPr>
          <p:nvPr/>
        </p:nvSpPr>
        <p:spPr bwMode="auto">
          <a:xfrm>
            <a:off x="1628779" y="1342532"/>
            <a:ext cx="4140814"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Upper layer: IR-window BT </a:t>
            </a:r>
            <a:r>
              <a:rPr lang="en-US" sz="1400" dirty="0" smtClean="0">
                <a:solidFill>
                  <a:schemeClr val="bg1"/>
                </a:solidFill>
                <a:latin typeface="Arial" panose="020B0604020202020204" pitchFamily="34" charset="0"/>
                <a:cs typeface="Arial" panose="020B0604020202020204" pitchFamily="34" charset="0"/>
              </a:rPr>
              <a:t>color-enhanced image</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7089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12"/>
          <p:cNvSpPr txBox="1">
            <a:spLocks noChangeArrowheads="1"/>
          </p:cNvSpPr>
          <p:nvPr/>
        </p:nvSpPr>
        <p:spPr bwMode="auto">
          <a:xfrm>
            <a:off x="1632255" y="1719877"/>
            <a:ext cx="3855543"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Bottom layer </a:t>
            </a:r>
            <a:r>
              <a:rPr lang="en-US" sz="1400" dirty="0" smtClean="0">
                <a:solidFill>
                  <a:schemeClr val="bg1"/>
                </a:solidFill>
                <a:latin typeface="Arial" panose="020B0604020202020204" pitchFamily="34" charset="0"/>
                <a:cs typeface="Arial" panose="020B0604020202020204" pitchFamily="34" charset="0"/>
              </a:rPr>
              <a:t>(background</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image):   </a:t>
            </a:r>
            <a:r>
              <a:rPr lang="en-US" sz="1400" dirty="0">
                <a:solidFill>
                  <a:schemeClr val="bg1"/>
                </a:solidFill>
                <a:latin typeface="Arial" panose="020B0604020202020204" pitchFamily="34" charset="0"/>
                <a:cs typeface="Arial" panose="020B0604020202020204" pitchFamily="34" charset="0"/>
              </a:rPr>
              <a:t>VIS image</a:t>
            </a:r>
          </a:p>
        </p:txBody>
      </p:sp>
      <p:sp>
        <p:nvSpPr>
          <p:cNvPr id="7" name="TextovéPole 9"/>
          <p:cNvSpPr txBox="1">
            <a:spLocks noChangeArrowheads="1"/>
          </p:cNvSpPr>
          <p:nvPr/>
        </p:nvSpPr>
        <p:spPr bwMode="auto">
          <a:xfrm>
            <a:off x="2759657" y="5127130"/>
            <a:ext cx="5865708"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Multi-layer image (in this case 2 layers) … e.g. PSD format (Photoshop)</a:t>
            </a:r>
          </a:p>
        </p:txBody>
      </p:sp>
      <p:pic>
        <p:nvPicPr>
          <p:cNvPr id="8" name="Picture 4" descr="M:\!!! Setvak_CWG2009-Landshut-workshop\cases\NOAA15_20090709-1134utc\band2-zkoseny.png"/>
          <p:cNvPicPr>
            <a:picLocks noChangeAspect="1" noChangeArrowheads="1"/>
          </p:cNvPicPr>
          <p:nvPr/>
        </p:nvPicPr>
        <p:blipFill>
          <a:blip r:embed="rId2" cstate="print"/>
          <a:srcRect/>
          <a:stretch>
            <a:fillRect/>
          </a:stretch>
        </p:blipFill>
        <p:spPr bwMode="auto">
          <a:xfrm>
            <a:off x="877832" y="3143501"/>
            <a:ext cx="10155548" cy="1419224"/>
          </a:xfrm>
          <a:prstGeom prst="rect">
            <a:avLst/>
          </a:prstGeom>
          <a:noFill/>
          <a:ln w="9525">
            <a:noFill/>
            <a:miter lim="800000"/>
            <a:headEnd/>
            <a:tailEnd/>
          </a:ln>
        </p:spPr>
      </p:pic>
      <p:pic>
        <p:nvPicPr>
          <p:cNvPr id="9" name="Picture 5" descr="M:\!!! Setvak_CWG2009-Landshut-workshop\cases\NOAA15_20090709-1134utc\band4-zkoseny.png"/>
          <p:cNvPicPr>
            <a:picLocks noChangeAspect="1" noChangeArrowheads="1"/>
          </p:cNvPicPr>
          <p:nvPr/>
        </p:nvPicPr>
        <p:blipFill>
          <a:blip r:embed="rId3" cstate="print"/>
          <a:srcRect/>
          <a:stretch>
            <a:fillRect/>
          </a:stretch>
        </p:blipFill>
        <p:spPr bwMode="auto">
          <a:xfrm>
            <a:off x="877832" y="2746627"/>
            <a:ext cx="10155548" cy="1419224"/>
          </a:xfrm>
          <a:prstGeom prst="rect">
            <a:avLst/>
          </a:prstGeom>
          <a:noFill/>
          <a:ln w="9525">
            <a:noFill/>
            <a:miter lim="800000"/>
            <a:headEnd/>
            <a:tailEnd/>
          </a:ln>
        </p:spPr>
      </p:pic>
      <p:sp>
        <p:nvSpPr>
          <p:cNvPr id="10" name="TextovéPole 10"/>
          <p:cNvSpPr txBox="1">
            <a:spLocks noChangeArrowheads="1"/>
          </p:cNvSpPr>
          <p:nvPr/>
        </p:nvSpPr>
        <p:spPr bwMode="auto">
          <a:xfrm>
            <a:off x="1628779" y="1342532"/>
            <a:ext cx="4140814"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Upper layer: IR-window BT </a:t>
            </a:r>
            <a:r>
              <a:rPr lang="en-US" sz="1400" dirty="0" smtClean="0">
                <a:solidFill>
                  <a:schemeClr val="bg1"/>
                </a:solidFill>
                <a:latin typeface="Arial" panose="020B0604020202020204" pitchFamily="34" charset="0"/>
                <a:cs typeface="Arial" panose="020B0604020202020204" pitchFamily="34" charset="0"/>
              </a:rPr>
              <a:t>color-enhanced image</a:t>
            </a:r>
            <a:endParaRPr lang="en-US" sz="1400" dirty="0">
              <a:solidFill>
                <a:schemeClr val="bg1"/>
              </a:solidFill>
              <a:latin typeface="Arial" panose="020B0604020202020204" pitchFamily="34" charset="0"/>
              <a:cs typeface="Arial" panose="020B0604020202020204" pitchFamily="34" charset="0"/>
            </a:endParaRPr>
          </a:p>
        </p:txBody>
      </p:sp>
      <p:sp>
        <p:nvSpPr>
          <p:cNvPr id="12"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2455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 Setvak_CWG2009-Landshut-workshop\cases\NOAA15_20090709-1134utc\blended-zkoseny.png"/>
          <p:cNvPicPr>
            <a:picLocks noChangeAspect="1" noChangeArrowheads="1"/>
          </p:cNvPicPr>
          <p:nvPr/>
        </p:nvPicPr>
        <p:blipFill>
          <a:blip r:embed="rId2" cstate="print"/>
          <a:srcRect/>
          <a:stretch>
            <a:fillRect/>
          </a:stretch>
        </p:blipFill>
        <p:spPr bwMode="auto">
          <a:xfrm>
            <a:off x="878400" y="3142800"/>
            <a:ext cx="10148073" cy="1418400"/>
          </a:xfrm>
          <a:prstGeom prst="rect">
            <a:avLst/>
          </a:prstGeom>
          <a:noFill/>
          <a:ln w="9525">
            <a:noFill/>
            <a:miter lim="800000"/>
            <a:headEnd/>
            <a:tailEnd/>
          </a:ln>
        </p:spPr>
      </p:pic>
      <p:sp>
        <p:nvSpPr>
          <p:cNvPr id="7" name="TextovéPole 9"/>
          <p:cNvSpPr txBox="1">
            <a:spLocks noChangeArrowheads="1"/>
          </p:cNvSpPr>
          <p:nvPr/>
        </p:nvSpPr>
        <p:spPr bwMode="auto">
          <a:xfrm>
            <a:off x="2759657" y="5127130"/>
            <a:ext cx="5865708"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Multi-layer image (in this case 2 layers) … e.g. PSD format (Photoshop)</a:t>
            </a:r>
          </a:p>
        </p:txBody>
      </p:sp>
      <p:sp>
        <p:nvSpPr>
          <p:cNvPr id="8" name="TextovéPole 11"/>
          <p:cNvSpPr txBox="1">
            <a:spLocks noChangeArrowheads="1"/>
          </p:cNvSpPr>
          <p:nvPr/>
        </p:nvSpPr>
        <p:spPr bwMode="auto">
          <a:xfrm>
            <a:off x="2755358" y="5545030"/>
            <a:ext cx="4245073" cy="307777"/>
          </a:xfrm>
          <a:prstGeom prst="rect">
            <a:avLst/>
          </a:prstGeom>
          <a:noFill/>
          <a:ln w="9525">
            <a:noFill/>
            <a:miter lim="800000"/>
            <a:headEnd/>
            <a:tailEnd/>
          </a:ln>
        </p:spPr>
        <p:txBody>
          <a:bodyPr wrap="none">
            <a:spAutoFit/>
          </a:bodyPr>
          <a:lstStyle/>
          <a:p>
            <a:r>
              <a:rPr lang="en-US" sz="1400" b="1" dirty="0">
                <a:solidFill>
                  <a:srgbClr val="FF0000"/>
                </a:solidFill>
                <a:latin typeface="Arial" panose="020B0604020202020204" pitchFamily="34" charset="0"/>
                <a:cs typeface="Arial" panose="020B0604020202020204" pitchFamily="34" charset="0"/>
              </a:rPr>
              <a:t>Blending options – applied to the upper layer !!!</a:t>
            </a:r>
          </a:p>
        </p:txBody>
      </p:sp>
      <p:sp>
        <p:nvSpPr>
          <p:cNvPr id="9" name="TextovéPole 12"/>
          <p:cNvSpPr txBox="1">
            <a:spLocks noChangeArrowheads="1"/>
          </p:cNvSpPr>
          <p:nvPr/>
        </p:nvSpPr>
        <p:spPr bwMode="auto">
          <a:xfrm>
            <a:off x="1632255" y="1719877"/>
            <a:ext cx="3855543"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Bottom layer </a:t>
            </a:r>
            <a:r>
              <a:rPr lang="en-US" sz="1400" dirty="0" smtClean="0">
                <a:solidFill>
                  <a:schemeClr val="bg1"/>
                </a:solidFill>
                <a:latin typeface="Arial" panose="020B0604020202020204" pitchFamily="34" charset="0"/>
                <a:cs typeface="Arial" panose="020B0604020202020204" pitchFamily="34" charset="0"/>
              </a:rPr>
              <a:t>(background</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image):   </a:t>
            </a:r>
            <a:r>
              <a:rPr lang="en-US" sz="1400" dirty="0">
                <a:solidFill>
                  <a:schemeClr val="bg1"/>
                </a:solidFill>
                <a:latin typeface="Arial" panose="020B0604020202020204" pitchFamily="34" charset="0"/>
                <a:cs typeface="Arial" panose="020B0604020202020204" pitchFamily="34" charset="0"/>
              </a:rPr>
              <a:t>VIS image</a:t>
            </a:r>
          </a:p>
        </p:txBody>
      </p:sp>
      <p:sp>
        <p:nvSpPr>
          <p:cNvPr id="10" name="TextovéPole 10"/>
          <p:cNvSpPr txBox="1">
            <a:spLocks noChangeArrowheads="1"/>
          </p:cNvSpPr>
          <p:nvPr/>
        </p:nvSpPr>
        <p:spPr bwMode="auto">
          <a:xfrm>
            <a:off x="1628779" y="1342532"/>
            <a:ext cx="4140814" cy="307777"/>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Upper layer: IR-window BT </a:t>
            </a:r>
            <a:r>
              <a:rPr lang="en-US" sz="1400" dirty="0" smtClean="0">
                <a:solidFill>
                  <a:schemeClr val="bg1"/>
                </a:solidFill>
                <a:latin typeface="Arial" panose="020B0604020202020204" pitchFamily="34" charset="0"/>
                <a:cs typeface="Arial" panose="020B0604020202020204" pitchFamily="34" charset="0"/>
              </a:rPr>
              <a:t>color-enhanced image</a:t>
            </a:r>
            <a:endParaRPr lang="en-US" sz="1400" dirty="0">
              <a:solidFill>
                <a:schemeClr val="bg1"/>
              </a:solidFill>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8723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4" descr="blending-setup.png"/>
          <p:cNvPicPr>
            <a:picLocks noChangeAspect="1"/>
          </p:cNvPicPr>
          <p:nvPr/>
        </p:nvPicPr>
        <p:blipFill>
          <a:blip r:embed="rId2" cstate="print"/>
          <a:srcRect/>
          <a:stretch>
            <a:fillRect/>
          </a:stretch>
        </p:blipFill>
        <p:spPr bwMode="auto">
          <a:xfrm>
            <a:off x="1711551" y="719574"/>
            <a:ext cx="8858250" cy="5310187"/>
          </a:xfrm>
          <a:prstGeom prst="rect">
            <a:avLst/>
          </a:prstGeom>
          <a:noFill/>
          <a:ln w="9525">
            <a:noFill/>
            <a:miter lim="800000"/>
            <a:headEnd/>
            <a:tailEnd/>
          </a:ln>
        </p:spPr>
      </p:pic>
      <p:sp>
        <p:nvSpPr>
          <p:cNvPr id="4" name="TextovéPole 6"/>
          <p:cNvSpPr txBox="1">
            <a:spLocks noChangeArrowheads="1"/>
          </p:cNvSpPr>
          <p:nvPr/>
        </p:nvSpPr>
        <p:spPr bwMode="auto">
          <a:xfrm>
            <a:off x="1652977" y="6199188"/>
            <a:ext cx="8928100" cy="276999"/>
          </a:xfrm>
          <a:prstGeom prst="rect">
            <a:avLst/>
          </a:prstGeom>
          <a:noFill/>
          <a:ln w="9525">
            <a:noFill/>
            <a:miter lim="800000"/>
            <a:headEnd/>
            <a:tailEnd/>
          </a:ln>
        </p:spPr>
        <p:txBody>
          <a:bodyPr>
            <a:spAutoFit/>
          </a:bodyPr>
          <a:lstStyle/>
          <a:p>
            <a:pPr>
              <a:defRPr/>
            </a:pPr>
            <a:r>
              <a:rPr lang="en-US" sz="1200" dirty="0">
                <a:solidFill>
                  <a:schemeClr val="bg1"/>
                </a:solidFill>
                <a:latin typeface="Arial" panose="020B0604020202020204" pitchFamily="34" charset="0"/>
                <a:cs typeface="Arial" panose="020B0604020202020204" pitchFamily="34" charset="0"/>
              </a:rPr>
              <a:t>In the Adobe Photoshop: </a:t>
            </a:r>
            <a:r>
              <a:rPr lang="en-US" sz="1200" i="1" dirty="0" smtClean="0">
                <a:solidFill>
                  <a:schemeClr val="bg1"/>
                </a:solidFill>
                <a:latin typeface="Arial" panose="020B0604020202020204" pitchFamily="34" charset="0"/>
                <a:cs typeface="Arial" panose="020B0604020202020204" pitchFamily="34" charset="0"/>
              </a:rPr>
              <a:t>Layers </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&gt;&gt;&gt; </a:t>
            </a:r>
            <a:r>
              <a:rPr lang="en-US" sz="1200" dirty="0" smtClean="0">
                <a:solidFill>
                  <a:schemeClr val="bg1"/>
                </a:solidFill>
                <a:latin typeface="Arial" panose="020B0604020202020204" pitchFamily="34" charset="0"/>
                <a:cs typeface="Arial" panose="020B0604020202020204" pitchFamily="34" charset="0"/>
              </a:rPr>
              <a:t> </a:t>
            </a:r>
            <a:r>
              <a:rPr lang="en-US" sz="1200" i="1" dirty="0" smtClean="0">
                <a:solidFill>
                  <a:schemeClr val="bg1"/>
                </a:solidFill>
                <a:latin typeface="Arial" panose="020B0604020202020204" pitchFamily="34" charset="0"/>
                <a:cs typeface="Arial" panose="020B0604020202020204" pitchFamily="34" charset="0"/>
              </a:rPr>
              <a:t>Blending </a:t>
            </a:r>
            <a:r>
              <a:rPr lang="en-US" sz="1200" i="1" dirty="0">
                <a:solidFill>
                  <a:schemeClr val="bg1"/>
                </a:solidFill>
                <a:latin typeface="Arial" panose="020B0604020202020204" pitchFamily="34" charset="0"/>
                <a:cs typeface="Arial" panose="020B0604020202020204" pitchFamily="34" charset="0"/>
              </a:rPr>
              <a:t>Options</a:t>
            </a:r>
            <a:r>
              <a:rPr lang="en-US" sz="1200" dirty="0">
                <a:solidFill>
                  <a:schemeClr val="bg1"/>
                </a:solidFill>
                <a:latin typeface="Arial" panose="020B0604020202020204" pitchFamily="34" charset="0"/>
                <a:cs typeface="Arial" panose="020B0604020202020204" pitchFamily="34" charset="0"/>
              </a:rPr>
              <a:t> </a:t>
            </a:r>
            <a:r>
              <a:rPr lang="en-US" sz="1200" dirty="0" smtClean="0">
                <a:solidFill>
                  <a:schemeClr val="bg1"/>
                </a:solidFill>
                <a:latin typeface="Arial" panose="020B0604020202020204" pitchFamily="34" charset="0"/>
                <a:cs typeface="Arial" panose="020B0604020202020204" pitchFamily="34" charset="0"/>
              </a:rPr>
              <a:t> &gt;&gt;&gt;  </a:t>
            </a:r>
            <a:r>
              <a:rPr lang="en-US" sz="1200" i="1" dirty="0" smtClean="0">
                <a:solidFill>
                  <a:schemeClr val="bg1"/>
                </a:solidFill>
                <a:latin typeface="Arial" panose="020B0604020202020204" pitchFamily="34" charset="0"/>
                <a:cs typeface="Arial" panose="020B0604020202020204" pitchFamily="34" charset="0"/>
              </a:rPr>
              <a:t>General Blending </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&gt;&gt;&gt; </a:t>
            </a:r>
            <a:r>
              <a:rPr lang="en-US" sz="1200" dirty="0" smtClean="0">
                <a:solidFill>
                  <a:schemeClr val="bg1"/>
                </a:solidFill>
                <a:latin typeface="Arial" panose="020B0604020202020204" pitchFamily="34" charset="0"/>
                <a:cs typeface="Arial" panose="020B0604020202020204" pitchFamily="34" charset="0"/>
              </a:rPr>
              <a:t> </a:t>
            </a:r>
            <a:r>
              <a:rPr lang="en-US" sz="1200" i="1" dirty="0" smtClean="0">
                <a:solidFill>
                  <a:schemeClr val="bg1"/>
                </a:solidFill>
                <a:latin typeface="Arial" panose="020B0604020202020204" pitchFamily="34" charset="0"/>
                <a:cs typeface="Arial" panose="020B0604020202020204" pitchFamily="34" charset="0"/>
              </a:rPr>
              <a:t>Multiply</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or </a:t>
            </a:r>
            <a:r>
              <a:rPr lang="en-US" sz="1200" i="1" dirty="0">
                <a:solidFill>
                  <a:schemeClr val="bg1"/>
                </a:solidFill>
                <a:latin typeface="Arial" panose="020B0604020202020204" pitchFamily="34" charset="0"/>
                <a:cs typeface="Arial" panose="020B0604020202020204" pitchFamily="34" charset="0"/>
              </a:rPr>
              <a:t>Linear Burn</a:t>
            </a:r>
            <a:r>
              <a:rPr lang="en-US" sz="1200" dirty="0">
                <a:solidFill>
                  <a:schemeClr val="bg1"/>
                </a:solidFill>
                <a:latin typeface="Arial" panose="020B0604020202020204" pitchFamily="34" charset="0"/>
                <a:cs typeface="Arial" panose="020B0604020202020204" pitchFamily="34" charset="0"/>
              </a:rPr>
              <a:t>, </a:t>
            </a:r>
            <a:r>
              <a:rPr lang="en-US" sz="1200" dirty="0" smtClean="0">
                <a:solidFill>
                  <a:schemeClr val="bg1"/>
                </a:solidFill>
                <a:latin typeface="Arial" panose="020B0604020202020204" pitchFamily="34" charset="0"/>
                <a:cs typeface="Arial" panose="020B0604020202020204" pitchFamily="34" charset="0"/>
              </a:rPr>
              <a:t> </a:t>
            </a:r>
            <a:r>
              <a:rPr lang="en-US" sz="1200" i="1" dirty="0" smtClean="0">
                <a:solidFill>
                  <a:schemeClr val="bg1"/>
                </a:solidFill>
                <a:latin typeface="Arial" panose="020B0604020202020204" pitchFamily="34" charset="0"/>
                <a:cs typeface="Arial" panose="020B0604020202020204" pitchFamily="34" charset="0"/>
              </a:rPr>
              <a:t>Opacity</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80 – 100%</a:t>
            </a:r>
            <a:endParaRPr lang="cs-CZ" sz="1200" dirty="0">
              <a:solidFill>
                <a:schemeClr val="bg1"/>
              </a:solidFill>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191840" y="119694"/>
            <a:ext cx="778551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principle of the method</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9324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a:t>
            </a:r>
            <a:endParaRPr lang="en-US" sz="1400" b="1" dirty="0">
              <a:solidFill>
                <a:schemeClr val="bg1"/>
              </a:solidFill>
              <a:latin typeface="Arial" panose="020B0604020202020204" pitchFamily="34" charset="0"/>
              <a:cs typeface="Arial" panose="020B0604020202020204" pitchFamily="34" charset="0"/>
            </a:endParaRPr>
          </a:p>
        </p:txBody>
      </p:sp>
      <p:sp>
        <p:nvSpPr>
          <p:cNvPr id="6" name="TextovéPole 10"/>
          <p:cNvSpPr txBox="1">
            <a:spLocks noChangeArrowheads="1"/>
          </p:cNvSpPr>
          <p:nvPr/>
        </p:nvSpPr>
        <p:spPr bwMode="auto">
          <a:xfrm>
            <a:off x="1441456" y="1365577"/>
            <a:ext cx="9326398" cy="4278094"/>
          </a:xfrm>
          <a:prstGeom prst="rect">
            <a:avLst/>
          </a:prstGeom>
          <a:noFill/>
          <a:ln w="9525">
            <a:noFill/>
            <a:miter lim="800000"/>
            <a:headEnd/>
            <a:tailEnd/>
          </a:ln>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The primary advantage of sandwich products is that they merge the features of the two input images into one single image, thus enabling one to observe the characteristics of both images simultaneously in one single product. In the case of the visible – IR-window sandwich combination (VIS/IR-BT), the visible band brings to the final image the cloud-top “morphology” (shadows and textures), while the color-enhanced IR-window band adds the BT information. </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Also, it is much easier to follow the evolution of convective storms (or any other weather phenomenon) in one single sandwich product, rather than in two windows, showing the two input bands separately. This makes the sandwich products very attractive for operational applications</a:t>
            </a:r>
            <a:r>
              <a:rPr lang="en-US" sz="1600" dirty="0" smtClean="0">
                <a:solidFill>
                  <a:schemeClr val="bg1"/>
                </a:solidFill>
                <a:latin typeface="Arial" panose="020B0604020202020204" pitchFamily="34" charset="0"/>
                <a:cs typeface="Arial" panose="020B0604020202020204" pitchFamily="34" charset="0"/>
              </a:rPr>
              <a:t>.</a:t>
            </a:r>
          </a:p>
          <a:p>
            <a:pPr algn="just"/>
            <a:endParaRPr lang="en-US" sz="1600" dirty="0">
              <a:solidFill>
                <a:schemeClr val="bg1"/>
              </a:solidFill>
              <a:latin typeface="Arial" panose="020B0604020202020204" pitchFamily="34" charset="0"/>
              <a:cs typeface="Arial" panose="020B0604020202020204" pitchFamily="34" charset="0"/>
            </a:endParaRPr>
          </a:p>
          <a:p>
            <a:pPr algn="just"/>
            <a:endParaRPr lang="en-US" sz="1600" dirty="0" smtClean="0">
              <a:solidFill>
                <a:schemeClr val="bg1"/>
              </a:solidFill>
              <a:latin typeface="Arial" panose="020B0604020202020204" pitchFamily="34" charset="0"/>
              <a:cs typeface="Arial" panose="020B0604020202020204" pitchFamily="34" charset="0"/>
            </a:endParaRP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smtClean="0">
                <a:solidFill>
                  <a:schemeClr val="bg1"/>
                </a:solidFill>
                <a:latin typeface="Arial" panose="020B0604020202020204" pitchFamily="34" charset="0"/>
                <a:cs typeface="Arial" panose="020B0604020202020204" pitchFamily="34" charset="0"/>
              </a:rPr>
              <a:t>Efficient namely for observations of storm-top (cloud-top) </a:t>
            </a:r>
            <a:r>
              <a:rPr lang="en-US" sz="1600" u="sng" dirty="0" smtClean="0">
                <a:solidFill>
                  <a:schemeClr val="bg1"/>
                </a:solidFill>
                <a:latin typeface="Arial" panose="020B0604020202020204" pitchFamily="34" charset="0"/>
                <a:cs typeface="Arial" panose="020B0604020202020204" pitchFamily="34" charset="0"/>
              </a:rPr>
              <a:t>details</a:t>
            </a:r>
            <a:r>
              <a:rPr lang="en-US" sz="1600" dirty="0" smtClean="0">
                <a:solidFill>
                  <a:schemeClr val="bg1"/>
                </a:solidFill>
                <a:latin typeface="Arial" panose="020B0604020202020204" pitchFamily="34" charset="0"/>
                <a:cs typeface="Arial" panose="020B0604020202020204" pitchFamily="34" charset="0"/>
              </a:rPr>
              <a:t>, not as much on larger scales!</a:t>
            </a:r>
          </a:p>
          <a:p>
            <a:pPr algn="just"/>
            <a:endParaRPr lang="en-US" sz="1600" dirty="0">
              <a:solidFill>
                <a:schemeClr val="bg1"/>
              </a:solidFill>
              <a:latin typeface="Arial" panose="020B0604020202020204" pitchFamily="34" charset="0"/>
              <a:cs typeface="Arial" panose="020B0604020202020204" pitchFamily="34" charset="0"/>
            </a:endParaRPr>
          </a:p>
          <a:p>
            <a:pPr algn="just"/>
            <a:endParaRPr lang="en-US" sz="1600" dirty="0" smtClean="0">
              <a:solidFill>
                <a:schemeClr val="bg1"/>
              </a:solidFill>
              <a:latin typeface="Arial" panose="020B0604020202020204" pitchFamily="34" charset="0"/>
              <a:cs typeface="Arial" panose="020B0604020202020204" pitchFamily="34" charset="0"/>
            </a:endParaRPr>
          </a:p>
          <a:p>
            <a:r>
              <a:rPr lang="en-US" sz="1600" dirty="0" smtClean="0">
                <a:solidFill>
                  <a:schemeClr val="bg1"/>
                </a:solidFill>
                <a:latin typeface="Arial" panose="020B0604020202020204" pitchFamily="34" charset="0"/>
                <a:cs typeface="Arial" panose="020B0604020202020204" pitchFamily="34" charset="0"/>
              </a:rPr>
              <a:t>More on sandwich products e.g. </a:t>
            </a:r>
            <a:r>
              <a:rPr lang="en-US" sz="1600" dirty="0">
                <a:solidFill>
                  <a:schemeClr val="bg1"/>
                </a:solidFill>
                <a:latin typeface="Arial" panose="020B0604020202020204" pitchFamily="34" charset="0"/>
                <a:cs typeface="Arial" panose="020B0604020202020204" pitchFamily="34" charset="0"/>
              </a:rPr>
              <a:t>here:  </a:t>
            </a:r>
            <a:r>
              <a:rPr lang="en-US" sz="1600" dirty="0" smtClean="0">
                <a:solidFill>
                  <a:schemeClr val="bg1"/>
                </a:solidFill>
                <a:latin typeface="Arial" panose="020B0604020202020204" pitchFamily="34" charset="0"/>
                <a:cs typeface="Arial" panose="020B0604020202020204" pitchFamily="34" charset="0"/>
              </a:rPr>
              <a:t/>
            </a:r>
            <a:br>
              <a:rPr lang="en-US" sz="1600" dirty="0" smtClean="0">
                <a:solidFill>
                  <a:schemeClr val="bg1"/>
                </a:solidFill>
                <a:latin typeface="Arial" panose="020B0604020202020204" pitchFamily="34" charset="0"/>
                <a:cs typeface="Arial" panose="020B0604020202020204" pitchFamily="34" charset="0"/>
              </a:rPr>
            </a:br>
            <a:r>
              <a:rPr lang="en-US" sz="1600" dirty="0" smtClean="0">
                <a:solidFill>
                  <a:schemeClr val="bg1"/>
                </a:solidFill>
                <a:latin typeface="Arial" panose="020B0604020202020204" pitchFamily="34" charset="0"/>
                <a:cs typeface="Arial" panose="020B0604020202020204" pitchFamily="34" charset="0"/>
                <a:hlinkClick r:id="rId2"/>
              </a:rPr>
              <a:t>https</a:t>
            </a:r>
            <a:r>
              <a:rPr lang="en-US" sz="1600" dirty="0">
                <a:solidFill>
                  <a:schemeClr val="bg1"/>
                </a:solidFill>
                <a:latin typeface="Arial" panose="020B0604020202020204" pitchFamily="34" charset="0"/>
                <a:cs typeface="Arial" panose="020B0604020202020204" pitchFamily="34" charset="0"/>
                <a:hlinkClick r:id="rId2"/>
              </a:rPr>
              <a:t>://cwg.eumetsat.int/sandwich-product-blending-the-hrv-and-ir10-8-bt-imagery</a:t>
            </a:r>
            <a:r>
              <a:rPr lang="en-US" sz="1600" dirty="0" smtClean="0">
                <a:solidFill>
                  <a:schemeClr val="bg1"/>
                </a:solidFill>
                <a:latin typeface="Arial" panose="020B0604020202020204" pitchFamily="34" charset="0"/>
                <a:cs typeface="Arial" panose="020B0604020202020204" pitchFamily="34" charset="0"/>
                <a:hlinkClick r:id="rId2"/>
              </a:rPr>
              <a:t>/</a:t>
            </a:r>
            <a:r>
              <a:rPr lang="en-US" sz="1600" dirty="0" smtClean="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094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558952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examples </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O:\20110712 1500-2100utc D cold-U &amp; plume (sandwiches)\MSG1_RSS\02 sandwich images\1740 crop\201107121740_MSG1_HRV.png"/>
          <p:cNvPicPr>
            <a:picLocks noChangeAspect="1" noChangeArrowheads="1"/>
          </p:cNvPicPr>
          <p:nvPr/>
        </p:nvPicPr>
        <p:blipFill>
          <a:blip r:embed="rId2" cstate="print"/>
          <a:srcRect/>
          <a:stretch>
            <a:fillRect/>
          </a:stretch>
        </p:blipFill>
        <p:spPr bwMode="auto">
          <a:xfrm>
            <a:off x="1080000" y="576000"/>
            <a:ext cx="4937140" cy="5760000"/>
          </a:xfrm>
          <a:prstGeom prst="rect">
            <a:avLst/>
          </a:prstGeom>
          <a:noFill/>
          <a:ln w="0">
            <a:solidFill>
              <a:schemeClr val="bg1">
                <a:lumMod val="50000"/>
              </a:schemeClr>
            </a:solidFill>
          </a:ln>
        </p:spPr>
      </p:pic>
      <p:pic>
        <p:nvPicPr>
          <p:cNvPr id="4" name="Picture 3" descr="O:\20110712 1500-2100utc D cold-U &amp; plume (sandwiches)\MSG1_RSS\02 sandwich images\1740 crop\201107121740_MSG1_IR108-BT.png"/>
          <p:cNvPicPr>
            <a:picLocks noChangeAspect="1" noChangeArrowheads="1"/>
          </p:cNvPicPr>
          <p:nvPr/>
        </p:nvPicPr>
        <p:blipFill>
          <a:blip r:embed="rId3" cstate="print"/>
          <a:srcRect/>
          <a:stretch>
            <a:fillRect/>
          </a:stretch>
        </p:blipFill>
        <p:spPr bwMode="auto">
          <a:xfrm>
            <a:off x="6120000" y="576000"/>
            <a:ext cx="4937140" cy="5760000"/>
          </a:xfrm>
          <a:prstGeom prst="rect">
            <a:avLst/>
          </a:prstGeom>
          <a:noFill/>
          <a:ln w="0">
            <a:solidFill>
              <a:schemeClr val="bg1">
                <a:lumMod val="50000"/>
              </a:schemeClr>
            </a:solidFill>
          </a:ln>
        </p:spPr>
      </p:pic>
      <p:pic>
        <p:nvPicPr>
          <p:cNvPr id="5" name="Picture 6" descr="O:\!!! support files\CZ borders and BT- BTD color scales\BT-BTD_source-files\BT_bluered-scale.png"/>
          <p:cNvPicPr>
            <a:picLocks noChangeAspect="1" noChangeArrowheads="1"/>
          </p:cNvPicPr>
          <p:nvPr/>
        </p:nvPicPr>
        <p:blipFill>
          <a:blip r:embed="rId4" cstate="print"/>
          <a:srcRect/>
          <a:stretch>
            <a:fillRect/>
          </a:stretch>
        </p:blipFill>
        <p:spPr bwMode="auto">
          <a:xfrm>
            <a:off x="9557102" y="6199089"/>
            <a:ext cx="1439863" cy="98425"/>
          </a:xfrm>
          <a:prstGeom prst="rect">
            <a:avLst/>
          </a:prstGeom>
          <a:noFill/>
          <a:ln w="9525">
            <a:noFill/>
            <a:miter lim="800000"/>
            <a:headEnd/>
            <a:tailEnd/>
          </a:ln>
        </p:spPr>
      </p:pic>
      <p:sp>
        <p:nvSpPr>
          <p:cNvPr id="6" name="TextovéPole 4"/>
          <p:cNvSpPr txBox="1">
            <a:spLocks noChangeArrowheads="1"/>
          </p:cNvSpPr>
          <p:nvPr/>
        </p:nvSpPr>
        <p:spPr bwMode="auto">
          <a:xfrm>
            <a:off x="7306243" y="187271"/>
            <a:ext cx="3879588" cy="246221"/>
          </a:xfrm>
          <a:prstGeom prst="rect">
            <a:avLst/>
          </a:prstGeom>
          <a:noFill/>
          <a:ln w="9525">
            <a:noFill/>
            <a:miter lim="800000"/>
            <a:headEnd/>
            <a:tailEnd/>
          </a:ln>
        </p:spPr>
        <p:txBody>
          <a:bodyPr wrap="none">
            <a:spAutoFit/>
          </a:bodyPr>
          <a:lstStyle/>
          <a:p>
            <a:r>
              <a:rPr lang="en-US" sz="1000" dirty="0" smtClean="0">
                <a:solidFill>
                  <a:schemeClr val="bg1"/>
                </a:solidFill>
                <a:latin typeface="Arial" panose="020B0604020202020204" pitchFamily="34" charset="0"/>
                <a:cs typeface="Arial" panose="020B0604020202020204" pitchFamily="34" charset="0"/>
              </a:rPr>
              <a:t>12 July 2011  17:40 UTC  Meteosat-8 (MSG-1) SEVIRI, Germany </a:t>
            </a:r>
            <a:endParaRPr lang="en-US" sz="1000" dirty="0">
              <a:solidFill>
                <a:schemeClr val="bg1"/>
              </a:solidFill>
              <a:latin typeface="Arial" panose="020B0604020202020204" pitchFamily="34" charset="0"/>
              <a:cs typeface="Arial" panose="020B0604020202020204" pitchFamily="34" charset="0"/>
            </a:endParaRPr>
          </a:p>
        </p:txBody>
      </p:sp>
      <p:sp>
        <p:nvSpPr>
          <p:cNvPr id="7" name="TextovéPole 10"/>
          <p:cNvSpPr txBox="1">
            <a:spLocks noChangeArrowheads="1"/>
          </p:cNvSpPr>
          <p:nvPr/>
        </p:nvSpPr>
        <p:spPr bwMode="auto">
          <a:xfrm>
            <a:off x="3324023" y="6347337"/>
            <a:ext cx="428322" cy="230832"/>
          </a:xfrm>
          <a:prstGeom prst="rect">
            <a:avLst/>
          </a:prstGeom>
          <a:noFill/>
          <a:ln w="9525">
            <a:noFill/>
            <a:miter lim="800000"/>
            <a:headEnd/>
            <a:tailEnd/>
          </a:ln>
        </p:spPr>
        <p:txBody>
          <a:bodyPr wrap="none">
            <a:spAutoFit/>
          </a:bodyPr>
          <a:lstStyle/>
          <a:p>
            <a:r>
              <a:rPr lang="en-US" sz="900" dirty="0">
                <a:solidFill>
                  <a:schemeClr val="bg1"/>
                </a:solidFill>
                <a:latin typeface="Arial" panose="020B0604020202020204" pitchFamily="34" charset="0"/>
                <a:cs typeface="Arial" panose="020B0604020202020204" pitchFamily="34" charset="0"/>
              </a:rPr>
              <a:t>HRV</a:t>
            </a:r>
          </a:p>
        </p:txBody>
      </p:sp>
      <p:sp>
        <p:nvSpPr>
          <p:cNvPr id="8" name="TextovéPole 11"/>
          <p:cNvSpPr txBox="1">
            <a:spLocks noChangeArrowheads="1"/>
          </p:cNvSpPr>
          <p:nvPr/>
        </p:nvSpPr>
        <p:spPr bwMode="auto">
          <a:xfrm>
            <a:off x="8263893" y="6349199"/>
            <a:ext cx="716863" cy="230832"/>
          </a:xfrm>
          <a:prstGeom prst="rect">
            <a:avLst/>
          </a:prstGeom>
          <a:noFill/>
          <a:ln w="9525">
            <a:noFill/>
            <a:miter lim="800000"/>
            <a:headEnd/>
            <a:tailEnd/>
          </a:ln>
        </p:spPr>
        <p:txBody>
          <a:bodyPr wrap="none">
            <a:spAutoFit/>
          </a:bodyPr>
          <a:lstStyle/>
          <a:p>
            <a:r>
              <a:rPr lang="en-US" sz="900" dirty="0">
                <a:solidFill>
                  <a:schemeClr val="bg1"/>
                </a:solidFill>
                <a:latin typeface="Arial" panose="020B0604020202020204" pitchFamily="34" charset="0"/>
                <a:cs typeface="Arial" panose="020B0604020202020204" pitchFamily="34" charset="0"/>
              </a:rPr>
              <a:t>IR10.8-BT</a:t>
            </a:r>
          </a:p>
        </p:txBody>
      </p:sp>
    </p:spTree>
    <p:extLst>
      <p:ext uri="{BB962C8B-B14F-4D97-AF65-F5344CB8AC3E}">
        <p14:creationId xmlns:p14="http://schemas.microsoft.com/office/powerpoint/2010/main" val="928609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20110712 1500-2100utc D cold-U &amp; plume (sandwiches)\MSG1_RSS\02 sandwich images\1740 crop\201107121740_MSG1_sandwich-IR108-BT.png"/>
          <p:cNvPicPr>
            <a:picLocks noChangeAspect="1" noChangeArrowheads="1"/>
          </p:cNvPicPr>
          <p:nvPr/>
        </p:nvPicPr>
        <p:blipFill>
          <a:blip r:embed="rId2" cstate="print"/>
          <a:srcRect/>
          <a:stretch>
            <a:fillRect/>
          </a:stretch>
        </p:blipFill>
        <p:spPr bwMode="auto">
          <a:xfrm>
            <a:off x="6120000" y="576000"/>
            <a:ext cx="4937139" cy="5760000"/>
          </a:xfrm>
          <a:prstGeom prst="rect">
            <a:avLst/>
          </a:prstGeom>
          <a:noFill/>
          <a:ln w="0">
            <a:solidFill>
              <a:schemeClr val="bg1">
                <a:lumMod val="50000"/>
              </a:schemeClr>
            </a:solidFill>
          </a:ln>
        </p:spPr>
      </p:pic>
      <p:pic>
        <p:nvPicPr>
          <p:cNvPr id="5" name="Picture 2" descr="O:\20110712 1500-2100utc D cold-U &amp; plume (sandwiches)\MSG1_RSS\02 sandwich images\1740 crop\201107121740_MSG1_HRV.png"/>
          <p:cNvPicPr>
            <a:picLocks noChangeAspect="1" noChangeArrowheads="1"/>
          </p:cNvPicPr>
          <p:nvPr/>
        </p:nvPicPr>
        <p:blipFill>
          <a:blip r:embed="rId3" cstate="print"/>
          <a:srcRect/>
          <a:stretch>
            <a:fillRect/>
          </a:stretch>
        </p:blipFill>
        <p:spPr bwMode="auto">
          <a:xfrm>
            <a:off x="1080000" y="576000"/>
            <a:ext cx="4937140" cy="5760000"/>
          </a:xfrm>
          <a:prstGeom prst="rect">
            <a:avLst/>
          </a:prstGeom>
          <a:noFill/>
          <a:ln w="0">
            <a:solidFill>
              <a:schemeClr val="bg1">
                <a:lumMod val="50000"/>
              </a:schemeClr>
            </a:solidFill>
          </a:ln>
        </p:spPr>
      </p:pic>
      <p:sp>
        <p:nvSpPr>
          <p:cNvPr id="6" name="Text Box 5"/>
          <p:cNvSpPr txBox="1">
            <a:spLocks noChangeArrowheads="1"/>
          </p:cNvSpPr>
          <p:nvPr/>
        </p:nvSpPr>
        <p:spPr bwMode="auto">
          <a:xfrm>
            <a:off x="191840" y="119694"/>
            <a:ext cx="558952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examples </a:t>
            </a:r>
            <a:endParaRPr lang="en-US" sz="1400" b="1" dirty="0">
              <a:solidFill>
                <a:schemeClr val="bg1"/>
              </a:solidFill>
              <a:latin typeface="Arial" panose="020B0604020202020204" pitchFamily="34" charset="0"/>
              <a:cs typeface="Arial" panose="020B0604020202020204" pitchFamily="34" charset="0"/>
            </a:endParaRPr>
          </a:p>
        </p:txBody>
      </p:sp>
      <p:pic>
        <p:nvPicPr>
          <p:cNvPr id="8" name="Picture 6" descr="O:\!!! support files\CZ borders and BT- BTD color scales\BT-BTD_source-files\BT_bluered-scale.png"/>
          <p:cNvPicPr>
            <a:picLocks noChangeAspect="1" noChangeArrowheads="1"/>
          </p:cNvPicPr>
          <p:nvPr/>
        </p:nvPicPr>
        <p:blipFill>
          <a:blip r:embed="rId4" cstate="print"/>
          <a:srcRect/>
          <a:stretch>
            <a:fillRect/>
          </a:stretch>
        </p:blipFill>
        <p:spPr bwMode="auto">
          <a:xfrm>
            <a:off x="9557102" y="6199089"/>
            <a:ext cx="1439863" cy="98425"/>
          </a:xfrm>
          <a:prstGeom prst="rect">
            <a:avLst/>
          </a:prstGeom>
          <a:noFill/>
          <a:ln w="9525">
            <a:noFill/>
            <a:miter lim="800000"/>
            <a:headEnd/>
            <a:tailEnd/>
          </a:ln>
        </p:spPr>
      </p:pic>
      <p:sp>
        <p:nvSpPr>
          <p:cNvPr id="9" name="TextovéPole 10"/>
          <p:cNvSpPr txBox="1">
            <a:spLocks noChangeArrowheads="1"/>
          </p:cNvSpPr>
          <p:nvPr/>
        </p:nvSpPr>
        <p:spPr bwMode="auto">
          <a:xfrm>
            <a:off x="3324023" y="6347337"/>
            <a:ext cx="428322" cy="230832"/>
          </a:xfrm>
          <a:prstGeom prst="rect">
            <a:avLst/>
          </a:prstGeom>
          <a:noFill/>
          <a:ln w="9525">
            <a:noFill/>
            <a:miter lim="800000"/>
            <a:headEnd/>
            <a:tailEnd/>
          </a:ln>
        </p:spPr>
        <p:txBody>
          <a:bodyPr wrap="none">
            <a:spAutoFit/>
          </a:bodyPr>
          <a:lstStyle/>
          <a:p>
            <a:r>
              <a:rPr lang="en-US" sz="900" dirty="0">
                <a:solidFill>
                  <a:schemeClr val="bg1"/>
                </a:solidFill>
                <a:latin typeface="Arial" panose="020B0604020202020204" pitchFamily="34" charset="0"/>
                <a:cs typeface="Arial" panose="020B0604020202020204" pitchFamily="34" charset="0"/>
              </a:rPr>
              <a:t>HRV</a:t>
            </a:r>
          </a:p>
        </p:txBody>
      </p:sp>
      <p:sp>
        <p:nvSpPr>
          <p:cNvPr id="10" name="TextovéPole 4"/>
          <p:cNvSpPr txBox="1">
            <a:spLocks noChangeArrowheads="1"/>
          </p:cNvSpPr>
          <p:nvPr/>
        </p:nvSpPr>
        <p:spPr bwMode="auto">
          <a:xfrm>
            <a:off x="7306243" y="187271"/>
            <a:ext cx="3879588" cy="246221"/>
          </a:xfrm>
          <a:prstGeom prst="rect">
            <a:avLst/>
          </a:prstGeom>
          <a:noFill/>
          <a:ln w="9525">
            <a:noFill/>
            <a:miter lim="800000"/>
            <a:headEnd/>
            <a:tailEnd/>
          </a:ln>
        </p:spPr>
        <p:txBody>
          <a:bodyPr wrap="none">
            <a:spAutoFit/>
          </a:bodyPr>
          <a:lstStyle/>
          <a:p>
            <a:r>
              <a:rPr lang="en-US" sz="1000" dirty="0" smtClean="0">
                <a:solidFill>
                  <a:schemeClr val="bg1"/>
                </a:solidFill>
                <a:latin typeface="Arial" panose="020B0604020202020204" pitchFamily="34" charset="0"/>
                <a:cs typeface="Arial" panose="020B0604020202020204" pitchFamily="34" charset="0"/>
              </a:rPr>
              <a:t>12 July 2011  17:40 UTC  Meteosat-8 (MSG-1) SEVIRI, Germany </a:t>
            </a:r>
            <a:endParaRPr lang="en-US" sz="1000" dirty="0">
              <a:solidFill>
                <a:schemeClr val="bg1"/>
              </a:solidFill>
              <a:latin typeface="Arial" panose="020B0604020202020204" pitchFamily="34" charset="0"/>
              <a:cs typeface="Arial" panose="020B0604020202020204" pitchFamily="34" charset="0"/>
            </a:endParaRPr>
          </a:p>
        </p:txBody>
      </p:sp>
      <p:sp>
        <p:nvSpPr>
          <p:cNvPr id="11" name="TextovéPole 10"/>
          <p:cNvSpPr txBox="1">
            <a:spLocks noChangeArrowheads="1"/>
          </p:cNvSpPr>
          <p:nvPr/>
        </p:nvSpPr>
        <p:spPr bwMode="auto">
          <a:xfrm>
            <a:off x="7825100" y="6347337"/>
            <a:ext cx="1627369"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Sandwich HRV &amp; IR10.8-BT</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5189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20110712 1500-2100utc D cold-U &amp; plume (sandwiches)\MSG1_RSS\02 sandwich images\1740 crop\201107121740_MSG1_storm-RGB.png"/>
          <p:cNvPicPr>
            <a:picLocks noChangeAspect="1" noChangeArrowheads="1"/>
          </p:cNvPicPr>
          <p:nvPr/>
        </p:nvPicPr>
        <p:blipFill>
          <a:blip r:embed="rId2" cstate="print">
            <a:lum bright="-10000"/>
          </a:blip>
          <a:srcRect/>
          <a:stretch>
            <a:fillRect/>
          </a:stretch>
        </p:blipFill>
        <p:spPr bwMode="auto">
          <a:xfrm>
            <a:off x="6120000" y="576000"/>
            <a:ext cx="4937142" cy="5760000"/>
          </a:xfrm>
          <a:prstGeom prst="rect">
            <a:avLst/>
          </a:prstGeom>
          <a:noFill/>
          <a:ln w="0">
            <a:solidFill>
              <a:schemeClr val="bg1">
                <a:lumMod val="50000"/>
              </a:schemeClr>
            </a:solidFill>
          </a:ln>
        </p:spPr>
      </p:pic>
      <p:pic>
        <p:nvPicPr>
          <p:cNvPr id="5" name="Picture 2" descr="O:\20110712 1500-2100utc D cold-U &amp; plume (sandwiches)\MSG1_RSS\02 sandwich images\1740 crop\201107121740_MSG1_HRV.png"/>
          <p:cNvPicPr>
            <a:picLocks noChangeAspect="1" noChangeArrowheads="1"/>
          </p:cNvPicPr>
          <p:nvPr/>
        </p:nvPicPr>
        <p:blipFill>
          <a:blip r:embed="rId3" cstate="print"/>
          <a:srcRect/>
          <a:stretch>
            <a:fillRect/>
          </a:stretch>
        </p:blipFill>
        <p:spPr bwMode="auto">
          <a:xfrm>
            <a:off x="1080000" y="576000"/>
            <a:ext cx="4937140" cy="5760000"/>
          </a:xfrm>
          <a:prstGeom prst="rect">
            <a:avLst/>
          </a:prstGeom>
          <a:noFill/>
          <a:ln w="0">
            <a:solidFill>
              <a:schemeClr val="bg1">
                <a:lumMod val="50000"/>
              </a:schemeClr>
            </a:solidFill>
          </a:ln>
        </p:spPr>
      </p:pic>
      <p:sp>
        <p:nvSpPr>
          <p:cNvPr id="6" name="Text Box 5"/>
          <p:cNvSpPr txBox="1">
            <a:spLocks noChangeArrowheads="1"/>
          </p:cNvSpPr>
          <p:nvPr/>
        </p:nvSpPr>
        <p:spPr bwMode="auto">
          <a:xfrm>
            <a:off x="191840" y="119694"/>
            <a:ext cx="558952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examples </a:t>
            </a:r>
            <a:endParaRPr lang="en-US" sz="1400" b="1" dirty="0">
              <a:solidFill>
                <a:schemeClr val="bg1"/>
              </a:solidFill>
              <a:latin typeface="Arial" panose="020B0604020202020204" pitchFamily="34" charset="0"/>
              <a:cs typeface="Arial" panose="020B0604020202020204" pitchFamily="34" charset="0"/>
            </a:endParaRPr>
          </a:p>
        </p:txBody>
      </p:sp>
      <p:sp>
        <p:nvSpPr>
          <p:cNvPr id="8" name="TextovéPole 10"/>
          <p:cNvSpPr txBox="1">
            <a:spLocks noChangeArrowheads="1"/>
          </p:cNvSpPr>
          <p:nvPr/>
        </p:nvSpPr>
        <p:spPr bwMode="auto">
          <a:xfrm>
            <a:off x="3324023" y="6347337"/>
            <a:ext cx="428322" cy="230832"/>
          </a:xfrm>
          <a:prstGeom prst="rect">
            <a:avLst/>
          </a:prstGeom>
          <a:noFill/>
          <a:ln w="9525">
            <a:noFill/>
            <a:miter lim="800000"/>
            <a:headEnd/>
            <a:tailEnd/>
          </a:ln>
        </p:spPr>
        <p:txBody>
          <a:bodyPr wrap="none">
            <a:spAutoFit/>
          </a:bodyPr>
          <a:lstStyle/>
          <a:p>
            <a:r>
              <a:rPr lang="en-US" sz="900" dirty="0">
                <a:solidFill>
                  <a:schemeClr val="bg1"/>
                </a:solidFill>
                <a:latin typeface="Arial" panose="020B0604020202020204" pitchFamily="34" charset="0"/>
                <a:cs typeface="Arial" panose="020B0604020202020204" pitchFamily="34" charset="0"/>
              </a:rPr>
              <a:t>HRV</a:t>
            </a:r>
          </a:p>
        </p:txBody>
      </p:sp>
      <p:sp>
        <p:nvSpPr>
          <p:cNvPr id="9" name="TextovéPole 4"/>
          <p:cNvSpPr txBox="1">
            <a:spLocks noChangeArrowheads="1"/>
          </p:cNvSpPr>
          <p:nvPr/>
        </p:nvSpPr>
        <p:spPr bwMode="auto">
          <a:xfrm>
            <a:off x="7306243" y="187271"/>
            <a:ext cx="3879588" cy="246221"/>
          </a:xfrm>
          <a:prstGeom prst="rect">
            <a:avLst/>
          </a:prstGeom>
          <a:noFill/>
          <a:ln w="9525">
            <a:noFill/>
            <a:miter lim="800000"/>
            <a:headEnd/>
            <a:tailEnd/>
          </a:ln>
        </p:spPr>
        <p:txBody>
          <a:bodyPr wrap="none">
            <a:spAutoFit/>
          </a:bodyPr>
          <a:lstStyle/>
          <a:p>
            <a:r>
              <a:rPr lang="en-US" sz="1000" dirty="0" smtClean="0">
                <a:solidFill>
                  <a:schemeClr val="bg1"/>
                </a:solidFill>
                <a:latin typeface="Arial" panose="020B0604020202020204" pitchFamily="34" charset="0"/>
                <a:cs typeface="Arial" panose="020B0604020202020204" pitchFamily="34" charset="0"/>
              </a:rPr>
              <a:t>12 July 2011  17:40 UTC  Meteosat-8 (MSG-1) SEVIRI, Germany </a:t>
            </a:r>
            <a:endParaRPr lang="en-US" sz="1000" dirty="0">
              <a:solidFill>
                <a:schemeClr val="bg1"/>
              </a:solidFill>
              <a:latin typeface="Arial" panose="020B0604020202020204" pitchFamily="34" charset="0"/>
              <a:cs typeface="Arial" panose="020B0604020202020204" pitchFamily="34" charset="0"/>
            </a:endParaRPr>
          </a:p>
        </p:txBody>
      </p:sp>
      <p:sp>
        <p:nvSpPr>
          <p:cNvPr id="10" name="TextovéPole 10"/>
          <p:cNvSpPr txBox="1">
            <a:spLocks noChangeArrowheads="1"/>
          </p:cNvSpPr>
          <p:nvPr/>
        </p:nvSpPr>
        <p:spPr bwMode="auto">
          <a:xfrm>
            <a:off x="8148295" y="6347337"/>
            <a:ext cx="774571"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Storm RGB</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361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20110712 1500-2100utc D cold-U &amp; plume (sandwiches)\MSG1_RSS\02 sandwich images\1740 crop\201107121740_MSG1_sandwich-storm-RGB.png"/>
          <p:cNvPicPr>
            <a:picLocks noChangeAspect="1" noChangeArrowheads="1"/>
          </p:cNvPicPr>
          <p:nvPr/>
        </p:nvPicPr>
        <p:blipFill>
          <a:blip r:embed="rId2" cstate="print"/>
          <a:srcRect/>
          <a:stretch>
            <a:fillRect/>
          </a:stretch>
        </p:blipFill>
        <p:spPr bwMode="auto">
          <a:xfrm>
            <a:off x="6120000" y="576000"/>
            <a:ext cx="4937141" cy="5760000"/>
          </a:xfrm>
          <a:prstGeom prst="rect">
            <a:avLst/>
          </a:prstGeom>
          <a:noFill/>
          <a:ln w="0">
            <a:solidFill>
              <a:schemeClr val="bg1">
                <a:lumMod val="50000"/>
              </a:schemeClr>
            </a:solidFill>
          </a:ln>
        </p:spPr>
      </p:pic>
      <p:pic>
        <p:nvPicPr>
          <p:cNvPr id="5" name="Picture 2" descr="O:\20110712 1500-2100utc D cold-U &amp; plume (sandwiches)\MSG1_RSS\02 sandwich images\1740 crop\201107121740_MSG1_HRV.png"/>
          <p:cNvPicPr>
            <a:picLocks noChangeAspect="1" noChangeArrowheads="1"/>
          </p:cNvPicPr>
          <p:nvPr/>
        </p:nvPicPr>
        <p:blipFill>
          <a:blip r:embed="rId3" cstate="print"/>
          <a:srcRect/>
          <a:stretch>
            <a:fillRect/>
          </a:stretch>
        </p:blipFill>
        <p:spPr bwMode="auto">
          <a:xfrm>
            <a:off x="1080000" y="576000"/>
            <a:ext cx="4937140" cy="5760000"/>
          </a:xfrm>
          <a:prstGeom prst="rect">
            <a:avLst/>
          </a:prstGeom>
          <a:noFill/>
          <a:ln w="0">
            <a:solidFill>
              <a:schemeClr val="bg1">
                <a:lumMod val="50000"/>
              </a:schemeClr>
            </a:solidFill>
          </a:ln>
        </p:spPr>
      </p:pic>
      <p:sp>
        <p:nvSpPr>
          <p:cNvPr id="6" name="Text Box 5"/>
          <p:cNvSpPr txBox="1">
            <a:spLocks noChangeArrowheads="1"/>
          </p:cNvSpPr>
          <p:nvPr/>
        </p:nvSpPr>
        <p:spPr bwMode="auto">
          <a:xfrm>
            <a:off x="191840" y="119694"/>
            <a:ext cx="558952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examples </a:t>
            </a:r>
            <a:endParaRPr lang="en-US" sz="1400" b="1" dirty="0">
              <a:solidFill>
                <a:schemeClr val="bg1"/>
              </a:solidFill>
              <a:latin typeface="Arial" panose="020B0604020202020204" pitchFamily="34" charset="0"/>
              <a:cs typeface="Arial" panose="020B0604020202020204" pitchFamily="34" charset="0"/>
            </a:endParaRPr>
          </a:p>
        </p:txBody>
      </p:sp>
      <p:sp>
        <p:nvSpPr>
          <p:cNvPr id="8" name="TextovéPole 10"/>
          <p:cNvSpPr txBox="1">
            <a:spLocks noChangeArrowheads="1"/>
          </p:cNvSpPr>
          <p:nvPr/>
        </p:nvSpPr>
        <p:spPr bwMode="auto">
          <a:xfrm>
            <a:off x="3324023" y="6347337"/>
            <a:ext cx="428322" cy="230832"/>
          </a:xfrm>
          <a:prstGeom prst="rect">
            <a:avLst/>
          </a:prstGeom>
          <a:noFill/>
          <a:ln w="9525">
            <a:noFill/>
            <a:miter lim="800000"/>
            <a:headEnd/>
            <a:tailEnd/>
          </a:ln>
        </p:spPr>
        <p:txBody>
          <a:bodyPr wrap="none">
            <a:spAutoFit/>
          </a:bodyPr>
          <a:lstStyle/>
          <a:p>
            <a:r>
              <a:rPr lang="en-US" sz="900" dirty="0">
                <a:solidFill>
                  <a:schemeClr val="bg1"/>
                </a:solidFill>
                <a:latin typeface="Arial" panose="020B0604020202020204" pitchFamily="34" charset="0"/>
                <a:cs typeface="Arial" panose="020B0604020202020204" pitchFamily="34" charset="0"/>
              </a:rPr>
              <a:t>HRV</a:t>
            </a:r>
          </a:p>
        </p:txBody>
      </p:sp>
      <p:sp>
        <p:nvSpPr>
          <p:cNvPr id="9" name="TextovéPole 4"/>
          <p:cNvSpPr txBox="1">
            <a:spLocks noChangeArrowheads="1"/>
          </p:cNvSpPr>
          <p:nvPr/>
        </p:nvSpPr>
        <p:spPr bwMode="auto">
          <a:xfrm>
            <a:off x="7306243" y="187271"/>
            <a:ext cx="3879588" cy="246221"/>
          </a:xfrm>
          <a:prstGeom prst="rect">
            <a:avLst/>
          </a:prstGeom>
          <a:noFill/>
          <a:ln w="9525">
            <a:noFill/>
            <a:miter lim="800000"/>
            <a:headEnd/>
            <a:tailEnd/>
          </a:ln>
        </p:spPr>
        <p:txBody>
          <a:bodyPr wrap="none">
            <a:spAutoFit/>
          </a:bodyPr>
          <a:lstStyle/>
          <a:p>
            <a:r>
              <a:rPr lang="en-US" sz="1000" dirty="0" smtClean="0">
                <a:solidFill>
                  <a:schemeClr val="bg1"/>
                </a:solidFill>
                <a:latin typeface="Arial" panose="020B0604020202020204" pitchFamily="34" charset="0"/>
                <a:cs typeface="Arial" panose="020B0604020202020204" pitchFamily="34" charset="0"/>
              </a:rPr>
              <a:t>12 July 2011  17:40 UTC  Meteosat-8 (MSG-1) SEVIRI, Germany </a:t>
            </a:r>
            <a:endParaRPr lang="en-US" sz="1000" dirty="0">
              <a:solidFill>
                <a:schemeClr val="bg1"/>
              </a:solidFill>
              <a:latin typeface="Arial" panose="020B0604020202020204" pitchFamily="34" charset="0"/>
              <a:cs typeface="Arial" panose="020B0604020202020204" pitchFamily="34" charset="0"/>
            </a:endParaRPr>
          </a:p>
        </p:txBody>
      </p:sp>
      <p:sp>
        <p:nvSpPr>
          <p:cNvPr id="10" name="TextovéPole 10"/>
          <p:cNvSpPr txBox="1">
            <a:spLocks noChangeArrowheads="1"/>
          </p:cNvSpPr>
          <p:nvPr/>
        </p:nvSpPr>
        <p:spPr bwMode="auto">
          <a:xfrm>
            <a:off x="7809334" y="6347337"/>
            <a:ext cx="1691489"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Sandwich HRV &amp; Storm RGB</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663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7798994" cy="707886"/>
          </a:xfrm>
          <a:prstGeom prst="rect">
            <a:avLst/>
          </a:prstGeom>
          <a:noFill/>
        </p:spPr>
        <p:txBody>
          <a:bodyPr wrap="none" rtlCol="0">
            <a:spAutoFit/>
          </a:bodyPr>
          <a:lstStyle/>
          <a:p>
            <a:r>
              <a:rPr lang="en-US" sz="2000" cap="all" dirty="0">
                <a:solidFill>
                  <a:schemeClr val="bg1"/>
                </a:solidFill>
                <a:latin typeface="Arial Black" panose="020B0A04020102020204" pitchFamily="34" charset="0"/>
                <a:cs typeface="Arial" panose="020B0604020202020204" pitchFamily="34" charset="0"/>
              </a:rPr>
              <a:t>Impact of the wind shear on </a:t>
            </a:r>
            <a:r>
              <a:rPr lang="en-US" sz="2000" cap="all" dirty="0" smtClean="0">
                <a:solidFill>
                  <a:schemeClr val="bg1"/>
                </a:solidFill>
                <a:latin typeface="Arial Black" panose="020B0A04020102020204" pitchFamily="34" charset="0"/>
                <a:cs typeface="Arial" panose="020B0604020202020204" pitchFamily="34" charset="0"/>
              </a:rPr>
              <a:t>appearance </a:t>
            </a:r>
            <a:br>
              <a:rPr lang="en-US" sz="2000" cap="all" dirty="0" smtClean="0">
                <a:solidFill>
                  <a:schemeClr val="bg1"/>
                </a:solidFill>
                <a:latin typeface="Arial Black" panose="020B0A04020102020204" pitchFamily="34" charset="0"/>
                <a:cs typeface="Arial" panose="020B0604020202020204" pitchFamily="34" charset="0"/>
              </a:rPr>
            </a:br>
            <a:r>
              <a:rPr lang="en-US" sz="2000" cap="all" dirty="0" smtClean="0">
                <a:solidFill>
                  <a:schemeClr val="bg1"/>
                </a:solidFill>
                <a:latin typeface="Arial Black" panose="020B0A04020102020204" pitchFamily="34" charset="0"/>
                <a:cs typeface="Arial" panose="020B0604020202020204" pitchFamily="34" charset="0"/>
              </a:rPr>
              <a:t>of </a:t>
            </a:r>
            <a:r>
              <a:rPr lang="en-US" sz="2000" cap="all" dirty="0">
                <a:solidFill>
                  <a:schemeClr val="bg1"/>
                </a:solidFill>
                <a:latin typeface="Arial Black" panose="020B0A04020102020204" pitchFamily="34" charset="0"/>
                <a:cs typeface="Arial" panose="020B0604020202020204" pitchFamily="34" charset="0"/>
              </a:rPr>
              <a:t>convective </a:t>
            </a:r>
            <a:r>
              <a:rPr lang="en-US" sz="2000" cap="all" dirty="0" smtClean="0">
                <a:solidFill>
                  <a:schemeClr val="bg1"/>
                </a:solidFill>
                <a:latin typeface="Arial Black" panose="020B0A04020102020204" pitchFamily="34" charset="0"/>
                <a:cs typeface="Arial" panose="020B0604020202020204" pitchFamily="34" charset="0"/>
              </a:rPr>
              <a:t>storms (SHAPE OF STORM ANVILS)</a:t>
            </a:r>
            <a:endParaRPr lang="en-US" sz="2000" cap="all" dirty="0">
              <a:solidFill>
                <a:schemeClr val="bg1"/>
              </a:solidFill>
              <a:latin typeface="Arial Black" panose="020B0A04020102020204" pitchFamily="34" charset="0"/>
              <a:cs typeface="Arial" panose="020B0604020202020204" pitchFamily="34" charset="0"/>
            </a:endParaRP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
        <p:nvSpPr>
          <p:cNvPr id="2" name="Obdélník 1"/>
          <p:cNvSpPr/>
          <p:nvPr/>
        </p:nvSpPr>
        <p:spPr>
          <a:xfrm>
            <a:off x="1447795" y="2966739"/>
            <a:ext cx="9225459" cy="1846659"/>
          </a:xfrm>
          <a:prstGeom prst="rect">
            <a:avLst/>
          </a:prstGeom>
        </p:spPr>
        <p:txBody>
          <a:bodyPr wrap="square">
            <a:spAutoFit/>
          </a:bodyPr>
          <a:lstStyle/>
          <a:p>
            <a:pPr marL="266700" indent="-266700">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distortion </a:t>
            </a:r>
            <a:r>
              <a:rPr lang="en-US" sz="1600" dirty="0">
                <a:solidFill>
                  <a:schemeClr val="bg1"/>
                </a:solidFill>
                <a:latin typeface="Arial" panose="020B0604020202020204" pitchFamily="34" charset="0"/>
                <a:cs typeface="Arial" panose="020B0604020202020204" pitchFamily="34" charset="0"/>
              </a:rPr>
              <a:t>of the storm anvil is directly proportional to the difference between propagation speed of the storm core and winds at the storm-top levels</a:t>
            </a:r>
          </a:p>
          <a:p>
            <a:pPr marL="266700" indent="-266700">
              <a:buFont typeface="Arial"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66700" indent="-266700">
              <a:buFont typeface="Arial" pitchFamily="34" charset="0"/>
              <a:buChar char="•"/>
            </a:pPr>
            <a:r>
              <a:rPr lang="en-US" sz="1600">
                <a:solidFill>
                  <a:schemeClr val="bg1"/>
                </a:solidFill>
                <a:latin typeface="Arial" panose="020B0604020202020204" pitchFamily="34" charset="0"/>
                <a:cs typeface="Arial" panose="020B0604020202020204" pitchFamily="34" charset="0"/>
              </a:rPr>
              <a:t>no-shear or weak-shear environment  &gt;&gt;&gt;  almost circular shape of the storm anvil</a:t>
            </a:r>
          </a:p>
          <a:p>
            <a:pPr marL="266700" indent="-266700">
              <a:buFont typeface="Arial" pitchFamily="34" charset="0"/>
              <a:buChar char="•"/>
            </a:pPr>
            <a:endParaRPr lang="cs-CZ" sz="1600">
              <a:solidFill>
                <a:schemeClr val="bg1"/>
              </a:solidFill>
              <a:latin typeface="Arial" panose="020B0604020202020204" pitchFamily="34" charset="0"/>
              <a:cs typeface="Arial" panose="020B0604020202020204" pitchFamily="34" charset="0"/>
            </a:endParaRPr>
          </a:p>
          <a:p>
            <a:pPr marL="266700" indent="-266700">
              <a:buFont typeface="Arial" pitchFamily="34" charset="0"/>
              <a:buChar char="•"/>
            </a:pPr>
            <a:r>
              <a:rPr lang="en-US" sz="1600" smtClean="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stronger the wind shear (or stronger storm-top relative winds), the more elongated anvils </a:t>
            </a:r>
          </a:p>
          <a:p>
            <a:pPr marL="266700" indent="-266700">
              <a:buFont typeface="Arial" pitchFamily="34" charset="0"/>
              <a:buChar char="•"/>
            </a:pP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9632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20110712 1500-2100utc D cold-U &amp; plume (sandwiches)\MSG1_RSS\02 sandwich images\1740 crop\201107121740_MSG1_sandwich-storm-RGB.png"/>
          <p:cNvPicPr>
            <a:picLocks noChangeAspect="1" noChangeArrowheads="1"/>
          </p:cNvPicPr>
          <p:nvPr/>
        </p:nvPicPr>
        <p:blipFill>
          <a:blip r:embed="rId2" cstate="print"/>
          <a:srcRect/>
          <a:stretch>
            <a:fillRect/>
          </a:stretch>
        </p:blipFill>
        <p:spPr bwMode="auto">
          <a:xfrm>
            <a:off x="6120000" y="576000"/>
            <a:ext cx="4937139" cy="5760000"/>
          </a:xfrm>
          <a:prstGeom prst="rect">
            <a:avLst/>
          </a:prstGeom>
          <a:noFill/>
          <a:ln w="0">
            <a:solidFill>
              <a:schemeClr val="bg1">
                <a:lumMod val="50000"/>
              </a:schemeClr>
            </a:solidFill>
          </a:ln>
        </p:spPr>
      </p:pic>
      <p:pic>
        <p:nvPicPr>
          <p:cNvPr id="4" name="Picture 2" descr="O:\20110712 1500-2100utc D cold-U &amp; plume (sandwiches)\MSG1_RSS\02 sandwich images\1740 crop\201107121740_MSG1_sandwich-IR108-BT.png"/>
          <p:cNvPicPr>
            <a:picLocks noChangeAspect="1" noChangeArrowheads="1"/>
          </p:cNvPicPr>
          <p:nvPr/>
        </p:nvPicPr>
        <p:blipFill>
          <a:blip r:embed="rId3" cstate="print"/>
          <a:srcRect/>
          <a:stretch>
            <a:fillRect/>
          </a:stretch>
        </p:blipFill>
        <p:spPr bwMode="auto">
          <a:xfrm>
            <a:off x="1080000" y="576000"/>
            <a:ext cx="4937139" cy="5760000"/>
          </a:xfrm>
          <a:prstGeom prst="rect">
            <a:avLst/>
          </a:prstGeom>
          <a:noFill/>
          <a:ln w="0">
            <a:solidFill>
              <a:schemeClr val="bg1">
                <a:lumMod val="50000"/>
              </a:schemeClr>
            </a:solidFill>
          </a:ln>
        </p:spPr>
      </p:pic>
      <p:sp>
        <p:nvSpPr>
          <p:cNvPr id="5" name="Text Box 5"/>
          <p:cNvSpPr txBox="1">
            <a:spLocks noChangeArrowheads="1"/>
          </p:cNvSpPr>
          <p:nvPr/>
        </p:nvSpPr>
        <p:spPr bwMode="auto">
          <a:xfrm>
            <a:off x="191840" y="119694"/>
            <a:ext cx="558952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Blended (sandwich) image products – examples </a:t>
            </a:r>
            <a:endParaRPr lang="en-US" sz="1400" b="1" dirty="0">
              <a:solidFill>
                <a:schemeClr val="bg1"/>
              </a:solidFill>
              <a:latin typeface="Arial" panose="020B0604020202020204" pitchFamily="34" charset="0"/>
              <a:cs typeface="Arial" panose="020B0604020202020204" pitchFamily="34" charset="0"/>
            </a:endParaRPr>
          </a:p>
        </p:txBody>
      </p:sp>
      <p:pic>
        <p:nvPicPr>
          <p:cNvPr id="7" name="Picture 6" descr="O:\!!! support files\CZ borders and BT- BTD color scales\BT-BTD_source-files\BT_bluered-scale.png"/>
          <p:cNvPicPr>
            <a:picLocks noChangeAspect="1" noChangeArrowheads="1"/>
          </p:cNvPicPr>
          <p:nvPr/>
        </p:nvPicPr>
        <p:blipFill>
          <a:blip r:embed="rId4" cstate="print"/>
          <a:srcRect/>
          <a:stretch>
            <a:fillRect/>
          </a:stretch>
        </p:blipFill>
        <p:spPr bwMode="auto">
          <a:xfrm>
            <a:off x="4522971" y="6199089"/>
            <a:ext cx="1439863" cy="98425"/>
          </a:xfrm>
          <a:prstGeom prst="rect">
            <a:avLst/>
          </a:prstGeom>
          <a:noFill/>
          <a:ln w="9525">
            <a:noFill/>
            <a:miter lim="800000"/>
            <a:headEnd/>
            <a:tailEnd/>
          </a:ln>
        </p:spPr>
      </p:pic>
      <p:sp>
        <p:nvSpPr>
          <p:cNvPr id="8" name="TextovéPole 4"/>
          <p:cNvSpPr txBox="1">
            <a:spLocks noChangeArrowheads="1"/>
          </p:cNvSpPr>
          <p:nvPr/>
        </p:nvSpPr>
        <p:spPr bwMode="auto">
          <a:xfrm>
            <a:off x="7306243" y="187271"/>
            <a:ext cx="3879588" cy="246221"/>
          </a:xfrm>
          <a:prstGeom prst="rect">
            <a:avLst/>
          </a:prstGeom>
          <a:noFill/>
          <a:ln w="9525">
            <a:noFill/>
            <a:miter lim="800000"/>
            <a:headEnd/>
            <a:tailEnd/>
          </a:ln>
        </p:spPr>
        <p:txBody>
          <a:bodyPr wrap="none">
            <a:spAutoFit/>
          </a:bodyPr>
          <a:lstStyle/>
          <a:p>
            <a:r>
              <a:rPr lang="en-US" sz="1000" dirty="0" smtClean="0">
                <a:solidFill>
                  <a:schemeClr val="bg1"/>
                </a:solidFill>
                <a:latin typeface="Arial" panose="020B0604020202020204" pitchFamily="34" charset="0"/>
                <a:cs typeface="Arial" panose="020B0604020202020204" pitchFamily="34" charset="0"/>
              </a:rPr>
              <a:t>12 July 2011  17:40 UTC  Meteosat-8 (MSG-1) SEVIRI, Germany </a:t>
            </a:r>
            <a:endParaRPr lang="en-US" sz="1000" dirty="0">
              <a:solidFill>
                <a:schemeClr val="bg1"/>
              </a:solidFill>
              <a:latin typeface="Arial" panose="020B0604020202020204" pitchFamily="34" charset="0"/>
              <a:cs typeface="Arial" panose="020B0604020202020204" pitchFamily="34" charset="0"/>
            </a:endParaRPr>
          </a:p>
        </p:txBody>
      </p:sp>
      <p:sp>
        <p:nvSpPr>
          <p:cNvPr id="9" name="TextovéPole 10"/>
          <p:cNvSpPr txBox="1">
            <a:spLocks noChangeArrowheads="1"/>
          </p:cNvSpPr>
          <p:nvPr/>
        </p:nvSpPr>
        <p:spPr bwMode="auto">
          <a:xfrm>
            <a:off x="2732814" y="6347337"/>
            <a:ext cx="1627369"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Sandwich HRV &amp; IR10.8-BT</a:t>
            </a:r>
            <a:endParaRPr lang="en-US" sz="900" dirty="0">
              <a:solidFill>
                <a:schemeClr val="bg1"/>
              </a:solidFill>
              <a:latin typeface="Arial" panose="020B0604020202020204" pitchFamily="34" charset="0"/>
              <a:cs typeface="Arial" panose="020B0604020202020204" pitchFamily="34" charset="0"/>
            </a:endParaRPr>
          </a:p>
        </p:txBody>
      </p:sp>
      <p:sp>
        <p:nvSpPr>
          <p:cNvPr id="10" name="TextovéPole 10"/>
          <p:cNvSpPr txBox="1">
            <a:spLocks noChangeArrowheads="1"/>
          </p:cNvSpPr>
          <p:nvPr/>
        </p:nvSpPr>
        <p:spPr bwMode="auto">
          <a:xfrm>
            <a:off x="7809334" y="6347337"/>
            <a:ext cx="1691489" cy="230832"/>
          </a:xfrm>
          <a:prstGeom prst="rect">
            <a:avLst/>
          </a:prstGeom>
          <a:noFill/>
          <a:ln w="9525">
            <a:noFill/>
            <a:miter lim="800000"/>
            <a:headEnd/>
            <a:tailEnd/>
          </a:ln>
        </p:spPr>
        <p:txBody>
          <a:bodyPr wrap="none">
            <a:spAutoFit/>
          </a:bodyPr>
          <a:lstStyle/>
          <a:p>
            <a:r>
              <a:rPr lang="en-US" sz="900" dirty="0" smtClean="0">
                <a:solidFill>
                  <a:schemeClr val="bg1"/>
                </a:solidFill>
                <a:latin typeface="Arial" panose="020B0604020202020204" pitchFamily="34" charset="0"/>
                <a:cs typeface="Arial" panose="020B0604020202020204" pitchFamily="34" charset="0"/>
              </a:rPr>
              <a:t>Sandwich HRV &amp; Storm RGB</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452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5"/>
          <p:cNvSpPr txBox="1">
            <a:spLocks noChangeArrowheads="1"/>
          </p:cNvSpPr>
          <p:nvPr/>
        </p:nvSpPr>
        <p:spPr bwMode="auto">
          <a:xfrm>
            <a:off x="1459262" y="2598201"/>
            <a:ext cx="9343660" cy="3139321"/>
          </a:xfrm>
          <a:prstGeom prst="rect">
            <a:avLst/>
          </a:prstGeom>
          <a:noFill/>
          <a:ln w="9525">
            <a:noFill/>
            <a:miter lim="800000"/>
            <a:headEnd/>
            <a:tailEnd/>
          </a:ln>
        </p:spPr>
        <p:txBody>
          <a:bodyPr wrap="square">
            <a:spAutoFit/>
          </a:bodyPr>
          <a:lstStyle/>
          <a:p>
            <a:pPr marL="266700" indent="-266700" algn="just">
              <a:buFont typeface="Arial" pitchFamily="34" charset="0"/>
              <a:buChar char="•"/>
            </a:pPr>
            <a:r>
              <a:rPr lang="en-US" dirty="0">
                <a:solidFill>
                  <a:schemeClr val="bg1"/>
                </a:solidFill>
                <a:latin typeface="Arial" panose="020B0604020202020204" pitchFamily="34" charset="0"/>
                <a:cs typeface="Arial" panose="020B0604020202020204" pitchFamily="34" charset="0"/>
              </a:rPr>
              <a:t>viewing geometry (scan </a:t>
            </a:r>
            <a:r>
              <a:rPr lang="en-US" dirty="0" smtClean="0">
                <a:solidFill>
                  <a:schemeClr val="bg1"/>
                </a:solidFill>
                <a:latin typeface="Arial" panose="020B0604020202020204" pitchFamily="34" charset="0"/>
                <a:cs typeface="Arial" panose="020B0604020202020204" pitchFamily="34" charset="0"/>
              </a:rPr>
              <a:t>conditions, angle of view), parallax </a:t>
            </a:r>
            <a:r>
              <a:rPr lang="en-US" dirty="0">
                <a:solidFill>
                  <a:schemeClr val="bg1"/>
                </a:solidFill>
                <a:latin typeface="Arial" panose="020B0604020202020204" pitchFamily="34" charset="0"/>
                <a:cs typeface="Arial" panose="020B0604020202020204" pitchFamily="34" charset="0"/>
              </a:rPr>
              <a:t>shift </a:t>
            </a:r>
            <a:r>
              <a:rPr lang="en-US" dirty="0" smtClean="0">
                <a:solidFill>
                  <a:schemeClr val="bg1"/>
                </a:solidFill>
                <a:latin typeface="Arial" panose="020B0604020202020204" pitchFamily="34" charset="0"/>
                <a:cs typeface="Arial" panose="020B0604020202020204" pitchFamily="34" charset="0"/>
              </a:rPr>
              <a:t>effect, data re-mapping</a:t>
            </a:r>
            <a:endParaRPr lang="en-US" dirty="0">
              <a:solidFill>
                <a:schemeClr val="bg1"/>
              </a:solidFill>
              <a:latin typeface="Arial" panose="020B0604020202020204" pitchFamily="34" charset="0"/>
              <a:cs typeface="Arial" panose="020B0604020202020204" pitchFamily="34" charset="0"/>
            </a:endParaRPr>
          </a:p>
          <a:p>
            <a:pPr marL="266700" indent="-266700" algn="just">
              <a:buFont typeface="Arial" pitchFamily="34" charset="0"/>
              <a:buChar char="•"/>
            </a:pPr>
            <a:endParaRPr lang="en-US" dirty="0" smtClean="0">
              <a:solidFill>
                <a:schemeClr val="bg1"/>
              </a:solidFill>
              <a:latin typeface="Arial" panose="020B0604020202020204" pitchFamily="34" charset="0"/>
              <a:cs typeface="Arial" panose="020B0604020202020204" pitchFamily="34" charset="0"/>
            </a:endParaRPr>
          </a:p>
          <a:p>
            <a:pPr marL="266700" indent="-266700" algn="just">
              <a:buFont typeface="Arial" pitchFamily="34" charset="0"/>
              <a:buChar char="•"/>
            </a:pPr>
            <a:r>
              <a:rPr lang="en-US" dirty="0" smtClean="0">
                <a:solidFill>
                  <a:schemeClr val="bg1"/>
                </a:solidFill>
                <a:latin typeface="Arial" panose="020B0604020202020204" pitchFamily="34" charset="0"/>
                <a:cs typeface="Arial" panose="020B0604020202020204" pitchFamily="34" charset="0"/>
              </a:rPr>
              <a:t>internal storm dynamics – strength and duration of the storm's updrafts (driven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by storm's environment)</a:t>
            </a:r>
          </a:p>
          <a:p>
            <a:pPr marL="266700" indent="-266700" algn="just">
              <a:buFont typeface="Arial" pitchFamily="34" charset="0"/>
              <a:buChar char="•"/>
            </a:pPr>
            <a:endParaRPr lang="en-US" dirty="0" smtClean="0">
              <a:solidFill>
                <a:schemeClr val="bg1"/>
              </a:solidFill>
              <a:latin typeface="Arial" panose="020B0604020202020204" pitchFamily="34" charset="0"/>
              <a:cs typeface="Arial" panose="020B0604020202020204" pitchFamily="34" charset="0"/>
            </a:endParaRPr>
          </a:p>
          <a:p>
            <a:pPr marL="266700" indent="-266700" algn="just">
              <a:buFont typeface="Arial" pitchFamily="34" charset="0"/>
              <a:buChar char="•"/>
            </a:pPr>
            <a:r>
              <a:rPr lang="en-US" dirty="0" smtClean="0">
                <a:solidFill>
                  <a:schemeClr val="bg1"/>
                </a:solidFill>
                <a:latin typeface="Arial" panose="020B0604020202020204" pitchFamily="34" charset="0"/>
                <a:cs typeface="Arial" panose="020B0604020202020204" pitchFamily="34" charset="0"/>
              </a:rPr>
              <a:t>interaction with other storm cells in the area (e.g. merging of individual storm anvils), or storm splitting (supercells)</a:t>
            </a:r>
          </a:p>
          <a:p>
            <a:pPr marL="266700" indent="-266700" algn="just">
              <a:buFont typeface="Arial" pitchFamily="34" charset="0"/>
              <a:buChar char="•"/>
            </a:pPr>
            <a:endParaRPr lang="en-US" dirty="0" smtClean="0">
              <a:solidFill>
                <a:schemeClr val="bg1"/>
              </a:solidFill>
              <a:latin typeface="Arial" panose="020B0604020202020204" pitchFamily="34" charset="0"/>
              <a:cs typeface="Arial" panose="020B0604020202020204" pitchFamily="34" charset="0"/>
            </a:endParaRPr>
          </a:p>
          <a:p>
            <a:pPr marL="266700" indent="-266700" algn="just">
              <a:buFont typeface="Arial" pitchFamily="34" charset="0"/>
              <a:buChar char="•"/>
            </a:pPr>
            <a:r>
              <a:rPr lang="en-US" dirty="0" smtClean="0">
                <a:solidFill>
                  <a:schemeClr val="bg1"/>
                </a:solidFill>
                <a:latin typeface="Arial" panose="020B0604020202020204" pitchFamily="34" charset="0"/>
                <a:cs typeface="Arial" panose="020B0604020202020204" pitchFamily="34" charset="0"/>
              </a:rPr>
              <a:t>interaction with environment of the storm (storm-relative winds), impact of the wind shear</a:t>
            </a:r>
          </a:p>
          <a:p>
            <a:endParaRPr lang="en-US" dirty="0" smtClean="0">
              <a:solidFill>
                <a:schemeClr val="bg1"/>
              </a:solidFill>
              <a:latin typeface="Arial" panose="020B0604020202020204" pitchFamily="34" charset="0"/>
              <a:cs typeface="Arial" panose="020B0604020202020204" pitchFamily="34" charset="0"/>
            </a:endParaRPr>
          </a:p>
        </p:txBody>
      </p:sp>
      <p:sp>
        <p:nvSpPr>
          <p:cNvPr id="6" name="TextovéPole 5"/>
          <p:cNvSpPr txBox="1"/>
          <p:nvPr/>
        </p:nvSpPr>
        <p:spPr>
          <a:xfrm>
            <a:off x="1440000" y="1620000"/>
            <a:ext cx="9362922" cy="707886"/>
          </a:xfrm>
          <a:prstGeom prst="rect">
            <a:avLst/>
          </a:prstGeom>
          <a:noFill/>
        </p:spPr>
        <p:txBody>
          <a:bodyPr wrap="square" rtlCol="0">
            <a:spAutoFit/>
          </a:bodyPr>
          <a:lstStyle/>
          <a:p>
            <a:r>
              <a:rPr lang="en-US" sz="2000" b="1" cap="all" dirty="0" smtClean="0">
                <a:solidFill>
                  <a:schemeClr val="bg1"/>
                </a:solidFill>
                <a:latin typeface="Arial" panose="020B0604020202020204" pitchFamily="34" charset="0"/>
                <a:cs typeface="Arial" panose="020B0604020202020204" pitchFamily="34" charset="0"/>
              </a:rPr>
              <a:t>General appearance </a:t>
            </a:r>
            <a:r>
              <a:rPr lang="cs-CZ" sz="2000" b="1" cap="all" dirty="0" smtClean="0">
                <a:solidFill>
                  <a:schemeClr val="bg1"/>
                </a:solidFill>
                <a:latin typeface="Arial" panose="020B0604020202020204" pitchFamily="34" charset="0"/>
                <a:cs typeface="Arial" panose="020B0604020202020204" pitchFamily="34" charset="0"/>
              </a:rPr>
              <a:t> </a:t>
            </a:r>
            <a:r>
              <a:rPr lang="en-US" sz="2000" b="1" dirty="0" smtClean="0">
                <a:solidFill>
                  <a:schemeClr val="bg1"/>
                </a:solidFill>
                <a:latin typeface="Arial" panose="020B0604020202020204" pitchFamily="34" charset="0"/>
                <a:cs typeface="Arial" panose="020B0604020202020204" pitchFamily="34" charset="0"/>
              </a:rPr>
              <a:t>–</a:t>
            </a:r>
            <a:r>
              <a:rPr lang="cs-CZ" sz="2000" b="1" dirty="0" smtClean="0">
                <a:solidFill>
                  <a:schemeClr val="bg1"/>
                </a:solidFill>
                <a:latin typeface="Arial" panose="020B0604020202020204" pitchFamily="34" charset="0"/>
                <a:cs typeface="Arial" panose="020B0604020202020204" pitchFamily="34" charset="0"/>
              </a:rPr>
              <a:t> </a:t>
            </a:r>
            <a:r>
              <a:rPr lang="en-US" sz="2000" b="1" dirty="0" smtClean="0">
                <a:solidFill>
                  <a:schemeClr val="bg1"/>
                </a:solidFill>
                <a:latin typeface="Arial" panose="020B0604020202020204" pitchFamily="34" charset="0"/>
                <a:cs typeface="Arial" panose="020B0604020202020204" pitchFamily="34" charset="0"/>
              </a:rPr>
              <a:t> size and shape of convective storms (thunderstorms, storm cells, </a:t>
            </a:r>
            <a:r>
              <a:rPr lang="en-US" sz="2000" b="1" i="1" dirty="0" smtClean="0">
                <a:solidFill>
                  <a:schemeClr val="bg1"/>
                </a:solidFill>
                <a:latin typeface="Arial" panose="020B0604020202020204" pitchFamily="34" charset="0"/>
                <a:cs typeface="Arial" panose="020B0604020202020204" pitchFamily="34" charset="0"/>
              </a:rPr>
              <a:t>cumulonimbus</a:t>
            </a:r>
            <a:r>
              <a:rPr lang="en-US" sz="2000" b="1" dirty="0" smtClean="0">
                <a:solidFill>
                  <a:schemeClr val="bg1"/>
                </a:solidFill>
                <a:latin typeface="Arial" panose="020B0604020202020204" pitchFamily="34" charset="0"/>
                <a:cs typeface="Arial" panose="020B0604020202020204" pitchFamily="34" charset="0"/>
              </a:rPr>
              <a:t> clouds) – affected namely by:</a:t>
            </a:r>
            <a:endParaRPr lang="en-US" sz="2000" b="1" dirty="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1270952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EUM Convective storms webinar\images\Fig-01_20100804-1310_pyro-Cb_Russia\20100804-1310-NOAA15_Mercator-500m_rgb124_crop-800x600.png"/>
          <p:cNvPicPr>
            <a:picLocks noChangeAspect="1" noChangeArrowheads="1"/>
          </p:cNvPicPr>
          <p:nvPr/>
        </p:nvPicPr>
        <p:blipFill>
          <a:blip r:embed="rId2" cstate="print"/>
          <a:srcRect/>
          <a:stretch>
            <a:fillRect/>
          </a:stretch>
        </p:blipFill>
        <p:spPr bwMode="auto">
          <a:xfrm>
            <a:off x="2192727" y="584200"/>
            <a:ext cx="3840163" cy="2881313"/>
          </a:xfrm>
          <a:prstGeom prst="rect">
            <a:avLst/>
          </a:prstGeom>
          <a:noFill/>
          <a:ln w="9525">
            <a:noFill/>
            <a:miter lim="800000"/>
            <a:headEnd/>
            <a:tailEnd/>
          </a:ln>
        </p:spPr>
      </p:pic>
      <p:pic>
        <p:nvPicPr>
          <p:cNvPr id="3" name="Picture 2" descr="M:\EUM Convective storms webinar\images\Fig-01_20100804-1310_pyro-Cb_Russia\20100804-1310_Met8_HRV_2x-zoom.png"/>
          <p:cNvPicPr>
            <a:picLocks noChangeAspect="1" noChangeArrowheads="1"/>
          </p:cNvPicPr>
          <p:nvPr/>
        </p:nvPicPr>
        <p:blipFill>
          <a:blip r:embed="rId3" cstate="print"/>
          <a:srcRect/>
          <a:stretch>
            <a:fillRect/>
          </a:stretch>
        </p:blipFill>
        <p:spPr bwMode="auto">
          <a:xfrm>
            <a:off x="2192727" y="3573463"/>
            <a:ext cx="3840163" cy="2879725"/>
          </a:xfrm>
          <a:prstGeom prst="rect">
            <a:avLst/>
          </a:prstGeom>
          <a:noFill/>
          <a:ln w="9525">
            <a:noFill/>
            <a:miter lim="800000"/>
            <a:headEnd/>
            <a:tailEnd/>
          </a:ln>
        </p:spPr>
      </p:pic>
      <p:pic>
        <p:nvPicPr>
          <p:cNvPr id="4" name="Picture 7" descr="M:\EUM Convective storms webinar\images\Fig-01_20100804-1310_pyro-Cb_Russia\20100804-1310_Met8_HRV_crop-800x600.png"/>
          <p:cNvPicPr>
            <a:picLocks noChangeAspect="1" noChangeArrowheads="1"/>
          </p:cNvPicPr>
          <p:nvPr/>
        </p:nvPicPr>
        <p:blipFill>
          <a:blip r:embed="rId4" cstate="print"/>
          <a:srcRect/>
          <a:stretch>
            <a:fillRect/>
          </a:stretch>
        </p:blipFill>
        <p:spPr bwMode="auto">
          <a:xfrm>
            <a:off x="6153540" y="3573463"/>
            <a:ext cx="3840162" cy="2879725"/>
          </a:xfrm>
          <a:prstGeom prst="rect">
            <a:avLst/>
          </a:prstGeom>
          <a:noFill/>
          <a:ln w="9525">
            <a:noFill/>
            <a:miter lim="800000"/>
            <a:headEnd/>
            <a:tailEnd/>
          </a:ln>
        </p:spPr>
      </p:pic>
      <p:pic>
        <p:nvPicPr>
          <p:cNvPr id="5" name="Picture 8" descr="M:\EUM Convective storms webinar\images\Fig-01_20100804-1310_pyro-Cb_Russia\20100804-1310_Met8_HRV_Mercator_800x600.png"/>
          <p:cNvPicPr>
            <a:picLocks noChangeAspect="1" noChangeArrowheads="1"/>
          </p:cNvPicPr>
          <p:nvPr/>
        </p:nvPicPr>
        <p:blipFill>
          <a:blip r:embed="rId5" cstate="print"/>
          <a:srcRect/>
          <a:stretch>
            <a:fillRect/>
          </a:stretch>
        </p:blipFill>
        <p:spPr bwMode="auto">
          <a:xfrm>
            <a:off x="6153540" y="584200"/>
            <a:ext cx="3840162" cy="2881313"/>
          </a:xfrm>
          <a:prstGeom prst="rect">
            <a:avLst/>
          </a:prstGeom>
          <a:noFill/>
          <a:ln w="9525">
            <a:noFill/>
            <a:miter lim="800000"/>
            <a:headEnd/>
            <a:tailEnd/>
          </a:ln>
        </p:spPr>
      </p:pic>
      <p:sp>
        <p:nvSpPr>
          <p:cNvPr id="6" name="Obdélník 9"/>
          <p:cNvSpPr>
            <a:spLocks noChangeArrowheads="1"/>
          </p:cNvSpPr>
          <p:nvPr/>
        </p:nvSpPr>
        <p:spPr bwMode="auto">
          <a:xfrm>
            <a:off x="7088577" y="4464050"/>
            <a:ext cx="1981200" cy="1439863"/>
          </a:xfrm>
          <a:prstGeom prst="rect">
            <a:avLst/>
          </a:prstGeom>
          <a:noFill/>
          <a:ln w="6350" algn="ctr">
            <a:solidFill>
              <a:srgbClr val="FF0000"/>
            </a:solidFill>
            <a:round/>
            <a:headEnd/>
            <a:tailEnd/>
          </a:ln>
        </p:spPr>
        <p:txBody>
          <a:bodyPr/>
          <a:lstStyle/>
          <a:p>
            <a:endParaRPr lang="en-US" sz="2000">
              <a:solidFill>
                <a:srgbClr val="FFCC66"/>
              </a:solidFill>
              <a:latin typeface="Arial" charset="0"/>
            </a:endParaRPr>
          </a:p>
        </p:txBody>
      </p:sp>
      <p:cxnSp>
        <p:nvCxnSpPr>
          <p:cNvPr id="7" name="Přímá spojovací čára 13"/>
          <p:cNvCxnSpPr>
            <a:cxnSpLocks noChangeShapeType="1"/>
          </p:cNvCxnSpPr>
          <p:nvPr/>
        </p:nvCxnSpPr>
        <p:spPr bwMode="auto">
          <a:xfrm>
            <a:off x="6026540" y="3571875"/>
            <a:ext cx="2052637" cy="882650"/>
          </a:xfrm>
          <a:prstGeom prst="line">
            <a:avLst/>
          </a:prstGeom>
          <a:noFill/>
          <a:ln w="6350" algn="ctr">
            <a:solidFill>
              <a:srgbClr val="C00000"/>
            </a:solidFill>
            <a:prstDash val="sysDash"/>
            <a:round/>
            <a:headEnd type="stealth" w="sm" len="lg"/>
            <a:tailEnd/>
          </a:ln>
        </p:spPr>
      </p:cxnSp>
      <p:cxnSp>
        <p:nvCxnSpPr>
          <p:cNvPr id="8" name="Přímá spojovací čára 27"/>
          <p:cNvCxnSpPr>
            <a:cxnSpLocks noChangeShapeType="1"/>
          </p:cNvCxnSpPr>
          <p:nvPr/>
        </p:nvCxnSpPr>
        <p:spPr bwMode="auto">
          <a:xfrm flipV="1">
            <a:off x="6026540" y="5903913"/>
            <a:ext cx="2052637" cy="541337"/>
          </a:xfrm>
          <a:prstGeom prst="line">
            <a:avLst/>
          </a:prstGeom>
          <a:noFill/>
          <a:ln w="6350" algn="ctr">
            <a:solidFill>
              <a:srgbClr val="C00000"/>
            </a:solidFill>
            <a:prstDash val="sysDash"/>
            <a:round/>
            <a:headEnd type="stealth" w="sm" len="lg"/>
            <a:tailEnd type="none" w="sm" len="lg"/>
          </a:ln>
        </p:spPr>
      </p:cxnSp>
      <p:sp>
        <p:nvSpPr>
          <p:cNvPr id="9" name="Šipka doprava se zářezem 42"/>
          <p:cNvSpPr>
            <a:spLocks noChangeArrowheads="1"/>
          </p:cNvSpPr>
          <p:nvPr/>
        </p:nvSpPr>
        <p:spPr bwMode="auto">
          <a:xfrm rot="-5400000">
            <a:off x="7521172" y="3132931"/>
            <a:ext cx="1223962" cy="358775"/>
          </a:xfrm>
          <a:prstGeom prst="notchedRightArrow">
            <a:avLst>
              <a:gd name="adj1" fmla="val 41435"/>
              <a:gd name="adj2" fmla="val 64250"/>
            </a:avLst>
          </a:prstGeom>
          <a:solidFill>
            <a:srgbClr val="C00000">
              <a:alpha val="21960"/>
            </a:srgbClr>
          </a:solidFill>
          <a:ln w="6350" algn="ctr">
            <a:solidFill>
              <a:srgbClr val="FF0000">
                <a:alpha val="79999"/>
              </a:srgbClr>
            </a:solidFill>
            <a:round/>
            <a:headEnd/>
            <a:tailEnd/>
          </a:ln>
        </p:spPr>
        <p:txBody>
          <a:bodyPr/>
          <a:lstStyle/>
          <a:p>
            <a:endParaRPr lang="en-US" sz="2000">
              <a:solidFill>
                <a:srgbClr val="FFCC66"/>
              </a:solidFill>
              <a:latin typeface="Arial" charset="0"/>
            </a:endParaRPr>
          </a:p>
        </p:txBody>
      </p:sp>
      <p:sp>
        <p:nvSpPr>
          <p:cNvPr id="10" name="TextovéPole 12"/>
          <p:cNvSpPr txBox="1">
            <a:spLocks noChangeArrowheads="1"/>
          </p:cNvSpPr>
          <p:nvPr/>
        </p:nvSpPr>
        <p:spPr bwMode="auto">
          <a:xfrm>
            <a:off x="4821627" y="2924175"/>
            <a:ext cx="857658" cy="257369"/>
          </a:xfrm>
          <a:prstGeom prst="rect">
            <a:avLst/>
          </a:prstGeom>
          <a:noFill/>
          <a:ln w="3175">
            <a:solidFill>
              <a:srgbClr val="FFFFCC"/>
            </a:solidFill>
            <a:miter lim="800000"/>
            <a:headEnd/>
            <a:tailEnd/>
          </a:ln>
        </p:spPr>
        <p:txBody>
          <a:bodyPr wrap="none" lIns="72000" tIns="36000" rIns="36000" bIns="36000">
            <a:spAutoFit/>
          </a:bodyPr>
          <a:lstStyle/>
          <a:p>
            <a:r>
              <a:rPr lang="en-US" sz="600" b="1" dirty="0">
                <a:solidFill>
                  <a:schemeClr val="bg1"/>
                </a:solidFill>
                <a:latin typeface="Arial" panose="020B0604020202020204" pitchFamily="34" charset="0"/>
                <a:cs typeface="Arial" panose="020B0604020202020204" pitchFamily="34" charset="0"/>
              </a:rPr>
              <a:t>NADIR VIEW FROM</a:t>
            </a:r>
          </a:p>
          <a:p>
            <a:r>
              <a:rPr lang="en-US" sz="600" b="1" dirty="0">
                <a:solidFill>
                  <a:schemeClr val="bg1"/>
                </a:solidFill>
                <a:latin typeface="Arial" panose="020B0604020202020204" pitchFamily="34" charset="0"/>
                <a:cs typeface="Arial" panose="020B0604020202020204" pitchFamily="34" charset="0"/>
              </a:rPr>
              <a:t>LOW POLAR ORBIT </a:t>
            </a:r>
          </a:p>
        </p:txBody>
      </p:sp>
      <p:sp>
        <p:nvSpPr>
          <p:cNvPr id="11" name="TextovéPole 12"/>
          <p:cNvSpPr txBox="1">
            <a:spLocks noChangeArrowheads="1"/>
          </p:cNvSpPr>
          <p:nvPr/>
        </p:nvSpPr>
        <p:spPr bwMode="auto">
          <a:xfrm>
            <a:off x="4821627" y="3871913"/>
            <a:ext cx="1727200" cy="349250"/>
          </a:xfrm>
          <a:prstGeom prst="rect">
            <a:avLst/>
          </a:prstGeom>
          <a:solidFill>
            <a:schemeClr val="tx1"/>
          </a:solidFill>
          <a:ln w="3175">
            <a:solidFill>
              <a:srgbClr val="FFFFCC"/>
            </a:solidFill>
            <a:miter lim="800000"/>
            <a:headEnd/>
            <a:tailEnd/>
          </a:ln>
        </p:spPr>
        <p:txBody>
          <a:bodyPr lIns="72000" tIns="36000" rIns="36000" bIns="36000">
            <a:spAutoFit/>
          </a:bodyPr>
          <a:lstStyle/>
          <a:p>
            <a:pPr>
              <a:defRPr/>
            </a:pPr>
            <a:r>
              <a:rPr lang="en-US" sz="600" b="1" dirty="0">
                <a:solidFill>
                  <a:schemeClr val="bg1"/>
                </a:solidFill>
                <a:latin typeface="Arial" panose="020B0604020202020204" pitchFamily="34" charset="0"/>
                <a:cs typeface="Arial" panose="020B0604020202020204" pitchFamily="34" charset="0"/>
              </a:rPr>
              <a:t>SLANTED, LOW-ANGLE VIEW FROM GEOSTATIONARY ORBIT, ORIGINAL SATELLITE PROJECTION</a:t>
            </a:r>
          </a:p>
        </p:txBody>
      </p:sp>
      <p:sp>
        <p:nvSpPr>
          <p:cNvPr id="12" name="TextovéPole 12"/>
          <p:cNvSpPr txBox="1">
            <a:spLocks noChangeArrowheads="1"/>
          </p:cNvSpPr>
          <p:nvPr/>
        </p:nvSpPr>
        <p:spPr bwMode="auto">
          <a:xfrm>
            <a:off x="8520502" y="2924175"/>
            <a:ext cx="1266423" cy="257369"/>
          </a:xfrm>
          <a:prstGeom prst="rect">
            <a:avLst/>
          </a:prstGeom>
          <a:noFill/>
          <a:ln w="3175">
            <a:solidFill>
              <a:srgbClr val="FFFFCC"/>
            </a:solidFill>
            <a:miter lim="800000"/>
            <a:headEnd/>
            <a:tailEnd/>
          </a:ln>
        </p:spPr>
        <p:txBody>
          <a:bodyPr wrap="none" lIns="72000" tIns="36000" rIns="36000" bIns="36000">
            <a:spAutoFit/>
          </a:bodyPr>
          <a:lstStyle/>
          <a:p>
            <a:r>
              <a:rPr lang="en-US" sz="600" b="1" dirty="0">
                <a:solidFill>
                  <a:schemeClr val="bg1"/>
                </a:solidFill>
                <a:latin typeface="Arial" panose="020B0604020202020204" pitchFamily="34" charset="0"/>
                <a:cs typeface="Arial" panose="020B0604020202020204" pitchFamily="34" charset="0"/>
              </a:rPr>
              <a:t>METEOSAT IMAGE REMAPPED</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TO MERCATOR PROJECTION</a:t>
            </a:r>
          </a:p>
        </p:txBody>
      </p:sp>
      <p:cxnSp>
        <p:nvCxnSpPr>
          <p:cNvPr id="13" name="Přímá spojovací šipka 17"/>
          <p:cNvCxnSpPr>
            <a:cxnSpLocks noChangeShapeType="1"/>
          </p:cNvCxnSpPr>
          <p:nvPr/>
        </p:nvCxnSpPr>
        <p:spPr bwMode="auto">
          <a:xfrm flipH="1">
            <a:off x="9717477" y="3816350"/>
            <a:ext cx="144463" cy="358775"/>
          </a:xfrm>
          <a:prstGeom prst="straightConnector1">
            <a:avLst/>
          </a:prstGeom>
          <a:noFill/>
          <a:ln w="12700" algn="ctr">
            <a:solidFill>
              <a:srgbClr val="FFFFCC"/>
            </a:solidFill>
            <a:round/>
            <a:headEnd/>
            <a:tailEnd type="stealth" w="sm" len="med"/>
          </a:ln>
        </p:spPr>
      </p:cxnSp>
      <p:sp>
        <p:nvSpPr>
          <p:cNvPr id="14" name="TextovéPole 12"/>
          <p:cNvSpPr txBox="1">
            <a:spLocks noChangeArrowheads="1"/>
          </p:cNvSpPr>
          <p:nvPr/>
        </p:nvSpPr>
        <p:spPr bwMode="auto">
          <a:xfrm>
            <a:off x="9596827" y="3767138"/>
            <a:ext cx="921260" cy="165036"/>
          </a:xfrm>
          <a:prstGeom prst="rect">
            <a:avLst/>
          </a:prstGeom>
          <a:solidFill>
            <a:schemeClr val="tx1"/>
          </a:solidFill>
          <a:ln w="3175">
            <a:solidFill>
              <a:srgbClr val="FFFFCC"/>
            </a:solidFill>
            <a:miter lim="800000"/>
            <a:headEnd/>
            <a:tailEnd/>
          </a:ln>
        </p:spPr>
        <p:txBody>
          <a:bodyPr wrap="none" lIns="72000" tIns="36000" rIns="72000" bIns="36000">
            <a:spAutoFit/>
          </a:bodyPr>
          <a:lstStyle/>
          <a:p>
            <a:r>
              <a:rPr lang="en-US" sz="600" b="1" dirty="0">
                <a:solidFill>
                  <a:schemeClr val="bg1"/>
                </a:solidFill>
                <a:latin typeface="Arial" panose="020B0604020202020204" pitchFamily="34" charset="0"/>
                <a:cs typeface="Arial" panose="020B0604020202020204" pitchFamily="34" charset="0"/>
              </a:rPr>
              <a:t>LIMB OF THE EARTH</a:t>
            </a:r>
          </a:p>
        </p:txBody>
      </p:sp>
      <p:sp>
        <p:nvSpPr>
          <p:cNvPr id="15"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viewing </a:t>
            </a:r>
            <a:r>
              <a:rPr lang="en-US" sz="1400" b="1" dirty="0">
                <a:solidFill>
                  <a:schemeClr val="bg1"/>
                </a:solidFill>
                <a:latin typeface="Arial" panose="020B0604020202020204" pitchFamily="34" charset="0"/>
                <a:cs typeface="Arial" panose="020B0604020202020204" pitchFamily="34" charset="0"/>
              </a:rPr>
              <a:t>(</a:t>
            </a:r>
            <a:r>
              <a:rPr lang="en-US" sz="1400" b="1" dirty="0" smtClean="0">
                <a:solidFill>
                  <a:schemeClr val="bg1"/>
                </a:solidFill>
                <a:latin typeface="Arial" panose="020B0604020202020204" pitchFamily="34" charset="0"/>
                <a:cs typeface="Arial" panose="020B0604020202020204" pitchFamily="34" charset="0"/>
              </a:rPr>
              <a:t>scanning) geometry – Low Earth Orbit (LEO) versus Geostationary </a:t>
            </a:r>
            <a:r>
              <a:rPr lang="en-US" sz="1400" b="1" dirty="0">
                <a:solidFill>
                  <a:schemeClr val="bg1"/>
                </a:solidFill>
                <a:latin typeface="Arial" panose="020B0604020202020204" pitchFamily="34" charset="0"/>
                <a:cs typeface="Arial" panose="020B0604020202020204" pitchFamily="34" charset="0"/>
              </a:rPr>
              <a:t>O</a:t>
            </a:r>
            <a:r>
              <a:rPr lang="en-US" sz="1400" b="1" dirty="0" smtClean="0">
                <a:solidFill>
                  <a:schemeClr val="bg1"/>
                </a:solidFill>
                <a:latin typeface="Arial" panose="020B0604020202020204" pitchFamily="34" charset="0"/>
                <a:cs typeface="Arial" panose="020B0604020202020204" pitchFamily="34" charset="0"/>
              </a:rPr>
              <a:t>rbit (GEO)</a:t>
            </a:r>
            <a:endParaRPr lang="en-US" sz="1400" b="1" dirty="0">
              <a:solidFill>
                <a:schemeClr val="bg1"/>
              </a:solidFill>
              <a:latin typeface="Arial" panose="020B0604020202020204" pitchFamily="34" charset="0"/>
              <a:cs typeface="Arial" panose="020B0604020202020204" pitchFamily="34" charset="0"/>
            </a:endParaRPr>
          </a:p>
        </p:txBody>
      </p:sp>
      <p:sp>
        <p:nvSpPr>
          <p:cNvPr id="16" name="TextovéPole 15"/>
          <p:cNvSpPr txBox="1"/>
          <p:nvPr/>
        </p:nvSpPr>
        <p:spPr>
          <a:xfrm>
            <a:off x="4264085" y="6519662"/>
            <a:ext cx="405110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NOAA-15 and Meteosat-8,  04 August 2010, Russia (pyro-Cb)</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4964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EUM Convective storms webinar\globe_MSG2_20100804_1300-1312utc\rgb129_1200x1200.png"/>
          <p:cNvPicPr>
            <a:picLocks noChangeAspect="1" noChangeArrowheads="1"/>
          </p:cNvPicPr>
          <p:nvPr/>
        </p:nvPicPr>
        <p:blipFill>
          <a:blip r:embed="rId2" cstate="print"/>
          <a:srcRect/>
          <a:stretch>
            <a:fillRect/>
          </a:stretch>
        </p:blipFill>
        <p:spPr bwMode="auto">
          <a:xfrm>
            <a:off x="2228913" y="501650"/>
            <a:ext cx="6096000" cy="6096000"/>
          </a:xfrm>
          <a:prstGeom prst="rect">
            <a:avLst/>
          </a:prstGeom>
          <a:noFill/>
          <a:ln w="9525">
            <a:noFill/>
            <a:miter lim="800000"/>
            <a:headEnd/>
            <a:tailEnd/>
          </a:ln>
        </p:spPr>
      </p:pic>
      <p:cxnSp>
        <p:nvCxnSpPr>
          <p:cNvPr id="3" name="Přímá spojovací čára 13"/>
          <p:cNvCxnSpPr>
            <a:cxnSpLocks noChangeShapeType="1"/>
          </p:cNvCxnSpPr>
          <p:nvPr/>
        </p:nvCxnSpPr>
        <p:spPr bwMode="auto">
          <a:xfrm flipH="1">
            <a:off x="5300725" y="990600"/>
            <a:ext cx="1169988" cy="2519363"/>
          </a:xfrm>
          <a:prstGeom prst="line">
            <a:avLst/>
          </a:prstGeom>
          <a:noFill/>
          <a:ln w="25400" algn="ctr">
            <a:solidFill>
              <a:srgbClr val="C00000"/>
            </a:solidFill>
            <a:round/>
            <a:headEnd type="triangle" w="med" len="lg"/>
            <a:tailEnd/>
          </a:ln>
        </p:spPr>
      </p:cxnSp>
      <p:sp>
        <p:nvSpPr>
          <p:cNvPr id="4" name="TextovéPole 6"/>
          <p:cNvSpPr txBox="1">
            <a:spLocks noChangeArrowheads="1"/>
          </p:cNvSpPr>
          <p:nvPr/>
        </p:nvSpPr>
        <p:spPr bwMode="auto">
          <a:xfrm>
            <a:off x="8576836" y="658153"/>
            <a:ext cx="2665412" cy="1477328"/>
          </a:xfrm>
          <a:prstGeom prst="rect">
            <a:avLst/>
          </a:prstGeom>
          <a:noFill/>
          <a:ln w="9525">
            <a:noFill/>
            <a:miter lim="800000"/>
            <a:headEnd/>
            <a:tailEnd/>
          </a:ln>
        </p:spPr>
        <p:txBody>
          <a:bodyPr>
            <a:spAutoFit/>
          </a:bodyPr>
          <a:lstStyle/>
          <a:p>
            <a:pPr algn="just"/>
            <a:r>
              <a:rPr lang="en-US" sz="1000" dirty="0">
                <a:solidFill>
                  <a:schemeClr val="bg1"/>
                </a:solidFill>
                <a:latin typeface="Arial" panose="020B0604020202020204" pitchFamily="34" charset="0"/>
                <a:cs typeface="Arial" panose="020B0604020202020204" pitchFamily="34" charset="0"/>
              </a:rPr>
              <a:t>Distortion of the image is directly proportional to the distance of the observed area from sub-satellite point (nadir, nominal position of the satellite).</a:t>
            </a:r>
          </a:p>
          <a:p>
            <a:pPr algn="just"/>
            <a:endParaRPr lang="en-US" sz="1000" dirty="0">
              <a:solidFill>
                <a:schemeClr val="bg1"/>
              </a:solidFill>
              <a:latin typeface="Arial" panose="020B0604020202020204" pitchFamily="34" charset="0"/>
              <a:cs typeface="Arial" panose="020B0604020202020204" pitchFamily="34" charset="0"/>
            </a:endParaRPr>
          </a:p>
          <a:p>
            <a:pPr algn="just"/>
            <a:r>
              <a:rPr lang="en-US" sz="1000" dirty="0">
                <a:solidFill>
                  <a:schemeClr val="bg1"/>
                </a:solidFill>
                <a:latin typeface="Arial" panose="020B0604020202020204" pitchFamily="34" charset="0"/>
                <a:cs typeface="Arial" panose="020B0604020202020204" pitchFamily="34" charset="0"/>
              </a:rPr>
              <a:t>For Meteosat satellites, providing full disc 15 minute imagery, the nominal position is at </a:t>
            </a:r>
            <a:r>
              <a:rPr lang="cs-CZ" sz="1000" dirty="0">
                <a:solidFill>
                  <a:schemeClr val="bg1"/>
                </a:solidFill>
                <a:latin typeface="Arial" panose="020B0604020202020204" pitchFamily="34" charset="0"/>
                <a:cs typeface="Arial" panose="020B0604020202020204" pitchFamily="34" charset="0"/>
              </a:rPr>
              <a:t>0</a:t>
            </a:r>
            <a:r>
              <a:rPr lang="en-US" sz="1000" dirty="0">
                <a:solidFill>
                  <a:schemeClr val="bg1"/>
                </a:solidFill>
                <a:latin typeface="Arial" panose="020B0604020202020204" pitchFamily="34" charset="0"/>
                <a:cs typeface="Arial" panose="020B0604020202020204" pitchFamily="34" charset="0"/>
              </a:rPr>
              <a:t> degrees longitude, above the Equator </a:t>
            </a:r>
            <a:r>
              <a:rPr lang="en-US" sz="1000" dirty="0" smtClean="0">
                <a:solidFill>
                  <a:schemeClr val="bg1"/>
                </a:solidFill>
                <a:latin typeface="Arial" panose="020B0604020202020204" pitchFamily="34" charset="0"/>
                <a:cs typeface="Arial" panose="020B0604020202020204" pitchFamily="34" charset="0"/>
              </a:rPr>
              <a:t>(shown by the </a:t>
            </a:r>
            <a:r>
              <a:rPr lang="en-US" sz="1000" b="1" dirty="0" smtClean="0">
                <a:solidFill>
                  <a:schemeClr val="bg1"/>
                </a:solidFill>
                <a:latin typeface="Arial" panose="020B0604020202020204" pitchFamily="34" charset="0"/>
                <a:cs typeface="Arial" panose="020B0604020202020204" pitchFamily="34" charset="0"/>
              </a:rPr>
              <a:t>+ </a:t>
            </a:r>
            <a:r>
              <a:rPr lang="en-US" sz="1000" dirty="0" smtClean="0">
                <a:solidFill>
                  <a:schemeClr val="bg1"/>
                </a:solidFill>
                <a:latin typeface="Arial" panose="020B0604020202020204" pitchFamily="34" charset="0"/>
                <a:cs typeface="Arial" panose="020B0604020202020204" pitchFamily="34" charset="0"/>
              </a:rPr>
              <a:t>).</a:t>
            </a:r>
            <a:endParaRPr lang="en-US" sz="1000" dirty="0">
              <a:solidFill>
                <a:schemeClr val="bg1"/>
              </a:solidFill>
              <a:latin typeface="Arial" panose="020B0604020202020204" pitchFamily="34" charset="0"/>
              <a:cs typeface="Arial" panose="020B0604020202020204" pitchFamily="34" charset="0"/>
            </a:endParaRPr>
          </a:p>
        </p:txBody>
      </p:sp>
      <p:sp>
        <p:nvSpPr>
          <p:cNvPr id="5" name="TextovéPole 7"/>
          <p:cNvSpPr txBox="1">
            <a:spLocks noChangeArrowheads="1"/>
          </p:cNvSpPr>
          <p:nvPr/>
        </p:nvSpPr>
        <p:spPr bwMode="auto">
          <a:xfrm>
            <a:off x="8779049" y="2703513"/>
            <a:ext cx="2159000" cy="796925"/>
          </a:xfrm>
          <a:prstGeom prst="rect">
            <a:avLst/>
          </a:prstGeom>
          <a:noFill/>
          <a:ln w="3175">
            <a:solidFill>
              <a:srgbClr val="FF0000"/>
            </a:solidFill>
            <a:miter lim="800000"/>
            <a:headEnd/>
            <a:tailEnd/>
          </a:ln>
        </p:spPr>
        <p:txBody>
          <a:bodyPr lIns="108000" tIns="72000" rIns="108000" bIns="108000">
            <a:spAutoFit/>
          </a:bodyPr>
          <a:lstStyle/>
          <a:p>
            <a:pPr algn="just"/>
            <a:r>
              <a:rPr lang="en-US" sz="1000" dirty="0">
                <a:solidFill>
                  <a:schemeClr val="bg1"/>
                </a:solidFill>
                <a:latin typeface="Arial" panose="020B0604020202020204" pitchFamily="34" charset="0"/>
                <a:cs typeface="Arial" panose="020B0604020202020204" pitchFamily="34" charset="0"/>
              </a:rPr>
              <a:t>Besides the image distortion, this distance also impacts the image resolution (pixel size), and the parallax shift effect.</a:t>
            </a:r>
          </a:p>
        </p:txBody>
      </p:sp>
      <p:sp>
        <p:nvSpPr>
          <p:cNvPr id="6" name="TextovéPole 5"/>
          <p:cNvSpPr txBox="1"/>
          <p:nvPr/>
        </p:nvSpPr>
        <p:spPr>
          <a:xfrm>
            <a:off x="8592598" y="5937850"/>
            <a:ext cx="2379177" cy="200055"/>
          </a:xfrm>
          <a:prstGeom prst="rect">
            <a:avLst/>
          </a:prstGeom>
          <a:noFill/>
        </p:spPr>
        <p:txBody>
          <a:bodyPr wrap="none">
            <a:spAutoFit/>
          </a:bodyPr>
          <a:lstStyle/>
          <a:p>
            <a:pPr>
              <a:defRPr/>
            </a:pPr>
            <a:r>
              <a:rPr lang="en-US" sz="700" dirty="0">
                <a:solidFill>
                  <a:schemeClr val="bg1"/>
                </a:solidFill>
                <a:latin typeface="Arial" panose="020B0604020202020204" pitchFamily="34" charset="0"/>
                <a:cs typeface="Arial" panose="020B0604020202020204" pitchFamily="34" charset="0"/>
              </a:rPr>
              <a:t>2010-08-04 13:00 UTC, Meteosat-9 (RGB bands 1,2,9)</a:t>
            </a:r>
          </a:p>
        </p:txBody>
      </p:sp>
      <p:sp>
        <p:nvSpPr>
          <p:cNvPr id="7"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viewing </a:t>
            </a:r>
            <a:r>
              <a:rPr lang="en-US" sz="1400" b="1" dirty="0">
                <a:solidFill>
                  <a:schemeClr val="bg1"/>
                </a:solidFill>
                <a:latin typeface="Arial" panose="020B0604020202020204" pitchFamily="34" charset="0"/>
                <a:cs typeface="Arial" panose="020B0604020202020204" pitchFamily="34" charset="0"/>
              </a:rPr>
              <a:t>(</a:t>
            </a:r>
            <a:r>
              <a:rPr lang="en-US" sz="1400" b="1" dirty="0" smtClean="0">
                <a:solidFill>
                  <a:schemeClr val="bg1"/>
                </a:solidFill>
                <a:latin typeface="Arial" panose="020B0604020202020204" pitchFamily="34" charset="0"/>
                <a:cs typeface="Arial" panose="020B0604020202020204" pitchFamily="34" charset="0"/>
              </a:rPr>
              <a:t>scanning) geometry – geostationary </a:t>
            </a:r>
            <a:r>
              <a:rPr lang="en-US" sz="1400" b="1" dirty="0">
                <a:solidFill>
                  <a:schemeClr val="bg1"/>
                </a:solidFill>
                <a:latin typeface="Arial" panose="020B0604020202020204" pitchFamily="34" charset="0"/>
                <a:cs typeface="Arial" panose="020B0604020202020204" pitchFamily="34" charset="0"/>
              </a:rPr>
              <a:t>o</a:t>
            </a:r>
            <a:r>
              <a:rPr lang="en-US" sz="1400" b="1" dirty="0" smtClean="0">
                <a:solidFill>
                  <a:schemeClr val="bg1"/>
                </a:solidFill>
                <a:latin typeface="Arial" panose="020B0604020202020204" pitchFamily="34" charset="0"/>
                <a:cs typeface="Arial" panose="020B0604020202020204" pitchFamily="34" charset="0"/>
              </a:rPr>
              <a:t>rbit</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8500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EUM Convective storms webinar\globe_MSG2_20100804_1300-1312utc\rgb129_1200x1200.png"/>
          <p:cNvPicPr>
            <a:picLocks noChangeAspect="1" noChangeArrowheads="1"/>
          </p:cNvPicPr>
          <p:nvPr/>
        </p:nvPicPr>
        <p:blipFill>
          <a:blip r:embed="rId2" cstate="print"/>
          <a:srcRect/>
          <a:stretch>
            <a:fillRect/>
          </a:stretch>
        </p:blipFill>
        <p:spPr bwMode="auto">
          <a:xfrm>
            <a:off x="2228913" y="501650"/>
            <a:ext cx="6096000" cy="6096000"/>
          </a:xfrm>
          <a:prstGeom prst="rect">
            <a:avLst/>
          </a:prstGeom>
          <a:noFill/>
          <a:ln w="9525">
            <a:noFill/>
            <a:miter lim="800000"/>
            <a:headEnd/>
            <a:tailEnd/>
          </a:ln>
        </p:spPr>
      </p:pic>
      <p:sp>
        <p:nvSpPr>
          <p:cNvPr id="3"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viewing </a:t>
            </a:r>
            <a:r>
              <a:rPr lang="en-US" sz="1400" b="1" dirty="0">
                <a:solidFill>
                  <a:schemeClr val="bg1"/>
                </a:solidFill>
                <a:latin typeface="Arial" panose="020B0604020202020204" pitchFamily="34" charset="0"/>
                <a:cs typeface="Arial" panose="020B0604020202020204" pitchFamily="34" charset="0"/>
              </a:rPr>
              <a:t>(</a:t>
            </a:r>
            <a:r>
              <a:rPr lang="en-US" sz="1400" b="1" dirty="0" smtClean="0">
                <a:solidFill>
                  <a:schemeClr val="bg1"/>
                </a:solidFill>
                <a:latin typeface="Arial" panose="020B0604020202020204" pitchFamily="34" charset="0"/>
                <a:cs typeface="Arial" panose="020B0604020202020204" pitchFamily="34" charset="0"/>
              </a:rPr>
              <a:t>scanning) geometry – geostationary </a:t>
            </a:r>
            <a:r>
              <a:rPr lang="en-US" sz="1400" b="1" dirty="0">
                <a:solidFill>
                  <a:schemeClr val="bg1"/>
                </a:solidFill>
                <a:latin typeface="Arial" panose="020B0604020202020204" pitchFamily="34" charset="0"/>
                <a:cs typeface="Arial" panose="020B0604020202020204" pitchFamily="34" charset="0"/>
              </a:rPr>
              <a:t>o</a:t>
            </a:r>
            <a:r>
              <a:rPr lang="en-US" sz="1400" b="1" dirty="0" smtClean="0">
                <a:solidFill>
                  <a:schemeClr val="bg1"/>
                </a:solidFill>
                <a:latin typeface="Arial" panose="020B0604020202020204" pitchFamily="34" charset="0"/>
                <a:cs typeface="Arial" panose="020B0604020202020204" pitchFamily="34" charset="0"/>
              </a:rPr>
              <a:t>rbit</a:t>
            </a:r>
            <a:endParaRPr lang="en-US" sz="1400" b="1" dirty="0">
              <a:solidFill>
                <a:schemeClr val="bg1"/>
              </a:solidFill>
              <a:latin typeface="Arial" panose="020B0604020202020204" pitchFamily="34" charset="0"/>
              <a:cs typeface="Arial" panose="020B0604020202020204" pitchFamily="34" charset="0"/>
            </a:endParaRPr>
          </a:p>
        </p:txBody>
      </p:sp>
      <p:sp>
        <p:nvSpPr>
          <p:cNvPr id="4" name="Elipsa 7"/>
          <p:cNvSpPr>
            <a:spLocks noChangeAspect="1"/>
          </p:cNvSpPr>
          <p:nvPr/>
        </p:nvSpPr>
        <p:spPr bwMode="auto">
          <a:xfrm>
            <a:off x="2774907" y="1001931"/>
            <a:ext cx="5040312" cy="5104442"/>
          </a:xfrm>
          <a:prstGeom prst="ellipse">
            <a:avLst/>
          </a:prstGeom>
          <a:noFill/>
          <a:ln w="19050" algn="ctr">
            <a:solidFill>
              <a:srgbClr val="FF0000"/>
            </a:solidFill>
            <a:prstDash val="sysDash"/>
            <a:round/>
            <a:headEnd/>
            <a:tailEnd/>
          </a:ln>
        </p:spPr>
        <p:txBody>
          <a:bodyPr/>
          <a:lstStyle/>
          <a:p>
            <a:endParaRPr lang="en-US" sz="2000">
              <a:solidFill>
                <a:schemeClr val="bg1"/>
              </a:solidFill>
              <a:latin typeface="Arial" charset="0"/>
            </a:endParaRPr>
          </a:p>
        </p:txBody>
      </p:sp>
      <p:sp>
        <p:nvSpPr>
          <p:cNvPr id="5" name="TextovéPole 8"/>
          <p:cNvSpPr txBox="1">
            <a:spLocks noChangeArrowheads="1"/>
          </p:cNvSpPr>
          <p:nvPr/>
        </p:nvSpPr>
        <p:spPr bwMode="auto">
          <a:xfrm>
            <a:off x="8568959" y="658154"/>
            <a:ext cx="2665412" cy="1477328"/>
          </a:xfrm>
          <a:prstGeom prst="rect">
            <a:avLst/>
          </a:prstGeom>
          <a:noFill/>
          <a:ln w="9525">
            <a:noFill/>
            <a:miter lim="800000"/>
            <a:headEnd/>
            <a:tailEnd/>
          </a:ln>
        </p:spPr>
        <p:txBody>
          <a:bodyPr>
            <a:spAutoFit/>
          </a:bodyPr>
          <a:lstStyle/>
          <a:p>
            <a:pPr algn="just"/>
            <a:r>
              <a:rPr lang="en-US" sz="1000" dirty="0">
                <a:solidFill>
                  <a:schemeClr val="bg1"/>
                </a:solidFill>
                <a:latin typeface="Arial" panose="020B0604020202020204" pitchFamily="34" charset="0"/>
                <a:cs typeface="Arial" panose="020B0604020202020204" pitchFamily="34" charset="0"/>
              </a:rPr>
              <a:t>The red line (circle) in this image indicates geographic regions with the same amount of the </a:t>
            </a:r>
            <a:r>
              <a:rPr lang="en-US" sz="1000" dirty="0" smtClean="0">
                <a:solidFill>
                  <a:schemeClr val="bg1"/>
                </a:solidFill>
                <a:latin typeface="Arial" panose="020B0604020202020204" pitchFamily="34" charset="0"/>
                <a:cs typeface="Arial" panose="020B0604020202020204" pitchFamily="34" charset="0"/>
              </a:rPr>
              <a:t>image </a:t>
            </a:r>
            <a:r>
              <a:rPr lang="en-US" sz="1000" dirty="0">
                <a:solidFill>
                  <a:schemeClr val="bg1"/>
                </a:solidFill>
                <a:latin typeface="Arial" panose="020B0604020202020204" pitchFamily="34" charset="0"/>
                <a:cs typeface="Arial" panose="020B0604020202020204" pitchFamily="34" charset="0"/>
              </a:rPr>
              <a:t>distortion, pixel size, and parallax shift effect. </a:t>
            </a:r>
          </a:p>
          <a:p>
            <a:pPr algn="just"/>
            <a:endParaRPr lang="en-US" sz="1000" dirty="0">
              <a:solidFill>
                <a:schemeClr val="bg1"/>
              </a:solidFill>
              <a:latin typeface="Arial" panose="020B0604020202020204" pitchFamily="34" charset="0"/>
              <a:cs typeface="Arial" panose="020B0604020202020204" pitchFamily="34" charset="0"/>
            </a:endParaRPr>
          </a:p>
          <a:p>
            <a:pPr algn="just"/>
            <a:r>
              <a:rPr lang="en-US" sz="1000" dirty="0">
                <a:solidFill>
                  <a:schemeClr val="bg1"/>
                </a:solidFill>
                <a:latin typeface="Arial" panose="020B0604020202020204" pitchFamily="34" charset="0"/>
                <a:cs typeface="Arial" panose="020B0604020202020204" pitchFamily="34" charset="0"/>
              </a:rPr>
              <a:t>As can be seen from this image, similar conditions as in most parts of Europe can be found at central-east Brazil, Madagascar, eastern Somalia, and the Arab Peninsula.</a:t>
            </a:r>
          </a:p>
        </p:txBody>
      </p:sp>
      <p:sp>
        <p:nvSpPr>
          <p:cNvPr id="6" name="TextovéPole 12"/>
          <p:cNvSpPr txBox="1">
            <a:spLocks noChangeArrowheads="1"/>
          </p:cNvSpPr>
          <p:nvPr/>
        </p:nvSpPr>
        <p:spPr bwMode="auto">
          <a:xfrm>
            <a:off x="8740132" y="2717086"/>
            <a:ext cx="2305050" cy="707886"/>
          </a:xfrm>
          <a:prstGeom prst="rect">
            <a:avLst/>
          </a:prstGeom>
          <a:noFill/>
          <a:ln w="9525">
            <a:noFill/>
            <a:miter lim="800000"/>
            <a:headEnd/>
            <a:tailEnd/>
          </a:ln>
        </p:spPr>
        <p:txBody>
          <a:bodyPr>
            <a:spAutoFit/>
          </a:bodyPr>
          <a:lstStyle/>
          <a:p>
            <a:pPr algn="just"/>
            <a:r>
              <a:rPr lang="en-US" sz="1000" dirty="0">
                <a:solidFill>
                  <a:schemeClr val="bg1"/>
                </a:solidFill>
                <a:latin typeface="Arial" panose="020B0604020202020204" pitchFamily="34" charset="0"/>
                <a:cs typeface="Arial" panose="020B0604020202020204" pitchFamily="34" charset="0"/>
              </a:rPr>
              <a:t>The closer to the sub-satellite point, the better is the image quality (lesser distortion, higher image resolution, and smaller the parallax shift).</a:t>
            </a:r>
          </a:p>
        </p:txBody>
      </p:sp>
      <p:sp>
        <p:nvSpPr>
          <p:cNvPr id="7" name="TextovéPole 6"/>
          <p:cNvSpPr txBox="1"/>
          <p:nvPr/>
        </p:nvSpPr>
        <p:spPr>
          <a:xfrm>
            <a:off x="8592598" y="5937850"/>
            <a:ext cx="2379177" cy="200055"/>
          </a:xfrm>
          <a:prstGeom prst="rect">
            <a:avLst/>
          </a:prstGeom>
          <a:noFill/>
        </p:spPr>
        <p:txBody>
          <a:bodyPr wrap="none">
            <a:spAutoFit/>
          </a:bodyPr>
          <a:lstStyle/>
          <a:p>
            <a:pPr>
              <a:defRPr/>
            </a:pPr>
            <a:r>
              <a:rPr lang="en-US" sz="700" dirty="0">
                <a:solidFill>
                  <a:schemeClr val="bg1"/>
                </a:solidFill>
                <a:latin typeface="Arial" panose="020B0604020202020204" pitchFamily="34" charset="0"/>
                <a:cs typeface="Arial" panose="020B0604020202020204" pitchFamily="34" charset="0"/>
              </a:rPr>
              <a:t>2010-08-04 13:00 UTC, Meteosat-9 (RGB bands 1,2,9)</a:t>
            </a:r>
          </a:p>
        </p:txBody>
      </p:sp>
    </p:spTree>
    <p:extLst>
      <p:ext uri="{BB962C8B-B14F-4D97-AF65-F5344CB8AC3E}">
        <p14:creationId xmlns:p14="http://schemas.microsoft.com/office/powerpoint/2010/main" val="14028429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UM Convective storms webinar\images\Fig-02_parallax\Img2a_par1.png"/>
          <p:cNvPicPr>
            <a:picLocks noChangeAspect="1" noChangeArrowheads="1"/>
          </p:cNvPicPr>
          <p:nvPr/>
        </p:nvPicPr>
        <p:blipFill>
          <a:blip r:embed="rId2" cstate="print"/>
          <a:srcRect/>
          <a:stretch>
            <a:fillRect/>
          </a:stretch>
        </p:blipFill>
        <p:spPr bwMode="auto">
          <a:xfrm>
            <a:off x="2026210" y="540000"/>
            <a:ext cx="7920880" cy="5940661"/>
          </a:xfrm>
          <a:prstGeom prst="rect">
            <a:avLst/>
          </a:prstGeom>
          <a:noFill/>
          <a:ln>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ln>
        </p:spPr>
      </p:pic>
      <p:sp>
        <p:nvSpPr>
          <p:cNvPr id="4" name="Text Box 9"/>
          <p:cNvSpPr txBox="1">
            <a:spLocks noChangeArrowheads="1"/>
          </p:cNvSpPr>
          <p:nvPr/>
        </p:nvSpPr>
        <p:spPr bwMode="auto">
          <a:xfrm>
            <a:off x="7639591" y="3252391"/>
            <a:ext cx="3900770" cy="769441"/>
          </a:xfrm>
          <a:prstGeom prst="rect">
            <a:avLst/>
          </a:prstGeom>
          <a:solidFill>
            <a:schemeClr val="tx1"/>
          </a:solidFill>
          <a:ln w="3175">
            <a:solidFill>
              <a:srgbClr val="C00000"/>
            </a:solidFill>
            <a:miter lim="800000"/>
            <a:headEnd/>
            <a:tailEnd/>
          </a:ln>
        </p:spPr>
        <p:txBody>
          <a:bodyPr wrap="square">
            <a:spAutoFit/>
          </a:bodyPr>
          <a:lstStyle/>
          <a:p>
            <a:pPr algn="just"/>
            <a:r>
              <a:rPr lang="en-US" sz="1100" dirty="0">
                <a:solidFill>
                  <a:schemeClr val="bg1"/>
                </a:solidFill>
                <a:latin typeface="Arial" panose="020B0604020202020204" pitchFamily="34" charset="0"/>
                <a:cs typeface="Arial" panose="020B0604020202020204" pitchFamily="34" charset="0"/>
              </a:rPr>
              <a:t>Projection of various cloud-top features to surface (georeferencing, navigation, re-mapping) strongly depends on their actual height above the ground</a:t>
            </a:r>
            <a:r>
              <a:rPr lang="cs-CZ" sz="1100" dirty="0">
                <a:solidFill>
                  <a:schemeClr val="bg1"/>
                </a:solidFill>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level and on the scanning geometry. </a:t>
            </a:r>
            <a:endParaRPr lang="en-US" sz="1100" dirty="0" smtClean="0">
              <a:solidFill>
                <a:schemeClr val="bg1"/>
              </a:solidFill>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satellite imagery</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4390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EUM Convective storms webinar\images\Fig-02_parallax\Imh2b_par2.png"/>
          <p:cNvPicPr>
            <a:picLocks noChangeAspect="1" noChangeArrowheads="1"/>
          </p:cNvPicPr>
          <p:nvPr/>
        </p:nvPicPr>
        <p:blipFill>
          <a:blip r:embed="rId2" cstate="print"/>
          <a:srcRect/>
          <a:stretch>
            <a:fillRect/>
          </a:stretch>
        </p:blipFill>
        <p:spPr bwMode="auto">
          <a:xfrm>
            <a:off x="1945297" y="540000"/>
            <a:ext cx="8640009" cy="5940000"/>
          </a:xfrm>
          <a:prstGeom prst="rect">
            <a:avLst/>
          </a:prstGeom>
          <a:noFill/>
          <a:ln>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ln>
        </p:spPr>
      </p:pic>
      <p:sp>
        <p:nvSpPr>
          <p:cNvPr id="3" name="TextovéPole 13"/>
          <p:cNvSpPr txBox="1">
            <a:spLocks noChangeArrowheads="1"/>
          </p:cNvSpPr>
          <p:nvPr/>
        </p:nvSpPr>
        <p:spPr bwMode="auto">
          <a:xfrm>
            <a:off x="770719" y="1456888"/>
            <a:ext cx="4124471" cy="769441"/>
          </a:xfrm>
          <a:prstGeom prst="rect">
            <a:avLst/>
          </a:prstGeom>
          <a:solidFill>
            <a:schemeClr val="tx1"/>
          </a:solidFill>
          <a:ln w="3175">
            <a:solidFill>
              <a:srgbClr val="C00000"/>
            </a:solidFill>
            <a:miter lim="800000"/>
            <a:headEnd/>
            <a:tailEnd/>
          </a:ln>
        </p:spPr>
        <p:txBody>
          <a:bodyPr wrap="square">
            <a:spAutoFit/>
          </a:bodyPr>
          <a:lstStyle/>
          <a:p>
            <a:pPr algn="just"/>
            <a:r>
              <a:rPr lang="en-US" sz="1100" dirty="0" smtClean="0">
                <a:solidFill>
                  <a:schemeClr val="bg1"/>
                </a:solidFill>
                <a:latin typeface="Arial" panose="020B0604020202020204" pitchFamily="34" charset="0"/>
                <a:cs typeface="Arial" panose="020B0604020202020204" pitchFamily="34" charset="0"/>
              </a:rPr>
              <a:t>The parallax-shift effect applies </a:t>
            </a:r>
            <a:r>
              <a:rPr lang="en-US" sz="1100" dirty="0">
                <a:solidFill>
                  <a:schemeClr val="bg1"/>
                </a:solidFill>
                <a:latin typeface="Arial" panose="020B0604020202020204" pitchFamily="34" charset="0"/>
                <a:cs typeface="Arial" panose="020B0604020202020204" pitchFamily="34" charset="0"/>
              </a:rPr>
              <a:t>not only to the geostationary </a:t>
            </a:r>
            <a:r>
              <a:rPr lang="en-US" sz="1100" dirty="0" smtClean="0">
                <a:solidFill>
                  <a:schemeClr val="bg1"/>
                </a:solidFill>
                <a:latin typeface="Arial" panose="020B0604020202020204" pitchFamily="34" charset="0"/>
                <a:cs typeface="Arial" panose="020B0604020202020204" pitchFamily="34" charset="0"/>
              </a:rPr>
              <a:t>satellites and their instruments, </a:t>
            </a:r>
            <a:r>
              <a:rPr lang="en-US" sz="1100" dirty="0">
                <a:solidFill>
                  <a:schemeClr val="bg1"/>
                </a:solidFill>
                <a:latin typeface="Arial" panose="020B0604020202020204" pitchFamily="34" charset="0"/>
                <a:cs typeface="Arial" panose="020B0604020202020204" pitchFamily="34" charset="0"/>
              </a:rPr>
              <a:t>but also to the polar-orbiting ones </a:t>
            </a:r>
            <a:r>
              <a:rPr lang="en-US" sz="1100" dirty="0" smtClean="0">
                <a:solidFill>
                  <a:schemeClr val="bg1"/>
                </a:solidFill>
                <a:latin typeface="Arial" panose="020B0604020202020204" pitchFamily="34" charset="0"/>
                <a:cs typeface="Arial" panose="020B0604020202020204" pitchFamily="34" charset="0"/>
              </a:rPr>
              <a:t>(e.g. MetOp </a:t>
            </a:r>
            <a:r>
              <a:rPr lang="en-US" sz="1100" dirty="0">
                <a:solidFill>
                  <a:schemeClr val="bg1"/>
                </a:solidFill>
                <a:latin typeface="Arial" panose="020B0604020202020204" pitchFamily="34" charset="0"/>
                <a:cs typeface="Arial" panose="020B0604020202020204" pitchFamily="34" charset="0"/>
              </a:rPr>
              <a:t>and </a:t>
            </a:r>
            <a:r>
              <a:rPr lang="en-US" sz="1100" dirty="0" smtClean="0">
                <a:solidFill>
                  <a:schemeClr val="bg1"/>
                </a:solidFill>
                <a:latin typeface="Arial" panose="020B0604020202020204" pitchFamily="34" charset="0"/>
                <a:cs typeface="Arial" panose="020B0604020202020204" pitchFamily="34" charset="0"/>
              </a:rPr>
              <a:t>NOAA POES </a:t>
            </a:r>
            <a:r>
              <a:rPr lang="en-US" sz="1100" dirty="0">
                <a:solidFill>
                  <a:schemeClr val="bg1"/>
                </a:solidFill>
                <a:latin typeface="Arial" panose="020B0604020202020204" pitchFamily="34" charset="0"/>
                <a:cs typeface="Arial" panose="020B0604020202020204" pitchFamily="34" charset="0"/>
              </a:rPr>
              <a:t>AVHRR, Aqua &amp; Terra MODIS</a:t>
            </a:r>
            <a:r>
              <a:rPr lang="en-US" sz="1100" dirty="0" smtClean="0">
                <a:solidFill>
                  <a:schemeClr val="bg1"/>
                </a:solidFill>
                <a:latin typeface="Arial" panose="020B0604020202020204" pitchFamily="34" charset="0"/>
                <a:cs typeface="Arial" panose="020B0604020202020204" pitchFamily="34" charset="0"/>
              </a:rPr>
              <a:t>, Suomi NPP and JPSS VIIRS, etc.).</a:t>
            </a:r>
          </a:p>
        </p:txBody>
      </p:sp>
      <p:sp>
        <p:nvSpPr>
          <p:cNvPr id="4"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satellite imagery</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703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satellite imagery</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1568123" y="777019"/>
            <a:ext cx="7906951" cy="1569660"/>
          </a:xfrm>
          <a:prstGeom prst="rect">
            <a:avLst/>
          </a:prstGeom>
          <a:noFill/>
        </p:spPr>
        <p:txBody>
          <a:bodyPr wrap="square" rtlCol="0">
            <a:spAutoFit/>
          </a:bodyPr>
          <a:lstStyle/>
          <a:p>
            <a:pPr marL="266700" indent="-2667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different appearance and location of the same cloud when observed from two different satellites </a:t>
            </a:r>
            <a:r>
              <a:rPr lang="en-US" sz="1600" dirty="0">
                <a:solidFill>
                  <a:schemeClr val="bg1"/>
                </a:solidFill>
                <a:latin typeface="Arial" panose="020B0604020202020204" pitchFamily="34" charset="0"/>
                <a:cs typeface="Arial" panose="020B0604020202020204" pitchFamily="34" charset="0"/>
              </a:rPr>
              <a:t>(</a:t>
            </a:r>
            <a:r>
              <a:rPr lang="en-US" sz="1600" dirty="0" smtClean="0">
                <a:solidFill>
                  <a:schemeClr val="bg1"/>
                </a:solidFill>
                <a:latin typeface="Arial" panose="020B0604020202020204" pitchFamily="34" charset="0"/>
                <a:cs typeface="Arial" panose="020B0604020202020204" pitchFamily="34" charset="0"/>
              </a:rPr>
              <a:t>locations)</a:t>
            </a:r>
          </a:p>
          <a:p>
            <a:pPr marL="266700" indent="-2667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266700" indent="-2667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problems with accurate geo-referencing of higher clouds and some of the derived products</a:t>
            </a:r>
          </a:p>
          <a:p>
            <a:pPr algn="just"/>
            <a:endParaRPr lang="en-US" sz="1600" dirty="0" smtClean="0">
              <a:solidFill>
                <a:schemeClr val="bg1"/>
              </a:solidFill>
              <a:latin typeface="Arial" panose="020B0604020202020204" pitchFamily="34" charset="0"/>
              <a:cs typeface="Arial" panose="020B0604020202020204" pitchFamily="34" charset="0"/>
            </a:endParaRPr>
          </a:p>
        </p:txBody>
      </p:sp>
      <p:sp>
        <p:nvSpPr>
          <p:cNvPr id="4" name="TextovéPole 12"/>
          <p:cNvSpPr txBox="1">
            <a:spLocks noChangeArrowheads="1"/>
          </p:cNvSpPr>
          <p:nvPr/>
        </p:nvSpPr>
        <p:spPr bwMode="auto">
          <a:xfrm>
            <a:off x="1649518" y="2445427"/>
            <a:ext cx="7825556" cy="990217"/>
          </a:xfrm>
          <a:prstGeom prst="rect">
            <a:avLst/>
          </a:prstGeom>
          <a:noFill/>
          <a:ln w="3175">
            <a:solidFill>
              <a:srgbClr val="FFFFCC"/>
            </a:solidFill>
            <a:miter lim="800000"/>
            <a:headEnd/>
            <a:tailEnd/>
          </a:ln>
        </p:spPr>
        <p:txBody>
          <a:bodyPr wrap="square" lIns="180000" tIns="216000" rIns="180000" bIns="216000">
            <a:spAutoFit/>
          </a:bodyPr>
          <a:lstStyle/>
          <a:p>
            <a:pPr algn="ct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1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 tilted </a:t>
            </a: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view and </a:t>
            </a:r>
            <a:r>
              <a:rPr lang="en-US" sz="1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higher the </a:t>
            </a: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 the larger </a:t>
            </a:r>
            <a:r>
              <a:rPr lang="en-US" sz="1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the </a:t>
            </a: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amount of the parallax shift !!!!!</a:t>
            </a:r>
            <a:endParaRPr lang="en-US" sz="1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ovéPole 4"/>
          <p:cNvSpPr txBox="1"/>
          <p:nvPr/>
        </p:nvSpPr>
        <p:spPr>
          <a:xfrm>
            <a:off x="1649518" y="4000191"/>
            <a:ext cx="7825556" cy="1323439"/>
          </a:xfrm>
          <a:prstGeom prst="rect">
            <a:avLst/>
          </a:prstGeom>
          <a:noFill/>
        </p:spPr>
        <p:txBody>
          <a:bodyPr wrap="square" rtlCol="0">
            <a:spAutoFit/>
          </a:bodyPr>
          <a:lstStyle/>
          <a:p>
            <a:pPr algn="just"/>
            <a:r>
              <a:rPr lang="en-US" sz="1600" b="1" i="1" dirty="0" smtClean="0">
                <a:solidFill>
                  <a:schemeClr val="bg1"/>
                </a:solidFill>
                <a:latin typeface="Arial" panose="020B0604020202020204" pitchFamily="34" charset="0"/>
                <a:cs typeface="Arial" panose="020B0604020202020204" pitchFamily="34" charset="0"/>
              </a:rPr>
              <a:t>Geostationary satellites</a:t>
            </a:r>
            <a:r>
              <a:rPr lang="en-US" sz="1600" dirty="0" smtClean="0">
                <a:solidFill>
                  <a:schemeClr val="bg1"/>
                </a:solidFill>
                <a:latin typeface="Arial" panose="020B0604020202020204" pitchFamily="34" charset="0"/>
                <a:cs typeface="Arial" panose="020B0604020202020204" pitchFamily="34" charset="0"/>
              </a:rPr>
              <a:t> – the parallax effect increases with the radial distance from the center of the globe as viewed by the satellite (from the sub-satellite point).</a:t>
            </a:r>
          </a:p>
          <a:p>
            <a:pPr algn="just"/>
            <a:endParaRPr lang="en-US" sz="1600" dirty="0" smtClean="0">
              <a:solidFill>
                <a:schemeClr val="bg1"/>
              </a:solidFill>
              <a:latin typeface="Arial" panose="020B0604020202020204" pitchFamily="34" charset="0"/>
              <a:cs typeface="Arial" panose="020B0604020202020204" pitchFamily="34" charset="0"/>
            </a:endParaRPr>
          </a:p>
          <a:p>
            <a:pPr algn="just"/>
            <a:r>
              <a:rPr lang="en-US" sz="1600" b="1" i="1" dirty="0" smtClean="0">
                <a:solidFill>
                  <a:schemeClr val="bg1"/>
                </a:solidFill>
                <a:latin typeface="Arial" panose="020B0604020202020204" pitchFamily="34" charset="0"/>
                <a:cs typeface="Arial" panose="020B0604020202020204" pitchFamily="34" charset="0"/>
              </a:rPr>
              <a:t>Polar-orbiting satellites</a:t>
            </a:r>
            <a:r>
              <a:rPr lang="en-US" sz="1600" dirty="0" smtClean="0">
                <a:solidFill>
                  <a:schemeClr val="bg1"/>
                </a:solidFill>
                <a:latin typeface="Arial" panose="020B0604020202020204" pitchFamily="34" charset="0"/>
                <a:cs typeface="Arial" panose="020B0604020202020204" pitchFamily="34" charset="0"/>
              </a:rPr>
              <a:t> – the parallax effect increases with the distance from the center line of the image swath (representing the ground track of the satellite).</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7119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satellite imagery</a:t>
            </a:r>
            <a:endParaRPr lang="en-US" sz="1400" b="1" dirty="0">
              <a:solidFill>
                <a:schemeClr val="bg1"/>
              </a:solidFill>
              <a:latin typeface="Arial" panose="020B0604020202020204" pitchFamily="34" charset="0"/>
              <a:cs typeface="Arial" panose="020B0604020202020204" pitchFamily="34" charset="0"/>
            </a:endParaRPr>
          </a:p>
        </p:txBody>
      </p:sp>
      <p:sp>
        <p:nvSpPr>
          <p:cNvPr id="6" name="Obdélník 5"/>
          <p:cNvSpPr/>
          <p:nvPr/>
        </p:nvSpPr>
        <p:spPr>
          <a:xfrm>
            <a:off x="2481908" y="1218279"/>
            <a:ext cx="6874932" cy="4524315"/>
          </a:xfrm>
          <a:prstGeom prst="rect">
            <a:avLst/>
          </a:prstGeom>
        </p:spPr>
        <p:txBody>
          <a:bodyPr wrap="square">
            <a:spAutoFit/>
          </a:bodyPr>
          <a:lstStyle/>
          <a:p>
            <a:pPr algn="just"/>
            <a:r>
              <a:rPr lang="en-US" sz="1600" dirty="0" smtClean="0">
                <a:solidFill>
                  <a:schemeClr val="bg1"/>
                </a:solidFill>
                <a:latin typeface="Arial" panose="020B0604020202020204" pitchFamily="34" charset="0"/>
                <a:cs typeface="Arial" panose="020B0604020202020204" pitchFamily="34" charset="0"/>
              </a:rPr>
              <a:t>The parallax shift correction is important namely in these cases:</a:t>
            </a:r>
          </a:p>
          <a:p>
            <a:pPr algn="just"/>
            <a:endParaRPr lang="en-US" sz="1600" dirty="0" smtClean="0">
              <a:solidFill>
                <a:schemeClr val="bg1"/>
              </a:solidFill>
              <a:latin typeface="Arial" panose="020B0604020202020204" pitchFamily="34" charset="0"/>
              <a:cs typeface="Arial" panose="020B0604020202020204" pitchFamily="34" charset="0"/>
            </a:endParaRPr>
          </a:p>
          <a:p>
            <a:pPr algn="just"/>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combination of simultaneous satellite and radar data,</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comparison of satellite data from two different satellites,</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comparison of satellite data with ground observations,</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satellite-based rainfall estimates (namely in hydrology),</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storm tracking applications (in nowcasting),</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marL="723900" indent="-368300" algn="just">
              <a:buFont typeface="Arial" pitchFamily="34" charset="0"/>
              <a:buChar char="•"/>
            </a:pPr>
            <a:r>
              <a:rPr lang="en-US" sz="1600" dirty="0" smtClean="0">
                <a:solidFill>
                  <a:schemeClr val="bg1"/>
                </a:solidFill>
                <a:latin typeface="Arial" panose="020B0604020202020204" pitchFamily="34" charset="0"/>
                <a:cs typeface="Arial" panose="020B0604020202020204" pitchFamily="34" charset="0"/>
              </a:rPr>
              <a:t>etc.</a:t>
            </a:r>
          </a:p>
          <a:p>
            <a:pPr marL="723900" indent="-368300" algn="just">
              <a:buFont typeface="Arial" pitchFamily="34" charset="0"/>
              <a:buChar char="•"/>
            </a:pPr>
            <a:endParaRPr lang="en-US" sz="1600" dirty="0" smtClean="0">
              <a:solidFill>
                <a:schemeClr val="bg1"/>
              </a:solidFill>
              <a:latin typeface="Arial" panose="020B0604020202020204" pitchFamily="34" charset="0"/>
              <a:cs typeface="Arial" panose="020B0604020202020204" pitchFamily="34" charset="0"/>
            </a:endParaRPr>
          </a:p>
          <a:p>
            <a:pPr algn="just"/>
            <a:endParaRPr lang="en-US" sz="1600" dirty="0" smtClean="0">
              <a:solidFill>
                <a:schemeClr val="bg1"/>
              </a:solidFill>
              <a:latin typeface="Arial" panose="020B0604020202020204" pitchFamily="34" charset="0"/>
              <a:cs typeface="Arial" panose="020B0604020202020204" pitchFamily="34" charset="0"/>
            </a:endParaRPr>
          </a:p>
          <a:p>
            <a:pPr algn="just"/>
            <a:r>
              <a:rPr lang="en-US" sz="1600" b="1" dirty="0" smtClean="0">
                <a:solidFill>
                  <a:srgbClr val="FF0000"/>
                </a:solidFill>
                <a:latin typeface="Arial" panose="020B0604020202020204" pitchFamily="34" charset="0"/>
                <a:cs typeface="Arial" panose="020B0604020202020204" pitchFamily="34" charset="0"/>
              </a:rPr>
              <a:t>All of this applies namely to the highest clouds, specifically to tops of convective storms (namely location of overshooting tops). </a:t>
            </a:r>
          </a:p>
        </p:txBody>
      </p:sp>
    </p:spTree>
    <p:extLst>
      <p:ext uri="{BB962C8B-B14F-4D97-AF65-F5344CB8AC3E}">
        <p14:creationId xmlns:p14="http://schemas.microsoft.com/office/powerpoint/2010/main" val="18884427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0277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a:t>
            </a:r>
            <a:r>
              <a:rPr lang="en-US" sz="1400" b="1" smtClean="0">
                <a:solidFill>
                  <a:schemeClr val="bg1"/>
                </a:solidFill>
                <a:latin typeface="Arial" panose="020B0604020202020204" pitchFamily="34" charset="0"/>
                <a:cs typeface="Arial" panose="020B0604020202020204" pitchFamily="34" charset="0"/>
              </a:rPr>
              <a:t>satellite imagery</a:t>
            </a:r>
            <a:r>
              <a:rPr lang="cs-CZ" sz="1400" b="1" smtClean="0">
                <a:solidFill>
                  <a:schemeClr val="bg1"/>
                </a:solidFill>
                <a:latin typeface="Arial" panose="020B0604020202020204" pitchFamily="34" charset="0"/>
                <a:cs typeface="Arial" panose="020B0604020202020204" pitchFamily="34" charset="0"/>
              </a:rPr>
              <a:t> – comparison with radar data</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O:\### 20100815 __ CWG 2010 case ###\radar_versus_IR108-BT-210-250K_parallax\radar-and-IR108-BT-210-250K__radar-Z-Max.png"/>
          <p:cNvPicPr>
            <a:picLocks noChangeAspect="1" noChangeArrowheads="1"/>
          </p:cNvPicPr>
          <p:nvPr/>
        </p:nvPicPr>
        <p:blipFill>
          <a:blip r:embed="rId2" cstate="print"/>
          <a:srcRect/>
          <a:stretch>
            <a:fillRect/>
          </a:stretch>
        </p:blipFill>
        <p:spPr bwMode="auto">
          <a:xfrm>
            <a:off x="360000" y="721320"/>
            <a:ext cx="4318000" cy="5588000"/>
          </a:xfrm>
          <a:prstGeom prst="rect">
            <a:avLst/>
          </a:prstGeom>
          <a:noFill/>
          <a:ln w="12700">
            <a:solidFill>
              <a:schemeClr val="bg1">
                <a:lumMod val="75000"/>
              </a:schemeClr>
            </a:solidFill>
          </a:ln>
        </p:spPr>
      </p:pic>
      <p:sp>
        <p:nvSpPr>
          <p:cNvPr id="5" name="TextovéPole 4"/>
          <p:cNvSpPr txBox="1"/>
          <p:nvPr/>
        </p:nvSpPr>
        <p:spPr>
          <a:xfrm>
            <a:off x="5076056" y="734507"/>
            <a:ext cx="3945054" cy="307777"/>
          </a:xfrm>
          <a:prstGeom prst="rect">
            <a:avLst/>
          </a:prstGeom>
          <a:noFill/>
          <a:ln w="3175">
            <a:solidFill>
              <a:schemeClr val="bg1">
                <a:lumMod val="50000"/>
              </a:schemeClr>
            </a:solidFill>
          </a:ln>
        </p:spPr>
        <p:txBody>
          <a:bodyPr wrap="none" rtlCol="0">
            <a:spAutoFit/>
          </a:bodyPr>
          <a:lstStyle/>
          <a:p>
            <a:r>
              <a:rPr lang="en-US" sz="1400" b="1" dirty="0" smtClean="0">
                <a:solidFill>
                  <a:schemeClr val="bg1">
                    <a:lumMod val="65000"/>
                  </a:schemeClr>
                </a:solidFill>
                <a:latin typeface="Arial" panose="020B0604020202020204" pitchFamily="34" charset="0"/>
                <a:cs typeface="Arial" panose="020B0604020202020204" pitchFamily="34" charset="0"/>
              </a:rPr>
              <a:t>15 August 2010  18:38 UTC,  Czech Republic</a:t>
            </a:r>
            <a:endParaRPr lang="en-US" sz="1400" b="1" dirty="0">
              <a:solidFill>
                <a:schemeClr val="bg1">
                  <a:lumMod val="65000"/>
                </a:schemeClr>
              </a:solidFill>
              <a:latin typeface="Arial" panose="020B0604020202020204" pitchFamily="34" charset="0"/>
              <a:cs typeface="Arial" panose="020B0604020202020204" pitchFamily="34" charset="0"/>
            </a:endParaRPr>
          </a:p>
        </p:txBody>
      </p:sp>
      <p:sp>
        <p:nvSpPr>
          <p:cNvPr id="7" name="TextovéPole 6"/>
          <p:cNvSpPr txBox="1"/>
          <p:nvPr/>
        </p:nvSpPr>
        <p:spPr>
          <a:xfrm>
            <a:off x="5148064" y="1700808"/>
            <a:ext cx="2938625" cy="307777"/>
          </a:xfrm>
          <a:prstGeom prst="rect">
            <a:avLst/>
          </a:prstGeom>
          <a:noFill/>
        </p:spPr>
        <p:txBody>
          <a:bodyPr wrap="none" rtlCol="0">
            <a:spAutoFit/>
          </a:bodyPr>
          <a:lstStyle/>
          <a:p>
            <a:r>
              <a:rPr lang="en-US" sz="1400" b="1" dirty="0" smtClean="0">
                <a:solidFill>
                  <a:schemeClr val="bg1">
                    <a:lumMod val="85000"/>
                  </a:schemeClr>
                </a:solidFill>
                <a:latin typeface="Arial" panose="020B0604020202020204" pitchFamily="34" charset="0"/>
                <a:cs typeface="Arial" panose="020B0604020202020204" pitchFamily="34" charset="0"/>
              </a:rPr>
              <a:t>Radar reflectivity image (Z-Max) </a:t>
            </a:r>
            <a:endParaRPr lang="en-US" sz="1400" b="1" dirty="0">
              <a:solidFill>
                <a:schemeClr val="bg1">
                  <a:lumMod val="85000"/>
                </a:schemeClr>
              </a:solidFill>
              <a:latin typeface="Arial" panose="020B0604020202020204" pitchFamily="34" charset="0"/>
              <a:cs typeface="Arial" panose="020B0604020202020204" pitchFamily="34" charset="0"/>
            </a:endParaRPr>
          </a:p>
        </p:txBody>
      </p:sp>
      <p:sp>
        <p:nvSpPr>
          <p:cNvPr id="8" name="Šrafovaná šipka doprava 7"/>
          <p:cNvSpPr/>
          <p:nvPr/>
        </p:nvSpPr>
        <p:spPr bwMode="auto">
          <a:xfrm flipH="1">
            <a:off x="2808000" y="3924000"/>
            <a:ext cx="2232248" cy="144016"/>
          </a:xfrm>
          <a:prstGeom prst="stripedRightArrow">
            <a:avLst>
              <a:gd name="adj1" fmla="val 45164"/>
              <a:gd name="adj2" fmla="val 141202"/>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9" name="TextovéPole 8"/>
          <p:cNvSpPr txBox="1"/>
          <p:nvPr/>
        </p:nvSpPr>
        <p:spPr>
          <a:xfrm>
            <a:off x="5143216" y="3852000"/>
            <a:ext cx="3666388"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Core of the storm (radar reflectivity core)</a:t>
            </a:r>
            <a:endParaRPr lang="en-US"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700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M:\EUM Convective storms webinar\images\Fig-03_weak-shear_Italy\200606251300_MSG1_weak-shear_Italy_HRV_enh_800x520.png"/>
          <p:cNvPicPr>
            <a:picLocks noChangeAspect="1" noChangeArrowheads="1"/>
          </p:cNvPicPr>
          <p:nvPr/>
        </p:nvPicPr>
        <p:blipFill>
          <a:blip r:embed="rId2" cstate="print"/>
          <a:srcRect/>
          <a:stretch>
            <a:fillRect/>
          </a:stretch>
        </p:blipFill>
        <p:spPr bwMode="auto">
          <a:xfrm>
            <a:off x="288000" y="648000"/>
            <a:ext cx="5940000" cy="3860523"/>
          </a:xfrm>
          <a:prstGeom prst="rect">
            <a:avLst/>
          </a:prstGeom>
          <a:noFill/>
          <a:ln w="3175">
            <a:solidFill>
              <a:schemeClr val="tx1"/>
            </a:solidFill>
            <a:miter lim="800000"/>
            <a:headEnd/>
            <a:tailEnd/>
          </a:ln>
        </p:spPr>
      </p:pic>
      <p:pic>
        <p:nvPicPr>
          <p:cNvPr id="4" name="Picture 6" descr="M:\EUM Convective storms webinar\images\Fig-03_weak-shear_Italy\200606251300_MSG1_weak-shear_Italy_IR108_enh_800x520.png"/>
          <p:cNvPicPr>
            <a:picLocks noChangeAspect="1" noChangeArrowheads="1"/>
          </p:cNvPicPr>
          <p:nvPr/>
        </p:nvPicPr>
        <p:blipFill>
          <a:blip r:embed="rId3" cstate="print"/>
          <a:srcRect/>
          <a:stretch>
            <a:fillRect/>
          </a:stretch>
        </p:blipFill>
        <p:spPr bwMode="auto">
          <a:xfrm>
            <a:off x="5940000" y="2520000"/>
            <a:ext cx="5940000" cy="3860487"/>
          </a:xfrm>
          <a:prstGeom prst="rect">
            <a:avLst/>
          </a:prstGeom>
          <a:noFill/>
          <a:ln w="3175">
            <a:solidFill>
              <a:schemeClr val="tx1"/>
            </a:solidFill>
            <a:miter lim="800000"/>
            <a:headEnd/>
            <a:tailEnd/>
          </a:ln>
        </p:spPr>
      </p:pic>
      <p:pic>
        <p:nvPicPr>
          <p:cNvPr id="5" name="Picture 7" descr="M:\EUM Convective storms webinar\2006062512.16080.skewt_Milano.gif"/>
          <p:cNvPicPr>
            <a:picLocks noChangeAspect="1" noChangeArrowheads="1"/>
          </p:cNvPicPr>
          <p:nvPr/>
        </p:nvPicPr>
        <p:blipFill>
          <a:blip r:embed="rId4" cstate="print"/>
          <a:srcRect/>
          <a:stretch>
            <a:fillRect/>
          </a:stretch>
        </p:blipFill>
        <p:spPr bwMode="auto">
          <a:xfrm>
            <a:off x="8178884" y="179388"/>
            <a:ext cx="3375000" cy="2700000"/>
          </a:xfrm>
          <a:prstGeom prst="rect">
            <a:avLst/>
          </a:prstGeom>
          <a:noFill/>
          <a:ln w="3175">
            <a:solidFill>
              <a:schemeClr val="tx1"/>
            </a:solidFill>
            <a:miter lim="800000"/>
            <a:headEnd/>
            <a:tailEnd/>
          </a:ln>
        </p:spPr>
      </p:pic>
      <p:sp>
        <p:nvSpPr>
          <p:cNvPr id="6" name="TextovéPole 5"/>
          <p:cNvSpPr txBox="1"/>
          <p:nvPr/>
        </p:nvSpPr>
        <p:spPr>
          <a:xfrm>
            <a:off x="1450802" y="4924221"/>
            <a:ext cx="3052439" cy="276999"/>
          </a:xfrm>
          <a:prstGeom prst="rect">
            <a:avLst/>
          </a:prstGeom>
          <a:noFill/>
        </p:spPr>
        <p:txBody>
          <a:bodyPr wrap="none">
            <a:spAutoFit/>
          </a:bodyPr>
          <a:lstStyle/>
          <a:p>
            <a:pPr>
              <a:defRPr/>
            </a:pPr>
            <a:r>
              <a:rPr lang="en-US" sz="1200" dirty="0">
                <a:solidFill>
                  <a:schemeClr val="bg1"/>
                </a:solidFill>
                <a:latin typeface="Arial" panose="020B0604020202020204" pitchFamily="34" charset="0"/>
                <a:cs typeface="Arial" panose="020B0604020202020204" pitchFamily="34" charset="0"/>
              </a:rPr>
              <a:t>2006-06-25  13:00, Meteosat-8, north Italy</a:t>
            </a:r>
          </a:p>
        </p:txBody>
      </p:sp>
      <p:sp>
        <p:nvSpPr>
          <p:cNvPr id="7"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low shear  </a:t>
            </a:r>
            <a:endParaRPr lang="en-US" sz="1400" b="1" dirty="0">
              <a:solidFill>
                <a:schemeClr val="bg1"/>
              </a:solidFill>
              <a:latin typeface="Arial" panose="020B0604020202020204" pitchFamily="34" charset="0"/>
              <a:cs typeface="Arial" panose="020B0604020202020204" pitchFamily="34" charset="0"/>
            </a:endParaRPr>
          </a:p>
        </p:txBody>
      </p:sp>
      <p:sp>
        <p:nvSpPr>
          <p:cNvPr id="8" name="TextovéPole 7"/>
          <p:cNvSpPr txBox="1"/>
          <p:nvPr/>
        </p:nvSpPr>
        <p:spPr>
          <a:xfrm>
            <a:off x="363795" y="4237706"/>
            <a:ext cx="45557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HRV</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9" name="TextovéPole 8"/>
          <p:cNvSpPr txBox="1"/>
          <p:nvPr/>
        </p:nvSpPr>
        <p:spPr>
          <a:xfrm>
            <a:off x="5958369" y="6115670"/>
            <a:ext cx="559769"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IR10.8</a:t>
            </a:r>
            <a:endParaRPr lang="cs-CZ" sz="10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3878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0277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a:t>
            </a:r>
            <a:r>
              <a:rPr lang="en-US" sz="1400" b="1" smtClean="0">
                <a:solidFill>
                  <a:schemeClr val="bg1"/>
                </a:solidFill>
                <a:latin typeface="Arial" panose="020B0604020202020204" pitchFamily="34" charset="0"/>
                <a:cs typeface="Arial" panose="020B0604020202020204" pitchFamily="34" charset="0"/>
              </a:rPr>
              <a:t>satellite imagery</a:t>
            </a:r>
            <a:r>
              <a:rPr lang="cs-CZ" sz="1400" b="1" smtClean="0">
                <a:solidFill>
                  <a:schemeClr val="bg1"/>
                </a:solidFill>
                <a:latin typeface="Arial" panose="020B0604020202020204" pitchFamily="34" charset="0"/>
                <a:cs typeface="Arial" panose="020B0604020202020204" pitchFamily="34" charset="0"/>
              </a:rPr>
              <a:t> – comparison with radar data</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O:\### 20100815 __ CWG 2010 case ###\radar_versus_IR108-BT-210-250K_parallax\radar-and-IR108-BT-210-250K__BT-org-grey.png"/>
          <p:cNvPicPr>
            <a:picLocks noChangeAspect="1" noChangeArrowheads="1"/>
          </p:cNvPicPr>
          <p:nvPr/>
        </p:nvPicPr>
        <p:blipFill>
          <a:blip r:embed="rId2" cstate="print"/>
          <a:srcRect/>
          <a:stretch>
            <a:fillRect/>
          </a:stretch>
        </p:blipFill>
        <p:spPr bwMode="auto">
          <a:xfrm>
            <a:off x="360000" y="720000"/>
            <a:ext cx="4318000" cy="5588000"/>
          </a:xfrm>
          <a:prstGeom prst="rect">
            <a:avLst/>
          </a:prstGeom>
          <a:noFill/>
          <a:ln w="12700">
            <a:solidFill>
              <a:schemeClr val="bg1">
                <a:lumMod val="75000"/>
              </a:schemeClr>
            </a:solidFill>
          </a:ln>
        </p:spPr>
      </p:pic>
      <p:sp>
        <p:nvSpPr>
          <p:cNvPr id="4" name="TextovéPole 3"/>
          <p:cNvSpPr txBox="1"/>
          <p:nvPr/>
        </p:nvSpPr>
        <p:spPr>
          <a:xfrm>
            <a:off x="5076056" y="734507"/>
            <a:ext cx="3945054" cy="307777"/>
          </a:xfrm>
          <a:prstGeom prst="rect">
            <a:avLst/>
          </a:prstGeom>
          <a:noFill/>
          <a:ln w="3175">
            <a:solidFill>
              <a:schemeClr val="bg1">
                <a:lumMod val="50000"/>
              </a:schemeClr>
            </a:solidFill>
          </a:ln>
        </p:spPr>
        <p:txBody>
          <a:bodyPr wrap="none" rtlCol="0">
            <a:spAutoFit/>
          </a:bodyPr>
          <a:lstStyle/>
          <a:p>
            <a:r>
              <a:rPr lang="en-US" sz="1400" b="1" dirty="0" smtClean="0">
                <a:solidFill>
                  <a:schemeClr val="bg1">
                    <a:lumMod val="65000"/>
                  </a:schemeClr>
                </a:solidFill>
                <a:latin typeface="Arial" panose="020B0604020202020204" pitchFamily="34" charset="0"/>
                <a:cs typeface="Arial" panose="020B0604020202020204" pitchFamily="34" charset="0"/>
              </a:rPr>
              <a:t>15 August 2010  18:38 UTC,  Czech Republic</a:t>
            </a:r>
            <a:endParaRPr lang="en-US" sz="1400" b="1" dirty="0">
              <a:solidFill>
                <a:schemeClr val="bg1">
                  <a:lumMod val="65000"/>
                </a:schemeClr>
              </a:solidFill>
              <a:latin typeface="Arial" panose="020B0604020202020204" pitchFamily="34" charset="0"/>
              <a:cs typeface="Arial" panose="020B0604020202020204" pitchFamily="34" charset="0"/>
            </a:endParaRPr>
          </a:p>
        </p:txBody>
      </p:sp>
      <p:sp>
        <p:nvSpPr>
          <p:cNvPr id="5" name="TextovéPole 4"/>
          <p:cNvSpPr txBox="1"/>
          <p:nvPr/>
        </p:nvSpPr>
        <p:spPr>
          <a:xfrm>
            <a:off x="5148064" y="1700808"/>
            <a:ext cx="3477234" cy="738664"/>
          </a:xfrm>
          <a:prstGeom prst="rect">
            <a:avLst/>
          </a:prstGeom>
          <a:noFill/>
        </p:spPr>
        <p:txBody>
          <a:bodyPr wrap="none" rtlCol="0">
            <a:spAutoFit/>
          </a:bodyPr>
          <a:lstStyle/>
          <a:p>
            <a:r>
              <a:rPr lang="en-US" sz="1400" b="1" dirty="0" smtClean="0">
                <a:solidFill>
                  <a:schemeClr val="bg1">
                    <a:lumMod val="85000"/>
                  </a:schemeClr>
                </a:solidFill>
                <a:latin typeface="Arial" panose="020B0604020202020204" pitchFamily="34" charset="0"/>
                <a:cs typeface="Arial" panose="020B0604020202020204" pitchFamily="34" charset="0"/>
              </a:rPr>
              <a:t>Meteosat-8  (MSG-1) IR10.8 BT image</a:t>
            </a:r>
            <a:br>
              <a:rPr lang="en-US" sz="1400" b="1" dirty="0" smtClean="0">
                <a:solidFill>
                  <a:schemeClr val="bg1">
                    <a:lumMod val="85000"/>
                  </a:schemeClr>
                </a:solidFill>
                <a:latin typeface="Arial" panose="020B0604020202020204" pitchFamily="34" charset="0"/>
                <a:cs typeface="Arial" panose="020B0604020202020204" pitchFamily="34" charset="0"/>
              </a:rPr>
            </a:br>
            <a:r>
              <a:rPr lang="en-US" sz="1400" b="1" dirty="0" smtClean="0">
                <a:solidFill>
                  <a:schemeClr val="bg1">
                    <a:lumMod val="85000"/>
                  </a:schemeClr>
                </a:solidFill>
                <a:latin typeface="Arial" panose="020B0604020202020204" pitchFamily="34" charset="0"/>
                <a:cs typeface="Arial" panose="020B0604020202020204" pitchFamily="34" charset="0"/>
              </a:rPr>
              <a:t/>
            </a:r>
            <a:br>
              <a:rPr lang="en-US" sz="1400" b="1" dirty="0" smtClean="0">
                <a:solidFill>
                  <a:schemeClr val="bg1">
                    <a:lumMod val="85000"/>
                  </a:schemeClr>
                </a:solidFill>
                <a:latin typeface="Arial" panose="020B0604020202020204" pitchFamily="34" charset="0"/>
                <a:cs typeface="Arial" panose="020B0604020202020204" pitchFamily="34" charset="0"/>
              </a:rPr>
            </a:br>
            <a:r>
              <a:rPr lang="en-US" sz="1400" dirty="0" smtClean="0">
                <a:solidFill>
                  <a:schemeClr val="bg1">
                    <a:lumMod val="85000"/>
                  </a:schemeClr>
                </a:solidFill>
                <a:latin typeface="Arial" panose="020B0604020202020204" pitchFamily="34" charset="0"/>
                <a:cs typeface="Arial" panose="020B0604020202020204" pitchFamily="34" charset="0"/>
              </a:rPr>
              <a:t>Original satellite position after remapping.</a:t>
            </a:r>
            <a:endParaRPr lang="en-US" sz="1400" dirty="0">
              <a:solidFill>
                <a:schemeClr val="bg1">
                  <a:lumMod val="85000"/>
                </a:schemeClr>
              </a:solidFill>
              <a:latin typeface="Arial" panose="020B0604020202020204" pitchFamily="34" charset="0"/>
              <a:cs typeface="Arial" panose="020B0604020202020204" pitchFamily="34" charset="0"/>
            </a:endParaRPr>
          </a:p>
        </p:txBody>
      </p:sp>
      <p:sp>
        <p:nvSpPr>
          <p:cNvPr id="6" name="Šrafovaná šipka doprava 5"/>
          <p:cNvSpPr/>
          <p:nvPr/>
        </p:nvSpPr>
        <p:spPr bwMode="auto">
          <a:xfrm flipH="1">
            <a:off x="2808000" y="3924000"/>
            <a:ext cx="2160000" cy="144016"/>
          </a:xfrm>
          <a:prstGeom prst="stripedRightArrow">
            <a:avLst>
              <a:gd name="adj1" fmla="val 45164"/>
              <a:gd name="adj2" fmla="val 141202"/>
            </a:avLst>
          </a:prstGeom>
          <a:solidFill>
            <a:srgbClr val="96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777777"/>
              </a:solidFill>
              <a:effectLst/>
              <a:latin typeface="Arial" charset="0"/>
            </a:endParaRPr>
          </a:p>
        </p:txBody>
      </p:sp>
      <p:sp>
        <p:nvSpPr>
          <p:cNvPr id="7" name="TextovéPole 6"/>
          <p:cNvSpPr txBox="1"/>
          <p:nvPr/>
        </p:nvSpPr>
        <p:spPr>
          <a:xfrm>
            <a:off x="5004048" y="3852000"/>
            <a:ext cx="2900153" cy="307777"/>
          </a:xfrm>
          <a:prstGeom prst="rect">
            <a:avLst/>
          </a:prstGeom>
          <a:noFill/>
        </p:spPr>
        <p:txBody>
          <a:bodyPr wrap="none" rtlCol="0">
            <a:spAutoFit/>
          </a:bodyPr>
          <a:lstStyle/>
          <a:p>
            <a:r>
              <a:rPr lang="en-US" sz="1400" b="1" dirty="0" smtClean="0">
                <a:solidFill>
                  <a:srgbClr val="960000"/>
                </a:solidFill>
                <a:latin typeface="Arial" panose="020B0604020202020204" pitchFamily="34" charset="0"/>
                <a:cs typeface="Arial" panose="020B0604020202020204" pitchFamily="34" charset="0"/>
              </a:rPr>
              <a:t>Core of the storm in radar data  </a:t>
            </a:r>
            <a:endParaRPr lang="en-US" sz="1400" b="1" dirty="0">
              <a:solidFill>
                <a:srgbClr val="960000"/>
              </a:solidFill>
              <a:latin typeface="Arial" panose="020B0604020202020204" pitchFamily="34" charset="0"/>
              <a:cs typeface="Arial" panose="020B0604020202020204" pitchFamily="34" charset="0"/>
            </a:endParaRPr>
          </a:p>
        </p:txBody>
      </p:sp>
      <p:sp>
        <p:nvSpPr>
          <p:cNvPr id="8" name="Šrafovaná šipka doprava 7"/>
          <p:cNvSpPr/>
          <p:nvPr/>
        </p:nvSpPr>
        <p:spPr bwMode="auto">
          <a:xfrm flipH="1">
            <a:off x="2790000" y="3690000"/>
            <a:ext cx="2160000" cy="144016"/>
          </a:xfrm>
          <a:prstGeom prst="stripedRightArrow">
            <a:avLst>
              <a:gd name="adj1" fmla="val 45164"/>
              <a:gd name="adj2" fmla="val 141202"/>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9" name="TextovéPole 8"/>
          <p:cNvSpPr txBox="1"/>
          <p:nvPr/>
        </p:nvSpPr>
        <p:spPr>
          <a:xfrm>
            <a:off x="5004048" y="3618000"/>
            <a:ext cx="3525324"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Overshooting tops area in MSG image  </a:t>
            </a:r>
            <a:endParaRPr lang="en-US" sz="1400" b="1" dirty="0">
              <a:solidFill>
                <a:srgbClr val="FF0000"/>
              </a:solidFill>
              <a:latin typeface="Arial" panose="020B0604020202020204" pitchFamily="34" charset="0"/>
              <a:cs typeface="Arial" panose="020B0604020202020204" pitchFamily="34" charset="0"/>
            </a:endParaRPr>
          </a:p>
        </p:txBody>
      </p:sp>
      <p:sp>
        <p:nvSpPr>
          <p:cNvPr id="10" name="TextovéPole 9"/>
          <p:cNvSpPr txBox="1"/>
          <p:nvPr/>
        </p:nvSpPr>
        <p:spPr>
          <a:xfrm>
            <a:off x="5004048" y="4869160"/>
            <a:ext cx="5410612" cy="523220"/>
          </a:xfrm>
          <a:prstGeom prst="rect">
            <a:avLst/>
          </a:prstGeom>
          <a:noFill/>
        </p:spPr>
        <p:txBody>
          <a:bodyPr wrap="square" rtlCol="0">
            <a:spAutoFit/>
          </a:bodyPr>
          <a:lstStyle/>
          <a:p>
            <a:pPr algn="just"/>
            <a:r>
              <a:rPr lang="en-US" sz="1400" dirty="0" smtClean="0">
                <a:solidFill>
                  <a:schemeClr val="bg1">
                    <a:lumMod val="85000"/>
                  </a:schemeClr>
                </a:solidFill>
                <a:latin typeface="Arial" panose="020B0604020202020204" pitchFamily="34" charset="0"/>
                <a:cs typeface="Arial" panose="020B0604020202020204" pitchFamily="34" charset="0"/>
              </a:rPr>
              <a:t>Strong disagreement (shift) of the storm core from the radar data and the overshooting tops area in MSG IR10.8 image.</a:t>
            </a:r>
            <a:endParaRPr lang="en-US" sz="1400"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0797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0277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a:t>
            </a:r>
            <a:r>
              <a:rPr lang="en-US" sz="1400" b="1" smtClean="0">
                <a:solidFill>
                  <a:schemeClr val="bg1"/>
                </a:solidFill>
                <a:latin typeface="Arial" panose="020B0604020202020204" pitchFamily="34" charset="0"/>
                <a:cs typeface="Arial" panose="020B0604020202020204" pitchFamily="34" charset="0"/>
              </a:rPr>
              <a:t>satellite imagery</a:t>
            </a:r>
            <a:r>
              <a:rPr lang="cs-CZ" sz="1400" b="1" smtClean="0">
                <a:solidFill>
                  <a:schemeClr val="bg1"/>
                </a:solidFill>
                <a:latin typeface="Arial" panose="020B0604020202020204" pitchFamily="34" charset="0"/>
                <a:cs typeface="Arial" panose="020B0604020202020204" pitchFamily="34" charset="0"/>
              </a:rPr>
              <a:t> – comparison with radar data</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O:\### 20100815 __ CWG 2010 case ###\radar_versus_IR108-BT-210-250K_parallax\radar-and-IR108-BT-210-250K__BT-org.png"/>
          <p:cNvPicPr>
            <a:picLocks noChangeAspect="1" noChangeArrowheads="1"/>
          </p:cNvPicPr>
          <p:nvPr/>
        </p:nvPicPr>
        <p:blipFill>
          <a:blip r:embed="rId2" cstate="print"/>
          <a:srcRect/>
          <a:stretch>
            <a:fillRect/>
          </a:stretch>
        </p:blipFill>
        <p:spPr bwMode="auto">
          <a:xfrm>
            <a:off x="360000" y="720000"/>
            <a:ext cx="4318000" cy="5588000"/>
          </a:xfrm>
          <a:prstGeom prst="rect">
            <a:avLst/>
          </a:prstGeom>
          <a:noFill/>
          <a:ln w="12700">
            <a:solidFill>
              <a:schemeClr val="bg1">
                <a:lumMod val="75000"/>
              </a:schemeClr>
            </a:solidFill>
          </a:ln>
        </p:spPr>
      </p:pic>
      <p:sp>
        <p:nvSpPr>
          <p:cNvPr id="4" name="TextovéPole 3"/>
          <p:cNvSpPr txBox="1"/>
          <p:nvPr/>
        </p:nvSpPr>
        <p:spPr>
          <a:xfrm>
            <a:off x="5076056" y="734507"/>
            <a:ext cx="3945054" cy="307777"/>
          </a:xfrm>
          <a:prstGeom prst="rect">
            <a:avLst/>
          </a:prstGeom>
          <a:noFill/>
          <a:ln w="3175">
            <a:solidFill>
              <a:schemeClr val="bg1">
                <a:lumMod val="50000"/>
              </a:schemeClr>
            </a:solidFill>
          </a:ln>
        </p:spPr>
        <p:txBody>
          <a:bodyPr wrap="none" rtlCol="0">
            <a:spAutoFit/>
          </a:bodyPr>
          <a:lstStyle/>
          <a:p>
            <a:r>
              <a:rPr lang="en-US" sz="1400" b="1" dirty="0" smtClean="0">
                <a:solidFill>
                  <a:schemeClr val="bg1">
                    <a:lumMod val="65000"/>
                  </a:schemeClr>
                </a:solidFill>
                <a:latin typeface="Arial" panose="020B0604020202020204" pitchFamily="34" charset="0"/>
                <a:cs typeface="Arial" panose="020B0604020202020204" pitchFamily="34" charset="0"/>
              </a:rPr>
              <a:t>15 August 2010  18:38 UTC,  Czech Republic</a:t>
            </a:r>
            <a:endParaRPr lang="en-US" sz="1400" b="1" dirty="0">
              <a:solidFill>
                <a:schemeClr val="bg1">
                  <a:lumMod val="65000"/>
                </a:schemeClr>
              </a:solidFill>
              <a:latin typeface="Arial" panose="020B0604020202020204" pitchFamily="34" charset="0"/>
              <a:cs typeface="Arial" panose="020B0604020202020204" pitchFamily="34" charset="0"/>
            </a:endParaRPr>
          </a:p>
        </p:txBody>
      </p:sp>
      <p:sp>
        <p:nvSpPr>
          <p:cNvPr id="5" name="TextovéPole 4"/>
          <p:cNvSpPr txBox="1"/>
          <p:nvPr/>
        </p:nvSpPr>
        <p:spPr>
          <a:xfrm>
            <a:off x="5148064" y="1700808"/>
            <a:ext cx="3517310" cy="954107"/>
          </a:xfrm>
          <a:prstGeom prst="rect">
            <a:avLst/>
          </a:prstGeom>
          <a:noFill/>
        </p:spPr>
        <p:txBody>
          <a:bodyPr wrap="none" rtlCol="0">
            <a:spAutoFit/>
          </a:bodyPr>
          <a:lstStyle/>
          <a:p>
            <a:r>
              <a:rPr lang="en-US" sz="1400" b="1" dirty="0" smtClean="0">
                <a:solidFill>
                  <a:schemeClr val="bg1">
                    <a:lumMod val="85000"/>
                  </a:schemeClr>
                </a:solidFill>
                <a:latin typeface="Arial" panose="020B0604020202020204" pitchFamily="34" charset="0"/>
                <a:cs typeface="Arial" panose="020B0604020202020204" pitchFamily="34" charset="0"/>
              </a:rPr>
              <a:t>Meteosat-8  (MSG-1) IR10.8 BT image</a:t>
            </a:r>
            <a:br>
              <a:rPr lang="en-US" sz="1400" b="1" dirty="0" smtClean="0">
                <a:solidFill>
                  <a:schemeClr val="bg1">
                    <a:lumMod val="85000"/>
                  </a:schemeClr>
                </a:solidFill>
                <a:latin typeface="Arial" panose="020B0604020202020204" pitchFamily="34" charset="0"/>
                <a:cs typeface="Arial" panose="020B0604020202020204" pitchFamily="34" charset="0"/>
              </a:rPr>
            </a:br>
            <a:r>
              <a:rPr lang="en-US" sz="1400" b="1" dirty="0" smtClean="0">
                <a:solidFill>
                  <a:schemeClr val="bg1">
                    <a:lumMod val="85000"/>
                  </a:schemeClr>
                </a:solidFill>
                <a:latin typeface="Arial" panose="020B0604020202020204" pitchFamily="34" charset="0"/>
                <a:cs typeface="Arial" panose="020B0604020202020204" pitchFamily="34" charset="0"/>
              </a:rPr>
              <a:t/>
            </a:r>
            <a:br>
              <a:rPr lang="en-US" sz="1400" b="1" dirty="0" smtClean="0">
                <a:solidFill>
                  <a:schemeClr val="bg1">
                    <a:lumMod val="85000"/>
                  </a:schemeClr>
                </a:solidFill>
                <a:latin typeface="Arial" panose="020B0604020202020204" pitchFamily="34" charset="0"/>
                <a:cs typeface="Arial" panose="020B0604020202020204" pitchFamily="34" charset="0"/>
              </a:rPr>
            </a:br>
            <a:r>
              <a:rPr lang="en-US" sz="1400" dirty="0" smtClean="0">
                <a:solidFill>
                  <a:schemeClr val="bg1">
                    <a:lumMod val="85000"/>
                  </a:schemeClr>
                </a:solidFill>
                <a:latin typeface="Arial" panose="020B0604020202020204" pitchFamily="34" charset="0"/>
                <a:cs typeface="Arial" panose="020B0604020202020204" pitchFamily="34" charset="0"/>
              </a:rPr>
              <a:t>Original satellite position after remapping,</a:t>
            </a:r>
            <a:br>
              <a:rPr lang="en-US" sz="1400" dirty="0" smtClean="0">
                <a:solidFill>
                  <a:schemeClr val="bg1">
                    <a:lumMod val="85000"/>
                  </a:schemeClr>
                </a:solidFill>
                <a:latin typeface="Arial" panose="020B0604020202020204" pitchFamily="34" charset="0"/>
                <a:cs typeface="Arial" panose="020B0604020202020204" pitchFamily="34" charset="0"/>
              </a:rPr>
            </a:br>
            <a:r>
              <a:rPr lang="en-US" sz="1400" dirty="0" smtClean="0">
                <a:solidFill>
                  <a:schemeClr val="bg1">
                    <a:lumMod val="85000"/>
                  </a:schemeClr>
                </a:solidFill>
                <a:latin typeface="Arial" panose="020B0604020202020204" pitchFamily="34" charset="0"/>
                <a:cs typeface="Arial" panose="020B0604020202020204" pitchFamily="34" charset="0"/>
              </a:rPr>
              <a:t>only the temperatures below 250K shown.</a:t>
            </a:r>
            <a:endParaRPr lang="en-US" sz="1400" dirty="0">
              <a:solidFill>
                <a:schemeClr val="bg1">
                  <a:lumMod val="85000"/>
                </a:schemeClr>
              </a:solidFill>
              <a:latin typeface="Arial" panose="020B0604020202020204" pitchFamily="34" charset="0"/>
              <a:cs typeface="Arial" panose="020B0604020202020204" pitchFamily="34" charset="0"/>
            </a:endParaRPr>
          </a:p>
        </p:txBody>
      </p:sp>
      <p:sp>
        <p:nvSpPr>
          <p:cNvPr id="6" name="Šrafovaná šipka doprava 5"/>
          <p:cNvSpPr/>
          <p:nvPr/>
        </p:nvSpPr>
        <p:spPr bwMode="auto">
          <a:xfrm flipH="1">
            <a:off x="2808000" y="3924000"/>
            <a:ext cx="2160000" cy="144016"/>
          </a:xfrm>
          <a:prstGeom prst="stripedRightArrow">
            <a:avLst>
              <a:gd name="adj1" fmla="val 45164"/>
              <a:gd name="adj2" fmla="val 141202"/>
            </a:avLst>
          </a:prstGeom>
          <a:solidFill>
            <a:srgbClr val="96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777777"/>
              </a:solidFill>
              <a:effectLst/>
              <a:latin typeface="Arial" charset="0"/>
            </a:endParaRPr>
          </a:p>
        </p:txBody>
      </p:sp>
      <p:sp>
        <p:nvSpPr>
          <p:cNvPr id="7" name="TextovéPole 6"/>
          <p:cNvSpPr txBox="1"/>
          <p:nvPr/>
        </p:nvSpPr>
        <p:spPr>
          <a:xfrm>
            <a:off x="5004048" y="3852000"/>
            <a:ext cx="2900153" cy="307777"/>
          </a:xfrm>
          <a:prstGeom prst="rect">
            <a:avLst/>
          </a:prstGeom>
          <a:noFill/>
        </p:spPr>
        <p:txBody>
          <a:bodyPr wrap="none" rtlCol="0">
            <a:spAutoFit/>
          </a:bodyPr>
          <a:lstStyle/>
          <a:p>
            <a:r>
              <a:rPr lang="en-US" sz="1400" b="1" dirty="0" smtClean="0">
                <a:solidFill>
                  <a:srgbClr val="960000"/>
                </a:solidFill>
                <a:latin typeface="Arial" panose="020B0604020202020204" pitchFamily="34" charset="0"/>
                <a:cs typeface="Arial" panose="020B0604020202020204" pitchFamily="34" charset="0"/>
              </a:rPr>
              <a:t>Core of the storm in radar data  </a:t>
            </a:r>
            <a:endParaRPr lang="en-US" sz="1400" b="1" dirty="0">
              <a:solidFill>
                <a:srgbClr val="960000"/>
              </a:solidFill>
              <a:latin typeface="Arial" panose="020B0604020202020204" pitchFamily="34" charset="0"/>
              <a:cs typeface="Arial" panose="020B0604020202020204" pitchFamily="34" charset="0"/>
            </a:endParaRPr>
          </a:p>
        </p:txBody>
      </p:sp>
      <p:sp>
        <p:nvSpPr>
          <p:cNvPr id="8" name="Šrafovaná šipka doprava 7"/>
          <p:cNvSpPr/>
          <p:nvPr/>
        </p:nvSpPr>
        <p:spPr bwMode="auto">
          <a:xfrm flipH="1">
            <a:off x="2790000" y="3690000"/>
            <a:ext cx="2160000" cy="144016"/>
          </a:xfrm>
          <a:prstGeom prst="stripedRightArrow">
            <a:avLst>
              <a:gd name="adj1" fmla="val 45164"/>
              <a:gd name="adj2" fmla="val 141202"/>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9" name="TextovéPole 8"/>
          <p:cNvSpPr txBox="1"/>
          <p:nvPr/>
        </p:nvSpPr>
        <p:spPr>
          <a:xfrm>
            <a:off x="5004048" y="3618000"/>
            <a:ext cx="3525324"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Overshooting tops area in MSG image  </a:t>
            </a:r>
            <a:endParaRPr lang="en-US"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1572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0277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a:t>
            </a:r>
            <a:r>
              <a:rPr lang="en-US" sz="1400" b="1" smtClean="0">
                <a:solidFill>
                  <a:schemeClr val="bg1"/>
                </a:solidFill>
                <a:latin typeface="Arial" panose="020B0604020202020204" pitchFamily="34" charset="0"/>
                <a:cs typeface="Arial" panose="020B0604020202020204" pitchFamily="34" charset="0"/>
              </a:rPr>
              <a:t>satellite imagery</a:t>
            </a:r>
            <a:r>
              <a:rPr lang="cs-CZ" sz="1400" b="1" smtClean="0">
                <a:solidFill>
                  <a:schemeClr val="bg1"/>
                </a:solidFill>
                <a:latin typeface="Arial" panose="020B0604020202020204" pitchFamily="34" charset="0"/>
                <a:cs typeface="Arial" panose="020B0604020202020204" pitchFamily="34" charset="0"/>
              </a:rPr>
              <a:t> – comparison with radar data</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O:\### 20100815 __ CWG 2010 case ###\radar_versus_IR108-BT-210-250K_parallax\radar-and-IR108-BT-210-250K__BT-par-cor.png"/>
          <p:cNvPicPr>
            <a:picLocks noChangeAspect="1" noChangeArrowheads="1"/>
          </p:cNvPicPr>
          <p:nvPr/>
        </p:nvPicPr>
        <p:blipFill>
          <a:blip r:embed="rId2" cstate="print"/>
          <a:srcRect/>
          <a:stretch>
            <a:fillRect/>
          </a:stretch>
        </p:blipFill>
        <p:spPr bwMode="auto">
          <a:xfrm>
            <a:off x="360000" y="720000"/>
            <a:ext cx="4318000" cy="5588000"/>
          </a:xfrm>
          <a:prstGeom prst="rect">
            <a:avLst/>
          </a:prstGeom>
          <a:noFill/>
          <a:ln w="12700">
            <a:solidFill>
              <a:schemeClr val="bg1">
                <a:lumMod val="75000"/>
              </a:schemeClr>
            </a:solidFill>
          </a:ln>
        </p:spPr>
      </p:pic>
      <p:sp>
        <p:nvSpPr>
          <p:cNvPr id="4" name="TextovéPole 3"/>
          <p:cNvSpPr txBox="1"/>
          <p:nvPr/>
        </p:nvSpPr>
        <p:spPr>
          <a:xfrm>
            <a:off x="5076056" y="734507"/>
            <a:ext cx="3945054" cy="307777"/>
          </a:xfrm>
          <a:prstGeom prst="rect">
            <a:avLst/>
          </a:prstGeom>
          <a:noFill/>
          <a:ln w="3175">
            <a:solidFill>
              <a:schemeClr val="bg1">
                <a:lumMod val="50000"/>
              </a:schemeClr>
            </a:solidFill>
          </a:ln>
        </p:spPr>
        <p:txBody>
          <a:bodyPr wrap="none" rtlCol="0">
            <a:spAutoFit/>
          </a:bodyPr>
          <a:lstStyle/>
          <a:p>
            <a:r>
              <a:rPr lang="en-US" sz="1400" b="1" dirty="0" smtClean="0">
                <a:solidFill>
                  <a:schemeClr val="bg1">
                    <a:lumMod val="65000"/>
                  </a:schemeClr>
                </a:solidFill>
                <a:latin typeface="Arial" panose="020B0604020202020204" pitchFamily="34" charset="0"/>
                <a:cs typeface="Arial" panose="020B0604020202020204" pitchFamily="34" charset="0"/>
              </a:rPr>
              <a:t>15 August 2010  18:38 UTC,  Czech Republic</a:t>
            </a:r>
            <a:endParaRPr lang="en-US" sz="1400" b="1" dirty="0">
              <a:solidFill>
                <a:schemeClr val="bg1">
                  <a:lumMod val="65000"/>
                </a:schemeClr>
              </a:solidFill>
              <a:latin typeface="Arial" panose="020B0604020202020204" pitchFamily="34" charset="0"/>
              <a:cs typeface="Arial" panose="020B0604020202020204" pitchFamily="34" charset="0"/>
            </a:endParaRPr>
          </a:p>
        </p:txBody>
      </p:sp>
      <p:sp>
        <p:nvSpPr>
          <p:cNvPr id="5" name="TextovéPole 4"/>
          <p:cNvSpPr txBox="1"/>
          <p:nvPr/>
        </p:nvSpPr>
        <p:spPr>
          <a:xfrm>
            <a:off x="5148064" y="1700808"/>
            <a:ext cx="3347391" cy="1169551"/>
          </a:xfrm>
          <a:prstGeom prst="rect">
            <a:avLst/>
          </a:prstGeom>
          <a:noFill/>
        </p:spPr>
        <p:txBody>
          <a:bodyPr wrap="none" rtlCol="0">
            <a:spAutoFit/>
          </a:bodyPr>
          <a:lstStyle/>
          <a:p>
            <a:r>
              <a:rPr lang="en-US" sz="1400" b="1" dirty="0" smtClean="0">
                <a:solidFill>
                  <a:schemeClr val="bg1">
                    <a:lumMod val="85000"/>
                  </a:schemeClr>
                </a:solidFill>
                <a:latin typeface="Arial" panose="020B0604020202020204" pitchFamily="34" charset="0"/>
                <a:cs typeface="Arial" panose="020B0604020202020204" pitchFamily="34" charset="0"/>
              </a:rPr>
              <a:t>Meteosat-8  (MSG-1) IR10.8 BT image</a:t>
            </a:r>
            <a:r>
              <a:rPr lang="en-US" sz="1400" b="1" dirty="0" smtClean="0">
                <a:latin typeface="Arial" panose="020B0604020202020204" pitchFamily="34" charset="0"/>
                <a:cs typeface="Arial" panose="020B0604020202020204" pitchFamily="34" charset="0"/>
              </a:rPr>
              <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
            </a:r>
            <a:br>
              <a:rPr lang="en-US" sz="1400" b="1" dirty="0" smtClean="0">
                <a:latin typeface="Arial" panose="020B0604020202020204" pitchFamily="34" charset="0"/>
                <a:cs typeface="Arial" panose="020B0604020202020204" pitchFamily="34" charset="0"/>
              </a:rPr>
            </a:br>
            <a:r>
              <a:rPr lang="en-US" sz="1400" dirty="0" smtClean="0">
                <a:solidFill>
                  <a:srgbClr val="FF0000"/>
                </a:solidFill>
                <a:latin typeface="Arial" panose="020B0604020202020204" pitchFamily="34" charset="0"/>
                <a:cs typeface="Arial" panose="020B0604020202020204" pitchFamily="34" charset="0"/>
              </a:rPr>
              <a:t>Position after the parallax correction for </a:t>
            </a:r>
            <a:br>
              <a:rPr lang="en-US" sz="1400" dirty="0" smtClean="0">
                <a:solidFill>
                  <a:srgbClr val="FF0000"/>
                </a:solidFill>
                <a:latin typeface="Arial" panose="020B0604020202020204" pitchFamily="34" charset="0"/>
                <a:cs typeface="Arial" panose="020B0604020202020204" pitchFamily="34" charset="0"/>
              </a:rPr>
            </a:br>
            <a:r>
              <a:rPr lang="en-US" sz="1400" dirty="0" smtClean="0">
                <a:solidFill>
                  <a:srgbClr val="FF0000"/>
                </a:solidFill>
                <a:latin typeface="Arial" panose="020B0604020202020204" pitchFamily="34" charset="0"/>
                <a:cs typeface="Arial" panose="020B0604020202020204" pitchFamily="34" charset="0"/>
              </a:rPr>
              <a:t>height of the clouds at 11 km, shift 2 km</a:t>
            </a:r>
            <a:br>
              <a:rPr lang="en-US" sz="1400" dirty="0" smtClean="0">
                <a:solidFill>
                  <a:srgbClr val="FF0000"/>
                </a:solidFill>
                <a:latin typeface="Arial" panose="020B0604020202020204" pitchFamily="34" charset="0"/>
                <a:cs typeface="Arial" panose="020B0604020202020204" pitchFamily="34" charset="0"/>
              </a:rPr>
            </a:br>
            <a:r>
              <a:rPr lang="en-US" sz="1400" dirty="0" smtClean="0">
                <a:solidFill>
                  <a:srgbClr val="FF0000"/>
                </a:solidFill>
                <a:latin typeface="Arial" panose="020B0604020202020204" pitchFamily="34" charset="0"/>
                <a:cs typeface="Arial" panose="020B0604020202020204" pitchFamily="34" charset="0"/>
              </a:rPr>
              <a:t>west and 18 km south.</a:t>
            </a:r>
            <a:endParaRPr lang="en-US" sz="1400" dirty="0">
              <a:solidFill>
                <a:srgbClr val="FF0000"/>
              </a:solidFill>
              <a:latin typeface="Arial" panose="020B0604020202020204" pitchFamily="34" charset="0"/>
              <a:cs typeface="Arial" panose="020B0604020202020204" pitchFamily="34" charset="0"/>
            </a:endParaRPr>
          </a:p>
        </p:txBody>
      </p:sp>
      <p:sp>
        <p:nvSpPr>
          <p:cNvPr id="6" name="Šrafovaná šipka doprava 5"/>
          <p:cNvSpPr/>
          <p:nvPr/>
        </p:nvSpPr>
        <p:spPr bwMode="auto">
          <a:xfrm flipH="1">
            <a:off x="2808000" y="3924000"/>
            <a:ext cx="2160000" cy="144016"/>
          </a:xfrm>
          <a:prstGeom prst="stripedRightArrow">
            <a:avLst>
              <a:gd name="adj1" fmla="val 45164"/>
              <a:gd name="adj2" fmla="val 141202"/>
            </a:avLst>
          </a:prstGeom>
          <a:solidFill>
            <a:srgbClr val="96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777777"/>
              </a:solidFill>
              <a:effectLst/>
              <a:latin typeface="Arial" charset="0"/>
            </a:endParaRPr>
          </a:p>
        </p:txBody>
      </p:sp>
      <p:sp>
        <p:nvSpPr>
          <p:cNvPr id="7" name="TextovéPole 6"/>
          <p:cNvSpPr txBox="1"/>
          <p:nvPr/>
        </p:nvSpPr>
        <p:spPr>
          <a:xfrm>
            <a:off x="5004048" y="3852000"/>
            <a:ext cx="2900153" cy="307777"/>
          </a:xfrm>
          <a:prstGeom prst="rect">
            <a:avLst/>
          </a:prstGeom>
          <a:noFill/>
        </p:spPr>
        <p:txBody>
          <a:bodyPr wrap="none" rtlCol="0">
            <a:spAutoFit/>
          </a:bodyPr>
          <a:lstStyle/>
          <a:p>
            <a:r>
              <a:rPr lang="en-US" sz="1400" b="1" dirty="0" smtClean="0">
                <a:solidFill>
                  <a:srgbClr val="960000"/>
                </a:solidFill>
                <a:latin typeface="Arial" panose="020B0604020202020204" pitchFamily="34" charset="0"/>
                <a:cs typeface="Arial" panose="020B0604020202020204" pitchFamily="34" charset="0"/>
              </a:rPr>
              <a:t>Core of the storm in radar data  </a:t>
            </a:r>
            <a:endParaRPr lang="en-US" sz="1400" b="1" dirty="0">
              <a:solidFill>
                <a:srgbClr val="960000"/>
              </a:solidFill>
              <a:latin typeface="Arial" panose="020B0604020202020204" pitchFamily="34" charset="0"/>
              <a:cs typeface="Arial" panose="020B0604020202020204" pitchFamily="34" charset="0"/>
            </a:endParaRPr>
          </a:p>
        </p:txBody>
      </p:sp>
      <p:sp>
        <p:nvSpPr>
          <p:cNvPr id="8" name="TextovéPole 7"/>
          <p:cNvSpPr txBox="1"/>
          <p:nvPr/>
        </p:nvSpPr>
        <p:spPr>
          <a:xfrm>
            <a:off x="5148064" y="4717593"/>
            <a:ext cx="5236908" cy="738664"/>
          </a:xfrm>
          <a:prstGeom prst="rect">
            <a:avLst/>
          </a:prstGeom>
          <a:noFill/>
        </p:spPr>
        <p:txBody>
          <a:bodyPr wrap="square" rtlCol="0">
            <a:spAutoFit/>
          </a:bodyPr>
          <a:lstStyle/>
          <a:p>
            <a:pPr algn="just"/>
            <a:r>
              <a:rPr lang="en-US" sz="1400" dirty="0" smtClean="0">
                <a:solidFill>
                  <a:schemeClr val="bg1">
                    <a:lumMod val="85000"/>
                  </a:schemeClr>
                </a:solidFill>
                <a:latin typeface="Arial" panose="020B0604020202020204" pitchFamily="34" charset="0"/>
                <a:cs typeface="Arial" panose="020B0604020202020204" pitchFamily="34" charset="0"/>
              </a:rPr>
              <a:t>Excellent agreement of the </a:t>
            </a:r>
            <a:r>
              <a:rPr lang="en-US" sz="1400" smtClean="0">
                <a:solidFill>
                  <a:schemeClr val="bg1">
                    <a:lumMod val="85000"/>
                  </a:schemeClr>
                </a:solidFill>
                <a:latin typeface="Arial" panose="020B0604020202020204" pitchFamily="34" charset="0"/>
                <a:cs typeface="Arial" panose="020B0604020202020204" pitchFamily="34" charset="0"/>
              </a:rPr>
              <a:t>storm core</a:t>
            </a:r>
            <a:r>
              <a:rPr lang="cs-CZ" sz="1400" smtClean="0">
                <a:solidFill>
                  <a:schemeClr val="bg1">
                    <a:lumMod val="85000"/>
                  </a:schemeClr>
                </a:solidFill>
                <a:latin typeface="Arial" panose="020B0604020202020204" pitchFamily="34" charset="0"/>
                <a:cs typeface="Arial" panose="020B0604020202020204" pitchFamily="34" charset="0"/>
              </a:rPr>
              <a:t> </a:t>
            </a:r>
            <a:r>
              <a:rPr lang="en-US" sz="1400" smtClean="0">
                <a:solidFill>
                  <a:schemeClr val="bg1">
                    <a:lumMod val="85000"/>
                  </a:schemeClr>
                </a:solidFill>
                <a:latin typeface="Arial" panose="020B0604020202020204" pitchFamily="34" charset="0"/>
                <a:cs typeface="Arial" panose="020B0604020202020204" pitchFamily="34" charset="0"/>
              </a:rPr>
              <a:t>as </a:t>
            </a:r>
            <a:r>
              <a:rPr lang="en-US" sz="1400" dirty="0" smtClean="0">
                <a:solidFill>
                  <a:schemeClr val="bg1">
                    <a:lumMod val="85000"/>
                  </a:schemeClr>
                </a:solidFill>
                <a:latin typeface="Arial" panose="020B0604020202020204" pitchFamily="34" charset="0"/>
                <a:cs typeface="Arial" panose="020B0604020202020204" pitchFamily="34" charset="0"/>
              </a:rPr>
              <a:t>detected in the radar data and the overshooting tops area in MSG IR10.8 image (flip to the next slide, and then back again).</a:t>
            </a:r>
            <a:endParaRPr lang="en-US" sz="1400"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9971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0277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Parallax shift effect in </a:t>
            </a:r>
            <a:r>
              <a:rPr lang="en-US" sz="1400" b="1" smtClean="0">
                <a:solidFill>
                  <a:schemeClr val="bg1"/>
                </a:solidFill>
                <a:latin typeface="Arial" panose="020B0604020202020204" pitchFamily="34" charset="0"/>
                <a:cs typeface="Arial" panose="020B0604020202020204" pitchFamily="34" charset="0"/>
              </a:rPr>
              <a:t>satellite imagery</a:t>
            </a:r>
            <a:r>
              <a:rPr lang="cs-CZ" sz="1400" b="1" smtClean="0">
                <a:solidFill>
                  <a:schemeClr val="bg1"/>
                </a:solidFill>
                <a:latin typeface="Arial" panose="020B0604020202020204" pitchFamily="34" charset="0"/>
                <a:cs typeface="Arial" panose="020B0604020202020204" pitchFamily="34" charset="0"/>
              </a:rPr>
              <a:t> – comparison with radar data</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O:\### 20100815 __ CWG 2010 case ###\radar_versus_IR108-BT-210-250K_parallax\radar-and-IR108-BT-210-250K__radar-Z-Max.png"/>
          <p:cNvPicPr>
            <a:picLocks noChangeAspect="1" noChangeArrowheads="1"/>
          </p:cNvPicPr>
          <p:nvPr/>
        </p:nvPicPr>
        <p:blipFill>
          <a:blip r:embed="rId2" cstate="print"/>
          <a:srcRect/>
          <a:stretch>
            <a:fillRect/>
          </a:stretch>
        </p:blipFill>
        <p:spPr bwMode="auto">
          <a:xfrm>
            <a:off x="360000" y="721320"/>
            <a:ext cx="4318000" cy="5588000"/>
          </a:xfrm>
          <a:prstGeom prst="rect">
            <a:avLst/>
          </a:prstGeom>
          <a:noFill/>
          <a:ln w="12700">
            <a:solidFill>
              <a:schemeClr val="bg1">
                <a:lumMod val="75000"/>
              </a:schemeClr>
            </a:solidFill>
          </a:ln>
        </p:spPr>
      </p:pic>
      <p:sp>
        <p:nvSpPr>
          <p:cNvPr id="4" name="TextovéPole 3"/>
          <p:cNvSpPr txBox="1"/>
          <p:nvPr/>
        </p:nvSpPr>
        <p:spPr>
          <a:xfrm>
            <a:off x="5076056" y="734507"/>
            <a:ext cx="3945054" cy="307777"/>
          </a:xfrm>
          <a:prstGeom prst="rect">
            <a:avLst/>
          </a:prstGeom>
          <a:noFill/>
          <a:ln w="3175">
            <a:solidFill>
              <a:schemeClr val="bg1">
                <a:lumMod val="50000"/>
              </a:schemeClr>
            </a:solidFill>
          </a:ln>
        </p:spPr>
        <p:txBody>
          <a:bodyPr wrap="none" rtlCol="0">
            <a:spAutoFit/>
          </a:bodyPr>
          <a:lstStyle/>
          <a:p>
            <a:r>
              <a:rPr lang="en-US" sz="1400" b="1" dirty="0" smtClean="0">
                <a:solidFill>
                  <a:schemeClr val="bg1">
                    <a:lumMod val="65000"/>
                  </a:schemeClr>
                </a:solidFill>
                <a:latin typeface="Arial" panose="020B0604020202020204" pitchFamily="34" charset="0"/>
                <a:cs typeface="Arial" panose="020B0604020202020204" pitchFamily="34" charset="0"/>
              </a:rPr>
              <a:t>15 August 2010  18:38 UTC,  Czech Republic</a:t>
            </a:r>
            <a:endParaRPr lang="en-US" sz="1400" b="1" dirty="0">
              <a:solidFill>
                <a:schemeClr val="bg1">
                  <a:lumMod val="65000"/>
                </a:schemeClr>
              </a:solidFill>
              <a:latin typeface="Arial" panose="020B0604020202020204" pitchFamily="34" charset="0"/>
              <a:cs typeface="Arial" panose="020B0604020202020204" pitchFamily="34" charset="0"/>
            </a:endParaRPr>
          </a:p>
        </p:txBody>
      </p:sp>
      <p:sp>
        <p:nvSpPr>
          <p:cNvPr id="5" name="TextovéPole 4"/>
          <p:cNvSpPr txBox="1"/>
          <p:nvPr/>
        </p:nvSpPr>
        <p:spPr>
          <a:xfrm>
            <a:off x="5148064" y="1700808"/>
            <a:ext cx="2938625" cy="307777"/>
          </a:xfrm>
          <a:prstGeom prst="rect">
            <a:avLst/>
          </a:prstGeom>
          <a:noFill/>
        </p:spPr>
        <p:txBody>
          <a:bodyPr wrap="none" rtlCol="0">
            <a:spAutoFit/>
          </a:bodyPr>
          <a:lstStyle/>
          <a:p>
            <a:r>
              <a:rPr lang="en-US" sz="1400" b="1" dirty="0" smtClean="0">
                <a:solidFill>
                  <a:schemeClr val="bg1">
                    <a:lumMod val="85000"/>
                  </a:schemeClr>
                </a:solidFill>
                <a:latin typeface="Arial" panose="020B0604020202020204" pitchFamily="34" charset="0"/>
                <a:cs typeface="Arial" panose="020B0604020202020204" pitchFamily="34" charset="0"/>
              </a:rPr>
              <a:t>Radar reflectivity image (Z-Max) </a:t>
            </a:r>
            <a:endParaRPr lang="en-US" sz="1400" b="1" dirty="0">
              <a:solidFill>
                <a:schemeClr val="bg1">
                  <a:lumMod val="85000"/>
                </a:schemeClr>
              </a:solidFill>
              <a:latin typeface="Arial" panose="020B0604020202020204" pitchFamily="34" charset="0"/>
              <a:cs typeface="Arial" panose="020B0604020202020204" pitchFamily="34" charset="0"/>
            </a:endParaRPr>
          </a:p>
        </p:txBody>
      </p:sp>
      <p:sp>
        <p:nvSpPr>
          <p:cNvPr id="6" name="Šrafovaná šipka doprava 5"/>
          <p:cNvSpPr/>
          <p:nvPr/>
        </p:nvSpPr>
        <p:spPr bwMode="auto">
          <a:xfrm flipH="1">
            <a:off x="2808000" y="3924000"/>
            <a:ext cx="2160000" cy="144016"/>
          </a:xfrm>
          <a:prstGeom prst="stripedRightArrow">
            <a:avLst>
              <a:gd name="adj1" fmla="val 45164"/>
              <a:gd name="adj2" fmla="val 141202"/>
            </a:avLst>
          </a:prstGeom>
          <a:solidFill>
            <a:srgbClr val="96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777777"/>
              </a:solidFill>
              <a:effectLst/>
              <a:latin typeface="Arial" charset="0"/>
            </a:endParaRPr>
          </a:p>
        </p:txBody>
      </p:sp>
      <p:sp>
        <p:nvSpPr>
          <p:cNvPr id="7" name="TextovéPole 6"/>
          <p:cNvSpPr txBox="1"/>
          <p:nvPr/>
        </p:nvSpPr>
        <p:spPr>
          <a:xfrm>
            <a:off x="5004048" y="3852000"/>
            <a:ext cx="2900153" cy="307777"/>
          </a:xfrm>
          <a:prstGeom prst="rect">
            <a:avLst/>
          </a:prstGeom>
          <a:noFill/>
        </p:spPr>
        <p:txBody>
          <a:bodyPr wrap="none" rtlCol="0">
            <a:spAutoFit/>
          </a:bodyPr>
          <a:lstStyle/>
          <a:p>
            <a:r>
              <a:rPr lang="en-US" sz="1400" b="1" dirty="0" smtClean="0">
                <a:solidFill>
                  <a:srgbClr val="960000"/>
                </a:solidFill>
                <a:latin typeface="Arial" panose="020B0604020202020204" pitchFamily="34" charset="0"/>
                <a:cs typeface="Arial" panose="020B0604020202020204" pitchFamily="34" charset="0"/>
              </a:rPr>
              <a:t>Core of the storm in radar data  </a:t>
            </a:r>
            <a:endParaRPr lang="en-US" sz="1400" b="1" dirty="0">
              <a:solidFill>
                <a:srgbClr val="96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6862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5197641" cy="400110"/>
          </a:xfrm>
          <a:prstGeom prst="rect">
            <a:avLst/>
          </a:prstGeom>
          <a:noFill/>
        </p:spPr>
        <p:txBody>
          <a:bodyPr wrap="none" rtlCol="0">
            <a:spAutoFit/>
          </a:bodyPr>
          <a:lstStyle/>
          <a:p>
            <a:r>
              <a:rPr lang="cs-CZ" sz="2000" dirty="0" smtClean="0">
                <a:solidFill>
                  <a:schemeClr val="bg1"/>
                </a:solidFill>
                <a:latin typeface="Arial Black" panose="020B0A04020102020204" pitchFamily="34" charset="0"/>
                <a:cs typeface="Arial" panose="020B0604020202020204" pitchFamily="34" charset="0"/>
              </a:rPr>
              <a:t>SPATIAL RESOLUTION (PIXEL SIZE)</a:t>
            </a: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2558525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STORMS\20160916  Tyrhenske more\1222utc Aqua\crop2_band1.png"/>
          <p:cNvPicPr>
            <a:picLocks noChangeAspect="1" noChangeArrowheads="1"/>
          </p:cNvPicPr>
          <p:nvPr/>
        </p:nvPicPr>
        <p:blipFill>
          <a:blip r:embed="rId2" cstate="print">
            <a:lum bright="6000"/>
          </a:blip>
          <a:srcRect/>
          <a:stretch>
            <a:fillRect/>
          </a:stretch>
        </p:blipFill>
        <p:spPr bwMode="auto">
          <a:xfrm>
            <a:off x="1440000" y="540000"/>
            <a:ext cx="4748397" cy="5940000"/>
          </a:xfrm>
          <a:prstGeom prst="rect">
            <a:avLst/>
          </a:prstGeom>
          <a:noFill/>
          <a:ln>
            <a:solidFill>
              <a:schemeClr val="tx1"/>
            </a:solidFill>
          </a:ln>
        </p:spPr>
      </p:pic>
      <p:pic>
        <p:nvPicPr>
          <p:cNvPr id="4" name="Picture 3" descr="N:\STORMS\20160916  Tyrhenske more\MSG RSS 1000-2300utc\1220utc\20160916-1220utc_MSG2-RSS_crop2_HRV.png"/>
          <p:cNvPicPr>
            <a:picLocks noChangeAspect="1" noChangeArrowheads="1"/>
          </p:cNvPicPr>
          <p:nvPr/>
        </p:nvPicPr>
        <p:blipFill>
          <a:blip r:embed="rId3" cstate="print">
            <a:lum bright="6000"/>
          </a:blip>
          <a:srcRect/>
          <a:stretch>
            <a:fillRect/>
          </a:stretch>
        </p:blipFill>
        <p:spPr bwMode="auto">
          <a:xfrm>
            <a:off x="6300000" y="540000"/>
            <a:ext cx="4748545" cy="5940000"/>
          </a:xfrm>
          <a:prstGeom prst="rect">
            <a:avLst/>
          </a:prstGeom>
          <a:noFill/>
          <a:ln>
            <a:solidFill>
              <a:schemeClr val="tx1"/>
            </a:solidFill>
          </a:ln>
        </p:spPr>
      </p:pic>
      <p:sp>
        <p:nvSpPr>
          <p:cNvPr id="5" name="TextovéPole 4"/>
          <p:cNvSpPr txBox="1"/>
          <p:nvPr/>
        </p:nvSpPr>
        <p:spPr>
          <a:xfrm>
            <a:off x="7517674" y="6530017"/>
            <a:ext cx="2505814" cy="246221"/>
          </a:xfrm>
          <a:prstGeom prst="rect">
            <a:avLst/>
          </a:prstGeom>
          <a:noFill/>
        </p:spPr>
        <p:txBody>
          <a:bodyPr wrap="none" rtlCol="0">
            <a:spAutoFit/>
          </a:bodyPr>
          <a:lstStyle/>
          <a:p>
            <a:r>
              <a:rPr lang="en-US" sz="1000" dirty="0" smtClean="0">
                <a:solidFill>
                  <a:schemeClr val="bg1"/>
                </a:solidFill>
              </a:rPr>
              <a:t>Meteosat-9,  16 September</a:t>
            </a:r>
            <a:r>
              <a:rPr lang="cs-CZ" sz="1000" dirty="0" smtClean="0">
                <a:solidFill>
                  <a:schemeClr val="bg1"/>
                </a:solidFill>
              </a:rPr>
              <a:t> </a:t>
            </a:r>
            <a:r>
              <a:rPr lang="en-US" sz="1000" dirty="0" smtClean="0">
                <a:solidFill>
                  <a:schemeClr val="bg1"/>
                </a:solidFill>
              </a:rPr>
              <a:t>2016  12:20 UTC</a:t>
            </a:r>
            <a:endParaRPr lang="en-US" sz="1000" dirty="0">
              <a:solidFill>
                <a:schemeClr val="bg1"/>
              </a:solidFill>
            </a:endParaRPr>
          </a:p>
        </p:txBody>
      </p:sp>
      <p:sp>
        <p:nvSpPr>
          <p:cNvPr id="6" name="TextovéPole 5"/>
          <p:cNvSpPr txBox="1"/>
          <p:nvPr/>
        </p:nvSpPr>
        <p:spPr>
          <a:xfrm>
            <a:off x="2555112" y="6530017"/>
            <a:ext cx="2561920" cy="246221"/>
          </a:xfrm>
          <a:prstGeom prst="rect">
            <a:avLst/>
          </a:prstGeom>
          <a:noFill/>
        </p:spPr>
        <p:txBody>
          <a:bodyPr wrap="none" rtlCol="0">
            <a:spAutoFit/>
          </a:bodyPr>
          <a:lstStyle/>
          <a:p>
            <a:r>
              <a:rPr lang="en-US" sz="1000" dirty="0" smtClean="0">
                <a:solidFill>
                  <a:schemeClr val="bg1"/>
                </a:solidFill>
              </a:rPr>
              <a:t>MODIS Aqua,  16 September</a:t>
            </a:r>
            <a:r>
              <a:rPr lang="cs-CZ" sz="1000" dirty="0" smtClean="0">
                <a:solidFill>
                  <a:schemeClr val="bg1"/>
                </a:solidFill>
              </a:rPr>
              <a:t> </a:t>
            </a:r>
            <a:r>
              <a:rPr lang="en-US" sz="1000" dirty="0" smtClean="0">
                <a:solidFill>
                  <a:schemeClr val="bg1"/>
                </a:solidFill>
              </a:rPr>
              <a:t>2016  12:22 UTC</a:t>
            </a:r>
            <a:endParaRPr lang="en-US" sz="1000" dirty="0">
              <a:solidFill>
                <a:schemeClr val="bg1"/>
              </a:solidFill>
            </a:endParaRPr>
          </a:p>
        </p:txBody>
      </p:sp>
      <p:sp>
        <p:nvSpPr>
          <p:cNvPr id="7" name="TextovéPole 6"/>
          <p:cNvSpPr txBox="1"/>
          <p:nvPr/>
        </p:nvSpPr>
        <p:spPr>
          <a:xfrm>
            <a:off x="5209785" y="555667"/>
            <a:ext cx="959111" cy="400110"/>
          </a:xfrm>
          <a:prstGeom prst="rect">
            <a:avLst/>
          </a:prstGeom>
          <a:noFill/>
        </p:spPr>
        <p:txBody>
          <a:bodyPr wrap="square" rtlCol="0">
            <a:spAutoFit/>
          </a:bodyPr>
          <a:lstStyle/>
          <a:p>
            <a:r>
              <a:rPr lang="en-US" sz="1000" b="1" dirty="0" smtClean="0">
                <a:solidFill>
                  <a:schemeClr val="bg1"/>
                </a:solidFill>
              </a:rPr>
              <a:t>MODIS band 1</a:t>
            </a:r>
          </a:p>
          <a:p>
            <a:r>
              <a:rPr lang="en-US" sz="1000" b="1" dirty="0" smtClean="0">
                <a:solidFill>
                  <a:schemeClr val="bg1"/>
                </a:solidFill>
              </a:rPr>
              <a:t>      250 m</a:t>
            </a:r>
            <a:endParaRPr lang="cs-CZ" sz="1000" b="1" dirty="0">
              <a:solidFill>
                <a:schemeClr val="bg1"/>
              </a:solidFill>
            </a:endParaRPr>
          </a:p>
        </p:txBody>
      </p:sp>
      <p:sp>
        <p:nvSpPr>
          <p:cNvPr id="8" name="TextovéPole 7"/>
          <p:cNvSpPr txBox="1"/>
          <p:nvPr/>
        </p:nvSpPr>
        <p:spPr>
          <a:xfrm>
            <a:off x="10214523" y="555667"/>
            <a:ext cx="831260" cy="400110"/>
          </a:xfrm>
          <a:prstGeom prst="rect">
            <a:avLst/>
          </a:prstGeom>
          <a:noFill/>
        </p:spPr>
        <p:txBody>
          <a:bodyPr wrap="square" rtlCol="0">
            <a:spAutoFit/>
          </a:bodyPr>
          <a:lstStyle/>
          <a:p>
            <a:r>
              <a:rPr lang="en-US" sz="1000" b="1" dirty="0" smtClean="0">
                <a:solidFill>
                  <a:schemeClr val="bg1"/>
                </a:solidFill>
              </a:rPr>
              <a:t>SEVIRI HRV</a:t>
            </a:r>
          </a:p>
          <a:p>
            <a:r>
              <a:rPr lang="en-US" sz="1000" b="1" dirty="0" smtClean="0">
                <a:solidFill>
                  <a:schemeClr val="bg1"/>
                </a:solidFill>
              </a:rPr>
              <a:t>      1 km</a:t>
            </a:r>
            <a:endParaRPr lang="cs-CZ" sz="1000" b="1" dirty="0">
              <a:solidFill>
                <a:schemeClr val="bg1"/>
              </a:solidFill>
            </a:endParaRPr>
          </a:p>
        </p:txBody>
      </p:sp>
      <p:sp>
        <p:nvSpPr>
          <p:cNvPr id="9"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Comparison of MODIS  (250m and 1 km) and MSG SEVIRI (1km and 3 km)</a:t>
            </a:r>
            <a:endParaRPr lang="cs-CZ"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1154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517674" y="6530017"/>
            <a:ext cx="2505814" cy="246221"/>
          </a:xfrm>
          <a:prstGeom prst="rect">
            <a:avLst/>
          </a:prstGeom>
          <a:noFill/>
        </p:spPr>
        <p:txBody>
          <a:bodyPr wrap="none" rtlCol="0">
            <a:spAutoFit/>
          </a:bodyPr>
          <a:lstStyle/>
          <a:p>
            <a:r>
              <a:rPr lang="en-US" sz="1000" dirty="0" smtClean="0">
                <a:solidFill>
                  <a:schemeClr val="bg1"/>
                </a:solidFill>
              </a:rPr>
              <a:t>Meteosat-9,  16 September</a:t>
            </a:r>
            <a:r>
              <a:rPr lang="cs-CZ" sz="1000" dirty="0" smtClean="0">
                <a:solidFill>
                  <a:schemeClr val="bg1"/>
                </a:solidFill>
              </a:rPr>
              <a:t> </a:t>
            </a:r>
            <a:r>
              <a:rPr lang="en-US" sz="1000" dirty="0" smtClean="0">
                <a:solidFill>
                  <a:schemeClr val="bg1"/>
                </a:solidFill>
              </a:rPr>
              <a:t>2016  12:20 UTC</a:t>
            </a:r>
            <a:endParaRPr lang="en-US" sz="1000" dirty="0">
              <a:solidFill>
                <a:schemeClr val="bg1"/>
              </a:solidFill>
            </a:endParaRPr>
          </a:p>
        </p:txBody>
      </p:sp>
      <p:sp>
        <p:nvSpPr>
          <p:cNvPr id="4" name="TextovéPole 3"/>
          <p:cNvSpPr txBox="1"/>
          <p:nvPr/>
        </p:nvSpPr>
        <p:spPr>
          <a:xfrm>
            <a:off x="2555112" y="6530017"/>
            <a:ext cx="2561920" cy="246221"/>
          </a:xfrm>
          <a:prstGeom prst="rect">
            <a:avLst/>
          </a:prstGeom>
          <a:noFill/>
        </p:spPr>
        <p:txBody>
          <a:bodyPr wrap="none" rtlCol="0">
            <a:spAutoFit/>
          </a:bodyPr>
          <a:lstStyle/>
          <a:p>
            <a:r>
              <a:rPr lang="en-US" sz="1000" dirty="0" smtClean="0">
                <a:solidFill>
                  <a:schemeClr val="bg1"/>
                </a:solidFill>
              </a:rPr>
              <a:t>MODIS Aqua,  16 September</a:t>
            </a:r>
            <a:r>
              <a:rPr lang="cs-CZ" sz="1000" dirty="0" smtClean="0">
                <a:solidFill>
                  <a:schemeClr val="bg1"/>
                </a:solidFill>
              </a:rPr>
              <a:t> </a:t>
            </a:r>
            <a:r>
              <a:rPr lang="en-US" sz="1000" dirty="0" smtClean="0">
                <a:solidFill>
                  <a:schemeClr val="bg1"/>
                </a:solidFill>
              </a:rPr>
              <a:t>2016  12:22 UTC</a:t>
            </a:r>
            <a:endParaRPr lang="en-US" sz="1000" dirty="0">
              <a:solidFill>
                <a:schemeClr val="bg1"/>
              </a:solidFill>
            </a:endParaRPr>
          </a:p>
        </p:txBody>
      </p:sp>
      <p:pic>
        <p:nvPicPr>
          <p:cNvPr id="5" name="Picture 2" descr="N:\STORMS\20160916  Tyrhenske more\1222utc Aqua\crop2_b31-BT-204-240K.png"/>
          <p:cNvPicPr>
            <a:picLocks noChangeAspect="1" noChangeArrowheads="1"/>
          </p:cNvPicPr>
          <p:nvPr/>
        </p:nvPicPr>
        <p:blipFill>
          <a:blip r:embed="rId2" cstate="print">
            <a:lum bright="-2000" contrast="-10000"/>
          </a:blip>
          <a:srcRect/>
          <a:stretch>
            <a:fillRect/>
          </a:stretch>
        </p:blipFill>
        <p:spPr bwMode="auto">
          <a:xfrm>
            <a:off x="1440000" y="540000"/>
            <a:ext cx="4748400" cy="5940000"/>
          </a:xfrm>
          <a:prstGeom prst="rect">
            <a:avLst/>
          </a:prstGeom>
          <a:noFill/>
          <a:ln>
            <a:solidFill>
              <a:schemeClr val="tx1"/>
            </a:solidFill>
          </a:ln>
        </p:spPr>
      </p:pic>
      <p:pic>
        <p:nvPicPr>
          <p:cNvPr id="6" name="Picture 3" descr="N:\STORMS\20160916  Tyrhenske more\MSG RSS 1000-2300utc\1220utc\20160916-1220utc_MSG2-RSS_crop2_IR10.8-BT_200-240K.png"/>
          <p:cNvPicPr>
            <a:picLocks noChangeAspect="1" noChangeArrowheads="1"/>
          </p:cNvPicPr>
          <p:nvPr/>
        </p:nvPicPr>
        <p:blipFill>
          <a:blip r:embed="rId3" cstate="print">
            <a:lum bright="-3000" contrast="5000"/>
          </a:blip>
          <a:srcRect/>
          <a:stretch>
            <a:fillRect/>
          </a:stretch>
        </p:blipFill>
        <p:spPr bwMode="auto">
          <a:xfrm>
            <a:off x="6300000" y="540000"/>
            <a:ext cx="4748548" cy="5940000"/>
          </a:xfrm>
          <a:prstGeom prst="rect">
            <a:avLst/>
          </a:prstGeom>
          <a:noFill/>
          <a:ln>
            <a:solidFill>
              <a:schemeClr val="tx1"/>
            </a:solidFill>
          </a:ln>
        </p:spPr>
      </p:pic>
      <p:sp>
        <p:nvSpPr>
          <p:cNvPr id="7" name="TextovéPole 6"/>
          <p:cNvSpPr txBox="1"/>
          <p:nvPr/>
        </p:nvSpPr>
        <p:spPr>
          <a:xfrm>
            <a:off x="5117579" y="551769"/>
            <a:ext cx="1064962" cy="400110"/>
          </a:xfrm>
          <a:prstGeom prst="rect">
            <a:avLst/>
          </a:prstGeom>
          <a:noFill/>
        </p:spPr>
        <p:txBody>
          <a:bodyPr wrap="square" rtlCol="0">
            <a:spAutoFit/>
          </a:bodyPr>
          <a:lstStyle/>
          <a:p>
            <a:r>
              <a:rPr lang="en-US" sz="1000" b="1" dirty="0" smtClean="0">
                <a:solidFill>
                  <a:schemeClr val="tx1"/>
                </a:solidFill>
              </a:rPr>
              <a:t>MODIS band 31</a:t>
            </a:r>
          </a:p>
          <a:p>
            <a:r>
              <a:rPr lang="en-US" sz="1000" b="1" dirty="0" smtClean="0">
                <a:solidFill>
                  <a:schemeClr val="tx1"/>
                </a:solidFill>
              </a:rPr>
              <a:t>        1 km</a:t>
            </a:r>
            <a:endParaRPr lang="cs-CZ" sz="1000" b="1" dirty="0">
              <a:solidFill>
                <a:schemeClr val="tx1"/>
              </a:solidFill>
            </a:endParaRPr>
          </a:p>
        </p:txBody>
      </p:sp>
      <p:sp>
        <p:nvSpPr>
          <p:cNvPr id="8" name="TextovéPole 7"/>
          <p:cNvSpPr txBox="1"/>
          <p:nvPr/>
        </p:nvSpPr>
        <p:spPr>
          <a:xfrm>
            <a:off x="10133437" y="551769"/>
            <a:ext cx="910227" cy="400110"/>
          </a:xfrm>
          <a:prstGeom prst="rect">
            <a:avLst/>
          </a:prstGeom>
          <a:noFill/>
        </p:spPr>
        <p:txBody>
          <a:bodyPr wrap="square" rtlCol="0">
            <a:spAutoFit/>
          </a:bodyPr>
          <a:lstStyle/>
          <a:p>
            <a:r>
              <a:rPr lang="en-US" sz="1000" b="1" dirty="0" smtClean="0">
                <a:solidFill>
                  <a:schemeClr val="tx1"/>
                </a:solidFill>
              </a:rPr>
              <a:t>SEVIRI IR10.8</a:t>
            </a:r>
          </a:p>
          <a:p>
            <a:r>
              <a:rPr lang="en-US" sz="1000" b="1" dirty="0" smtClean="0">
                <a:solidFill>
                  <a:schemeClr val="tx1"/>
                </a:solidFill>
              </a:rPr>
              <a:t>       3 km</a:t>
            </a:r>
            <a:endParaRPr lang="cs-CZ" sz="1000" b="1" dirty="0">
              <a:solidFill>
                <a:schemeClr val="tx1"/>
              </a:solidFill>
            </a:endParaRPr>
          </a:p>
        </p:txBody>
      </p:sp>
      <p:sp>
        <p:nvSpPr>
          <p:cNvPr id="9"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Comparison of MODIS  (250m and 1 km) and MSG SEVIRI (1km and 3 km)</a:t>
            </a:r>
            <a:endParaRPr lang="cs-CZ"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8787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Comparison of MODIS  (250m and 1 km) and MSG SEVIRI (1km and 3 km)</a:t>
            </a:r>
            <a:endParaRPr lang="cs-CZ"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7517674" y="6530017"/>
            <a:ext cx="2505814" cy="246221"/>
          </a:xfrm>
          <a:prstGeom prst="rect">
            <a:avLst/>
          </a:prstGeom>
          <a:noFill/>
        </p:spPr>
        <p:txBody>
          <a:bodyPr wrap="none" rtlCol="0">
            <a:spAutoFit/>
          </a:bodyPr>
          <a:lstStyle/>
          <a:p>
            <a:r>
              <a:rPr lang="en-US" sz="1000" dirty="0" smtClean="0">
                <a:solidFill>
                  <a:schemeClr val="bg1"/>
                </a:solidFill>
              </a:rPr>
              <a:t>Meteosat-9,  16 September</a:t>
            </a:r>
            <a:r>
              <a:rPr lang="cs-CZ" sz="1000" dirty="0" smtClean="0">
                <a:solidFill>
                  <a:schemeClr val="bg1"/>
                </a:solidFill>
              </a:rPr>
              <a:t> </a:t>
            </a:r>
            <a:r>
              <a:rPr lang="en-US" sz="1000" dirty="0" smtClean="0">
                <a:solidFill>
                  <a:schemeClr val="bg1"/>
                </a:solidFill>
              </a:rPr>
              <a:t>2016  12:20 UTC</a:t>
            </a:r>
            <a:endParaRPr lang="en-US" sz="1000" dirty="0">
              <a:solidFill>
                <a:schemeClr val="bg1"/>
              </a:solidFill>
            </a:endParaRPr>
          </a:p>
        </p:txBody>
      </p:sp>
      <p:sp>
        <p:nvSpPr>
          <p:cNvPr id="4" name="TextovéPole 3"/>
          <p:cNvSpPr txBox="1"/>
          <p:nvPr/>
        </p:nvSpPr>
        <p:spPr>
          <a:xfrm>
            <a:off x="2555112" y="6530017"/>
            <a:ext cx="2561920" cy="246221"/>
          </a:xfrm>
          <a:prstGeom prst="rect">
            <a:avLst/>
          </a:prstGeom>
          <a:noFill/>
        </p:spPr>
        <p:txBody>
          <a:bodyPr wrap="none" rtlCol="0">
            <a:spAutoFit/>
          </a:bodyPr>
          <a:lstStyle/>
          <a:p>
            <a:r>
              <a:rPr lang="en-US" sz="1000" dirty="0" smtClean="0">
                <a:solidFill>
                  <a:schemeClr val="bg1"/>
                </a:solidFill>
              </a:rPr>
              <a:t>MODIS Aqua,  16 September</a:t>
            </a:r>
            <a:r>
              <a:rPr lang="cs-CZ" sz="1000" dirty="0" smtClean="0">
                <a:solidFill>
                  <a:schemeClr val="bg1"/>
                </a:solidFill>
              </a:rPr>
              <a:t> </a:t>
            </a:r>
            <a:r>
              <a:rPr lang="en-US" sz="1000" dirty="0" smtClean="0">
                <a:solidFill>
                  <a:schemeClr val="bg1"/>
                </a:solidFill>
              </a:rPr>
              <a:t>2016  12:22 UTC</a:t>
            </a:r>
            <a:endParaRPr lang="en-US" sz="1000" dirty="0">
              <a:solidFill>
                <a:schemeClr val="bg1"/>
              </a:solidFill>
            </a:endParaRPr>
          </a:p>
        </p:txBody>
      </p:sp>
      <p:pic>
        <p:nvPicPr>
          <p:cNvPr id="5" name="Picture 2" descr="N:\STORMS\20160916  Tyrhenske more\1222utc Aqua\crop2_sandwich_b1_b31-BT-200-240K.png"/>
          <p:cNvPicPr>
            <a:picLocks noChangeAspect="1" noChangeArrowheads="1"/>
          </p:cNvPicPr>
          <p:nvPr/>
        </p:nvPicPr>
        <p:blipFill>
          <a:blip r:embed="rId2" cstate="print">
            <a:lum contrast="6000"/>
          </a:blip>
          <a:srcRect/>
          <a:stretch>
            <a:fillRect/>
          </a:stretch>
        </p:blipFill>
        <p:spPr bwMode="auto">
          <a:xfrm>
            <a:off x="1440000" y="540000"/>
            <a:ext cx="4748393" cy="5940000"/>
          </a:xfrm>
          <a:prstGeom prst="rect">
            <a:avLst/>
          </a:prstGeom>
          <a:noFill/>
          <a:ln>
            <a:solidFill>
              <a:schemeClr val="tx1"/>
            </a:solidFill>
          </a:ln>
        </p:spPr>
      </p:pic>
      <p:pic>
        <p:nvPicPr>
          <p:cNvPr id="6" name="Picture 3" descr="N:\STORMS\20160916  Tyrhenske more\MSG RSS 1000-2300utc\1220utc\20160916-1220utc_MSG2-RSS_crop2_sandwich_HRV_IR10.8-BT_200-240K.png"/>
          <p:cNvPicPr>
            <a:picLocks noChangeAspect="1" noChangeArrowheads="1"/>
          </p:cNvPicPr>
          <p:nvPr/>
        </p:nvPicPr>
        <p:blipFill>
          <a:blip r:embed="rId3" cstate="print"/>
          <a:srcRect/>
          <a:stretch>
            <a:fillRect/>
          </a:stretch>
        </p:blipFill>
        <p:spPr bwMode="auto">
          <a:xfrm>
            <a:off x="6300000" y="540000"/>
            <a:ext cx="4748545" cy="5940000"/>
          </a:xfrm>
          <a:prstGeom prst="rect">
            <a:avLst/>
          </a:prstGeom>
          <a:noFill/>
          <a:ln>
            <a:solidFill>
              <a:schemeClr val="tx1"/>
            </a:solidFill>
          </a:ln>
        </p:spPr>
      </p:pic>
      <p:sp>
        <p:nvSpPr>
          <p:cNvPr id="7" name="TextovéPole 6"/>
          <p:cNvSpPr txBox="1"/>
          <p:nvPr/>
        </p:nvSpPr>
        <p:spPr>
          <a:xfrm>
            <a:off x="4979261" y="557041"/>
            <a:ext cx="1185564" cy="553998"/>
          </a:xfrm>
          <a:prstGeom prst="rect">
            <a:avLst/>
          </a:prstGeom>
          <a:noFill/>
        </p:spPr>
        <p:txBody>
          <a:bodyPr wrap="square" rtlCol="0">
            <a:spAutoFit/>
          </a:bodyPr>
          <a:lstStyle/>
          <a:p>
            <a:r>
              <a:rPr lang="en-US" sz="1000" b="1" dirty="0" smtClean="0">
                <a:solidFill>
                  <a:schemeClr val="bg1"/>
                </a:solidFill>
              </a:rPr>
              <a:t>MODIS  sandwich</a:t>
            </a:r>
          </a:p>
          <a:p>
            <a:r>
              <a:rPr lang="en-US" sz="1000" b="1" dirty="0" smtClean="0">
                <a:solidFill>
                  <a:schemeClr val="bg1"/>
                </a:solidFill>
              </a:rPr>
              <a:t>band 1 &amp; band 31</a:t>
            </a:r>
          </a:p>
          <a:p>
            <a:r>
              <a:rPr lang="en-US" sz="1000" b="1" dirty="0" smtClean="0">
                <a:solidFill>
                  <a:schemeClr val="bg1"/>
                </a:solidFill>
              </a:rPr>
              <a:t> 250m  &amp; 1 km</a:t>
            </a:r>
            <a:endParaRPr lang="cs-CZ" sz="1000" b="1" dirty="0">
              <a:solidFill>
                <a:schemeClr val="bg1"/>
              </a:solidFill>
            </a:endParaRPr>
          </a:p>
        </p:txBody>
      </p:sp>
      <p:sp>
        <p:nvSpPr>
          <p:cNvPr id="8" name="TextovéPole 7"/>
          <p:cNvSpPr txBox="1"/>
          <p:nvPr/>
        </p:nvSpPr>
        <p:spPr>
          <a:xfrm>
            <a:off x="9968856" y="557039"/>
            <a:ext cx="1062937" cy="553998"/>
          </a:xfrm>
          <a:prstGeom prst="rect">
            <a:avLst/>
          </a:prstGeom>
          <a:noFill/>
        </p:spPr>
        <p:txBody>
          <a:bodyPr wrap="square" rtlCol="0">
            <a:spAutoFit/>
          </a:bodyPr>
          <a:lstStyle/>
          <a:p>
            <a:r>
              <a:rPr lang="en-US" sz="1000" b="1" dirty="0" smtClean="0">
                <a:solidFill>
                  <a:schemeClr val="bg1"/>
                </a:solidFill>
              </a:rPr>
              <a:t>SEVIRI sandwich</a:t>
            </a:r>
          </a:p>
          <a:p>
            <a:r>
              <a:rPr lang="en-US" sz="1000" b="1" dirty="0" smtClean="0">
                <a:solidFill>
                  <a:schemeClr val="bg1"/>
                </a:solidFill>
              </a:rPr>
              <a:t>  HRV  &amp; IR10.8</a:t>
            </a:r>
          </a:p>
          <a:p>
            <a:r>
              <a:rPr lang="en-US" sz="1000" b="1" dirty="0" smtClean="0">
                <a:solidFill>
                  <a:schemeClr val="bg1"/>
                </a:solidFill>
              </a:rPr>
              <a:t>  1 km &amp; 3 km</a:t>
            </a:r>
            <a:endParaRPr lang="cs-CZ" sz="1000" b="1" dirty="0">
              <a:solidFill>
                <a:schemeClr val="bg1"/>
              </a:solidFill>
            </a:endParaRPr>
          </a:p>
        </p:txBody>
      </p:sp>
    </p:spTree>
    <p:extLst>
      <p:ext uri="{BB962C8B-B14F-4D97-AF65-F5344CB8AC3E}">
        <p14:creationId xmlns:p14="http://schemas.microsoft.com/office/powerpoint/2010/main" val="6322586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STORMS\20160916  Tyrhenske more\1222utc Aqua\Aqua swath-proj crop a simulace 2km, 3km a 4km\MODIS_swath-proj_crop_pixel-size-1km_band-31_BT_205-225K_transp.png"/>
          <p:cNvPicPr>
            <a:picLocks noChangeAspect="1" noChangeArrowheads="1"/>
          </p:cNvPicPr>
          <p:nvPr/>
        </p:nvPicPr>
        <p:blipFill>
          <a:blip r:embed="rId2" cstate="print"/>
          <a:srcRect/>
          <a:stretch>
            <a:fillRect/>
          </a:stretch>
        </p:blipFill>
        <p:spPr bwMode="auto">
          <a:xfrm>
            <a:off x="-828520" y="900000"/>
            <a:ext cx="4860000" cy="4860000"/>
          </a:xfrm>
          <a:prstGeom prst="rect">
            <a:avLst/>
          </a:prstGeom>
          <a:noFill/>
        </p:spPr>
      </p:pic>
      <p:sp>
        <p:nvSpPr>
          <p:cNvPr id="3" name="TextovéPole 2"/>
          <p:cNvSpPr txBox="1"/>
          <p:nvPr/>
        </p:nvSpPr>
        <p:spPr>
          <a:xfrm>
            <a:off x="281298" y="928670"/>
            <a:ext cx="1016625" cy="400110"/>
          </a:xfrm>
          <a:prstGeom prst="rect">
            <a:avLst/>
          </a:prstGeom>
          <a:noFill/>
        </p:spPr>
        <p:txBody>
          <a:bodyPr wrap="none" rtlCol="0">
            <a:spAutoFit/>
          </a:bodyPr>
          <a:lstStyle/>
          <a:p>
            <a:r>
              <a:rPr lang="en-US" sz="1000" b="1" dirty="0" smtClean="0">
                <a:solidFill>
                  <a:schemeClr val="bg1"/>
                </a:solidFill>
              </a:rPr>
              <a:t>MODIS band 31</a:t>
            </a:r>
          </a:p>
          <a:p>
            <a:r>
              <a:rPr lang="en-US" sz="1000" b="1" dirty="0" smtClean="0">
                <a:solidFill>
                  <a:schemeClr val="bg1"/>
                </a:solidFill>
              </a:rPr>
              <a:t>pixel size  1 km</a:t>
            </a:r>
            <a:endParaRPr lang="cs-CZ" sz="1000" b="1" dirty="0">
              <a:solidFill>
                <a:schemeClr val="bg1"/>
              </a:solidFill>
            </a:endParaRPr>
          </a:p>
        </p:txBody>
      </p:sp>
      <p:pic>
        <p:nvPicPr>
          <p:cNvPr id="4" name="Picture 4" descr="M:\2016d - EUMeTrain MTG-I week (WebEx)\BT_blue-red-color-scale_205-225K.png"/>
          <p:cNvPicPr>
            <a:picLocks noChangeAspect="1" noChangeArrowheads="1"/>
          </p:cNvPicPr>
          <p:nvPr/>
        </p:nvPicPr>
        <p:blipFill>
          <a:blip r:embed="rId3" cstate="print"/>
          <a:srcRect/>
          <a:stretch>
            <a:fillRect/>
          </a:stretch>
        </p:blipFill>
        <p:spPr bwMode="auto">
          <a:xfrm>
            <a:off x="4901475" y="6038196"/>
            <a:ext cx="2412665" cy="184753"/>
          </a:xfrm>
          <a:prstGeom prst="rect">
            <a:avLst/>
          </a:prstGeom>
          <a:noFill/>
        </p:spPr>
      </p:pic>
      <p:pic>
        <p:nvPicPr>
          <p:cNvPr id="5" name="Picture 2" descr="N:\STORMS\20160916  Tyrhenske more\1222utc Aqua\Aqua swath-proj crop a simulace 2km, 3km a 4km\MODIS_swath-proj_crop_pixel-size-2km_band-31_BT_205-225K_transp.png"/>
          <p:cNvPicPr>
            <a:picLocks noChangeAspect="1" noChangeArrowheads="1"/>
          </p:cNvPicPr>
          <p:nvPr/>
        </p:nvPicPr>
        <p:blipFill>
          <a:blip r:embed="rId4" cstate="print"/>
          <a:srcRect/>
          <a:stretch>
            <a:fillRect/>
          </a:stretch>
        </p:blipFill>
        <p:spPr bwMode="auto">
          <a:xfrm>
            <a:off x="3278419" y="900000"/>
            <a:ext cx="4860000" cy="4860000"/>
          </a:xfrm>
          <a:prstGeom prst="rect">
            <a:avLst/>
          </a:prstGeom>
          <a:noFill/>
        </p:spPr>
      </p:pic>
      <p:sp>
        <p:nvSpPr>
          <p:cNvPr id="6" name="TextovéPole 5"/>
          <p:cNvSpPr txBox="1"/>
          <p:nvPr/>
        </p:nvSpPr>
        <p:spPr>
          <a:xfrm>
            <a:off x="4388237" y="928670"/>
            <a:ext cx="1037463" cy="400110"/>
          </a:xfrm>
          <a:prstGeom prst="rect">
            <a:avLst/>
          </a:prstGeom>
          <a:noFill/>
        </p:spPr>
        <p:txBody>
          <a:bodyPr wrap="none" rtlCol="0">
            <a:spAutoFit/>
          </a:bodyPr>
          <a:lstStyle/>
          <a:p>
            <a:r>
              <a:rPr lang="en-US" sz="1000" b="1" dirty="0" smtClean="0">
                <a:solidFill>
                  <a:schemeClr val="bg1"/>
                </a:solidFill>
              </a:rPr>
              <a:t>Simulated pixel </a:t>
            </a:r>
          </a:p>
          <a:p>
            <a:r>
              <a:rPr lang="en-US" sz="1000" b="1" dirty="0" smtClean="0">
                <a:solidFill>
                  <a:schemeClr val="bg1"/>
                </a:solidFill>
              </a:rPr>
              <a:t>size:   2 km</a:t>
            </a:r>
            <a:endParaRPr lang="cs-CZ" sz="1000" b="1" dirty="0">
              <a:solidFill>
                <a:schemeClr val="bg1"/>
              </a:solidFill>
            </a:endParaRPr>
          </a:p>
        </p:txBody>
      </p:sp>
      <p:pic>
        <p:nvPicPr>
          <p:cNvPr id="7" name="Picture 2" descr="N:\STORMS\20160916  Tyrhenske more\1222utc Aqua\Aqua swath-proj crop a simulace 2km, 3km a 4km\MODIS_swath-proj_crop_pixel-size-3km_band-31_BT_205-225K_transp.png"/>
          <p:cNvPicPr>
            <a:picLocks noChangeAspect="1" noChangeArrowheads="1"/>
          </p:cNvPicPr>
          <p:nvPr/>
        </p:nvPicPr>
        <p:blipFill>
          <a:blip r:embed="rId5" cstate="print"/>
          <a:srcRect/>
          <a:stretch>
            <a:fillRect/>
          </a:stretch>
        </p:blipFill>
        <p:spPr bwMode="auto">
          <a:xfrm>
            <a:off x="7211934" y="900000"/>
            <a:ext cx="4860000" cy="4860000"/>
          </a:xfrm>
          <a:prstGeom prst="rect">
            <a:avLst/>
          </a:prstGeom>
          <a:noFill/>
        </p:spPr>
      </p:pic>
      <p:sp>
        <p:nvSpPr>
          <p:cNvPr id="8" name="TextovéPole 7"/>
          <p:cNvSpPr txBox="1"/>
          <p:nvPr/>
        </p:nvSpPr>
        <p:spPr>
          <a:xfrm>
            <a:off x="8321752" y="928670"/>
            <a:ext cx="1037463" cy="400110"/>
          </a:xfrm>
          <a:prstGeom prst="rect">
            <a:avLst/>
          </a:prstGeom>
          <a:noFill/>
        </p:spPr>
        <p:txBody>
          <a:bodyPr wrap="none" rtlCol="0">
            <a:spAutoFit/>
          </a:bodyPr>
          <a:lstStyle/>
          <a:p>
            <a:r>
              <a:rPr lang="en-US" sz="1000" b="1" dirty="0" smtClean="0">
                <a:solidFill>
                  <a:schemeClr val="bg1"/>
                </a:solidFill>
              </a:rPr>
              <a:t>Simulated pixel </a:t>
            </a:r>
          </a:p>
          <a:p>
            <a:r>
              <a:rPr lang="en-US" sz="1000" b="1" dirty="0" smtClean="0">
                <a:solidFill>
                  <a:schemeClr val="bg1"/>
                </a:solidFill>
              </a:rPr>
              <a:t>size:   3 km</a:t>
            </a:r>
            <a:endParaRPr lang="cs-CZ" sz="1000" b="1" dirty="0">
              <a:solidFill>
                <a:schemeClr val="bg1"/>
              </a:solidFill>
            </a:endParaRPr>
          </a:p>
        </p:txBody>
      </p:sp>
      <p:sp>
        <p:nvSpPr>
          <p:cNvPr id="9" name="Text Box 5"/>
          <p:cNvSpPr txBox="1">
            <a:spLocks noChangeArrowheads="1"/>
          </p:cNvSpPr>
          <p:nvPr/>
        </p:nvSpPr>
        <p:spPr bwMode="auto">
          <a:xfrm>
            <a:off x="276067" y="118325"/>
            <a:ext cx="10184353"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Detection of brightness temperature </a:t>
            </a:r>
            <a:r>
              <a:rPr lang="en-US" sz="1400" b="1" dirty="0">
                <a:solidFill>
                  <a:schemeClr val="bg1"/>
                </a:solidFill>
                <a:latin typeface="Arial" panose="020B0604020202020204" pitchFamily="34" charset="0"/>
                <a:cs typeface="Arial" panose="020B0604020202020204" pitchFamily="34" charset="0"/>
              </a:rPr>
              <a:t>(</a:t>
            </a:r>
            <a:r>
              <a:rPr lang="en-US" sz="1400" b="1" dirty="0" smtClean="0">
                <a:solidFill>
                  <a:schemeClr val="bg1"/>
                </a:solidFill>
                <a:latin typeface="Arial" panose="020B0604020202020204" pitchFamily="34" charset="0"/>
                <a:cs typeface="Arial" panose="020B0604020202020204" pitchFamily="34" charset="0"/>
              </a:rPr>
              <a:t>BT) minima (coldest spots of storm tops)  versus  pixel size </a:t>
            </a:r>
            <a:endParaRPr lang="cs-CZ"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7288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76067" y="118325"/>
            <a:ext cx="10452367" cy="738664"/>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Detection of BT minima (coldest spots of storm tops)  versus  pixel size – impact of </a:t>
            </a:r>
            <a:r>
              <a:rPr lang="en-US" sz="1400" b="1" dirty="0">
                <a:solidFill>
                  <a:schemeClr val="bg1"/>
                </a:solidFill>
                <a:latin typeface="Arial" panose="020B0604020202020204" pitchFamily="34" charset="0"/>
                <a:cs typeface="Arial" panose="020B0604020202020204" pitchFamily="34" charset="0"/>
              </a:rPr>
              <a:t>averaging of the coldest tops (pixels) with their </a:t>
            </a:r>
            <a:r>
              <a:rPr lang="en-US" sz="1400" b="1" dirty="0" smtClean="0">
                <a:solidFill>
                  <a:schemeClr val="bg1"/>
                </a:solidFill>
                <a:latin typeface="Arial" panose="020B0604020202020204" pitchFamily="34" charset="0"/>
                <a:cs typeface="Arial" panose="020B0604020202020204" pitchFamily="34" charset="0"/>
              </a:rPr>
              <a:t>warmer surroundings</a:t>
            </a:r>
            <a:endParaRPr lang="en-US" sz="1400" b="1" dirty="0">
              <a:solidFill>
                <a:schemeClr val="bg1"/>
              </a:solidFill>
              <a:latin typeface="Arial" panose="020B0604020202020204" pitchFamily="34" charset="0"/>
              <a:cs typeface="Arial" panose="020B0604020202020204" pitchFamily="34" charset="0"/>
            </a:endParaRPr>
          </a:p>
          <a:p>
            <a:pPr>
              <a:defRPr/>
            </a:pPr>
            <a:r>
              <a:rPr lang="en-US" sz="1400" b="1" dirty="0" smtClean="0">
                <a:solidFill>
                  <a:schemeClr val="bg1"/>
                </a:solidFill>
                <a:latin typeface="Arial" panose="020B0604020202020204" pitchFamily="34" charset="0"/>
                <a:cs typeface="Arial" panose="020B0604020202020204" pitchFamily="34" charset="0"/>
              </a:rPr>
              <a:t> </a:t>
            </a:r>
            <a:endParaRPr lang="cs-CZ" sz="1400" b="1" dirty="0">
              <a:solidFill>
                <a:schemeClr val="bg1"/>
              </a:solidFill>
              <a:latin typeface="Arial" panose="020B0604020202020204" pitchFamily="34" charset="0"/>
              <a:cs typeface="Arial" panose="020B0604020202020204" pitchFamily="34" charset="0"/>
            </a:endParaRPr>
          </a:p>
        </p:txBody>
      </p:sp>
      <p:pic>
        <p:nvPicPr>
          <p:cNvPr id="24" name="Picture 3" descr="N:\STORMS\20160916  Tyrhenske more\1222utc Aqua\Aqua swath-proj crop a simulace 2km, 3km a 4km\crop 2\MODIS_swath-proj_crop_pixel-size-1km_band-31_BT_205-225K_transp.png"/>
          <p:cNvPicPr>
            <a:picLocks noChangeAspect="1" noChangeArrowheads="1"/>
          </p:cNvPicPr>
          <p:nvPr/>
        </p:nvPicPr>
        <p:blipFill>
          <a:blip r:embed="rId2" cstate="print"/>
          <a:srcRect/>
          <a:stretch>
            <a:fillRect/>
          </a:stretch>
        </p:blipFill>
        <p:spPr bwMode="auto">
          <a:xfrm>
            <a:off x="1357778" y="797420"/>
            <a:ext cx="8582680" cy="6020698"/>
          </a:xfrm>
          <a:prstGeom prst="rect">
            <a:avLst/>
          </a:prstGeom>
          <a:noFill/>
          <a:ln>
            <a:noFill/>
          </a:ln>
        </p:spPr>
      </p:pic>
      <p:sp>
        <p:nvSpPr>
          <p:cNvPr id="25" name="TextovéPole 24"/>
          <p:cNvSpPr txBox="1"/>
          <p:nvPr/>
        </p:nvSpPr>
        <p:spPr>
          <a:xfrm>
            <a:off x="8628197" y="800612"/>
            <a:ext cx="1308371" cy="400110"/>
          </a:xfrm>
          <a:prstGeom prst="rect">
            <a:avLst/>
          </a:prstGeom>
          <a:noFill/>
        </p:spPr>
        <p:txBody>
          <a:bodyPr wrap="none" rtlCol="0">
            <a:spAutoFit/>
          </a:bodyPr>
          <a:lstStyle/>
          <a:p>
            <a:r>
              <a:rPr lang="en-US" sz="1000" b="1" dirty="0" smtClean="0">
                <a:solidFill>
                  <a:schemeClr val="tx1"/>
                </a:solidFill>
              </a:rPr>
              <a:t>MODIS band 31</a:t>
            </a:r>
          </a:p>
          <a:p>
            <a:r>
              <a:rPr lang="en-US" sz="1000" b="1" dirty="0" smtClean="0">
                <a:solidFill>
                  <a:schemeClr val="tx1"/>
                </a:solidFill>
              </a:rPr>
              <a:t>pixel size  1 km</a:t>
            </a:r>
            <a:endParaRPr lang="cs-CZ" sz="1000" b="1" dirty="0">
              <a:solidFill>
                <a:schemeClr val="tx1"/>
              </a:solidFill>
            </a:endParaRPr>
          </a:p>
        </p:txBody>
      </p:sp>
      <p:grpSp>
        <p:nvGrpSpPr>
          <p:cNvPr id="26" name="Skupina 26"/>
          <p:cNvGrpSpPr/>
          <p:nvPr/>
        </p:nvGrpSpPr>
        <p:grpSpPr>
          <a:xfrm>
            <a:off x="3624523" y="1105041"/>
            <a:ext cx="4229609" cy="4802725"/>
            <a:chOff x="2766779" y="1027621"/>
            <a:chExt cx="4229609" cy="4802725"/>
          </a:xfrm>
        </p:grpSpPr>
        <p:grpSp>
          <p:nvGrpSpPr>
            <p:cNvPr id="27" name="Skupina 15"/>
            <p:cNvGrpSpPr/>
            <p:nvPr/>
          </p:nvGrpSpPr>
          <p:grpSpPr>
            <a:xfrm>
              <a:off x="2766779" y="1027621"/>
              <a:ext cx="1149988" cy="4786346"/>
              <a:chOff x="2766779" y="1027621"/>
              <a:chExt cx="1149988" cy="4786346"/>
            </a:xfrm>
          </p:grpSpPr>
          <p:cxnSp>
            <p:nvCxnSpPr>
              <p:cNvPr id="38" name="Přímá spojovací čára 8"/>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Přímá spojovací čára 12"/>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0" name="Přímá spojovací čára 13"/>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1" name="Přímá spojovací čára 14"/>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8" name="Skupina 16"/>
            <p:cNvGrpSpPr/>
            <p:nvPr/>
          </p:nvGrpSpPr>
          <p:grpSpPr>
            <a:xfrm>
              <a:off x="4305600" y="1044000"/>
              <a:ext cx="1149988" cy="4786346"/>
              <a:chOff x="2766779" y="1027621"/>
              <a:chExt cx="1149988" cy="4786346"/>
            </a:xfrm>
          </p:grpSpPr>
          <p:cxnSp>
            <p:nvCxnSpPr>
              <p:cNvPr id="34" name="Přímá spojovací čára 17"/>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5" name="Přímá spojovací čára 18"/>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6" name="Přímá spojovací čára 19"/>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Přímá spojovací čára 20"/>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9" name="Skupina 21"/>
            <p:cNvGrpSpPr/>
            <p:nvPr/>
          </p:nvGrpSpPr>
          <p:grpSpPr>
            <a:xfrm>
              <a:off x="5846400" y="1044000"/>
              <a:ext cx="1149988" cy="4786346"/>
              <a:chOff x="2766779" y="1027621"/>
              <a:chExt cx="1149988" cy="4786346"/>
            </a:xfrm>
          </p:grpSpPr>
          <p:cxnSp>
            <p:nvCxnSpPr>
              <p:cNvPr id="30" name="Přímá spojovací čára 22"/>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1" name="Přímá spojovací čára 23"/>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Přímá spojovací čára 24"/>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3" name="Přímá spojovací čára 25"/>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grpSp>
        <p:nvGrpSpPr>
          <p:cNvPr id="42" name="Skupina 27"/>
          <p:cNvGrpSpPr/>
          <p:nvPr/>
        </p:nvGrpSpPr>
        <p:grpSpPr>
          <a:xfrm rot="5400000">
            <a:off x="3628221" y="1067420"/>
            <a:ext cx="4229609" cy="4802725"/>
            <a:chOff x="2766779" y="1027621"/>
            <a:chExt cx="4229609" cy="4802725"/>
          </a:xfrm>
        </p:grpSpPr>
        <p:grpSp>
          <p:nvGrpSpPr>
            <p:cNvPr id="43" name="Skupina 15"/>
            <p:cNvGrpSpPr/>
            <p:nvPr/>
          </p:nvGrpSpPr>
          <p:grpSpPr>
            <a:xfrm>
              <a:off x="2766779" y="1027621"/>
              <a:ext cx="1149988" cy="4786346"/>
              <a:chOff x="2766779" y="1027621"/>
              <a:chExt cx="1149988" cy="4786346"/>
            </a:xfrm>
          </p:grpSpPr>
          <p:cxnSp>
            <p:nvCxnSpPr>
              <p:cNvPr id="54" name="Přímá spojovací čára 39"/>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5" name="Přímá spojovací čára 40"/>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6" name="Přímá spojovací čára 41"/>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7" name="Přímá spojovací čára 42"/>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44" name="Skupina 16"/>
            <p:cNvGrpSpPr/>
            <p:nvPr/>
          </p:nvGrpSpPr>
          <p:grpSpPr>
            <a:xfrm>
              <a:off x="4305600" y="1044000"/>
              <a:ext cx="1149988" cy="4786346"/>
              <a:chOff x="2766779" y="1027621"/>
              <a:chExt cx="1149988" cy="4786346"/>
            </a:xfrm>
          </p:grpSpPr>
          <p:cxnSp>
            <p:nvCxnSpPr>
              <p:cNvPr id="50" name="Přímá spojovací čára 35"/>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Přímá spojovací čára 36"/>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2" name="Přímá spojovací čára 37"/>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3" name="Přímá spojovací čára 38"/>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45" name="Skupina 21"/>
            <p:cNvGrpSpPr/>
            <p:nvPr/>
          </p:nvGrpSpPr>
          <p:grpSpPr>
            <a:xfrm>
              <a:off x="5846400" y="1044000"/>
              <a:ext cx="1149988" cy="4786346"/>
              <a:chOff x="2766779" y="1027621"/>
              <a:chExt cx="1149988" cy="4786346"/>
            </a:xfrm>
          </p:grpSpPr>
          <p:cxnSp>
            <p:nvCxnSpPr>
              <p:cNvPr id="46" name="Přímá spojovací čára 31"/>
              <p:cNvCxnSpPr/>
              <p:nvPr/>
            </p:nvCxnSpPr>
            <p:spPr bwMode="auto">
              <a:xfrm rot="5400000">
                <a:off x="3744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7" name="Přímá spojovací čára 32"/>
              <p:cNvCxnSpPr/>
              <p:nvPr/>
            </p:nvCxnSpPr>
            <p:spPr bwMode="auto">
              <a:xfrm rot="5400000">
                <a:off x="7596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Přímá spojovací čára 33"/>
              <p:cNvCxnSpPr/>
              <p:nvPr/>
            </p:nvCxnSpPr>
            <p:spPr bwMode="auto">
              <a:xfrm rot="5400000">
                <a:off x="11520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9" name="Přímá spojovací čára 34"/>
              <p:cNvCxnSpPr/>
              <p:nvPr/>
            </p:nvCxnSpPr>
            <p:spPr bwMode="auto">
              <a:xfrm rot="5400000">
                <a:off x="1522800" y="3420000"/>
                <a:ext cx="4786346"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sp>
        <p:nvSpPr>
          <p:cNvPr id="58" name="TextovéPole 57"/>
          <p:cNvSpPr txBox="1"/>
          <p:nvPr/>
        </p:nvSpPr>
        <p:spPr>
          <a:xfrm>
            <a:off x="1286340" y="6175176"/>
            <a:ext cx="2357890" cy="307777"/>
          </a:xfrm>
          <a:prstGeom prst="rect">
            <a:avLst/>
          </a:prstGeom>
          <a:noFill/>
        </p:spPr>
        <p:txBody>
          <a:bodyPr wrap="none" rtlCol="0">
            <a:spAutoFit/>
          </a:bodyPr>
          <a:lstStyle/>
          <a:p>
            <a:r>
              <a:rPr lang="en-US" sz="1400" dirty="0" smtClean="0">
                <a:solidFill>
                  <a:schemeClr val="bg1"/>
                </a:solidFill>
              </a:rPr>
              <a:t>Here shown for 1 km  =&gt; 3 km</a:t>
            </a:r>
            <a:endParaRPr lang="cs-CZ" sz="1400" dirty="0">
              <a:solidFill>
                <a:schemeClr val="bg1"/>
              </a:solidFill>
            </a:endParaRPr>
          </a:p>
        </p:txBody>
      </p:sp>
      <p:pic>
        <p:nvPicPr>
          <p:cNvPr id="59" name="Picture 4" descr="M:\2016d - EUMeTrain MTG-I week (WebEx)\BT_blue-red-color-scale_205-225K.png"/>
          <p:cNvPicPr>
            <a:picLocks noChangeAspect="1" noChangeArrowheads="1"/>
          </p:cNvPicPr>
          <p:nvPr/>
        </p:nvPicPr>
        <p:blipFill>
          <a:blip r:embed="rId3" cstate="print"/>
          <a:srcRect/>
          <a:stretch>
            <a:fillRect/>
          </a:stretch>
        </p:blipFill>
        <p:spPr bwMode="auto">
          <a:xfrm>
            <a:off x="7573742" y="6227385"/>
            <a:ext cx="2412665" cy="184753"/>
          </a:xfrm>
          <a:prstGeom prst="rect">
            <a:avLst/>
          </a:prstGeom>
          <a:noFill/>
        </p:spPr>
      </p:pic>
    </p:spTree>
    <p:extLst>
      <p:ext uri="{BB962C8B-B14F-4D97-AF65-F5344CB8AC3E}">
        <p14:creationId xmlns:p14="http://schemas.microsoft.com/office/powerpoint/2010/main" val="1239334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low shear  </a:t>
            </a:r>
            <a:endParaRPr lang="en-US" sz="1400" b="1" dirty="0">
              <a:solidFill>
                <a:schemeClr val="bg1"/>
              </a:solidFill>
              <a:latin typeface="Arial" panose="020B0604020202020204" pitchFamily="34" charset="0"/>
              <a:cs typeface="Arial" panose="020B0604020202020204" pitchFamily="34" charset="0"/>
            </a:endParaRPr>
          </a:p>
        </p:txBody>
      </p:sp>
      <p:pic>
        <p:nvPicPr>
          <p:cNvPr id="4" name="Picture 2" descr="M:\___  2013 Pretoria course presentations\soundings\Lojzo\20060625_12_00_46_10.png"/>
          <p:cNvPicPr>
            <a:picLocks noChangeAspect="1" noChangeArrowheads="1"/>
          </p:cNvPicPr>
          <p:nvPr/>
        </p:nvPicPr>
        <p:blipFill>
          <a:blip r:embed="rId2" cstate="print"/>
          <a:srcRect/>
          <a:stretch>
            <a:fillRect/>
          </a:stretch>
        </p:blipFill>
        <p:spPr bwMode="auto">
          <a:xfrm>
            <a:off x="2520000" y="900000"/>
            <a:ext cx="6479999" cy="4860000"/>
          </a:xfrm>
          <a:prstGeom prst="rect">
            <a:avLst/>
          </a:prstGeom>
          <a:noFill/>
        </p:spPr>
      </p:pic>
      <p:sp>
        <p:nvSpPr>
          <p:cNvPr id="5" name="TextovéPole 4"/>
          <p:cNvSpPr txBox="1"/>
          <p:nvPr/>
        </p:nvSpPr>
        <p:spPr>
          <a:xfrm>
            <a:off x="3584664" y="5914880"/>
            <a:ext cx="4489883" cy="276999"/>
          </a:xfrm>
          <a:prstGeom prst="rect">
            <a:avLst/>
          </a:prstGeom>
          <a:noFill/>
        </p:spPr>
        <p:txBody>
          <a:bodyPr wrap="none" rtlCol="0">
            <a:spAutoFit/>
          </a:bodyPr>
          <a:lstStyle/>
          <a:p>
            <a:r>
              <a:rPr lang="en-US" sz="1200" dirty="0" smtClean="0">
                <a:solidFill>
                  <a:schemeClr val="bg1">
                    <a:lumMod val="85000"/>
                  </a:schemeClr>
                </a:solidFill>
              </a:rPr>
              <a:t>Artificial sounding, based on GFS model </a:t>
            </a:r>
            <a:r>
              <a:rPr lang="en-US" sz="1100" dirty="0" smtClean="0">
                <a:solidFill>
                  <a:schemeClr val="bg1">
                    <a:lumMod val="65000"/>
                  </a:schemeClr>
                </a:solidFill>
              </a:rPr>
              <a:t>(image provided by </a:t>
            </a:r>
            <a:r>
              <a:rPr lang="en-US" sz="1100" dirty="0" err="1" smtClean="0">
                <a:solidFill>
                  <a:schemeClr val="bg1">
                    <a:lumMod val="65000"/>
                  </a:schemeClr>
                </a:solidFill>
              </a:rPr>
              <a:t>Alois</a:t>
            </a:r>
            <a:r>
              <a:rPr lang="en-US" sz="1100" dirty="0" smtClean="0">
                <a:solidFill>
                  <a:schemeClr val="bg1">
                    <a:lumMod val="65000"/>
                  </a:schemeClr>
                </a:solidFill>
              </a:rPr>
              <a:t> </a:t>
            </a:r>
            <a:r>
              <a:rPr lang="en-US" sz="1100" dirty="0" err="1" smtClean="0">
                <a:solidFill>
                  <a:schemeClr val="bg1">
                    <a:lumMod val="65000"/>
                  </a:schemeClr>
                </a:solidFill>
              </a:rPr>
              <a:t>Sokol</a:t>
            </a:r>
            <a:r>
              <a:rPr lang="en-US" sz="1100" dirty="0" smtClean="0">
                <a:solidFill>
                  <a:schemeClr val="bg1">
                    <a:lumMod val="65000"/>
                  </a:schemeClr>
                </a:solidFill>
              </a:rPr>
              <a:t>)</a:t>
            </a:r>
            <a:endParaRPr lang="en-US" sz="1200" dirty="0">
              <a:solidFill>
                <a:schemeClr val="bg1">
                  <a:lumMod val="65000"/>
                </a:schemeClr>
              </a:solidFill>
            </a:endParaRPr>
          </a:p>
        </p:txBody>
      </p:sp>
    </p:spTree>
    <p:extLst>
      <p:ext uri="{BB962C8B-B14F-4D97-AF65-F5344CB8AC3E}">
        <p14:creationId xmlns:p14="http://schemas.microsoft.com/office/powerpoint/2010/main" val="40474345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76067" y="118325"/>
            <a:ext cx="10452367" cy="738664"/>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Detection of BT minima (coldest spots of storm tops)  versus  pixel size – impact of </a:t>
            </a:r>
            <a:r>
              <a:rPr lang="en-US" sz="1400" b="1" dirty="0">
                <a:solidFill>
                  <a:schemeClr val="bg1"/>
                </a:solidFill>
                <a:latin typeface="Arial" panose="020B0604020202020204" pitchFamily="34" charset="0"/>
                <a:cs typeface="Arial" panose="020B0604020202020204" pitchFamily="34" charset="0"/>
              </a:rPr>
              <a:t>averaging of the coldest tops (pixels) with their </a:t>
            </a:r>
            <a:r>
              <a:rPr lang="en-US" sz="1400" b="1" dirty="0" smtClean="0">
                <a:solidFill>
                  <a:schemeClr val="bg1"/>
                </a:solidFill>
                <a:latin typeface="Arial" panose="020B0604020202020204" pitchFamily="34" charset="0"/>
                <a:cs typeface="Arial" panose="020B0604020202020204" pitchFamily="34" charset="0"/>
              </a:rPr>
              <a:t>warmer surroundings</a:t>
            </a:r>
            <a:endParaRPr lang="en-US" sz="1400" b="1" dirty="0">
              <a:solidFill>
                <a:schemeClr val="bg1"/>
              </a:solidFill>
              <a:latin typeface="Arial" panose="020B0604020202020204" pitchFamily="34" charset="0"/>
              <a:cs typeface="Arial" panose="020B0604020202020204" pitchFamily="34" charset="0"/>
            </a:endParaRPr>
          </a:p>
          <a:p>
            <a:pPr>
              <a:defRPr/>
            </a:pPr>
            <a:r>
              <a:rPr lang="en-US" sz="1400" b="1" dirty="0" smtClean="0">
                <a:solidFill>
                  <a:schemeClr val="bg1"/>
                </a:solidFill>
                <a:latin typeface="Arial" panose="020B0604020202020204" pitchFamily="34" charset="0"/>
                <a:cs typeface="Arial" panose="020B0604020202020204" pitchFamily="34" charset="0"/>
              </a:rPr>
              <a:t> </a:t>
            </a:r>
            <a:endParaRPr lang="cs-CZ"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1613561" y="1803737"/>
            <a:ext cx="8161060" cy="2308324"/>
          </a:xfrm>
          <a:prstGeom prst="rect">
            <a:avLst/>
          </a:prstGeom>
          <a:noFill/>
        </p:spPr>
        <p:txBody>
          <a:bodyPr wrap="square" rtlCol="0">
            <a:spAutoFit/>
          </a:bodyPr>
          <a:lstStyle/>
          <a:p>
            <a:pPr marL="285750" indent="-285750">
              <a:buFont typeface="Arial" panose="020B0604020202020204" pitchFamily="34" charset="0"/>
              <a:buChar char="•"/>
              <a:tabLst>
                <a:tab pos="361950" algn="l"/>
              </a:tabLst>
            </a:pPr>
            <a:r>
              <a:rPr lang="en-US" dirty="0" smtClean="0">
                <a:solidFill>
                  <a:schemeClr val="bg1"/>
                </a:solidFill>
                <a:latin typeface="Arial" panose="020B0604020202020204" pitchFamily="34" charset="0"/>
                <a:cs typeface="Arial" panose="020B0604020202020204" pitchFamily="34" charset="0"/>
              </a:rPr>
              <a:t>Biggest impact of averaging (due to lower resolution or </a:t>
            </a:r>
            <a:r>
              <a:rPr lang="en-US" dirty="0">
                <a:solidFill>
                  <a:schemeClr val="bg1"/>
                </a:solidFill>
                <a:latin typeface="Arial" panose="020B0604020202020204" pitchFamily="34" charset="0"/>
                <a:cs typeface="Arial" panose="020B0604020202020204" pitchFamily="34" charset="0"/>
              </a:rPr>
              <a:t>pixel </a:t>
            </a:r>
            <a:r>
              <a:rPr lang="en-US" dirty="0" smtClean="0">
                <a:solidFill>
                  <a:schemeClr val="bg1"/>
                </a:solidFill>
                <a:latin typeface="Arial" panose="020B0604020202020204" pitchFamily="34" charset="0"/>
                <a:cs typeface="Arial" panose="020B0604020202020204" pitchFamily="34" charset="0"/>
              </a:rPr>
              <a:t>aggregation) on small-scale coldest tops (isolated pixels)</a:t>
            </a:r>
          </a:p>
          <a:p>
            <a:pPr marL="285750" indent="-285750">
              <a:buFont typeface="Arial" panose="020B0604020202020204" pitchFamily="34" charset="0"/>
              <a:buChar char="•"/>
              <a:tabLst>
                <a:tab pos="361950" algn="l"/>
              </a:tabLst>
            </a:pPr>
            <a:endParaRPr lang="en-US"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361950" algn="l"/>
              </a:tabLst>
            </a:pPr>
            <a:endParaRPr lang="en-US"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361950" algn="l"/>
              </a:tabLst>
            </a:pPr>
            <a:r>
              <a:rPr lang="en-US" dirty="0" smtClean="0">
                <a:solidFill>
                  <a:schemeClr val="bg1"/>
                </a:solidFill>
                <a:latin typeface="Arial" panose="020B0604020202020204" pitchFamily="34" charset="0"/>
                <a:cs typeface="Arial" panose="020B0604020202020204" pitchFamily="34" charset="0"/>
              </a:rPr>
              <a:t>moderate effect on larger-scale cold tops (groups of several cold pixels)</a:t>
            </a:r>
          </a:p>
          <a:p>
            <a:pPr marL="285750" indent="-285750">
              <a:buFont typeface="Arial" panose="020B0604020202020204" pitchFamily="34" charset="0"/>
              <a:buChar char="•"/>
              <a:tabLst>
                <a:tab pos="361950" algn="l"/>
              </a:tabLst>
            </a:pPr>
            <a:endParaRPr lang="en-US"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361950" algn="l"/>
              </a:tabLst>
            </a:pPr>
            <a:endParaRPr lang="en-US"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tabLst>
                <a:tab pos="361950" algn="l"/>
              </a:tabLst>
            </a:pPr>
            <a:r>
              <a:rPr lang="en-US" dirty="0" smtClean="0">
                <a:solidFill>
                  <a:schemeClr val="bg1"/>
                </a:solidFill>
                <a:latin typeface="Arial" panose="020B0604020202020204" pitchFamily="34" charset="0"/>
                <a:cs typeface="Arial" panose="020B0604020202020204" pitchFamily="34" charset="0"/>
              </a:rPr>
              <a:t>no effect on large, homogeneous cold areas (such as uniform cirrus layers)</a:t>
            </a:r>
            <a:endParaRPr lang="cs-CZ"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0180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40000" y="1620000"/>
            <a:ext cx="6670159" cy="400110"/>
          </a:xfrm>
          <a:prstGeom prst="rect">
            <a:avLst/>
          </a:prstGeom>
          <a:noFill/>
        </p:spPr>
        <p:txBody>
          <a:bodyPr wrap="none" rtlCol="0">
            <a:spAutoFit/>
          </a:bodyPr>
          <a:lstStyle/>
          <a:p>
            <a:r>
              <a:rPr lang="en-US" sz="2000" dirty="0" smtClean="0">
                <a:solidFill>
                  <a:schemeClr val="bg1"/>
                </a:solidFill>
                <a:latin typeface="Arial Black" panose="020B0A04020102020204" pitchFamily="34" charset="0"/>
                <a:cs typeface="Arial" panose="020B0604020202020204" pitchFamily="34" charset="0"/>
              </a:rPr>
              <a:t>TEMPOR</a:t>
            </a:r>
            <a:r>
              <a:rPr lang="cs-CZ" sz="2000" dirty="0" smtClean="0">
                <a:solidFill>
                  <a:schemeClr val="bg1"/>
                </a:solidFill>
                <a:latin typeface="Arial Black" panose="020B0A04020102020204" pitchFamily="34" charset="0"/>
                <a:cs typeface="Arial" panose="020B0604020202020204" pitchFamily="34" charset="0"/>
              </a:rPr>
              <a:t>AL RESOLUTION (</a:t>
            </a:r>
            <a:r>
              <a:rPr lang="en-US" sz="2000" dirty="0" smtClean="0">
                <a:solidFill>
                  <a:schemeClr val="bg1"/>
                </a:solidFill>
                <a:latin typeface="Arial Black" panose="020B0A04020102020204" pitchFamily="34" charset="0"/>
                <a:cs typeface="Arial" panose="020B0604020202020204" pitchFamily="34" charset="0"/>
              </a:rPr>
              <a:t>SCAN FREQUENCY</a:t>
            </a:r>
            <a:r>
              <a:rPr lang="cs-CZ" sz="2000" dirty="0" smtClean="0">
                <a:solidFill>
                  <a:schemeClr val="bg1"/>
                </a:solidFill>
                <a:latin typeface="Arial Black" panose="020B0A04020102020204" pitchFamily="34" charset="0"/>
                <a:cs typeface="Arial" panose="020B0604020202020204" pitchFamily="34" charset="0"/>
              </a:rPr>
              <a:t>)</a:t>
            </a:r>
          </a:p>
        </p:txBody>
      </p:sp>
      <p:sp>
        <p:nvSpPr>
          <p:cNvPr id="5" name="TextovéPole 4"/>
          <p:cNvSpPr txBox="1"/>
          <p:nvPr/>
        </p:nvSpPr>
        <p:spPr>
          <a:xfrm>
            <a:off x="1440000" y="432000"/>
            <a:ext cx="9352497" cy="923330"/>
          </a:xfrm>
          <a:prstGeom prst="rect">
            <a:avLst/>
          </a:prstGeom>
          <a:noFill/>
        </p:spPr>
        <p:txBody>
          <a:bodyPr wrap="none" rtlCol="0">
            <a:spAutoFit/>
          </a:bodyPr>
          <a:lstStyle/>
          <a:p>
            <a:r>
              <a:rPr lang="cs-CZ" sz="2400" dirty="0" smtClean="0">
                <a:solidFill>
                  <a:schemeClr val="tx2">
                    <a:lumMod val="75000"/>
                  </a:schemeClr>
                </a:solidFill>
                <a:latin typeface="Arial Black" panose="020B0A04020102020204" pitchFamily="34" charset="0"/>
                <a:cs typeface="Arial" panose="020B0604020202020204" pitchFamily="34" charset="0"/>
              </a:rPr>
              <a:t>PART 1</a:t>
            </a:r>
          </a:p>
          <a:p>
            <a:endParaRPr lang="cs-CZ" sz="600" dirty="0" smtClean="0">
              <a:solidFill>
                <a:schemeClr val="tx2">
                  <a:lumMod val="75000"/>
                </a:schemeClr>
              </a:solidFill>
              <a:latin typeface="Arial Black" panose="020B0A04020102020204" pitchFamily="34" charset="0"/>
              <a:cs typeface="Arial" panose="020B0604020202020204" pitchFamily="34" charset="0"/>
            </a:endParaRPr>
          </a:p>
          <a:p>
            <a:r>
              <a:rPr lang="cs-CZ" sz="2400" dirty="0" smtClean="0">
                <a:solidFill>
                  <a:schemeClr val="tx2">
                    <a:lumMod val="75000"/>
                  </a:schemeClr>
                </a:solidFill>
                <a:latin typeface="Arial Black" panose="020B0A04020102020204" pitchFamily="34" charset="0"/>
                <a:cs typeface="Arial" panose="020B0604020202020204" pitchFamily="34" charset="0"/>
              </a:rPr>
              <a:t>INTRODUCTION:  GENERAL APPEARENCE OF STORMS</a:t>
            </a:r>
          </a:p>
        </p:txBody>
      </p:sp>
    </p:spTree>
    <p:extLst>
      <p:ext uri="{BB962C8B-B14F-4D97-AF65-F5344CB8AC3E}">
        <p14:creationId xmlns:p14="http://schemas.microsoft.com/office/powerpoint/2010/main" val="27162466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timelapse ke zpracovani\20150809 1523-1737utc IR Kacerov (GX100-2, IR, 10s)\03 _ s importovanym casem (z nazvu souboru)\0R_15-54-49 UTC.png"/>
          <p:cNvPicPr>
            <a:picLocks noChangeAspect="1" noChangeArrowheads="1"/>
          </p:cNvPicPr>
          <p:nvPr/>
        </p:nvPicPr>
        <p:blipFill>
          <a:blip r:embed="rId2" cstate="print"/>
          <a:srcRect/>
          <a:stretch>
            <a:fillRect/>
          </a:stretch>
        </p:blipFill>
        <p:spPr bwMode="auto">
          <a:xfrm>
            <a:off x="1620000" y="540000"/>
            <a:ext cx="8959998" cy="5040000"/>
          </a:xfrm>
          <a:prstGeom prst="rect">
            <a:avLst/>
          </a:prstGeom>
          <a:noFill/>
          <a:ln>
            <a:solidFill>
              <a:schemeClr val="bg1">
                <a:lumMod val="50000"/>
              </a:schemeClr>
            </a:solidFill>
          </a:ln>
        </p:spPr>
      </p:pic>
      <p:sp>
        <p:nvSpPr>
          <p:cNvPr id="4" name="TextovéPole 3"/>
          <p:cNvSpPr txBox="1"/>
          <p:nvPr/>
        </p:nvSpPr>
        <p:spPr>
          <a:xfrm>
            <a:off x="1625250" y="547139"/>
            <a:ext cx="2714205" cy="507831"/>
          </a:xfrm>
          <a:prstGeom prst="rect">
            <a:avLst/>
          </a:prstGeom>
          <a:noFill/>
        </p:spPr>
        <p:txBody>
          <a:bodyPr wrap="none" rtlCol="0">
            <a:spAutoFit/>
          </a:bodyPr>
          <a:lstStyle/>
          <a:p>
            <a:r>
              <a:rPr lang="en-US" sz="1200" dirty="0" smtClean="0">
                <a:solidFill>
                  <a:schemeClr val="bg1"/>
                </a:solidFill>
              </a:rPr>
              <a:t>2015-08-09   </a:t>
            </a:r>
            <a:r>
              <a:rPr lang="en-US" sz="1100" dirty="0" smtClean="0">
                <a:solidFill>
                  <a:schemeClr val="bg1"/>
                </a:solidFill>
              </a:rPr>
              <a:t>15:23-17:37 UTC</a:t>
            </a:r>
          </a:p>
          <a:p>
            <a:endParaRPr lang="en-US" sz="400" dirty="0" smtClean="0">
              <a:solidFill>
                <a:schemeClr val="bg1"/>
              </a:solidFill>
            </a:endParaRPr>
          </a:p>
          <a:p>
            <a:r>
              <a:rPr lang="en-US" sz="1100" dirty="0" smtClean="0">
                <a:solidFill>
                  <a:schemeClr val="bg1"/>
                </a:solidFill>
              </a:rPr>
              <a:t>Ricoh GX100, IR72 filter, interval 10 seconds</a:t>
            </a:r>
            <a:endParaRPr lang="en-US" sz="1100" dirty="0">
              <a:solidFill>
                <a:schemeClr val="bg1"/>
              </a:solidFill>
            </a:endParaRPr>
          </a:p>
        </p:txBody>
      </p:sp>
      <p:sp>
        <p:nvSpPr>
          <p:cNvPr id="5" name="TextovéPole 4"/>
          <p:cNvSpPr txBox="1"/>
          <p:nvPr/>
        </p:nvSpPr>
        <p:spPr>
          <a:xfrm>
            <a:off x="3337500" y="5668093"/>
            <a:ext cx="5143459" cy="1046440"/>
          </a:xfrm>
          <a:prstGeom prst="rect">
            <a:avLst/>
          </a:prstGeom>
          <a:noFill/>
        </p:spPr>
        <p:txBody>
          <a:bodyPr wrap="none" rtlCol="0">
            <a:spAutoFit/>
          </a:bodyPr>
          <a:lstStyle/>
          <a:p>
            <a:r>
              <a:rPr lang="en-US" sz="1200" dirty="0" smtClean="0">
                <a:solidFill>
                  <a:schemeClr val="bg1"/>
                </a:solidFill>
              </a:rPr>
              <a:t>TIMELAPSE  INTERVAL:  	</a:t>
            </a:r>
            <a:r>
              <a:rPr lang="en-US" sz="1200" b="1" dirty="0" smtClean="0">
                <a:solidFill>
                  <a:schemeClr val="bg1"/>
                </a:solidFill>
                <a:hlinkClick r:id="rId3" action="ppaction://hlinkfile"/>
              </a:rPr>
              <a:t>15 min</a:t>
            </a:r>
            <a:r>
              <a:rPr lang="en-US" sz="1200" b="1" dirty="0" smtClean="0">
                <a:solidFill>
                  <a:schemeClr val="bg1"/>
                </a:solidFill>
              </a:rPr>
              <a:t>     </a:t>
            </a:r>
            <a:r>
              <a:rPr lang="en-US" sz="1200" b="1" dirty="0" smtClean="0">
                <a:solidFill>
                  <a:schemeClr val="bg1"/>
                </a:solidFill>
                <a:hlinkClick r:id="rId4" action="ppaction://hlinkfile"/>
              </a:rPr>
              <a:t>5 min</a:t>
            </a:r>
            <a:r>
              <a:rPr lang="en-US" sz="1200" b="1" dirty="0" smtClean="0">
                <a:solidFill>
                  <a:schemeClr val="bg1"/>
                </a:solidFill>
              </a:rPr>
              <a:t>     </a:t>
            </a:r>
            <a:r>
              <a:rPr lang="en-US" sz="1200" b="1" dirty="0" smtClean="0">
                <a:solidFill>
                  <a:schemeClr val="bg1"/>
                </a:solidFill>
                <a:hlinkClick r:id="rId5" action="ppaction://hlinkfile"/>
              </a:rPr>
              <a:t>2.5 min</a:t>
            </a:r>
            <a:r>
              <a:rPr lang="en-US" sz="1200" b="1" dirty="0" smtClean="0">
                <a:solidFill>
                  <a:schemeClr val="bg1"/>
                </a:solidFill>
              </a:rPr>
              <a:t>     </a:t>
            </a:r>
            <a:r>
              <a:rPr lang="en-US" sz="1200" b="1" dirty="0" smtClean="0">
                <a:solidFill>
                  <a:schemeClr val="bg1"/>
                </a:solidFill>
                <a:hlinkClick r:id="rId6" action="ppaction://hlinkfile"/>
              </a:rPr>
              <a:t>1 min</a:t>
            </a:r>
            <a:r>
              <a:rPr lang="en-US" sz="1200" b="1" dirty="0" smtClean="0">
                <a:solidFill>
                  <a:schemeClr val="bg1"/>
                </a:solidFill>
              </a:rPr>
              <a:t>     </a:t>
            </a:r>
            <a:r>
              <a:rPr lang="en-US" sz="1200" b="1" dirty="0" smtClean="0">
                <a:solidFill>
                  <a:schemeClr val="bg1"/>
                </a:solidFill>
                <a:hlinkClick r:id="rId7" action="ppaction://hlinkfile"/>
              </a:rPr>
              <a:t>10 sec</a:t>
            </a:r>
            <a:endParaRPr lang="en-US" sz="1200" b="1" dirty="0" smtClean="0">
              <a:solidFill>
                <a:schemeClr val="bg1"/>
              </a:solidFill>
            </a:endParaRPr>
          </a:p>
          <a:p>
            <a:endParaRPr lang="en-US" sz="200" dirty="0" smtClean="0">
              <a:solidFill>
                <a:schemeClr val="bg1"/>
              </a:solidFill>
            </a:endParaRPr>
          </a:p>
          <a:p>
            <a:r>
              <a:rPr lang="en-US" sz="1200" dirty="0" smtClean="0">
                <a:solidFill>
                  <a:schemeClr val="bg1"/>
                </a:solidFill>
              </a:rPr>
              <a:t>MSG HRV scan interval: 	</a:t>
            </a:r>
            <a:r>
              <a:rPr lang="en-US" sz="1200" b="1" dirty="0" smtClean="0">
                <a:solidFill>
                  <a:schemeClr val="bg1"/>
                </a:solidFill>
                <a:hlinkClick r:id="rId8" action="ppaction://hlinkfile"/>
              </a:rPr>
              <a:t>15 min</a:t>
            </a:r>
            <a:r>
              <a:rPr lang="en-US" sz="1200" b="1" dirty="0" smtClean="0">
                <a:solidFill>
                  <a:schemeClr val="bg1"/>
                </a:solidFill>
              </a:rPr>
              <a:t>     </a:t>
            </a:r>
            <a:r>
              <a:rPr lang="en-US" sz="1200" b="1" dirty="0" smtClean="0">
                <a:solidFill>
                  <a:schemeClr val="bg1"/>
                </a:solidFill>
                <a:hlinkClick r:id="rId9" action="ppaction://hlinkfile"/>
              </a:rPr>
              <a:t>5 min</a:t>
            </a:r>
            <a:endParaRPr lang="en-US" sz="1200" b="1" dirty="0" smtClean="0">
              <a:solidFill>
                <a:schemeClr val="bg1"/>
              </a:solidFill>
            </a:endParaRPr>
          </a:p>
          <a:p>
            <a:endParaRPr lang="en-US" sz="1200" dirty="0" smtClean="0">
              <a:solidFill>
                <a:schemeClr val="bg1"/>
              </a:solidFill>
            </a:endParaRPr>
          </a:p>
          <a:p>
            <a:r>
              <a:rPr lang="en-US" sz="1200" dirty="0" smtClean="0">
                <a:solidFill>
                  <a:schemeClr val="bg1"/>
                </a:solidFill>
              </a:rPr>
              <a:t>For more simulations of the impacts of spatial and temporal resolution go here:</a:t>
            </a:r>
          </a:p>
          <a:p>
            <a:r>
              <a:rPr lang="en-US" sz="1200" dirty="0">
                <a:solidFill>
                  <a:schemeClr val="bg1"/>
                </a:solidFill>
                <a:hlinkClick r:id="rId10"/>
              </a:rPr>
              <a:t>http://</a:t>
            </a:r>
            <a:r>
              <a:rPr lang="en-US" sz="1200" dirty="0" smtClean="0">
                <a:solidFill>
                  <a:schemeClr val="bg1"/>
                </a:solidFill>
                <a:hlinkClick r:id="rId10"/>
              </a:rPr>
              <a:t>www.setvak.cz/timelapse/2015.html#20150809</a:t>
            </a:r>
            <a:r>
              <a:rPr lang="en-US" sz="1200" dirty="0" smtClean="0">
                <a:solidFill>
                  <a:schemeClr val="bg1"/>
                </a:solidFill>
              </a:rPr>
              <a:t> </a:t>
            </a:r>
            <a:endParaRPr lang="en-US" sz="1200" dirty="0">
              <a:solidFill>
                <a:schemeClr val="bg1"/>
              </a:solidFill>
            </a:endParaRPr>
          </a:p>
        </p:txBody>
      </p:sp>
      <p:sp>
        <p:nvSpPr>
          <p:cNvPr id="6" name="TextovéPole 5"/>
          <p:cNvSpPr txBox="1"/>
          <p:nvPr/>
        </p:nvSpPr>
        <p:spPr>
          <a:xfrm>
            <a:off x="1633131" y="1125334"/>
            <a:ext cx="2476960" cy="261610"/>
          </a:xfrm>
          <a:prstGeom prst="rect">
            <a:avLst/>
          </a:prstGeom>
          <a:noFill/>
        </p:spPr>
        <p:txBody>
          <a:bodyPr wrap="none" rtlCol="0">
            <a:spAutoFit/>
          </a:bodyPr>
          <a:lstStyle/>
          <a:p>
            <a:r>
              <a:rPr lang="en-US" sz="1100" dirty="0" smtClean="0">
                <a:solidFill>
                  <a:schemeClr val="bg1"/>
                </a:solidFill>
              </a:rPr>
              <a:t>From:  </a:t>
            </a:r>
            <a:r>
              <a:rPr lang="en-US" sz="1100" dirty="0" smtClean="0">
                <a:solidFill>
                  <a:schemeClr val="bg1"/>
                </a:solidFill>
                <a:hlinkClick r:id="rId11"/>
              </a:rPr>
              <a:t>http://</a:t>
            </a:r>
            <a:r>
              <a:rPr lang="en-US" sz="1100" dirty="0" smtClean="0">
                <a:noFill/>
                <a:hlinkClick r:id="rId11"/>
              </a:rPr>
              <a:t>www.setvak.cz/timelapse</a:t>
            </a:r>
            <a:r>
              <a:rPr lang="en-US" sz="1100" dirty="0" smtClean="0">
                <a:solidFill>
                  <a:schemeClr val="bg1"/>
                </a:solidFill>
              </a:rPr>
              <a:t> </a:t>
            </a:r>
            <a:endParaRPr lang="en-US" sz="1100" dirty="0">
              <a:solidFill>
                <a:schemeClr val="bg1"/>
              </a:solidFill>
            </a:endParaRPr>
          </a:p>
        </p:txBody>
      </p:sp>
      <p:sp>
        <p:nvSpPr>
          <p:cNvPr id="7"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a:t>
            </a:r>
            <a:r>
              <a:rPr lang="en-US" sz="1400" b="1" dirty="0">
                <a:solidFill>
                  <a:schemeClr val="bg1"/>
                </a:solidFill>
                <a:latin typeface="Arial" panose="020B0604020202020204" pitchFamily="34" charset="0"/>
                <a:cs typeface="Arial" panose="020B0604020202020204" pitchFamily="34" charset="0"/>
              </a:rPr>
              <a:t>and </a:t>
            </a:r>
            <a:r>
              <a:rPr lang="en-US" sz="1400" b="1" dirty="0" smtClean="0">
                <a:solidFill>
                  <a:schemeClr val="bg1"/>
                </a:solidFill>
                <a:latin typeface="Arial" panose="020B0604020202020204" pitchFamily="34" charset="0"/>
                <a:cs typeface="Arial" panose="020B0604020202020204" pitchFamily="34" charset="0"/>
              </a:rPr>
              <a:t>timelapse </a:t>
            </a:r>
            <a:r>
              <a:rPr lang="en-US" sz="1400" b="1" dirty="0">
                <a:solidFill>
                  <a:schemeClr val="bg1"/>
                </a:solidFill>
                <a:latin typeface="Arial" panose="020B0604020202020204" pitchFamily="34" charset="0"/>
                <a:cs typeface="Arial" panose="020B0604020202020204" pitchFamily="34" charset="0"/>
              </a:rPr>
              <a:t>photography  –  the role of </a:t>
            </a:r>
            <a:r>
              <a:rPr lang="en-US" sz="1400" b="1" dirty="0" smtClean="0">
                <a:solidFill>
                  <a:schemeClr val="bg1"/>
                </a:solidFill>
                <a:latin typeface="Arial" panose="020B0604020202020204" pitchFamily="34" charset="0"/>
                <a:cs typeface="Arial" panose="020B0604020202020204" pitchFamily="34" charset="0"/>
              </a:rPr>
              <a:t>scanning</a:t>
            </a:r>
            <a:r>
              <a:rPr lang="cs-CZ" sz="1400" b="1" dirty="0" smtClean="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a:t>
            </a:r>
            <a:r>
              <a:rPr lang="cs-CZ" sz="1400" b="1" dirty="0" smtClean="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shooting </a:t>
            </a:r>
            <a:r>
              <a:rPr lang="en-US" sz="1400" b="1" dirty="0">
                <a:solidFill>
                  <a:schemeClr val="bg1"/>
                </a:solidFill>
                <a:latin typeface="Arial" panose="020B0604020202020204" pitchFamily="34" charset="0"/>
                <a:cs typeface="Arial" panose="020B0604020202020204" pitchFamily="34" charset="0"/>
              </a:rPr>
              <a:t>interval </a:t>
            </a:r>
          </a:p>
        </p:txBody>
      </p:sp>
    </p:spTree>
    <p:extLst>
      <p:ext uri="{BB962C8B-B14F-4D97-AF65-F5344CB8AC3E}">
        <p14:creationId xmlns:p14="http://schemas.microsoft.com/office/powerpoint/2010/main" val="15473255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802976" y="6196494"/>
            <a:ext cx="6853406" cy="307777"/>
          </a:xfrm>
          <a:prstGeom prst="rect">
            <a:avLst/>
          </a:prstGeom>
        </p:spPr>
        <p:txBody>
          <a:bodyPr wrap="square">
            <a:spAutoFit/>
          </a:bodyPr>
          <a:lstStyle/>
          <a:p>
            <a:r>
              <a:rPr lang="en-US" sz="1400" dirty="0" smtClean="0">
                <a:solidFill>
                  <a:schemeClr val="bg1"/>
                </a:solidFill>
              </a:rPr>
              <a:t>MSG sandwich product:	     </a:t>
            </a:r>
            <a:r>
              <a:rPr lang="en-US" sz="1400" b="1" dirty="0" smtClean="0">
                <a:solidFill>
                  <a:schemeClr val="bg1"/>
                </a:solidFill>
              </a:rPr>
              <a:t> </a:t>
            </a:r>
            <a:r>
              <a:rPr lang="en-US" sz="1400" b="1" dirty="0" smtClean="0">
                <a:solidFill>
                  <a:schemeClr val="bg1"/>
                </a:solidFill>
                <a:hlinkClick r:id="rId2" action="ppaction://hlinkfile"/>
              </a:rPr>
              <a:t>2.5 min</a:t>
            </a:r>
            <a:r>
              <a:rPr lang="en-US" sz="1400" b="1" dirty="0" smtClean="0">
                <a:solidFill>
                  <a:schemeClr val="bg1"/>
                </a:solidFill>
              </a:rPr>
              <a:t>    </a:t>
            </a:r>
            <a:r>
              <a:rPr lang="en-US" sz="1400" b="1" dirty="0" smtClean="0">
                <a:solidFill>
                  <a:schemeClr val="bg1"/>
                </a:solidFill>
                <a:hlinkClick r:id="rId3" action="ppaction://hlinkfile"/>
              </a:rPr>
              <a:t>5 min</a:t>
            </a:r>
            <a:r>
              <a:rPr lang="en-US" sz="1400" b="1" dirty="0" smtClean="0">
                <a:solidFill>
                  <a:schemeClr val="bg1"/>
                </a:solidFill>
              </a:rPr>
              <a:t>    </a:t>
            </a:r>
            <a:r>
              <a:rPr lang="en-US" sz="1400" b="1" dirty="0" smtClean="0">
                <a:solidFill>
                  <a:schemeClr val="bg1"/>
                </a:solidFill>
                <a:hlinkClick r:id="rId4" action="ppaction://hlinkfile"/>
              </a:rPr>
              <a:t>15 min</a:t>
            </a:r>
            <a:r>
              <a:rPr lang="en-US" sz="1400" b="1" dirty="0" smtClean="0">
                <a:solidFill>
                  <a:schemeClr val="bg1"/>
                </a:solidFill>
              </a:rPr>
              <a:t>    </a:t>
            </a:r>
            <a:r>
              <a:rPr lang="en-US" sz="1400" b="1" dirty="0" smtClean="0">
                <a:solidFill>
                  <a:schemeClr val="bg1"/>
                </a:solidFill>
                <a:hlinkClick r:id="rId5" action="ppaction://hlinkfile"/>
              </a:rPr>
              <a:t>30 min</a:t>
            </a:r>
            <a:r>
              <a:rPr lang="en-US" sz="1400" b="1" dirty="0" smtClean="0">
                <a:solidFill>
                  <a:schemeClr val="bg1"/>
                </a:solidFill>
              </a:rPr>
              <a:t>    </a:t>
            </a:r>
            <a:r>
              <a:rPr lang="en-US" sz="1400" b="1" dirty="0" smtClean="0">
                <a:solidFill>
                  <a:schemeClr val="bg1"/>
                </a:solidFill>
                <a:hlinkClick r:id="rId6" action="ppaction://hlinkfile"/>
              </a:rPr>
              <a:t>60 min</a:t>
            </a:r>
            <a:r>
              <a:rPr lang="en-US" sz="1400" b="1" dirty="0" smtClean="0">
                <a:solidFill>
                  <a:schemeClr val="bg1"/>
                </a:solidFill>
              </a:rPr>
              <a:t>    </a:t>
            </a:r>
            <a:r>
              <a:rPr lang="en-US" sz="1400" b="1" dirty="0" smtClean="0">
                <a:solidFill>
                  <a:schemeClr val="bg1"/>
                </a:solidFill>
                <a:hlinkClick r:id="rId7" action="ppaction://hlinkfile"/>
              </a:rPr>
              <a:t>180 min</a:t>
            </a:r>
            <a:endParaRPr lang="en-US" sz="1400" b="1" dirty="0">
              <a:solidFill>
                <a:schemeClr val="bg1"/>
              </a:solidFill>
            </a:endParaRPr>
          </a:p>
        </p:txBody>
      </p:sp>
      <p:pic>
        <p:nvPicPr>
          <p:cNvPr id="4" name="Picture 2" descr="O:\2.5-min_MSG-rapid-scan\__ 20130620  MSG1 (Meteosat-8)  2.5-min rapid scan\_snímky bez OT\24b sandwich HRV and IR10.8-BT 200-240K (enh) png\201306201800_sandwich_HRV_IR10.8-BT_200-240K.png"/>
          <p:cNvPicPr>
            <a:picLocks noChangeAspect="1" noChangeArrowheads="1"/>
          </p:cNvPicPr>
          <p:nvPr/>
        </p:nvPicPr>
        <p:blipFill>
          <a:blip r:embed="rId8" cstate="print"/>
          <a:srcRect/>
          <a:stretch>
            <a:fillRect/>
          </a:stretch>
        </p:blipFill>
        <p:spPr bwMode="auto">
          <a:xfrm>
            <a:off x="1620000" y="540000"/>
            <a:ext cx="8928000" cy="5580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5" name="TextovéPole 4"/>
          <p:cNvSpPr txBox="1"/>
          <p:nvPr/>
        </p:nvSpPr>
        <p:spPr>
          <a:xfrm>
            <a:off x="10769062" y="498590"/>
            <a:ext cx="906017" cy="261610"/>
          </a:xfrm>
          <a:prstGeom prst="rect">
            <a:avLst/>
          </a:prstGeom>
          <a:noFill/>
        </p:spPr>
        <p:txBody>
          <a:bodyPr wrap="none" rtlCol="0">
            <a:spAutoFit/>
          </a:bodyPr>
          <a:lstStyle/>
          <a:p>
            <a:r>
              <a:rPr lang="en-US" sz="1050" dirty="0" smtClean="0">
                <a:solidFill>
                  <a:schemeClr val="bg1"/>
                </a:solidFill>
                <a:latin typeface="Arial" panose="020B0604020202020204" pitchFamily="34" charset="0"/>
                <a:cs typeface="Arial" panose="020B0604020202020204" pitchFamily="34" charset="0"/>
              </a:rPr>
              <a:t>2013-06-20</a:t>
            </a:r>
            <a:endParaRPr lang="en-US" sz="1050" dirty="0">
              <a:solidFill>
                <a:schemeClr val="bg1"/>
              </a:solidFill>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a:t>
            </a:r>
            <a:r>
              <a:rPr lang="en-US" sz="1400" b="1" dirty="0">
                <a:solidFill>
                  <a:schemeClr val="bg1"/>
                </a:solidFill>
                <a:latin typeface="Arial" panose="020B0604020202020204" pitchFamily="34" charset="0"/>
                <a:cs typeface="Arial" panose="020B0604020202020204" pitchFamily="34" charset="0"/>
              </a:rPr>
              <a:t>interval </a:t>
            </a:r>
          </a:p>
        </p:txBody>
      </p:sp>
    </p:spTree>
    <p:extLst>
      <p:ext uri="{BB962C8B-B14F-4D97-AF65-F5344CB8AC3E}">
        <p14:creationId xmlns:p14="http://schemas.microsoft.com/office/powerpoint/2010/main" val="31940452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interval  –  2.5 min, 5 min, 10 min and 15 min </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3" descr="M:\2016d - EUMeTrain MTG-I week (WebEx)\crop\sandwich_IR108-BT\201306201427_sandwich_HRV_IR10.8-BT_200-240K.png"/>
          <p:cNvPicPr>
            <a:picLocks noChangeAspect="1" noChangeArrowheads="1"/>
          </p:cNvPicPr>
          <p:nvPr/>
        </p:nvPicPr>
        <p:blipFill>
          <a:blip r:embed="rId2" cstate="print"/>
          <a:srcRect/>
          <a:stretch>
            <a:fillRect/>
          </a:stretch>
        </p:blipFill>
        <p:spPr bwMode="auto">
          <a:xfrm>
            <a:off x="1470673" y="518713"/>
            <a:ext cx="2240404" cy="1116000"/>
          </a:xfrm>
          <a:prstGeom prst="rect">
            <a:avLst/>
          </a:prstGeom>
          <a:noFill/>
          <a:ln>
            <a:solidFill>
              <a:schemeClr val="tx1"/>
            </a:solidFill>
          </a:ln>
        </p:spPr>
      </p:pic>
      <p:pic>
        <p:nvPicPr>
          <p:cNvPr id="4" name="Picture 4" descr="M:\2016d - EUMeTrain MTG-I week (WebEx)\crop\sandwich_IR108-BT\201306201430_sandwich_HRV_IR10.8-BT_200-240K.png"/>
          <p:cNvPicPr>
            <a:picLocks noChangeAspect="1" noChangeArrowheads="1"/>
          </p:cNvPicPr>
          <p:nvPr/>
        </p:nvPicPr>
        <p:blipFill>
          <a:blip r:embed="rId3" cstate="print"/>
          <a:srcRect/>
          <a:stretch>
            <a:fillRect/>
          </a:stretch>
        </p:blipFill>
        <p:spPr bwMode="auto">
          <a:xfrm>
            <a:off x="1470673" y="1706713"/>
            <a:ext cx="2240404" cy="1116000"/>
          </a:xfrm>
          <a:prstGeom prst="rect">
            <a:avLst/>
          </a:prstGeom>
          <a:noFill/>
          <a:ln>
            <a:solidFill>
              <a:schemeClr val="tx1"/>
            </a:solidFill>
          </a:ln>
        </p:spPr>
      </p:pic>
      <p:pic>
        <p:nvPicPr>
          <p:cNvPr id="5" name="Picture 5" descr="M:\2016d - EUMeTrain MTG-I week (WebEx)\crop\sandwich_IR108-BT\201306201432_sandwich_HRV_IR10.8-BT_200-240K.png"/>
          <p:cNvPicPr>
            <a:picLocks noChangeAspect="1" noChangeArrowheads="1"/>
          </p:cNvPicPr>
          <p:nvPr/>
        </p:nvPicPr>
        <p:blipFill>
          <a:blip r:embed="rId4" cstate="print"/>
          <a:srcRect/>
          <a:stretch>
            <a:fillRect/>
          </a:stretch>
        </p:blipFill>
        <p:spPr bwMode="auto">
          <a:xfrm>
            <a:off x="1470673" y="2894713"/>
            <a:ext cx="2240404" cy="1116000"/>
          </a:xfrm>
          <a:prstGeom prst="rect">
            <a:avLst/>
          </a:prstGeom>
          <a:noFill/>
          <a:ln>
            <a:solidFill>
              <a:schemeClr val="tx1"/>
            </a:solidFill>
          </a:ln>
        </p:spPr>
      </p:pic>
      <p:pic>
        <p:nvPicPr>
          <p:cNvPr id="6" name="Picture 6" descr="M:\2016d - EUMeTrain MTG-I week (WebEx)\crop\sandwich_IR108-BT\201306201435_sandwich_HRV_IR10.8-BT_200-240K.png"/>
          <p:cNvPicPr>
            <a:picLocks noChangeAspect="1" noChangeArrowheads="1"/>
          </p:cNvPicPr>
          <p:nvPr/>
        </p:nvPicPr>
        <p:blipFill>
          <a:blip r:embed="rId5" cstate="print"/>
          <a:srcRect/>
          <a:stretch>
            <a:fillRect/>
          </a:stretch>
        </p:blipFill>
        <p:spPr bwMode="auto">
          <a:xfrm>
            <a:off x="1470673" y="4082713"/>
            <a:ext cx="2240403" cy="1116000"/>
          </a:xfrm>
          <a:prstGeom prst="rect">
            <a:avLst/>
          </a:prstGeom>
          <a:noFill/>
          <a:ln>
            <a:solidFill>
              <a:schemeClr val="tx1"/>
            </a:solidFill>
          </a:ln>
        </p:spPr>
      </p:pic>
      <p:pic>
        <p:nvPicPr>
          <p:cNvPr id="7" name="Picture 7" descr="M:\2016d - EUMeTrain MTG-I week (WebEx)\crop\sandwich_IR108-BT\201306201437_sandwich_HRV_IR10.8-BT_200-240K.png"/>
          <p:cNvPicPr>
            <a:picLocks noChangeAspect="1" noChangeArrowheads="1"/>
          </p:cNvPicPr>
          <p:nvPr/>
        </p:nvPicPr>
        <p:blipFill>
          <a:blip r:embed="rId6" cstate="print"/>
          <a:srcRect/>
          <a:stretch>
            <a:fillRect/>
          </a:stretch>
        </p:blipFill>
        <p:spPr bwMode="auto">
          <a:xfrm>
            <a:off x="1470673" y="5270713"/>
            <a:ext cx="2240404" cy="1116000"/>
          </a:xfrm>
          <a:prstGeom prst="rect">
            <a:avLst/>
          </a:prstGeom>
          <a:noFill/>
          <a:ln>
            <a:solidFill>
              <a:schemeClr val="tx1"/>
            </a:solidFill>
          </a:ln>
        </p:spPr>
      </p:pic>
      <p:pic>
        <p:nvPicPr>
          <p:cNvPr id="8" name="Picture 8" descr="M:\2016d - EUMeTrain MTG-I week (WebEx)\crop\sandwich_IR108-BT\201306201440_sandwich_HRV_IR10.8-BT_200-240K.png"/>
          <p:cNvPicPr>
            <a:picLocks noChangeAspect="1" noChangeArrowheads="1"/>
          </p:cNvPicPr>
          <p:nvPr/>
        </p:nvPicPr>
        <p:blipFill>
          <a:blip r:embed="rId7" cstate="print"/>
          <a:srcRect/>
          <a:stretch>
            <a:fillRect/>
          </a:stretch>
        </p:blipFill>
        <p:spPr bwMode="auto">
          <a:xfrm>
            <a:off x="3749473" y="518713"/>
            <a:ext cx="2240404" cy="1116000"/>
          </a:xfrm>
          <a:prstGeom prst="rect">
            <a:avLst/>
          </a:prstGeom>
          <a:noFill/>
          <a:ln>
            <a:solidFill>
              <a:schemeClr val="tx1"/>
            </a:solidFill>
          </a:ln>
        </p:spPr>
      </p:pic>
      <p:pic>
        <p:nvPicPr>
          <p:cNvPr id="9" name="Picture 9" descr="M:\2016d - EUMeTrain MTG-I week (WebEx)\crop\sandwich_IR108-BT\201306201442_sandwich_HRV_IR10.8-BT_200-240K.png"/>
          <p:cNvPicPr>
            <a:picLocks noChangeAspect="1" noChangeArrowheads="1"/>
          </p:cNvPicPr>
          <p:nvPr/>
        </p:nvPicPr>
        <p:blipFill>
          <a:blip r:embed="rId8" cstate="print"/>
          <a:srcRect/>
          <a:stretch>
            <a:fillRect/>
          </a:stretch>
        </p:blipFill>
        <p:spPr bwMode="auto">
          <a:xfrm>
            <a:off x="3749473" y="1706713"/>
            <a:ext cx="2240404" cy="1116000"/>
          </a:xfrm>
          <a:prstGeom prst="rect">
            <a:avLst/>
          </a:prstGeom>
          <a:noFill/>
          <a:ln>
            <a:solidFill>
              <a:schemeClr val="tx1"/>
            </a:solidFill>
          </a:ln>
        </p:spPr>
      </p:pic>
      <p:pic>
        <p:nvPicPr>
          <p:cNvPr id="10" name="Picture 10" descr="M:\2016d - EUMeTrain MTG-I week (WebEx)\crop\sandwich_IR108-BT\201306201445_sandwich_HRV_IR10.8-BT_200-240K.png"/>
          <p:cNvPicPr>
            <a:picLocks noChangeAspect="1" noChangeArrowheads="1"/>
          </p:cNvPicPr>
          <p:nvPr/>
        </p:nvPicPr>
        <p:blipFill>
          <a:blip r:embed="rId9" cstate="print"/>
          <a:srcRect/>
          <a:stretch>
            <a:fillRect/>
          </a:stretch>
        </p:blipFill>
        <p:spPr bwMode="auto">
          <a:xfrm>
            <a:off x="3749473" y="2894713"/>
            <a:ext cx="2240404" cy="1116000"/>
          </a:xfrm>
          <a:prstGeom prst="rect">
            <a:avLst/>
          </a:prstGeom>
          <a:noFill/>
          <a:ln>
            <a:solidFill>
              <a:schemeClr val="tx1"/>
            </a:solidFill>
          </a:ln>
        </p:spPr>
      </p:pic>
      <p:pic>
        <p:nvPicPr>
          <p:cNvPr id="11" name="Picture 11" descr="M:\2016d - EUMeTrain MTG-I week (WebEx)\crop\sandwich_IR108-BT\201306201447_sandwich_HRV_IR10.8-BT_200-240K.png"/>
          <p:cNvPicPr>
            <a:picLocks noChangeAspect="1" noChangeArrowheads="1"/>
          </p:cNvPicPr>
          <p:nvPr/>
        </p:nvPicPr>
        <p:blipFill>
          <a:blip r:embed="rId10" cstate="print"/>
          <a:srcRect/>
          <a:stretch>
            <a:fillRect/>
          </a:stretch>
        </p:blipFill>
        <p:spPr bwMode="auto">
          <a:xfrm>
            <a:off x="3749473" y="4082713"/>
            <a:ext cx="2240404" cy="1116000"/>
          </a:xfrm>
          <a:prstGeom prst="rect">
            <a:avLst/>
          </a:prstGeom>
          <a:noFill/>
          <a:ln>
            <a:solidFill>
              <a:schemeClr val="tx1"/>
            </a:solidFill>
          </a:ln>
        </p:spPr>
      </p:pic>
      <p:pic>
        <p:nvPicPr>
          <p:cNvPr id="12" name="Picture 12" descr="M:\2016d - EUMeTrain MTG-I week (WebEx)\crop\sandwich_IR108-BT\201306201450_sandwich_HRV_IR10.8-BT_200-240K.png"/>
          <p:cNvPicPr>
            <a:picLocks noChangeAspect="1" noChangeArrowheads="1"/>
          </p:cNvPicPr>
          <p:nvPr/>
        </p:nvPicPr>
        <p:blipFill>
          <a:blip r:embed="rId11" cstate="print"/>
          <a:srcRect/>
          <a:stretch>
            <a:fillRect/>
          </a:stretch>
        </p:blipFill>
        <p:spPr bwMode="auto">
          <a:xfrm>
            <a:off x="3749473" y="5270713"/>
            <a:ext cx="2240404" cy="1116000"/>
          </a:xfrm>
          <a:prstGeom prst="rect">
            <a:avLst/>
          </a:prstGeom>
          <a:noFill/>
          <a:ln>
            <a:solidFill>
              <a:schemeClr val="tx1"/>
            </a:solidFill>
          </a:ln>
        </p:spPr>
      </p:pic>
      <p:pic>
        <p:nvPicPr>
          <p:cNvPr id="13" name="Picture 13" descr="M:\2016d - EUMeTrain MTG-I week (WebEx)\crop\sandwich_IR108-BT\201306201452_sandwich_HRV_IR10.8-BT_200-240K.png"/>
          <p:cNvPicPr>
            <a:picLocks noChangeAspect="1" noChangeArrowheads="1"/>
          </p:cNvPicPr>
          <p:nvPr/>
        </p:nvPicPr>
        <p:blipFill>
          <a:blip r:embed="rId12" cstate="print"/>
          <a:srcRect/>
          <a:stretch>
            <a:fillRect/>
          </a:stretch>
        </p:blipFill>
        <p:spPr bwMode="auto">
          <a:xfrm>
            <a:off x="6035473" y="518713"/>
            <a:ext cx="2240405" cy="1116000"/>
          </a:xfrm>
          <a:prstGeom prst="rect">
            <a:avLst/>
          </a:prstGeom>
          <a:noFill/>
          <a:ln>
            <a:solidFill>
              <a:schemeClr val="tx1"/>
            </a:solidFill>
          </a:ln>
        </p:spPr>
      </p:pic>
      <p:pic>
        <p:nvPicPr>
          <p:cNvPr id="14" name="Picture 14" descr="M:\2016d - EUMeTrain MTG-I week (WebEx)\crop\sandwich_IR108-BT\201306201455_sandwich_HRV_IR10.8-BT_200-240K.png"/>
          <p:cNvPicPr>
            <a:picLocks noChangeAspect="1" noChangeArrowheads="1"/>
          </p:cNvPicPr>
          <p:nvPr/>
        </p:nvPicPr>
        <p:blipFill>
          <a:blip r:embed="rId13" cstate="print"/>
          <a:srcRect/>
          <a:stretch>
            <a:fillRect/>
          </a:stretch>
        </p:blipFill>
        <p:spPr bwMode="auto">
          <a:xfrm>
            <a:off x="6035473" y="1706713"/>
            <a:ext cx="2240405" cy="1116000"/>
          </a:xfrm>
          <a:prstGeom prst="rect">
            <a:avLst/>
          </a:prstGeom>
          <a:noFill/>
          <a:ln>
            <a:solidFill>
              <a:schemeClr val="tx1"/>
            </a:solidFill>
          </a:ln>
        </p:spPr>
      </p:pic>
      <p:pic>
        <p:nvPicPr>
          <p:cNvPr id="15" name="Picture 15" descr="M:\2016d - EUMeTrain MTG-I week (WebEx)\crop\sandwich_IR108-BT\201306201457_sandwich_HRV_IR10.8-BT_200-240K.png"/>
          <p:cNvPicPr>
            <a:picLocks noChangeAspect="1" noChangeArrowheads="1"/>
          </p:cNvPicPr>
          <p:nvPr/>
        </p:nvPicPr>
        <p:blipFill>
          <a:blip r:embed="rId14" cstate="print"/>
          <a:srcRect/>
          <a:stretch>
            <a:fillRect/>
          </a:stretch>
        </p:blipFill>
        <p:spPr bwMode="auto">
          <a:xfrm>
            <a:off x="6035473" y="2894713"/>
            <a:ext cx="2240404" cy="1116000"/>
          </a:xfrm>
          <a:prstGeom prst="rect">
            <a:avLst/>
          </a:prstGeom>
          <a:noFill/>
          <a:ln>
            <a:solidFill>
              <a:schemeClr val="tx1"/>
            </a:solidFill>
          </a:ln>
        </p:spPr>
      </p:pic>
      <p:pic>
        <p:nvPicPr>
          <p:cNvPr id="16" name="Picture 16" descr="M:\2016d - EUMeTrain MTG-I week (WebEx)\crop\sandwich_IR108-BT\201306201500_sandwich_HRV_IR10.8-BT_200-240K.png"/>
          <p:cNvPicPr>
            <a:picLocks noChangeAspect="1" noChangeArrowheads="1"/>
          </p:cNvPicPr>
          <p:nvPr/>
        </p:nvPicPr>
        <p:blipFill>
          <a:blip r:embed="rId15" cstate="print"/>
          <a:srcRect/>
          <a:stretch>
            <a:fillRect/>
          </a:stretch>
        </p:blipFill>
        <p:spPr bwMode="auto">
          <a:xfrm>
            <a:off x="6035473" y="4082713"/>
            <a:ext cx="2240405" cy="1116000"/>
          </a:xfrm>
          <a:prstGeom prst="rect">
            <a:avLst/>
          </a:prstGeom>
          <a:noFill/>
          <a:ln>
            <a:solidFill>
              <a:schemeClr val="tx1"/>
            </a:solidFill>
          </a:ln>
        </p:spPr>
      </p:pic>
      <p:pic>
        <p:nvPicPr>
          <p:cNvPr id="17" name="Picture 17" descr="M:\2016d - EUMeTrain MTG-I week (WebEx)\crop\sandwich_IR108-BT\201306201502_sandwich_HRV_IR10.8-BT_200-240K.png"/>
          <p:cNvPicPr>
            <a:picLocks noChangeAspect="1" noChangeArrowheads="1"/>
          </p:cNvPicPr>
          <p:nvPr/>
        </p:nvPicPr>
        <p:blipFill>
          <a:blip r:embed="rId16" cstate="print"/>
          <a:srcRect/>
          <a:stretch>
            <a:fillRect/>
          </a:stretch>
        </p:blipFill>
        <p:spPr bwMode="auto">
          <a:xfrm>
            <a:off x="6035473" y="5270713"/>
            <a:ext cx="2240405" cy="1116000"/>
          </a:xfrm>
          <a:prstGeom prst="rect">
            <a:avLst/>
          </a:prstGeom>
          <a:noFill/>
          <a:ln>
            <a:solidFill>
              <a:schemeClr val="tx1"/>
            </a:solidFill>
          </a:ln>
        </p:spPr>
      </p:pic>
      <p:pic>
        <p:nvPicPr>
          <p:cNvPr id="18" name="Picture 18" descr="M:\2016d - EUMeTrain MTG-I week (WebEx)\crop\sandwich_IR108-BT\201306201505_sandwich_HRV_IR10.8-BT_200-240K.png"/>
          <p:cNvPicPr>
            <a:picLocks noChangeAspect="1" noChangeArrowheads="1"/>
          </p:cNvPicPr>
          <p:nvPr/>
        </p:nvPicPr>
        <p:blipFill>
          <a:blip r:embed="rId17" cstate="print"/>
          <a:srcRect/>
          <a:stretch>
            <a:fillRect/>
          </a:stretch>
        </p:blipFill>
        <p:spPr bwMode="auto">
          <a:xfrm>
            <a:off x="8310673" y="518713"/>
            <a:ext cx="2240404" cy="1116000"/>
          </a:xfrm>
          <a:prstGeom prst="rect">
            <a:avLst/>
          </a:prstGeom>
          <a:noFill/>
          <a:ln>
            <a:solidFill>
              <a:schemeClr val="tx1"/>
            </a:solidFill>
          </a:ln>
        </p:spPr>
      </p:pic>
      <p:pic>
        <p:nvPicPr>
          <p:cNvPr id="19" name="Picture 19" descr="M:\2016d - EUMeTrain MTG-I week (WebEx)\crop\sandwich_IR108-BT\201306201507_sandwich_HRV_IR10.8-BT_200-240K.png"/>
          <p:cNvPicPr>
            <a:picLocks noChangeAspect="1" noChangeArrowheads="1"/>
          </p:cNvPicPr>
          <p:nvPr/>
        </p:nvPicPr>
        <p:blipFill>
          <a:blip r:embed="rId18" cstate="print"/>
          <a:srcRect/>
          <a:stretch>
            <a:fillRect/>
          </a:stretch>
        </p:blipFill>
        <p:spPr bwMode="auto">
          <a:xfrm>
            <a:off x="8310673" y="1706713"/>
            <a:ext cx="2240405" cy="1116000"/>
          </a:xfrm>
          <a:prstGeom prst="rect">
            <a:avLst/>
          </a:prstGeom>
          <a:noFill/>
          <a:ln>
            <a:solidFill>
              <a:schemeClr val="tx1"/>
            </a:solidFill>
          </a:ln>
        </p:spPr>
      </p:pic>
      <p:pic>
        <p:nvPicPr>
          <p:cNvPr id="20" name="Picture 20" descr="M:\2016d - EUMeTrain MTG-I week (WebEx)\crop\sandwich_IR108-BT\201306201510_sandwich_HRV_IR10.8-BT_200-240K.png"/>
          <p:cNvPicPr>
            <a:picLocks noChangeAspect="1" noChangeArrowheads="1"/>
          </p:cNvPicPr>
          <p:nvPr/>
        </p:nvPicPr>
        <p:blipFill>
          <a:blip r:embed="rId19" cstate="print"/>
          <a:srcRect/>
          <a:stretch>
            <a:fillRect/>
          </a:stretch>
        </p:blipFill>
        <p:spPr bwMode="auto">
          <a:xfrm>
            <a:off x="8310673" y="2894713"/>
            <a:ext cx="2240403" cy="1116000"/>
          </a:xfrm>
          <a:prstGeom prst="rect">
            <a:avLst/>
          </a:prstGeom>
          <a:noFill/>
          <a:ln>
            <a:solidFill>
              <a:schemeClr val="tx1"/>
            </a:solidFill>
          </a:ln>
        </p:spPr>
      </p:pic>
      <p:pic>
        <p:nvPicPr>
          <p:cNvPr id="21" name="Picture 21" descr="M:\2016d - EUMeTrain MTG-I week (WebEx)\crop\sandwich_IR108-BT\201306201512_sandwich_HRV_IR10.8-BT_200-240K.png"/>
          <p:cNvPicPr>
            <a:picLocks noChangeAspect="1" noChangeArrowheads="1"/>
          </p:cNvPicPr>
          <p:nvPr/>
        </p:nvPicPr>
        <p:blipFill>
          <a:blip r:embed="rId20" cstate="print"/>
          <a:srcRect/>
          <a:stretch>
            <a:fillRect/>
          </a:stretch>
        </p:blipFill>
        <p:spPr bwMode="auto">
          <a:xfrm>
            <a:off x="8310673" y="4082713"/>
            <a:ext cx="2240404" cy="1116000"/>
          </a:xfrm>
          <a:prstGeom prst="rect">
            <a:avLst/>
          </a:prstGeom>
          <a:noFill/>
          <a:ln>
            <a:solidFill>
              <a:schemeClr val="tx1"/>
            </a:solidFill>
          </a:ln>
        </p:spPr>
      </p:pic>
      <p:pic>
        <p:nvPicPr>
          <p:cNvPr id="22" name="Picture 22" descr="M:\2016d - EUMeTrain MTG-I week (WebEx)\crop\sandwich_IR108-BT\201306201515_sandwich_HRV_IR10.8-BT_200-240K.png"/>
          <p:cNvPicPr>
            <a:picLocks noChangeAspect="1" noChangeArrowheads="1"/>
          </p:cNvPicPr>
          <p:nvPr/>
        </p:nvPicPr>
        <p:blipFill>
          <a:blip r:embed="rId21" cstate="print"/>
          <a:srcRect/>
          <a:stretch>
            <a:fillRect/>
          </a:stretch>
        </p:blipFill>
        <p:spPr bwMode="auto">
          <a:xfrm>
            <a:off x="8310673" y="5270713"/>
            <a:ext cx="2240403" cy="1116000"/>
          </a:xfrm>
          <a:prstGeom prst="rect">
            <a:avLst/>
          </a:prstGeom>
          <a:noFill/>
          <a:ln>
            <a:solidFill>
              <a:schemeClr val="tx1"/>
            </a:solidFill>
          </a:ln>
        </p:spPr>
      </p:pic>
      <p:sp>
        <p:nvSpPr>
          <p:cNvPr id="23" name="TextovéPole 22"/>
          <p:cNvSpPr txBox="1"/>
          <p:nvPr/>
        </p:nvSpPr>
        <p:spPr>
          <a:xfrm>
            <a:off x="3199115" y="531083"/>
            <a:ext cx="497252" cy="215444"/>
          </a:xfrm>
          <a:prstGeom prst="rect">
            <a:avLst/>
          </a:prstGeom>
          <a:solidFill>
            <a:schemeClr val="tx1"/>
          </a:solidFill>
        </p:spPr>
        <p:txBody>
          <a:bodyPr wrap="none" rtlCol="0">
            <a:spAutoFit/>
          </a:bodyPr>
          <a:lstStyle/>
          <a:p>
            <a:r>
              <a:rPr lang="en-US" sz="800" b="1" dirty="0" smtClean="0">
                <a:solidFill>
                  <a:schemeClr val="bg1"/>
                </a:solidFill>
              </a:rPr>
              <a:t>14:27.5</a:t>
            </a:r>
            <a:endParaRPr lang="cs-CZ" sz="800" b="1" dirty="0">
              <a:solidFill>
                <a:schemeClr val="bg1"/>
              </a:solidFill>
            </a:endParaRPr>
          </a:p>
        </p:txBody>
      </p:sp>
      <p:sp>
        <p:nvSpPr>
          <p:cNvPr id="24" name="TextovéPole 23"/>
          <p:cNvSpPr txBox="1"/>
          <p:nvPr/>
        </p:nvSpPr>
        <p:spPr>
          <a:xfrm>
            <a:off x="3201035" y="1722479"/>
            <a:ext cx="497252" cy="215444"/>
          </a:xfrm>
          <a:prstGeom prst="rect">
            <a:avLst/>
          </a:prstGeom>
          <a:solidFill>
            <a:schemeClr val="tx1"/>
          </a:solidFill>
        </p:spPr>
        <p:txBody>
          <a:bodyPr wrap="none" rtlCol="0">
            <a:spAutoFit/>
          </a:bodyPr>
          <a:lstStyle/>
          <a:p>
            <a:r>
              <a:rPr lang="en-US" sz="800" b="1" dirty="0" smtClean="0">
                <a:solidFill>
                  <a:schemeClr val="bg1"/>
                </a:solidFill>
              </a:rPr>
              <a:t>14:30.0</a:t>
            </a:r>
            <a:endParaRPr lang="cs-CZ" sz="800" b="1" dirty="0">
              <a:solidFill>
                <a:schemeClr val="bg1"/>
              </a:solidFill>
            </a:endParaRPr>
          </a:p>
        </p:txBody>
      </p:sp>
      <p:sp>
        <p:nvSpPr>
          <p:cNvPr id="25" name="TextovéPole 24"/>
          <p:cNvSpPr txBox="1"/>
          <p:nvPr/>
        </p:nvSpPr>
        <p:spPr>
          <a:xfrm>
            <a:off x="3201035" y="2910479"/>
            <a:ext cx="497252" cy="215444"/>
          </a:xfrm>
          <a:prstGeom prst="rect">
            <a:avLst/>
          </a:prstGeom>
          <a:solidFill>
            <a:schemeClr val="tx1"/>
          </a:solidFill>
        </p:spPr>
        <p:txBody>
          <a:bodyPr wrap="none" rtlCol="0">
            <a:spAutoFit/>
          </a:bodyPr>
          <a:lstStyle/>
          <a:p>
            <a:r>
              <a:rPr lang="en-US" sz="800" b="1" dirty="0" smtClean="0">
                <a:solidFill>
                  <a:schemeClr val="bg1"/>
                </a:solidFill>
              </a:rPr>
              <a:t>14:32.5</a:t>
            </a:r>
            <a:endParaRPr lang="cs-CZ" sz="800" b="1" dirty="0">
              <a:solidFill>
                <a:schemeClr val="bg1"/>
              </a:solidFill>
            </a:endParaRPr>
          </a:p>
        </p:txBody>
      </p:sp>
      <p:sp>
        <p:nvSpPr>
          <p:cNvPr id="26" name="TextovéPole 25"/>
          <p:cNvSpPr txBox="1"/>
          <p:nvPr/>
        </p:nvSpPr>
        <p:spPr>
          <a:xfrm>
            <a:off x="3199115" y="4098479"/>
            <a:ext cx="497252" cy="215444"/>
          </a:xfrm>
          <a:prstGeom prst="rect">
            <a:avLst/>
          </a:prstGeom>
          <a:solidFill>
            <a:schemeClr val="tx1"/>
          </a:solidFill>
        </p:spPr>
        <p:txBody>
          <a:bodyPr wrap="none" rtlCol="0">
            <a:spAutoFit/>
          </a:bodyPr>
          <a:lstStyle/>
          <a:p>
            <a:r>
              <a:rPr lang="en-US" sz="800" b="1" dirty="0" smtClean="0">
                <a:solidFill>
                  <a:schemeClr val="bg1"/>
                </a:solidFill>
              </a:rPr>
              <a:t>14:35.0</a:t>
            </a:r>
            <a:endParaRPr lang="cs-CZ" sz="800" b="1" dirty="0">
              <a:solidFill>
                <a:schemeClr val="bg1"/>
              </a:solidFill>
            </a:endParaRPr>
          </a:p>
        </p:txBody>
      </p:sp>
      <p:sp>
        <p:nvSpPr>
          <p:cNvPr id="27" name="TextovéPole 26"/>
          <p:cNvSpPr txBox="1"/>
          <p:nvPr/>
        </p:nvSpPr>
        <p:spPr>
          <a:xfrm>
            <a:off x="3199115" y="5286479"/>
            <a:ext cx="497252" cy="215444"/>
          </a:xfrm>
          <a:prstGeom prst="rect">
            <a:avLst/>
          </a:prstGeom>
          <a:solidFill>
            <a:schemeClr val="tx1"/>
          </a:solidFill>
        </p:spPr>
        <p:txBody>
          <a:bodyPr wrap="none" rtlCol="0">
            <a:spAutoFit/>
          </a:bodyPr>
          <a:lstStyle/>
          <a:p>
            <a:r>
              <a:rPr lang="en-US" sz="800" b="1" dirty="0" smtClean="0">
                <a:solidFill>
                  <a:schemeClr val="bg1"/>
                </a:solidFill>
              </a:rPr>
              <a:t>14:37.5</a:t>
            </a:r>
            <a:endParaRPr lang="cs-CZ" sz="800" b="1" dirty="0">
              <a:solidFill>
                <a:schemeClr val="bg1"/>
              </a:solidFill>
            </a:endParaRPr>
          </a:p>
        </p:txBody>
      </p:sp>
      <p:sp>
        <p:nvSpPr>
          <p:cNvPr id="28" name="TextovéPole 27"/>
          <p:cNvSpPr txBox="1"/>
          <p:nvPr/>
        </p:nvSpPr>
        <p:spPr>
          <a:xfrm>
            <a:off x="5474093" y="531083"/>
            <a:ext cx="497252" cy="215444"/>
          </a:xfrm>
          <a:prstGeom prst="rect">
            <a:avLst/>
          </a:prstGeom>
          <a:solidFill>
            <a:schemeClr val="tx1"/>
          </a:solidFill>
        </p:spPr>
        <p:txBody>
          <a:bodyPr wrap="none" rtlCol="0">
            <a:spAutoFit/>
          </a:bodyPr>
          <a:lstStyle/>
          <a:p>
            <a:r>
              <a:rPr lang="en-US" sz="800" b="1" dirty="0" smtClean="0">
                <a:solidFill>
                  <a:schemeClr val="bg1"/>
                </a:solidFill>
              </a:rPr>
              <a:t>14:40.0</a:t>
            </a:r>
            <a:endParaRPr lang="cs-CZ" sz="800" b="1" dirty="0">
              <a:solidFill>
                <a:schemeClr val="bg1"/>
              </a:solidFill>
            </a:endParaRPr>
          </a:p>
        </p:txBody>
      </p:sp>
      <p:sp>
        <p:nvSpPr>
          <p:cNvPr id="29" name="TextovéPole 28"/>
          <p:cNvSpPr txBox="1"/>
          <p:nvPr/>
        </p:nvSpPr>
        <p:spPr>
          <a:xfrm>
            <a:off x="5476013" y="1722479"/>
            <a:ext cx="497252" cy="215444"/>
          </a:xfrm>
          <a:prstGeom prst="rect">
            <a:avLst/>
          </a:prstGeom>
          <a:solidFill>
            <a:schemeClr val="tx1"/>
          </a:solidFill>
        </p:spPr>
        <p:txBody>
          <a:bodyPr wrap="none" rtlCol="0">
            <a:spAutoFit/>
          </a:bodyPr>
          <a:lstStyle/>
          <a:p>
            <a:r>
              <a:rPr lang="en-US" sz="800" b="1" dirty="0" smtClean="0">
                <a:solidFill>
                  <a:schemeClr val="bg1"/>
                </a:solidFill>
              </a:rPr>
              <a:t>14:42.5</a:t>
            </a:r>
            <a:endParaRPr lang="cs-CZ" sz="800" b="1" dirty="0">
              <a:solidFill>
                <a:schemeClr val="bg1"/>
              </a:solidFill>
            </a:endParaRPr>
          </a:p>
        </p:txBody>
      </p:sp>
      <p:sp>
        <p:nvSpPr>
          <p:cNvPr id="30" name="TextovéPole 29"/>
          <p:cNvSpPr txBox="1"/>
          <p:nvPr/>
        </p:nvSpPr>
        <p:spPr>
          <a:xfrm>
            <a:off x="5476013" y="2910479"/>
            <a:ext cx="497252" cy="215444"/>
          </a:xfrm>
          <a:prstGeom prst="rect">
            <a:avLst/>
          </a:prstGeom>
          <a:solidFill>
            <a:schemeClr val="tx1"/>
          </a:solidFill>
        </p:spPr>
        <p:txBody>
          <a:bodyPr wrap="none" rtlCol="0">
            <a:spAutoFit/>
          </a:bodyPr>
          <a:lstStyle/>
          <a:p>
            <a:r>
              <a:rPr lang="en-US" sz="800" b="1" dirty="0" smtClean="0">
                <a:solidFill>
                  <a:schemeClr val="bg1"/>
                </a:solidFill>
              </a:rPr>
              <a:t>14:45.0</a:t>
            </a:r>
            <a:endParaRPr lang="cs-CZ" sz="800" b="1" dirty="0">
              <a:solidFill>
                <a:schemeClr val="bg1"/>
              </a:solidFill>
            </a:endParaRPr>
          </a:p>
        </p:txBody>
      </p:sp>
      <p:sp>
        <p:nvSpPr>
          <p:cNvPr id="31" name="TextovéPole 30"/>
          <p:cNvSpPr txBox="1"/>
          <p:nvPr/>
        </p:nvSpPr>
        <p:spPr>
          <a:xfrm>
            <a:off x="5474093" y="4098479"/>
            <a:ext cx="497252" cy="215444"/>
          </a:xfrm>
          <a:prstGeom prst="rect">
            <a:avLst/>
          </a:prstGeom>
          <a:solidFill>
            <a:schemeClr val="tx1"/>
          </a:solidFill>
        </p:spPr>
        <p:txBody>
          <a:bodyPr wrap="none" rtlCol="0">
            <a:spAutoFit/>
          </a:bodyPr>
          <a:lstStyle/>
          <a:p>
            <a:r>
              <a:rPr lang="en-US" sz="800" b="1" dirty="0" smtClean="0">
                <a:solidFill>
                  <a:schemeClr val="bg1"/>
                </a:solidFill>
              </a:rPr>
              <a:t>14:47.5</a:t>
            </a:r>
            <a:endParaRPr lang="cs-CZ" sz="800" b="1" dirty="0">
              <a:solidFill>
                <a:schemeClr val="bg1"/>
              </a:solidFill>
            </a:endParaRPr>
          </a:p>
        </p:txBody>
      </p:sp>
      <p:sp>
        <p:nvSpPr>
          <p:cNvPr id="32" name="TextovéPole 31"/>
          <p:cNvSpPr txBox="1"/>
          <p:nvPr/>
        </p:nvSpPr>
        <p:spPr>
          <a:xfrm>
            <a:off x="5474093" y="5286479"/>
            <a:ext cx="497252" cy="215444"/>
          </a:xfrm>
          <a:prstGeom prst="rect">
            <a:avLst/>
          </a:prstGeom>
          <a:solidFill>
            <a:schemeClr val="tx1"/>
          </a:solidFill>
        </p:spPr>
        <p:txBody>
          <a:bodyPr wrap="none" rtlCol="0">
            <a:spAutoFit/>
          </a:bodyPr>
          <a:lstStyle/>
          <a:p>
            <a:r>
              <a:rPr lang="en-US" sz="800" b="1" dirty="0" smtClean="0">
                <a:solidFill>
                  <a:schemeClr val="bg1"/>
                </a:solidFill>
              </a:rPr>
              <a:t>14:50.0</a:t>
            </a:r>
            <a:endParaRPr lang="cs-CZ" sz="800" b="1" dirty="0">
              <a:solidFill>
                <a:schemeClr val="bg1"/>
              </a:solidFill>
            </a:endParaRPr>
          </a:p>
        </p:txBody>
      </p:sp>
      <p:sp>
        <p:nvSpPr>
          <p:cNvPr id="33" name="TextovéPole 32"/>
          <p:cNvSpPr txBox="1"/>
          <p:nvPr/>
        </p:nvSpPr>
        <p:spPr>
          <a:xfrm>
            <a:off x="7769227" y="531083"/>
            <a:ext cx="497252" cy="215444"/>
          </a:xfrm>
          <a:prstGeom prst="rect">
            <a:avLst/>
          </a:prstGeom>
          <a:solidFill>
            <a:schemeClr val="tx1"/>
          </a:solidFill>
        </p:spPr>
        <p:txBody>
          <a:bodyPr wrap="none" rtlCol="0">
            <a:spAutoFit/>
          </a:bodyPr>
          <a:lstStyle/>
          <a:p>
            <a:r>
              <a:rPr lang="en-US" sz="800" b="1" dirty="0" smtClean="0">
                <a:solidFill>
                  <a:schemeClr val="bg1"/>
                </a:solidFill>
              </a:rPr>
              <a:t>14:52.5</a:t>
            </a:r>
            <a:endParaRPr lang="cs-CZ" sz="800" b="1" dirty="0">
              <a:solidFill>
                <a:schemeClr val="bg1"/>
              </a:solidFill>
            </a:endParaRPr>
          </a:p>
        </p:txBody>
      </p:sp>
      <p:sp>
        <p:nvSpPr>
          <p:cNvPr id="34" name="TextovéPole 33"/>
          <p:cNvSpPr txBox="1"/>
          <p:nvPr/>
        </p:nvSpPr>
        <p:spPr>
          <a:xfrm>
            <a:off x="7771147" y="1722479"/>
            <a:ext cx="497252" cy="215444"/>
          </a:xfrm>
          <a:prstGeom prst="rect">
            <a:avLst/>
          </a:prstGeom>
          <a:solidFill>
            <a:schemeClr val="tx1"/>
          </a:solidFill>
        </p:spPr>
        <p:txBody>
          <a:bodyPr wrap="none" rtlCol="0">
            <a:spAutoFit/>
          </a:bodyPr>
          <a:lstStyle/>
          <a:p>
            <a:r>
              <a:rPr lang="en-US" sz="800" b="1" dirty="0" smtClean="0">
                <a:solidFill>
                  <a:schemeClr val="bg1"/>
                </a:solidFill>
              </a:rPr>
              <a:t>14:55.0</a:t>
            </a:r>
            <a:endParaRPr lang="cs-CZ" sz="800" b="1" dirty="0">
              <a:solidFill>
                <a:schemeClr val="bg1"/>
              </a:solidFill>
            </a:endParaRPr>
          </a:p>
        </p:txBody>
      </p:sp>
      <p:sp>
        <p:nvSpPr>
          <p:cNvPr id="35" name="TextovéPole 34"/>
          <p:cNvSpPr txBox="1"/>
          <p:nvPr/>
        </p:nvSpPr>
        <p:spPr>
          <a:xfrm>
            <a:off x="7771147" y="2910479"/>
            <a:ext cx="497252" cy="215444"/>
          </a:xfrm>
          <a:prstGeom prst="rect">
            <a:avLst/>
          </a:prstGeom>
          <a:solidFill>
            <a:schemeClr val="tx1"/>
          </a:solidFill>
        </p:spPr>
        <p:txBody>
          <a:bodyPr wrap="none" rtlCol="0">
            <a:spAutoFit/>
          </a:bodyPr>
          <a:lstStyle/>
          <a:p>
            <a:r>
              <a:rPr lang="en-US" sz="800" b="1" dirty="0" smtClean="0">
                <a:solidFill>
                  <a:schemeClr val="bg1"/>
                </a:solidFill>
              </a:rPr>
              <a:t>14:57.5</a:t>
            </a:r>
            <a:endParaRPr lang="cs-CZ" sz="800" b="1" dirty="0">
              <a:solidFill>
                <a:schemeClr val="bg1"/>
              </a:solidFill>
            </a:endParaRPr>
          </a:p>
        </p:txBody>
      </p:sp>
      <p:sp>
        <p:nvSpPr>
          <p:cNvPr id="36" name="TextovéPole 35"/>
          <p:cNvSpPr txBox="1"/>
          <p:nvPr/>
        </p:nvSpPr>
        <p:spPr>
          <a:xfrm>
            <a:off x="7769227" y="4098479"/>
            <a:ext cx="497252" cy="215444"/>
          </a:xfrm>
          <a:prstGeom prst="rect">
            <a:avLst/>
          </a:prstGeom>
          <a:solidFill>
            <a:schemeClr val="tx1"/>
          </a:solidFill>
        </p:spPr>
        <p:txBody>
          <a:bodyPr wrap="none" rtlCol="0">
            <a:spAutoFit/>
          </a:bodyPr>
          <a:lstStyle/>
          <a:p>
            <a:r>
              <a:rPr lang="en-US" sz="800" b="1" dirty="0" smtClean="0">
                <a:solidFill>
                  <a:schemeClr val="bg1"/>
                </a:solidFill>
              </a:rPr>
              <a:t>15:00.0</a:t>
            </a:r>
            <a:endParaRPr lang="cs-CZ" sz="800" b="1" dirty="0">
              <a:solidFill>
                <a:schemeClr val="bg1"/>
              </a:solidFill>
            </a:endParaRPr>
          </a:p>
        </p:txBody>
      </p:sp>
      <p:sp>
        <p:nvSpPr>
          <p:cNvPr id="37" name="TextovéPole 36"/>
          <p:cNvSpPr txBox="1"/>
          <p:nvPr/>
        </p:nvSpPr>
        <p:spPr>
          <a:xfrm>
            <a:off x="7769227" y="5286479"/>
            <a:ext cx="497252" cy="215444"/>
          </a:xfrm>
          <a:prstGeom prst="rect">
            <a:avLst/>
          </a:prstGeom>
          <a:solidFill>
            <a:schemeClr val="tx1"/>
          </a:solidFill>
        </p:spPr>
        <p:txBody>
          <a:bodyPr wrap="none" rtlCol="0">
            <a:spAutoFit/>
          </a:bodyPr>
          <a:lstStyle/>
          <a:p>
            <a:r>
              <a:rPr lang="en-US" sz="800" b="1" dirty="0" smtClean="0">
                <a:solidFill>
                  <a:schemeClr val="bg1"/>
                </a:solidFill>
              </a:rPr>
              <a:t>15:02.5</a:t>
            </a:r>
            <a:endParaRPr lang="cs-CZ" sz="800" b="1" dirty="0">
              <a:solidFill>
                <a:schemeClr val="bg1"/>
              </a:solidFill>
            </a:endParaRPr>
          </a:p>
        </p:txBody>
      </p:sp>
      <p:sp>
        <p:nvSpPr>
          <p:cNvPr id="38" name="TextovéPole 37"/>
          <p:cNvSpPr txBox="1"/>
          <p:nvPr/>
        </p:nvSpPr>
        <p:spPr>
          <a:xfrm>
            <a:off x="10046125" y="531083"/>
            <a:ext cx="497252" cy="215444"/>
          </a:xfrm>
          <a:prstGeom prst="rect">
            <a:avLst/>
          </a:prstGeom>
          <a:solidFill>
            <a:schemeClr val="tx1"/>
          </a:solidFill>
        </p:spPr>
        <p:txBody>
          <a:bodyPr wrap="none" rtlCol="0">
            <a:spAutoFit/>
          </a:bodyPr>
          <a:lstStyle/>
          <a:p>
            <a:r>
              <a:rPr lang="en-US" sz="800" b="1" dirty="0" smtClean="0">
                <a:solidFill>
                  <a:schemeClr val="bg1"/>
                </a:solidFill>
              </a:rPr>
              <a:t>15:05.0</a:t>
            </a:r>
            <a:endParaRPr lang="cs-CZ" sz="800" b="1" dirty="0">
              <a:solidFill>
                <a:schemeClr val="bg1"/>
              </a:solidFill>
            </a:endParaRPr>
          </a:p>
        </p:txBody>
      </p:sp>
      <p:sp>
        <p:nvSpPr>
          <p:cNvPr id="39" name="TextovéPole 38"/>
          <p:cNvSpPr txBox="1"/>
          <p:nvPr/>
        </p:nvSpPr>
        <p:spPr>
          <a:xfrm>
            <a:off x="10048045" y="1722479"/>
            <a:ext cx="497252" cy="215444"/>
          </a:xfrm>
          <a:prstGeom prst="rect">
            <a:avLst/>
          </a:prstGeom>
          <a:solidFill>
            <a:schemeClr val="tx1"/>
          </a:solidFill>
        </p:spPr>
        <p:txBody>
          <a:bodyPr wrap="none" rtlCol="0">
            <a:spAutoFit/>
          </a:bodyPr>
          <a:lstStyle/>
          <a:p>
            <a:r>
              <a:rPr lang="en-US" sz="800" b="1" dirty="0" smtClean="0">
                <a:solidFill>
                  <a:schemeClr val="bg1"/>
                </a:solidFill>
              </a:rPr>
              <a:t>15:07.5</a:t>
            </a:r>
            <a:endParaRPr lang="cs-CZ" sz="800" b="1" dirty="0">
              <a:solidFill>
                <a:schemeClr val="bg1"/>
              </a:solidFill>
            </a:endParaRPr>
          </a:p>
        </p:txBody>
      </p:sp>
      <p:sp>
        <p:nvSpPr>
          <p:cNvPr id="40" name="TextovéPole 39"/>
          <p:cNvSpPr txBox="1"/>
          <p:nvPr/>
        </p:nvSpPr>
        <p:spPr>
          <a:xfrm>
            <a:off x="10048045" y="2910479"/>
            <a:ext cx="497252" cy="215444"/>
          </a:xfrm>
          <a:prstGeom prst="rect">
            <a:avLst/>
          </a:prstGeom>
          <a:solidFill>
            <a:schemeClr val="tx1"/>
          </a:solidFill>
        </p:spPr>
        <p:txBody>
          <a:bodyPr wrap="none" rtlCol="0">
            <a:spAutoFit/>
          </a:bodyPr>
          <a:lstStyle/>
          <a:p>
            <a:r>
              <a:rPr lang="en-US" sz="800" b="1" dirty="0" smtClean="0">
                <a:solidFill>
                  <a:schemeClr val="bg1"/>
                </a:solidFill>
              </a:rPr>
              <a:t>15:10.0</a:t>
            </a:r>
            <a:endParaRPr lang="cs-CZ" sz="800" b="1" dirty="0">
              <a:solidFill>
                <a:schemeClr val="bg1"/>
              </a:solidFill>
            </a:endParaRPr>
          </a:p>
        </p:txBody>
      </p:sp>
      <p:sp>
        <p:nvSpPr>
          <p:cNvPr id="41" name="TextovéPole 40"/>
          <p:cNvSpPr txBox="1"/>
          <p:nvPr/>
        </p:nvSpPr>
        <p:spPr>
          <a:xfrm>
            <a:off x="10046125" y="4098479"/>
            <a:ext cx="497252" cy="215444"/>
          </a:xfrm>
          <a:prstGeom prst="rect">
            <a:avLst/>
          </a:prstGeom>
          <a:solidFill>
            <a:schemeClr val="tx1"/>
          </a:solidFill>
        </p:spPr>
        <p:txBody>
          <a:bodyPr wrap="none" rtlCol="0">
            <a:spAutoFit/>
          </a:bodyPr>
          <a:lstStyle/>
          <a:p>
            <a:r>
              <a:rPr lang="en-US" sz="800" b="1" dirty="0" smtClean="0">
                <a:solidFill>
                  <a:schemeClr val="bg1"/>
                </a:solidFill>
              </a:rPr>
              <a:t>15:12.5</a:t>
            </a:r>
            <a:endParaRPr lang="cs-CZ" sz="800" b="1" dirty="0">
              <a:solidFill>
                <a:schemeClr val="bg1"/>
              </a:solidFill>
            </a:endParaRPr>
          </a:p>
        </p:txBody>
      </p:sp>
      <p:sp>
        <p:nvSpPr>
          <p:cNvPr id="42" name="TextovéPole 41"/>
          <p:cNvSpPr txBox="1"/>
          <p:nvPr/>
        </p:nvSpPr>
        <p:spPr>
          <a:xfrm>
            <a:off x="10046125" y="5286479"/>
            <a:ext cx="497252" cy="215444"/>
          </a:xfrm>
          <a:prstGeom prst="rect">
            <a:avLst/>
          </a:prstGeom>
          <a:solidFill>
            <a:schemeClr val="tx1"/>
          </a:solidFill>
        </p:spPr>
        <p:txBody>
          <a:bodyPr wrap="none" rtlCol="0">
            <a:spAutoFit/>
          </a:bodyPr>
          <a:lstStyle/>
          <a:p>
            <a:r>
              <a:rPr lang="en-US" sz="800" b="1" dirty="0" smtClean="0">
                <a:solidFill>
                  <a:schemeClr val="bg1"/>
                </a:solidFill>
              </a:rPr>
              <a:t>15:15.0</a:t>
            </a:r>
            <a:endParaRPr lang="cs-CZ" sz="800" b="1" dirty="0">
              <a:solidFill>
                <a:schemeClr val="bg1"/>
              </a:solidFill>
            </a:endParaRPr>
          </a:p>
        </p:txBody>
      </p:sp>
      <p:cxnSp>
        <p:nvCxnSpPr>
          <p:cNvPr id="43" name="Přímá spojovací šipka 55"/>
          <p:cNvCxnSpPr/>
          <p:nvPr/>
        </p:nvCxnSpPr>
        <p:spPr bwMode="auto">
          <a:xfrm rot="5400000">
            <a:off x="-779143" y="3014853"/>
            <a:ext cx="4857784" cy="1588"/>
          </a:xfrm>
          <a:prstGeom prst="straightConnector1">
            <a:avLst/>
          </a:prstGeom>
          <a:solidFill>
            <a:schemeClr val="accent1"/>
          </a:solidFill>
          <a:ln w="25400" cap="flat" cmpd="sng" algn="ctr">
            <a:solidFill>
              <a:srgbClr val="FFFFCC"/>
            </a:solidFill>
            <a:prstDash val="solid"/>
            <a:round/>
            <a:headEnd type="none" w="med" len="med"/>
            <a:tailEnd type="arrow"/>
          </a:ln>
          <a:effectLst/>
        </p:spPr>
      </p:cxnSp>
      <p:cxnSp>
        <p:nvCxnSpPr>
          <p:cNvPr id="44" name="Přímá spojovací šipka 59"/>
          <p:cNvCxnSpPr/>
          <p:nvPr/>
        </p:nvCxnSpPr>
        <p:spPr bwMode="auto">
          <a:xfrm rot="5400000">
            <a:off x="1506873" y="3372043"/>
            <a:ext cx="4857784" cy="1588"/>
          </a:xfrm>
          <a:prstGeom prst="straightConnector1">
            <a:avLst/>
          </a:prstGeom>
          <a:solidFill>
            <a:schemeClr val="accent1"/>
          </a:solidFill>
          <a:ln w="25400" cap="flat" cmpd="sng" algn="ctr">
            <a:solidFill>
              <a:srgbClr val="FFFFCC"/>
            </a:solidFill>
            <a:prstDash val="solid"/>
            <a:round/>
            <a:headEnd type="none" w="med" len="med"/>
            <a:tailEnd type="arrow"/>
          </a:ln>
          <a:effectLst/>
        </p:spPr>
      </p:cxnSp>
      <p:cxnSp>
        <p:nvCxnSpPr>
          <p:cNvPr id="45" name="Přímá spojovací šipka 60"/>
          <p:cNvCxnSpPr/>
          <p:nvPr/>
        </p:nvCxnSpPr>
        <p:spPr bwMode="auto">
          <a:xfrm rot="5400000">
            <a:off x="3791301" y="3514919"/>
            <a:ext cx="4857784" cy="1588"/>
          </a:xfrm>
          <a:prstGeom prst="straightConnector1">
            <a:avLst/>
          </a:prstGeom>
          <a:solidFill>
            <a:schemeClr val="accent1"/>
          </a:solidFill>
          <a:ln w="25400" cap="flat" cmpd="sng" algn="ctr">
            <a:solidFill>
              <a:srgbClr val="FFFFCC"/>
            </a:solidFill>
            <a:prstDash val="solid"/>
            <a:round/>
            <a:headEnd type="none" w="med" len="med"/>
            <a:tailEnd type="arrow"/>
          </a:ln>
          <a:effectLst/>
        </p:spPr>
      </p:cxnSp>
      <p:cxnSp>
        <p:nvCxnSpPr>
          <p:cNvPr id="46" name="Přímá spojovací šipka 61"/>
          <p:cNvCxnSpPr/>
          <p:nvPr/>
        </p:nvCxnSpPr>
        <p:spPr bwMode="auto">
          <a:xfrm rot="5400000">
            <a:off x="6078905" y="3729233"/>
            <a:ext cx="4857784" cy="1588"/>
          </a:xfrm>
          <a:prstGeom prst="straightConnector1">
            <a:avLst/>
          </a:prstGeom>
          <a:solidFill>
            <a:schemeClr val="accent1"/>
          </a:solidFill>
          <a:ln w="25400" cap="flat" cmpd="sng" algn="ctr">
            <a:solidFill>
              <a:srgbClr val="FFFFCC"/>
            </a:solidFill>
            <a:prstDash val="solid"/>
            <a:round/>
            <a:headEnd type="none" w="med" len="med"/>
            <a:tailEnd type="arrow"/>
          </a:ln>
          <a:effectLst/>
        </p:spPr>
      </p:cxnSp>
      <p:cxnSp>
        <p:nvCxnSpPr>
          <p:cNvPr id="47" name="Přímá spojovací šipka 62"/>
          <p:cNvCxnSpPr/>
          <p:nvPr/>
        </p:nvCxnSpPr>
        <p:spPr bwMode="auto">
          <a:xfrm rot="5400000" flipH="1" flipV="1">
            <a:off x="291633" y="2015515"/>
            <a:ext cx="5000660" cy="2286016"/>
          </a:xfrm>
          <a:prstGeom prst="straightConnector1">
            <a:avLst/>
          </a:prstGeom>
          <a:solidFill>
            <a:schemeClr val="accent1"/>
          </a:solidFill>
          <a:ln w="25400" cap="flat" cmpd="sng" algn="ctr">
            <a:solidFill>
              <a:srgbClr val="FFFFCC"/>
            </a:solidFill>
            <a:prstDash val="dash"/>
            <a:round/>
            <a:headEnd type="none" w="med" len="med"/>
            <a:tailEnd type="arrow"/>
          </a:ln>
          <a:effectLst/>
        </p:spPr>
      </p:cxnSp>
      <p:cxnSp>
        <p:nvCxnSpPr>
          <p:cNvPr id="48" name="Přímá spojovací šipka 70"/>
          <p:cNvCxnSpPr/>
          <p:nvPr/>
        </p:nvCxnSpPr>
        <p:spPr bwMode="auto">
          <a:xfrm rot="5400000" flipH="1" flipV="1">
            <a:off x="2434773" y="2229829"/>
            <a:ext cx="5286412" cy="2286016"/>
          </a:xfrm>
          <a:prstGeom prst="straightConnector1">
            <a:avLst/>
          </a:prstGeom>
          <a:solidFill>
            <a:schemeClr val="accent1"/>
          </a:solidFill>
          <a:ln w="25400" cap="flat" cmpd="sng" algn="ctr">
            <a:solidFill>
              <a:srgbClr val="FFFFCC"/>
            </a:solidFill>
            <a:prstDash val="dash"/>
            <a:round/>
            <a:headEnd type="none" w="med" len="med"/>
            <a:tailEnd type="arrow"/>
          </a:ln>
          <a:effectLst/>
        </p:spPr>
      </p:cxnSp>
      <p:cxnSp>
        <p:nvCxnSpPr>
          <p:cNvPr id="49" name="Přímá spojovací šipka 72"/>
          <p:cNvCxnSpPr/>
          <p:nvPr/>
        </p:nvCxnSpPr>
        <p:spPr bwMode="auto">
          <a:xfrm rot="5400000" flipH="1" flipV="1">
            <a:off x="4756508" y="2479862"/>
            <a:ext cx="5214974" cy="2286016"/>
          </a:xfrm>
          <a:prstGeom prst="straightConnector1">
            <a:avLst/>
          </a:prstGeom>
          <a:solidFill>
            <a:schemeClr val="accent1"/>
          </a:solidFill>
          <a:ln w="25400" cap="flat" cmpd="sng" algn="ctr">
            <a:solidFill>
              <a:srgbClr val="FFFFCC"/>
            </a:solidFill>
            <a:prstDash val="dash"/>
            <a:round/>
            <a:headEnd type="none" w="med" len="med"/>
            <a:tailEnd type="arrow"/>
          </a:ln>
          <a:effectLst/>
        </p:spPr>
      </p:cxnSp>
      <p:sp>
        <p:nvSpPr>
          <p:cNvPr id="50" name="TextovéPole 49"/>
          <p:cNvSpPr txBox="1"/>
          <p:nvPr/>
        </p:nvSpPr>
        <p:spPr>
          <a:xfrm>
            <a:off x="2183025" y="6488130"/>
            <a:ext cx="764343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Meteosat-8,  20 </a:t>
            </a:r>
            <a:r>
              <a:rPr lang="cs-CZ" sz="1100" dirty="0" smtClean="0">
                <a:solidFill>
                  <a:schemeClr val="bg1"/>
                </a:solidFill>
                <a:latin typeface="Arial" panose="020B0604020202020204" pitchFamily="34" charset="0"/>
                <a:cs typeface="Arial" panose="020B0604020202020204" pitchFamily="34" charset="0"/>
              </a:rPr>
              <a:t>June </a:t>
            </a:r>
            <a:r>
              <a:rPr lang="en-US" sz="1100" dirty="0" smtClean="0">
                <a:solidFill>
                  <a:schemeClr val="bg1"/>
                </a:solidFill>
                <a:latin typeface="Arial" panose="020B0604020202020204" pitchFamily="34" charset="0"/>
                <a:cs typeface="Arial" panose="020B0604020202020204" pitchFamily="34" charset="0"/>
              </a:rPr>
              <a:t>2013  14:27 - 15:15 UTC,  experimental 2.5 minute rapid scan, sandwich of HRV and IR10.8 bands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7863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interval  –  2.5 minutes </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3" descr="M:\2016d - EUMeTrain MTG-I week (WebEx)\crop\sandwich_IR108-BT\201306201427_sandwich_HRV_IR10.8-BT_200-240K.png"/>
          <p:cNvPicPr>
            <a:picLocks noChangeAspect="1" noChangeArrowheads="1"/>
          </p:cNvPicPr>
          <p:nvPr/>
        </p:nvPicPr>
        <p:blipFill>
          <a:blip r:embed="rId2" cstate="print"/>
          <a:srcRect/>
          <a:stretch>
            <a:fillRect/>
          </a:stretch>
        </p:blipFill>
        <p:spPr bwMode="auto">
          <a:xfrm>
            <a:off x="1470673" y="518713"/>
            <a:ext cx="2240404" cy="1116000"/>
          </a:xfrm>
          <a:prstGeom prst="rect">
            <a:avLst/>
          </a:prstGeom>
          <a:noFill/>
          <a:ln>
            <a:solidFill>
              <a:schemeClr val="tx1"/>
            </a:solidFill>
          </a:ln>
        </p:spPr>
      </p:pic>
      <p:pic>
        <p:nvPicPr>
          <p:cNvPr id="4" name="Picture 4" descr="M:\2016d - EUMeTrain MTG-I week (WebEx)\crop\sandwich_IR108-BT\201306201430_sandwich_HRV_IR10.8-BT_200-240K.png"/>
          <p:cNvPicPr>
            <a:picLocks noChangeAspect="1" noChangeArrowheads="1"/>
          </p:cNvPicPr>
          <p:nvPr/>
        </p:nvPicPr>
        <p:blipFill>
          <a:blip r:embed="rId3" cstate="print"/>
          <a:srcRect/>
          <a:stretch>
            <a:fillRect/>
          </a:stretch>
        </p:blipFill>
        <p:spPr bwMode="auto">
          <a:xfrm>
            <a:off x="1470673" y="1706713"/>
            <a:ext cx="2240404" cy="1116000"/>
          </a:xfrm>
          <a:prstGeom prst="rect">
            <a:avLst/>
          </a:prstGeom>
          <a:noFill/>
          <a:ln>
            <a:solidFill>
              <a:schemeClr val="tx1"/>
            </a:solidFill>
          </a:ln>
        </p:spPr>
      </p:pic>
      <p:pic>
        <p:nvPicPr>
          <p:cNvPr id="5" name="Picture 5" descr="M:\2016d - EUMeTrain MTG-I week (WebEx)\crop\sandwich_IR108-BT\201306201432_sandwich_HRV_IR10.8-BT_200-240K.png"/>
          <p:cNvPicPr>
            <a:picLocks noChangeAspect="1" noChangeArrowheads="1"/>
          </p:cNvPicPr>
          <p:nvPr/>
        </p:nvPicPr>
        <p:blipFill>
          <a:blip r:embed="rId4" cstate="print"/>
          <a:srcRect/>
          <a:stretch>
            <a:fillRect/>
          </a:stretch>
        </p:blipFill>
        <p:spPr bwMode="auto">
          <a:xfrm>
            <a:off x="1470673" y="2894713"/>
            <a:ext cx="2240404" cy="1116000"/>
          </a:xfrm>
          <a:prstGeom prst="rect">
            <a:avLst/>
          </a:prstGeom>
          <a:noFill/>
          <a:ln>
            <a:solidFill>
              <a:schemeClr val="tx1"/>
            </a:solidFill>
          </a:ln>
        </p:spPr>
      </p:pic>
      <p:pic>
        <p:nvPicPr>
          <p:cNvPr id="6" name="Picture 6" descr="M:\2016d - EUMeTrain MTG-I week (WebEx)\crop\sandwich_IR108-BT\201306201435_sandwich_HRV_IR10.8-BT_200-240K.png"/>
          <p:cNvPicPr>
            <a:picLocks noChangeAspect="1" noChangeArrowheads="1"/>
          </p:cNvPicPr>
          <p:nvPr/>
        </p:nvPicPr>
        <p:blipFill>
          <a:blip r:embed="rId5" cstate="print"/>
          <a:srcRect/>
          <a:stretch>
            <a:fillRect/>
          </a:stretch>
        </p:blipFill>
        <p:spPr bwMode="auto">
          <a:xfrm>
            <a:off x="1470673" y="4082713"/>
            <a:ext cx="2240403" cy="1116000"/>
          </a:xfrm>
          <a:prstGeom prst="rect">
            <a:avLst/>
          </a:prstGeom>
          <a:noFill/>
          <a:ln>
            <a:solidFill>
              <a:schemeClr val="tx1"/>
            </a:solidFill>
          </a:ln>
        </p:spPr>
      </p:pic>
      <p:pic>
        <p:nvPicPr>
          <p:cNvPr id="7" name="Picture 7" descr="M:\2016d - EUMeTrain MTG-I week (WebEx)\crop\sandwich_IR108-BT\201306201437_sandwich_HRV_IR10.8-BT_200-240K.png"/>
          <p:cNvPicPr>
            <a:picLocks noChangeAspect="1" noChangeArrowheads="1"/>
          </p:cNvPicPr>
          <p:nvPr/>
        </p:nvPicPr>
        <p:blipFill>
          <a:blip r:embed="rId6" cstate="print"/>
          <a:srcRect/>
          <a:stretch>
            <a:fillRect/>
          </a:stretch>
        </p:blipFill>
        <p:spPr bwMode="auto">
          <a:xfrm>
            <a:off x="1470673" y="5270713"/>
            <a:ext cx="2240404" cy="1116000"/>
          </a:xfrm>
          <a:prstGeom prst="rect">
            <a:avLst/>
          </a:prstGeom>
          <a:noFill/>
          <a:ln>
            <a:solidFill>
              <a:schemeClr val="tx1"/>
            </a:solidFill>
          </a:ln>
        </p:spPr>
      </p:pic>
      <p:pic>
        <p:nvPicPr>
          <p:cNvPr id="8" name="Picture 8" descr="M:\2016d - EUMeTrain MTG-I week (WebEx)\crop\sandwich_IR108-BT\201306201440_sandwich_HRV_IR10.8-BT_200-240K.png"/>
          <p:cNvPicPr>
            <a:picLocks noChangeAspect="1" noChangeArrowheads="1"/>
          </p:cNvPicPr>
          <p:nvPr/>
        </p:nvPicPr>
        <p:blipFill>
          <a:blip r:embed="rId7" cstate="print"/>
          <a:srcRect/>
          <a:stretch>
            <a:fillRect/>
          </a:stretch>
        </p:blipFill>
        <p:spPr bwMode="auto">
          <a:xfrm>
            <a:off x="3749473" y="518713"/>
            <a:ext cx="2240404" cy="1116000"/>
          </a:xfrm>
          <a:prstGeom prst="rect">
            <a:avLst/>
          </a:prstGeom>
          <a:noFill/>
          <a:ln>
            <a:solidFill>
              <a:schemeClr val="tx1"/>
            </a:solidFill>
          </a:ln>
        </p:spPr>
      </p:pic>
      <p:pic>
        <p:nvPicPr>
          <p:cNvPr id="9" name="Picture 9" descr="M:\2016d - EUMeTrain MTG-I week (WebEx)\crop\sandwich_IR108-BT\201306201442_sandwich_HRV_IR10.8-BT_200-240K.png"/>
          <p:cNvPicPr>
            <a:picLocks noChangeAspect="1" noChangeArrowheads="1"/>
          </p:cNvPicPr>
          <p:nvPr/>
        </p:nvPicPr>
        <p:blipFill>
          <a:blip r:embed="rId8" cstate="print"/>
          <a:srcRect/>
          <a:stretch>
            <a:fillRect/>
          </a:stretch>
        </p:blipFill>
        <p:spPr bwMode="auto">
          <a:xfrm>
            <a:off x="3749473" y="1706713"/>
            <a:ext cx="2240404" cy="1116000"/>
          </a:xfrm>
          <a:prstGeom prst="rect">
            <a:avLst/>
          </a:prstGeom>
          <a:noFill/>
          <a:ln>
            <a:solidFill>
              <a:schemeClr val="tx1"/>
            </a:solidFill>
          </a:ln>
        </p:spPr>
      </p:pic>
      <p:pic>
        <p:nvPicPr>
          <p:cNvPr id="10" name="Picture 10" descr="M:\2016d - EUMeTrain MTG-I week (WebEx)\crop\sandwich_IR108-BT\201306201445_sandwich_HRV_IR10.8-BT_200-240K.png"/>
          <p:cNvPicPr>
            <a:picLocks noChangeAspect="1" noChangeArrowheads="1"/>
          </p:cNvPicPr>
          <p:nvPr/>
        </p:nvPicPr>
        <p:blipFill>
          <a:blip r:embed="rId9" cstate="print"/>
          <a:srcRect/>
          <a:stretch>
            <a:fillRect/>
          </a:stretch>
        </p:blipFill>
        <p:spPr bwMode="auto">
          <a:xfrm>
            <a:off x="3749473" y="2894713"/>
            <a:ext cx="2240404" cy="1116000"/>
          </a:xfrm>
          <a:prstGeom prst="rect">
            <a:avLst/>
          </a:prstGeom>
          <a:noFill/>
          <a:ln>
            <a:solidFill>
              <a:schemeClr val="tx1"/>
            </a:solidFill>
          </a:ln>
        </p:spPr>
      </p:pic>
      <p:pic>
        <p:nvPicPr>
          <p:cNvPr id="11" name="Picture 11" descr="M:\2016d - EUMeTrain MTG-I week (WebEx)\crop\sandwich_IR108-BT\201306201447_sandwich_HRV_IR10.8-BT_200-240K.png"/>
          <p:cNvPicPr>
            <a:picLocks noChangeAspect="1" noChangeArrowheads="1"/>
          </p:cNvPicPr>
          <p:nvPr/>
        </p:nvPicPr>
        <p:blipFill>
          <a:blip r:embed="rId10" cstate="print"/>
          <a:srcRect/>
          <a:stretch>
            <a:fillRect/>
          </a:stretch>
        </p:blipFill>
        <p:spPr bwMode="auto">
          <a:xfrm>
            <a:off x="3749473" y="4082713"/>
            <a:ext cx="2240404" cy="1116000"/>
          </a:xfrm>
          <a:prstGeom prst="rect">
            <a:avLst/>
          </a:prstGeom>
          <a:noFill/>
          <a:ln>
            <a:solidFill>
              <a:schemeClr val="tx1"/>
            </a:solidFill>
          </a:ln>
        </p:spPr>
      </p:pic>
      <p:pic>
        <p:nvPicPr>
          <p:cNvPr id="12" name="Picture 12" descr="M:\2016d - EUMeTrain MTG-I week (WebEx)\crop\sandwich_IR108-BT\201306201450_sandwich_HRV_IR10.8-BT_200-240K.png"/>
          <p:cNvPicPr>
            <a:picLocks noChangeAspect="1" noChangeArrowheads="1"/>
          </p:cNvPicPr>
          <p:nvPr/>
        </p:nvPicPr>
        <p:blipFill>
          <a:blip r:embed="rId11" cstate="print"/>
          <a:srcRect/>
          <a:stretch>
            <a:fillRect/>
          </a:stretch>
        </p:blipFill>
        <p:spPr bwMode="auto">
          <a:xfrm>
            <a:off x="3749473" y="5270713"/>
            <a:ext cx="2240404" cy="1116000"/>
          </a:xfrm>
          <a:prstGeom prst="rect">
            <a:avLst/>
          </a:prstGeom>
          <a:noFill/>
          <a:ln w="19050">
            <a:solidFill>
              <a:srgbClr val="FF0000"/>
            </a:solidFill>
          </a:ln>
        </p:spPr>
      </p:pic>
      <p:pic>
        <p:nvPicPr>
          <p:cNvPr id="13" name="Picture 13" descr="M:\2016d - EUMeTrain MTG-I week (WebEx)\crop\sandwich_IR108-BT\201306201452_sandwich_HRV_IR10.8-BT_200-240K.png"/>
          <p:cNvPicPr>
            <a:picLocks noChangeAspect="1" noChangeArrowheads="1"/>
          </p:cNvPicPr>
          <p:nvPr/>
        </p:nvPicPr>
        <p:blipFill>
          <a:blip r:embed="rId12" cstate="print"/>
          <a:srcRect/>
          <a:stretch>
            <a:fillRect/>
          </a:stretch>
        </p:blipFill>
        <p:spPr bwMode="auto">
          <a:xfrm>
            <a:off x="6035473" y="518713"/>
            <a:ext cx="2240405" cy="1116000"/>
          </a:xfrm>
          <a:prstGeom prst="rect">
            <a:avLst/>
          </a:prstGeom>
          <a:noFill/>
          <a:ln w="19050">
            <a:solidFill>
              <a:srgbClr val="FF0000"/>
            </a:solidFill>
          </a:ln>
        </p:spPr>
      </p:pic>
      <p:pic>
        <p:nvPicPr>
          <p:cNvPr id="14" name="Picture 14" descr="M:\2016d - EUMeTrain MTG-I week (WebEx)\crop\sandwich_IR108-BT\201306201455_sandwich_HRV_IR10.8-BT_200-240K.png"/>
          <p:cNvPicPr>
            <a:picLocks noChangeAspect="1" noChangeArrowheads="1"/>
          </p:cNvPicPr>
          <p:nvPr/>
        </p:nvPicPr>
        <p:blipFill>
          <a:blip r:embed="rId13" cstate="print"/>
          <a:srcRect/>
          <a:stretch>
            <a:fillRect/>
          </a:stretch>
        </p:blipFill>
        <p:spPr bwMode="auto">
          <a:xfrm>
            <a:off x="6035473" y="1706713"/>
            <a:ext cx="2240405" cy="1116000"/>
          </a:xfrm>
          <a:prstGeom prst="rect">
            <a:avLst/>
          </a:prstGeom>
          <a:noFill/>
          <a:ln>
            <a:solidFill>
              <a:schemeClr val="tx1"/>
            </a:solidFill>
          </a:ln>
        </p:spPr>
      </p:pic>
      <p:pic>
        <p:nvPicPr>
          <p:cNvPr id="15" name="Picture 15" descr="M:\2016d - EUMeTrain MTG-I week (WebEx)\crop\sandwich_IR108-BT\201306201457_sandwich_HRV_IR10.8-BT_200-240K.png"/>
          <p:cNvPicPr>
            <a:picLocks noChangeAspect="1" noChangeArrowheads="1"/>
          </p:cNvPicPr>
          <p:nvPr/>
        </p:nvPicPr>
        <p:blipFill>
          <a:blip r:embed="rId14" cstate="print"/>
          <a:srcRect/>
          <a:stretch>
            <a:fillRect/>
          </a:stretch>
        </p:blipFill>
        <p:spPr bwMode="auto">
          <a:xfrm>
            <a:off x="6035473" y="2894713"/>
            <a:ext cx="2240404" cy="1116000"/>
          </a:xfrm>
          <a:prstGeom prst="rect">
            <a:avLst/>
          </a:prstGeom>
          <a:noFill/>
          <a:ln>
            <a:solidFill>
              <a:schemeClr val="tx1"/>
            </a:solidFill>
          </a:ln>
        </p:spPr>
      </p:pic>
      <p:pic>
        <p:nvPicPr>
          <p:cNvPr id="16" name="Picture 16" descr="M:\2016d - EUMeTrain MTG-I week (WebEx)\crop\sandwich_IR108-BT\201306201500_sandwich_HRV_IR10.8-BT_200-240K.png"/>
          <p:cNvPicPr>
            <a:picLocks noChangeAspect="1" noChangeArrowheads="1"/>
          </p:cNvPicPr>
          <p:nvPr/>
        </p:nvPicPr>
        <p:blipFill>
          <a:blip r:embed="rId15" cstate="print"/>
          <a:srcRect/>
          <a:stretch>
            <a:fillRect/>
          </a:stretch>
        </p:blipFill>
        <p:spPr bwMode="auto">
          <a:xfrm>
            <a:off x="6035473" y="4082713"/>
            <a:ext cx="2240405" cy="1116000"/>
          </a:xfrm>
          <a:prstGeom prst="rect">
            <a:avLst/>
          </a:prstGeom>
          <a:noFill/>
          <a:ln>
            <a:solidFill>
              <a:schemeClr val="tx1"/>
            </a:solidFill>
          </a:ln>
        </p:spPr>
      </p:pic>
      <p:pic>
        <p:nvPicPr>
          <p:cNvPr id="17" name="Picture 17" descr="M:\2016d - EUMeTrain MTG-I week (WebEx)\crop\sandwich_IR108-BT\201306201502_sandwich_HRV_IR10.8-BT_200-240K.png"/>
          <p:cNvPicPr>
            <a:picLocks noChangeAspect="1" noChangeArrowheads="1"/>
          </p:cNvPicPr>
          <p:nvPr/>
        </p:nvPicPr>
        <p:blipFill>
          <a:blip r:embed="rId16" cstate="print"/>
          <a:srcRect/>
          <a:stretch>
            <a:fillRect/>
          </a:stretch>
        </p:blipFill>
        <p:spPr bwMode="auto">
          <a:xfrm>
            <a:off x="6035473" y="5270713"/>
            <a:ext cx="2240405" cy="1116000"/>
          </a:xfrm>
          <a:prstGeom prst="rect">
            <a:avLst/>
          </a:prstGeom>
          <a:noFill/>
          <a:ln>
            <a:solidFill>
              <a:schemeClr val="tx1"/>
            </a:solidFill>
          </a:ln>
        </p:spPr>
      </p:pic>
      <p:pic>
        <p:nvPicPr>
          <p:cNvPr id="18" name="Picture 18" descr="M:\2016d - EUMeTrain MTG-I week (WebEx)\crop\sandwich_IR108-BT\201306201505_sandwich_HRV_IR10.8-BT_200-240K.png"/>
          <p:cNvPicPr>
            <a:picLocks noChangeAspect="1" noChangeArrowheads="1"/>
          </p:cNvPicPr>
          <p:nvPr/>
        </p:nvPicPr>
        <p:blipFill>
          <a:blip r:embed="rId17" cstate="print"/>
          <a:srcRect/>
          <a:stretch>
            <a:fillRect/>
          </a:stretch>
        </p:blipFill>
        <p:spPr bwMode="auto">
          <a:xfrm>
            <a:off x="8310673" y="518713"/>
            <a:ext cx="2240404" cy="1116000"/>
          </a:xfrm>
          <a:prstGeom prst="rect">
            <a:avLst/>
          </a:prstGeom>
          <a:noFill/>
          <a:ln>
            <a:solidFill>
              <a:schemeClr val="tx1"/>
            </a:solidFill>
          </a:ln>
        </p:spPr>
      </p:pic>
      <p:pic>
        <p:nvPicPr>
          <p:cNvPr id="19" name="Picture 19" descr="M:\2016d - EUMeTrain MTG-I week (WebEx)\crop\sandwich_IR108-BT\201306201507_sandwich_HRV_IR10.8-BT_200-240K.png"/>
          <p:cNvPicPr>
            <a:picLocks noChangeAspect="1" noChangeArrowheads="1"/>
          </p:cNvPicPr>
          <p:nvPr/>
        </p:nvPicPr>
        <p:blipFill>
          <a:blip r:embed="rId18" cstate="print"/>
          <a:srcRect/>
          <a:stretch>
            <a:fillRect/>
          </a:stretch>
        </p:blipFill>
        <p:spPr bwMode="auto">
          <a:xfrm>
            <a:off x="8310673" y="1706713"/>
            <a:ext cx="2240405" cy="1116000"/>
          </a:xfrm>
          <a:prstGeom prst="rect">
            <a:avLst/>
          </a:prstGeom>
          <a:noFill/>
          <a:ln>
            <a:solidFill>
              <a:schemeClr val="tx1"/>
            </a:solidFill>
          </a:ln>
        </p:spPr>
      </p:pic>
      <p:pic>
        <p:nvPicPr>
          <p:cNvPr id="20" name="Picture 20" descr="M:\2016d - EUMeTrain MTG-I week (WebEx)\crop\sandwich_IR108-BT\201306201510_sandwich_HRV_IR10.8-BT_200-240K.png"/>
          <p:cNvPicPr>
            <a:picLocks noChangeAspect="1" noChangeArrowheads="1"/>
          </p:cNvPicPr>
          <p:nvPr/>
        </p:nvPicPr>
        <p:blipFill>
          <a:blip r:embed="rId19" cstate="print"/>
          <a:srcRect/>
          <a:stretch>
            <a:fillRect/>
          </a:stretch>
        </p:blipFill>
        <p:spPr bwMode="auto">
          <a:xfrm>
            <a:off x="8310673" y="2894713"/>
            <a:ext cx="2240403" cy="1116000"/>
          </a:xfrm>
          <a:prstGeom prst="rect">
            <a:avLst/>
          </a:prstGeom>
          <a:noFill/>
          <a:ln>
            <a:solidFill>
              <a:schemeClr val="tx1"/>
            </a:solidFill>
          </a:ln>
        </p:spPr>
      </p:pic>
      <p:pic>
        <p:nvPicPr>
          <p:cNvPr id="21" name="Picture 21" descr="M:\2016d - EUMeTrain MTG-I week (WebEx)\crop\sandwich_IR108-BT\201306201512_sandwich_HRV_IR10.8-BT_200-240K.png"/>
          <p:cNvPicPr>
            <a:picLocks noChangeAspect="1" noChangeArrowheads="1"/>
          </p:cNvPicPr>
          <p:nvPr/>
        </p:nvPicPr>
        <p:blipFill>
          <a:blip r:embed="rId20" cstate="print"/>
          <a:srcRect/>
          <a:stretch>
            <a:fillRect/>
          </a:stretch>
        </p:blipFill>
        <p:spPr bwMode="auto">
          <a:xfrm>
            <a:off x="8310673" y="4082713"/>
            <a:ext cx="2240404" cy="1116000"/>
          </a:xfrm>
          <a:prstGeom prst="rect">
            <a:avLst/>
          </a:prstGeom>
          <a:noFill/>
          <a:ln>
            <a:solidFill>
              <a:schemeClr val="tx1"/>
            </a:solidFill>
          </a:ln>
        </p:spPr>
      </p:pic>
      <p:pic>
        <p:nvPicPr>
          <p:cNvPr id="22" name="Picture 22" descr="M:\2016d - EUMeTrain MTG-I week (WebEx)\crop\sandwich_IR108-BT\201306201515_sandwich_HRV_IR10.8-BT_200-240K.png"/>
          <p:cNvPicPr>
            <a:picLocks noChangeAspect="1" noChangeArrowheads="1"/>
          </p:cNvPicPr>
          <p:nvPr/>
        </p:nvPicPr>
        <p:blipFill>
          <a:blip r:embed="rId21" cstate="print"/>
          <a:srcRect/>
          <a:stretch>
            <a:fillRect/>
          </a:stretch>
        </p:blipFill>
        <p:spPr bwMode="auto">
          <a:xfrm>
            <a:off x="8310673" y="5270713"/>
            <a:ext cx="2240403" cy="1116000"/>
          </a:xfrm>
          <a:prstGeom prst="rect">
            <a:avLst/>
          </a:prstGeom>
          <a:noFill/>
          <a:ln>
            <a:solidFill>
              <a:schemeClr val="tx1"/>
            </a:solidFill>
          </a:ln>
        </p:spPr>
      </p:pic>
      <p:sp>
        <p:nvSpPr>
          <p:cNvPr id="23" name="TextovéPole 22"/>
          <p:cNvSpPr txBox="1"/>
          <p:nvPr/>
        </p:nvSpPr>
        <p:spPr>
          <a:xfrm>
            <a:off x="3199115" y="531083"/>
            <a:ext cx="497252" cy="215444"/>
          </a:xfrm>
          <a:prstGeom prst="rect">
            <a:avLst/>
          </a:prstGeom>
          <a:solidFill>
            <a:schemeClr val="tx1"/>
          </a:solidFill>
        </p:spPr>
        <p:txBody>
          <a:bodyPr wrap="none" rtlCol="0">
            <a:spAutoFit/>
          </a:bodyPr>
          <a:lstStyle/>
          <a:p>
            <a:r>
              <a:rPr lang="en-US" sz="800" b="1" dirty="0" smtClean="0">
                <a:solidFill>
                  <a:schemeClr val="bg1"/>
                </a:solidFill>
              </a:rPr>
              <a:t>14:27.5</a:t>
            </a:r>
            <a:endParaRPr lang="cs-CZ" sz="800" b="1" dirty="0">
              <a:solidFill>
                <a:schemeClr val="bg1"/>
              </a:solidFill>
            </a:endParaRPr>
          </a:p>
        </p:txBody>
      </p:sp>
      <p:sp>
        <p:nvSpPr>
          <p:cNvPr id="24" name="TextovéPole 23"/>
          <p:cNvSpPr txBox="1"/>
          <p:nvPr/>
        </p:nvSpPr>
        <p:spPr>
          <a:xfrm>
            <a:off x="3201035" y="1722479"/>
            <a:ext cx="497252" cy="215444"/>
          </a:xfrm>
          <a:prstGeom prst="rect">
            <a:avLst/>
          </a:prstGeom>
          <a:solidFill>
            <a:schemeClr val="tx1"/>
          </a:solidFill>
        </p:spPr>
        <p:txBody>
          <a:bodyPr wrap="none" rtlCol="0">
            <a:spAutoFit/>
          </a:bodyPr>
          <a:lstStyle/>
          <a:p>
            <a:r>
              <a:rPr lang="en-US" sz="800" b="1" dirty="0" smtClean="0">
                <a:solidFill>
                  <a:schemeClr val="bg1"/>
                </a:solidFill>
              </a:rPr>
              <a:t>14:30.0</a:t>
            </a:r>
            <a:endParaRPr lang="cs-CZ" sz="800" b="1" dirty="0">
              <a:solidFill>
                <a:schemeClr val="bg1"/>
              </a:solidFill>
            </a:endParaRPr>
          </a:p>
        </p:txBody>
      </p:sp>
      <p:sp>
        <p:nvSpPr>
          <p:cNvPr id="25" name="TextovéPole 24"/>
          <p:cNvSpPr txBox="1"/>
          <p:nvPr/>
        </p:nvSpPr>
        <p:spPr>
          <a:xfrm>
            <a:off x="3201035" y="2910479"/>
            <a:ext cx="497252" cy="215444"/>
          </a:xfrm>
          <a:prstGeom prst="rect">
            <a:avLst/>
          </a:prstGeom>
          <a:solidFill>
            <a:schemeClr val="tx1"/>
          </a:solidFill>
        </p:spPr>
        <p:txBody>
          <a:bodyPr wrap="none" rtlCol="0">
            <a:spAutoFit/>
          </a:bodyPr>
          <a:lstStyle/>
          <a:p>
            <a:r>
              <a:rPr lang="en-US" sz="800" b="1" dirty="0" smtClean="0">
                <a:solidFill>
                  <a:schemeClr val="bg1"/>
                </a:solidFill>
              </a:rPr>
              <a:t>14:32.5</a:t>
            </a:r>
            <a:endParaRPr lang="cs-CZ" sz="800" b="1" dirty="0">
              <a:solidFill>
                <a:schemeClr val="bg1"/>
              </a:solidFill>
            </a:endParaRPr>
          </a:p>
        </p:txBody>
      </p:sp>
      <p:sp>
        <p:nvSpPr>
          <p:cNvPr id="26" name="TextovéPole 25"/>
          <p:cNvSpPr txBox="1"/>
          <p:nvPr/>
        </p:nvSpPr>
        <p:spPr>
          <a:xfrm>
            <a:off x="3199115" y="4098479"/>
            <a:ext cx="497252" cy="215444"/>
          </a:xfrm>
          <a:prstGeom prst="rect">
            <a:avLst/>
          </a:prstGeom>
          <a:solidFill>
            <a:schemeClr val="tx1"/>
          </a:solidFill>
        </p:spPr>
        <p:txBody>
          <a:bodyPr wrap="none" rtlCol="0">
            <a:spAutoFit/>
          </a:bodyPr>
          <a:lstStyle/>
          <a:p>
            <a:r>
              <a:rPr lang="en-US" sz="800" b="1" dirty="0" smtClean="0">
                <a:solidFill>
                  <a:schemeClr val="bg1"/>
                </a:solidFill>
              </a:rPr>
              <a:t>14:35.0</a:t>
            </a:r>
            <a:endParaRPr lang="cs-CZ" sz="800" b="1" dirty="0">
              <a:solidFill>
                <a:schemeClr val="bg1"/>
              </a:solidFill>
            </a:endParaRPr>
          </a:p>
        </p:txBody>
      </p:sp>
      <p:sp>
        <p:nvSpPr>
          <p:cNvPr id="27" name="TextovéPole 26"/>
          <p:cNvSpPr txBox="1"/>
          <p:nvPr/>
        </p:nvSpPr>
        <p:spPr>
          <a:xfrm>
            <a:off x="3199115" y="5286479"/>
            <a:ext cx="497252" cy="215444"/>
          </a:xfrm>
          <a:prstGeom prst="rect">
            <a:avLst/>
          </a:prstGeom>
          <a:solidFill>
            <a:schemeClr val="tx1"/>
          </a:solidFill>
        </p:spPr>
        <p:txBody>
          <a:bodyPr wrap="none" rtlCol="0">
            <a:spAutoFit/>
          </a:bodyPr>
          <a:lstStyle/>
          <a:p>
            <a:r>
              <a:rPr lang="en-US" sz="800" b="1" dirty="0" smtClean="0">
                <a:solidFill>
                  <a:schemeClr val="bg1"/>
                </a:solidFill>
              </a:rPr>
              <a:t>14:37.5</a:t>
            </a:r>
            <a:endParaRPr lang="cs-CZ" sz="800" b="1" dirty="0">
              <a:solidFill>
                <a:schemeClr val="bg1"/>
              </a:solidFill>
            </a:endParaRPr>
          </a:p>
        </p:txBody>
      </p:sp>
      <p:sp>
        <p:nvSpPr>
          <p:cNvPr id="28" name="TextovéPole 27"/>
          <p:cNvSpPr txBox="1"/>
          <p:nvPr/>
        </p:nvSpPr>
        <p:spPr>
          <a:xfrm>
            <a:off x="5474093" y="531083"/>
            <a:ext cx="497252" cy="215444"/>
          </a:xfrm>
          <a:prstGeom prst="rect">
            <a:avLst/>
          </a:prstGeom>
          <a:solidFill>
            <a:schemeClr val="tx1"/>
          </a:solidFill>
        </p:spPr>
        <p:txBody>
          <a:bodyPr wrap="none" rtlCol="0">
            <a:spAutoFit/>
          </a:bodyPr>
          <a:lstStyle/>
          <a:p>
            <a:r>
              <a:rPr lang="en-US" sz="800" b="1" dirty="0" smtClean="0">
                <a:solidFill>
                  <a:schemeClr val="bg1"/>
                </a:solidFill>
              </a:rPr>
              <a:t>14:40.0</a:t>
            </a:r>
            <a:endParaRPr lang="cs-CZ" sz="800" b="1" dirty="0">
              <a:solidFill>
                <a:schemeClr val="bg1"/>
              </a:solidFill>
            </a:endParaRPr>
          </a:p>
        </p:txBody>
      </p:sp>
      <p:sp>
        <p:nvSpPr>
          <p:cNvPr id="29" name="TextovéPole 28"/>
          <p:cNvSpPr txBox="1"/>
          <p:nvPr/>
        </p:nvSpPr>
        <p:spPr>
          <a:xfrm>
            <a:off x="5476013" y="1722479"/>
            <a:ext cx="497252" cy="215444"/>
          </a:xfrm>
          <a:prstGeom prst="rect">
            <a:avLst/>
          </a:prstGeom>
          <a:solidFill>
            <a:schemeClr val="tx1"/>
          </a:solidFill>
        </p:spPr>
        <p:txBody>
          <a:bodyPr wrap="none" rtlCol="0">
            <a:spAutoFit/>
          </a:bodyPr>
          <a:lstStyle/>
          <a:p>
            <a:r>
              <a:rPr lang="en-US" sz="800" b="1" dirty="0" smtClean="0">
                <a:solidFill>
                  <a:schemeClr val="bg1"/>
                </a:solidFill>
              </a:rPr>
              <a:t>14:42.5</a:t>
            </a:r>
            <a:endParaRPr lang="cs-CZ" sz="800" b="1" dirty="0">
              <a:solidFill>
                <a:schemeClr val="bg1"/>
              </a:solidFill>
            </a:endParaRPr>
          </a:p>
        </p:txBody>
      </p:sp>
      <p:sp>
        <p:nvSpPr>
          <p:cNvPr id="30" name="TextovéPole 29"/>
          <p:cNvSpPr txBox="1"/>
          <p:nvPr/>
        </p:nvSpPr>
        <p:spPr>
          <a:xfrm>
            <a:off x="5476013" y="2910479"/>
            <a:ext cx="497252" cy="215444"/>
          </a:xfrm>
          <a:prstGeom prst="rect">
            <a:avLst/>
          </a:prstGeom>
          <a:solidFill>
            <a:schemeClr val="tx1"/>
          </a:solidFill>
        </p:spPr>
        <p:txBody>
          <a:bodyPr wrap="none" rtlCol="0">
            <a:spAutoFit/>
          </a:bodyPr>
          <a:lstStyle/>
          <a:p>
            <a:r>
              <a:rPr lang="en-US" sz="800" b="1" dirty="0" smtClean="0">
                <a:solidFill>
                  <a:schemeClr val="bg1"/>
                </a:solidFill>
              </a:rPr>
              <a:t>14:45.0</a:t>
            </a:r>
            <a:endParaRPr lang="cs-CZ" sz="800" b="1" dirty="0">
              <a:solidFill>
                <a:schemeClr val="bg1"/>
              </a:solidFill>
            </a:endParaRPr>
          </a:p>
        </p:txBody>
      </p:sp>
      <p:sp>
        <p:nvSpPr>
          <p:cNvPr id="31" name="TextovéPole 30"/>
          <p:cNvSpPr txBox="1"/>
          <p:nvPr/>
        </p:nvSpPr>
        <p:spPr>
          <a:xfrm>
            <a:off x="5474093" y="4098479"/>
            <a:ext cx="497252" cy="215444"/>
          </a:xfrm>
          <a:prstGeom prst="rect">
            <a:avLst/>
          </a:prstGeom>
          <a:solidFill>
            <a:schemeClr val="tx1"/>
          </a:solidFill>
        </p:spPr>
        <p:txBody>
          <a:bodyPr wrap="none" rtlCol="0">
            <a:spAutoFit/>
          </a:bodyPr>
          <a:lstStyle/>
          <a:p>
            <a:r>
              <a:rPr lang="en-US" sz="800" b="1" dirty="0" smtClean="0">
                <a:solidFill>
                  <a:schemeClr val="bg1"/>
                </a:solidFill>
              </a:rPr>
              <a:t>14:47.5</a:t>
            </a:r>
            <a:endParaRPr lang="cs-CZ" sz="800" b="1" dirty="0">
              <a:solidFill>
                <a:schemeClr val="bg1"/>
              </a:solidFill>
            </a:endParaRPr>
          </a:p>
        </p:txBody>
      </p:sp>
      <p:sp>
        <p:nvSpPr>
          <p:cNvPr id="32" name="TextovéPole 31"/>
          <p:cNvSpPr txBox="1"/>
          <p:nvPr/>
        </p:nvSpPr>
        <p:spPr>
          <a:xfrm>
            <a:off x="5474093" y="5286479"/>
            <a:ext cx="497252" cy="215444"/>
          </a:xfrm>
          <a:prstGeom prst="rect">
            <a:avLst/>
          </a:prstGeom>
          <a:solidFill>
            <a:schemeClr val="tx1"/>
          </a:solidFill>
        </p:spPr>
        <p:txBody>
          <a:bodyPr wrap="none" rtlCol="0">
            <a:spAutoFit/>
          </a:bodyPr>
          <a:lstStyle/>
          <a:p>
            <a:r>
              <a:rPr lang="en-US" sz="800" b="1" dirty="0" smtClean="0">
                <a:solidFill>
                  <a:schemeClr val="bg1"/>
                </a:solidFill>
              </a:rPr>
              <a:t>14:50.0</a:t>
            </a:r>
            <a:endParaRPr lang="cs-CZ" sz="800" b="1" dirty="0">
              <a:solidFill>
                <a:schemeClr val="bg1"/>
              </a:solidFill>
            </a:endParaRPr>
          </a:p>
        </p:txBody>
      </p:sp>
      <p:sp>
        <p:nvSpPr>
          <p:cNvPr id="33" name="TextovéPole 32"/>
          <p:cNvSpPr txBox="1"/>
          <p:nvPr/>
        </p:nvSpPr>
        <p:spPr>
          <a:xfrm>
            <a:off x="7769227" y="531083"/>
            <a:ext cx="497252" cy="215444"/>
          </a:xfrm>
          <a:prstGeom prst="rect">
            <a:avLst/>
          </a:prstGeom>
          <a:solidFill>
            <a:schemeClr val="tx1"/>
          </a:solidFill>
        </p:spPr>
        <p:txBody>
          <a:bodyPr wrap="none" rtlCol="0">
            <a:spAutoFit/>
          </a:bodyPr>
          <a:lstStyle/>
          <a:p>
            <a:r>
              <a:rPr lang="en-US" sz="800" b="1" dirty="0" smtClean="0">
                <a:solidFill>
                  <a:schemeClr val="bg1"/>
                </a:solidFill>
              </a:rPr>
              <a:t>14:52.5</a:t>
            </a:r>
            <a:endParaRPr lang="cs-CZ" sz="800" b="1" dirty="0">
              <a:solidFill>
                <a:schemeClr val="bg1"/>
              </a:solidFill>
            </a:endParaRPr>
          </a:p>
        </p:txBody>
      </p:sp>
      <p:sp>
        <p:nvSpPr>
          <p:cNvPr id="34" name="TextovéPole 33"/>
          <p:cNvSpPr txBox="1"/>
          <p:nvPr/>
        </p:nvSpPr>
        <p:spPr>
          <a:xfrm>
            <a:off x="7771147" y="1722479"/>
            <a:ext cx="497252" cy="215444"/>
          </a:xfrm>
          <a:prstGeom prst="rect">
            <a:avLst/>
          </a:prstGeom>
          <a:solidFill>
            <a:schemeClr val="tx1"/>
          </a:solidFill>
        </p:spPr>
        <p:txBody>
          <a:bodyPr wrap="none" rtlCol="0">
            <a:spAutoFit/>
          </a:bodyPr>
          <a:lstStyle/>
          <a:p>
            <a:r>
              <a:rPr lang="en-US" sz="800" b="1" dirty="0" smtClean="0">
                <a:solidFill>
                  <a:schemeClr val="bg1"/>
                </a:solidFill>
              </a:rPr>
              <a:t>14:55.0</a:t>
            </a:r>
            <a:endParaRPr lang="cs-CZ" sz="800" b="1" dirty="0">
              <a:solidFill>
                <a:schemeClr val="bg1"/>
              </a:solidFill>
            </a:endParaRPr>
          </a:p>
        </p:txBody>
      </p:sp>
      <p:sp>
        <p:nvSpPr>
          <p:cNvPr id="35" name="TextovéPole 34"/>
          <p:cNvSpPr txBox="1"/>
          <p:nvPr/>
        </p:nvSpPr>
        <p:spPr>
          <a:xfrm>
            <a:off x="7771147" y="2910479"/>
            <a:ext cx="497252" cy="215444"/>
          </a:xfrm>
          <a:prstGeom prst="rect">
            <a:avLst/>
          </a:prstGeom>
          <a:solidFill>
            <a:schemeClr val="tx1"/>
          </a:solidFill>
        </p:spPr>
        <p:txBody>
          <a:bodyPr wrap="none" rtlCol="0">
            <a:spAutoFit/>
          </a:bodyPr>
          <a:lstStyle/>
          <a:p>
            <a:r>
              <a:rPr lang="en-US" sz="800" b="1" dirty="0" smtClean="0">
                <a:solidFill>
                  <a:schemeClr val="bg1"/>
                </a:solidFill>
              </a:rPr>
              <a:t>14:57.5</a:t>
            </a:r>
            <a:endParaRPr lang="cs-CZ" sz="800" b="1" dirty="0">
              <a:solidFill>
                <a:schemeClr val="bg1"/>
              </a:solidFill>
            </a:endParaRPr>
          </a:p>
        </p:txBody>
      </p:sp>
      <p:sp>
        <p:nvSpPr>
          <p:cNvPr id="36" name="TextovéPole 35"/>
          <p:cNvSpPr txBox="1"/>
          <p:nvPr/>
        </p:nvSpPr>
        <p:spPr>
          <a:xfrm>
            <a:off x="7769227" y="4098479"/>
            <a:ext cx="497252" cy="215444"/>
          </a:xfrm>
          <a:prstGeom prst="rect">
            <a:avLst/>
          </a:prstGeom>
          <a:solidFill>
            <a:schemeClr val="tx1"/>
          </a:solidFill>
        </p:spPr>
        <p:txBody>
          <a:bodyPr wrap="none" rtlCol="0">
            <a:spAutoFit/>
          </a:bodyPr>
          <a:lstStyle/>
          <a:p>
            <a:r>
              <a:rPr lang="en-US" sz="800" b="1" dirty="0" smtClean="0">
                <a:solidFill>
                  <a:schemeClr val="bg1"/>
                </a:solidFill>
              </a:rPr>
              <a:t>15:00.0</a:t>
            </a:r>
            <a:endParaRPr lang="cs-CZ" sz="800" b="1" dirty="0">
              <a:solidFill>
                <a:schemeClr val="bg1"/>
              </a:solidFill>
            </a:endParaRPr>
          </a:p>
        </p:txBody>
      </p:sp>
      <p:sp>
        <p:nvSpPr>
          <p:cNvPr id="37" name="TextovéPole 36"/>
          <p:cNvSpPr txBox="1"/>
          <p:nvPr/>
        </p:nvSpPr>
        <p:spPr>
          <a:xfrm>
            <a:off x="7769227" y="5286479"/>
            <a:ext cx="497252" cy="215444"/>
          </a:xfrm>
          <a:prstGeom prst="rect">
            <a:avLst/>
          </a:prstGeom>
          <a:solidFill>
            <a:schemeClr val="tx1"/>
          </a:solidFill>
        </p:spPr>
        <p:txBody>
          <a:bodyPr wrap="none" rtlCol="0">
            <a:spAutoFit/>
          </a:bodyPr>
          <a:lstStyle/>
          <a:p>
            <a:r>
              <a:rPr lang="en-US" sz="800" b="1" dirty="0" smtClean="0">
                <a:solidFill>
                  <a:schemeClr val="bg1"/>
                </a:solidFill>
              </a:rPr>
              <a:t>15:02.5</a:t>
            </a:r>
            <a:endParaRPr lang="cs-CZ" sz="800" b="1" dirty="0">
              <a:solidFill>
                <a:schemeClr val="bg1"/>
              </a:solidFill>
            </a:endParaRPr>
          </a:p>
        </p:txBody>
      </p:sp>
      <p:sp>
        <p:nvSpPr>
          <p:cNvPr id="38" name="TextovéPole 37"/>
          <p:cNvSpPr txBox="1"/>
          <p:nvPr/>
        </p:nvSpPr>
        <p:spPr>
          <a:xfrm>
            <a:off x="10046125" y="531083"/>
            <a:ext cx="497252" cy="215444"/>
          </a:xfrm>
          <a:prstGeom prst="rect">
            <a:avLst/>
          </a:prstGeom>
          <a:solidFill>
            <a:schemeClr val="tx1"/>
          </a:solidFill>
        </p:spPr>
        <p:txBody>
          <a:bodyPr wrap="none" rtlCol="0">
            <a:spAutoFit/>
          </a:bodyPr>
          <a:lstStyle/>
          <a:p>
            <a:r>
              <a:rPr lang="en-US" sz="800" b="1" dirty="0" smtClean="0">
                <a:solidFill>
                  <a:schemeClr val="bg1"/>
                </a:solidFill>
              </a:rPr>
              <a:t>15:05.0</a:t>
            </a:r>
            <a:endParaRPr lang="cs-CZ" sz="800" b="1" dirty="0">
              <a:solidFill>
                <a:schemeClr val="bg1"/>
              </a:solidFill>
            </a:endParaRPr>
          </a:p>
        </p:txBody>
      </p:sp>
      <p:sp>
        <p:nvSpPr>
          <p:cNvPr id="39" name="TextovéPole 38"/>
          <p:cNvSpPr txBox="1"/>
          <p:nvPr/>
        </p:nvSpPr>
        <p:spPr>
          <a:xfrm>
            <a:off x="10048045" y="1722479"/>
            <a:ext cx="497252" cy="215444"/>
          </a:xfrm>
          <a:prstGeom prst="rect">
            <a:avLst/>
          </a:prstGeom>
          <a:solidFill>
            <a:schemeClr val="tx1"/>
          </a:solidFill>
        </p:spPr>
        <p:txBody>
          <a:bodyPr wrap="none" rtlCol="0">
            <a:spAutoFit/>
          </a:bodyPr>
          <a:lstStyle/>
          <a:p>
            <a:r>
              <a:rPr lang="en-US" sz="800" b="1" dirty="0" smtClean="0">
                <a:solidFill>
                  <a:schemeClr val="bg1"/>
                </a:solidFill>
              </a:rPr>
              <a:t>15:07.5</a:t>
            </a:r>
            <a:endParaRPr lang="cs-CZ" sz="800" b="1" dirty="0">
              <a:solidFill>
                <a:schemeClr val="bg1"/>
              </a:solidFill>
            </a:endParaRPr>
          </a:p>
        </p:txBody>
      </p:sp>
      <p:sp>
        <p:nvSpPr>
          <p:cNvPr id="40" name="TextovéPole 39"/>
          <p:cNvSpPr txBox="1"/>
          <p:nvPr/>
        </p:nvSpPr>
        <p:spPr>
          <a:xfrm>
            <a:off x="10048045" y="2910479"/>
            <a:ext cx="497252" cy="215444"/>
          </a:xfrm>
          <a:prstGeom prst="rect">
            <a:avLst/>
          </a:prstGeom>
          <a:solidFill>
            <a:schemeClr val="tx1"/>
          </a:solidFill>
        </p:spPr>
        <p:txBody>
          <a:bodyPr wrap="none" rtlCol="0">
            <a:spAutoFit/>
          </a:bodyPr>
          <a:lstStyle/>
          <a:p>
            <a:r>
              <a:rPr lang="en-US" sz="800" b="1" dirty="0" smtClean="0">
                <a:solidFill>
                  <a:schemeClr val="bg1"/>
                </a:solidFill>
              </a:rPr>
              <a:t>15:10.0</a:t>
            </a:r>
            <a:endParaRPr lang="cs-CZ" sz="800" b="1" dirty="0">
              <a:solidFill>
                <a:schemeClr val="bg1"/>
              </a:solidFill>
            </a:endParaRPr>
          </a:p>
        </p:txBody>
      </p:sp>
      <p:sp>
        <p:nvSpPr>
          <p:cNvPr id="41" name="TextovéPole 40"/>
          <p:cNvSpPr txBox="1"/>
          <p:nvPr/>
        </p:nvSpPr>
        <p:spPr>
          <a:xfrm>
            <a:off x="10046125" y="4098479"/>
            <a:ext cx="497252" cy="215444"/>
          </a:xfrm>
          <a:prstGeom prst="rect">
            <a:avLst/>
          </a:prstGeom>
          <a:solidFill>
            <a:schemeClr val="tx1"/>
          </a:solidFill>
        </p:spPr>
        <p:txBody>
          <a:bodyPr wrap="none" rtlCol="0">
            <a:spAutoFit/>
          </a:bodyPr>
          <a:lstStyle/>
          <a:p>
            <a:r>
              <a:rPr lang="en-US" sz="800" b="1" dirty="0" smtClean="0">
                <a:solidFill>
                  <a:schemeClr val="bg1"/>
                </a:solidFill>
              </a:rPr>
              <a:t>15:12.5</a:t>
            </a:r>
            <a:endParaRPr lang="cs-CZ" sz="800" b="1" dirty="0">
              <a:solidFill>
                <a:schemeClr val="bg1"/>
              </a:solidFill>
            </a:endParaRPr>
          </a:p>
        </p:txBody>
      </p:sp>
      <p:sp>
        <p:nvSpPr>
          <p:cNvPr id="42" name="TextovéPole 41"/>
          <p:cNvSpPr txBox="1"/>
          <p:nvPr/>
        </p:nvSpPr>
        <p:spPr>
          <a:xfrm>
            <a:off x="10046125" y="5286479"/>
            <a:ext cx="497252" cy="215444"/>
          </a:xfrm>
          <a:prstGeom prst="rect">
            <a:avLst/>
          </a:prstGeom>
          <a:solidFill>
            <a:schemeClr val="tx1"/>
          </a:solidFill>
        </p:spPr>
        <p:txBody>
          <a:bodyPr wrap="none" rtlCol="0">
            <a:spAutoFit/>
          </a:bodyPr>
          <a:lstStyle/>
          <a:p>
            <a:r>
              <a:rPr lang="en-US" sz="800" b="1" dirty="0" smtClean="0">
                <a:solidFill>
                  <a:schemeClr val="bg1"/>
                </a:solidFill>
              </a:rPr>
              <a:t>15:15.0</a:t>
            </a:r>
            <a:endParaRPr lang="cs-CZ" sz="800" b="1" dirty="0">
              <a:solidFill>
                <a:schemeClr val="bg1"/>
              </a:solidFill>
            </a:endParaRPr>
          </a:p>
        </p:txBody>
      </p:sp>
      <p:sp>
        <p:nvSpPr>
          <p:cNvPr id="50" name="TextovéPole 49"/>
          <p:cNvSpPr txBox="1"/>
          <p:nvPr/>
        </p:nvSpPr>
        <p:spPr>
          <a:xfrm>
            <a:off x="2183025" y="6488130"/>
            <a:ext cx="764343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Meteosat-8,  20 </a:t>
            </a:r>
            <a:r>
              <a:rPr lang="cs-CZ" sz="1100" dirty="0" smtClean="0">
                <a:solidFill>
                  <a:schemeClr val="bg1"/>
                </a:solidFill>
                <a:latin typeface="Arial" panose="020B0604020202020204" pitchFamily="34" charset="0"/>
                <a:cs typeface="Arial" panose="020B0604020202020204" pitchFamily="34" charset="0"/>
              </a:rPr>
              <a:t>June </a:t>
            </a:r>
            <a:r>
              <a:rPr lang="en-US" sz="1100" dirty="0" smtClean="0">
                <a:solidFill>
                  <a:schemeClr val="bg1"/>
                </a:solidFill>
                <a:latin typeface="Arial" panose="020B0604020202020204" pitchFamily="34" charset="0"/>
                <a:cs typeface="Arial" panose="020B0604020202020204" pitchFamily="34" charset="0"/>
              </a:rPr>
              <a:t>2013  14:27 - 15:15 UTC,  experimental 2.5 minute rapid scan, sandwich of HRV and IR10.8 bands</a:t>
            </a:r>
            <a:endParaRPr lang="en-US" sz="1100" dirty="0">
              <a:solidFill>
                <a:schemeClr val="bg1"/>
              </a:solidFill>
              <a:latin typeface="Arial" panose="020B0604020202020204" pitchFamily="34" charset="0"/>
              <a:cs typeface="Arial" panose="020B0604020202020204" pitchFamily="34" charset="0"/>
            </a:endParaRPr>
          </a:p>
        </p:txBody>
      </p:sp>
      <p:sp>
        <p:nvSpPr>
          <p:cNvPr id="51" name="TextovéPole 50"/>
          <p:cNvSpPr txBox="1"/>
          <p:nvPr/>
        </p:nvSpPr>
        <p:spPr>
          <a:xfrm>
            <a:off x="3736909" y="5254367"/>
            <a:ext cx="1568058" cy="261610"/>
          </a:xfrm>
          <a:prstGeom prst="rect">
            <a:avLst/>
          </a:prstGeom>
          <a:noFill/>
        </p:spPr>
        <p:txBody>
          <a:bodyPr wrap="none" rtlCol="0">
            <a:spAutoFit/>
          </a:bodyPr>
          <a:lstStyle/>
          <a:p>
            <a:r>
              <a:rPr lang="en-US" sz="1050" b="1" dirty="0" smtClean="0">
                <a:solidFill>
                  <a:srgbClr val="FF0000"/>
                </a:solidFill>
              </a:rPr>
              <a:t>Coldest tops here</a:t>
            </a:r>
            <a:endParaRPr lang="cs-CZ" sz="1050" b="1" dirty="0">
              <a:solidFill>
                <a:srgbClr val="FF0000"/>
              </a:solidFill>
            </a:endParaRPr>
          </a:p>
        </p:txBody>
      </p:sp>
      <p:sp>
        <p:nvSpPr>
          <p:cNvPr id="52" name="TextovéPole 51"/>
          <p:cNvSpPr txBox="1"/>
          <p:nvPr/>
        </p:nvSpPr>
        <p:spPr>
          <a:xfrm>
            <a:off x="6017665" y="503667"/>
            <a:ext cx="1568058" cy="261610"/>
          </a:xfrm>
          <a:prstGeom prst="rect">
            <a:avLst/>
          </a:prstGeom>
          <a:noFill/>
        </p:spPr>
        <p:txBody>
          <a:bodyPr wrap="none" rtlCol="0">
            <a:spAutoFit/>
          </a:bodyPr>
          <a:lstStyle/>
          <a:p>
            <a:r>
              <a:rPr lang="en-US" sz="1050" b="1" dirty="0" smtClean="0">
                <a:solidFill>
                  <a:srgbClr val="FF0000"/>
                </a:solidFill>
              </a:rPr>
              <a:t>Coldest tops here</a:t>
            </a:r>
            <a:endParaRPr lang="cs-CZ" sz="1050" b="1" dirty="0">
              <a:solidFill>
                <a:srgbClr val="FF0000"/>
              </a:solidFill>
            </a:endParaRPr>
          </a:p>
        </p:txBody>
      </p:sp>
    </p:spTree>
    <p:extLst>
      <p:ext uri="{BB962C8B-B14F-4D97-AF65-F5344CB8AC3E}">
        <p14:creationId xmlns:p14="http://schemas.microsoft.com/office/powerpoint/2010/main" val="2277897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2016d - EUMeTrain MTG-I week (WebEx)\crop\sandwich_IR108-BT\201306201427_sandwich_HRV_IR10.8-BT_200-240K.png"/>
          <p:cNvPicPr>
            <a:picLocks noChangeAspect="1" noChangeArrowheads="1"/>
          </p:cNvPicPr>
          <p:nvPr/>
        </p:nvPicPr>
        <p:blipFill>
          <a:blip r:embed="rId2" cstate="print">
            <a:duotone>
              <a:prstClr val="black"/>
              <a:schemeClr val="accent5">
                <a:tint val="45000"/>
                <a:satMod val="400000"/>
              </a:schemeClr>
            </a:duotone>
            <a:extLst/>
          </a:blip>
          <a:srcRect/>
          <a:stretch>
            <a:fillRect/>
          </a:stretch>
        </p:blipFill>
        <p:spPr bwMode="auto">
          <a:xfrm>
            <a:off x="1470673" y="518713"/>
            <a:ext cx="2240404" cy="1116000"/>
          </a:xfrm>
          <a:prstGeom prst="rect">
            <a:avLst/>
          </a:prstGeom>
          <a:noFill/>
          <a:ln>
            <a:solidFill>
              <a:schemeClr val="tx1"/>
            </a:solidFill>
          </a:ln>
        </p:spPr>
      </p:pic>
      <p:pic>
        <p:nvPicPr>
          <p:cNvPr id="4" name="Picture 4" descr="M:\2016d - EUMeTrain MTG-I week (WebEx)\crop\sandwich_IR108-BT\201306201430_sandwich_HRV_IR10.8-BT_200-240K.png"/>
          <p:cNvPicPr>
            <a:picLocks noChangeAspect="1" noChangeArrowheads="1"/>
          </p:cNvPicPr>
          <p:nvPr/>
        </p:nvPicPr>
        <p:blipFill>
          <a:blip r:embed="rId3" cstate="print"/>
          <a:srcRect/>
          <a:stretch>
            <a:fillRect/>
          </a:stretch>
        </p:blipFill>
        <p:spPr bwMode="auto">
          <a:xfrm>
            <a:off x="1470673" y="1706713"/>
            <a:ext cx="2240404" cy="1116000"/>
          </a:xfrm>
          <a:prstGeom prst="rect">
            <a:avLst/>
          </a:prstGeom>
          <a:noFill/>
          <a:ln>
            <a:solidFill>
              <a:schemeClr val="tx1"/>
            </a:solidFill>
          </a:ln>
        </p:spPr>
      </p:pic>
      <p:pic>
        <p:nvPicPr>
          <p:cNvPr id="5" name="Picture 5" descr="M:\2016d - EUMeTrain MTG-I week (WebEx)\crop\sandwich_IR108-BT\201306201432_sandwich_HRV_IR10.8-BT_200-240K.png"/>
          <p:cNvPicPr>
            <a:picLocks noChangeAspect="1" noChangeArrowheads="1"/>
          </p:cNvPicPr>
          <p:nvPr/>
        </p:nvPicPr>
        <p:blipFill>
          <a:blip r:embed="rId4" cstate="print">
            <a:duotone>
              <a:prstClr val="black"/>
              <a:schemeClr val="accent5">
                <a:tint val="45000"/>
                <a:satMod val="400000"/>
              </a:schemeClr>
            </a:duotone>
            <a:extLst/>
          </a:blip>
          <a:srcRect/>
          <a:stretch>
            <a:fillRect/>
          </a:stretch>
        </p:blipFill>
        <p:spPr bwMode="auto">
          <a:xfrm>
            <a:off x="1470673" y="2894713"/>
            <a:ext cx="2240404" cy="1116000"/>
          </a:xfrm>
          <a:prstGeom prst="rect">
            <a:avLst/>
          </a:prstGeom>
          <a:noFill/>
          <a:ln>
            <a:solidFill>
              <a:schemeClr val="tx1"/>
            </a:solidFill>
          </a:ln>
        </p:spPr>
      </p:pic>
      <p:pic>
        <p:nvPicPr>
          <p:cNvPr id="6" name="Picture 6" descr="M:\2016d - EUMeTrain MTG-I week (WebEx)\crop\sandwich_IR108-BT\201306201435_sandwich_HRV_IR10.8-BT_200-240K.png"/>
          <p:cNvPicPr>
            <a:picLocks noChangeAspect="1" noChangeArrowheads="1"/>
          </p:cNvPicPr>
          <p:nvPr/>
        </p:nvPicPr>
        <p:blipFill>
          <a:blip r:embed="rId5" cstate="print"/>
          <a:srcRect/>
          <a:stretch>
            <a:fillRect/>
          </a:stretch>
        </p:blipFill>
        <p:spPr bwMode="auto">
          <a:xfrm>
            <a:off x="1470673" y="4082713"/>
            <a:ext cx="2240403" cy="1116000"/>
          </a:xfrm>
          <a:prstGeom prst="rect">
            <a:avLst/>
          </a:prstGeom>
          <a:noFill/>
          <a:ln>
            <a:solidFill>
              <a:schemeClr val="tx1"/>
            </a:solidFill>
          </a:ln>
        </p:spPr>
      </p:pic>
      <p:pic>
        <p:nvPicPr>
          <p:cNvPr id="7" name="Picture 7" descr="M:\2016d - EUMeTrain MTG-I week (WebEx)\crop\sandwich_IR108-BT\201306201437_sandwich_HRV_IR10.8-BT_200-240K.png"/>
          <p:cNvPicPr>
            <a:picLocks noChangeAspect="1" noChangeArrowheads="1"/>
          </p:cNvPicPr>
          <p:nvPr/>
        </p:nvPicPr>
        <p:blipFill>
          <a:blip r:embed="rId6" cstate="print">
            <a:duotone>
              <a:prstClr val="black"/>
              <a:schemeClr val="accent5">
                <a:tint val="45000"/>
                <a:satMod val="400000"/>
              </a:schemeClr>
            </a:duotone>
          </a:blip>
          <a:srcRect/>
          <a:stretch>
            <a:fillRect/>
          </a:stretch>
        </p:blipFill>
        <p:spPr bwMode="auto">
          <a:xfrm>
            <a:off x="1470673" y="5270713"/>
            <a:ext cx="2240404" cy="1116000"/>
          </a:xfrm>
          <a:prstGeom prst="rect">
            <a:avLst/>
          </a:prstGeom>
          <a:noFill/>
          <a:ln>
            <a:solidFill>
              <a:schemeClr val="tx1"/>
            </a:solidFill>
          </a:ln>
        </p:spPr>
      </p:pic>
      <p:pic>
        <p:nvPicPr>
          <p:cNvPr id="8" name="Picture 8" descr="M:\2016d - EUMeTrain MTG-I week (WebEx)\crop\sandwich_IR108-BT\201306201440_sandwich_HRV_IR10.8-BT_200-240K.png"/>
          <p:cNvPicPr>
            <a:picLocks noChangeAspect="1" noChangeArrowheads="1"/>
          </p:cNvPicPr>
          <p:nvPr/>
        </p:nvPicPr>
        <p:blipFill>
          <a:blip r:embed="rId7" cstate="print"/>
          <a:srcRect/>
          <a:stretch>
            <a:fillRect/>
          </a:stretch>
        </p:blipFill>
        <p:spPr bwMode="auto">
          <a:xfrm>
            <a:off x="3749473" y="518713"/>
            <a:ext cx="2240404" cy="1116000"/>
          </a:xfrm>
          <a:prstGeom prst="rect">
            <a:avLst/>
          </a:prstGeom>
          <a:noFill/>
          <a:ln>
            <a:solidFill>
              <a:schemeClr val="tx1"/>
            </a:solidFill>
          </a:ln>
        </p:spPr>
      </p:pic>
      <p:pic>
        <p:nvPicPr>
          <p:cNvPr id="9" name="Picture 9" descr="M:\2016d - EUMeTrain MTG-I week (WebEx)\crop\sandwich_IR108-BT\201306201442_sandwich_HRV_IR10.8-BT_200-240K.png"/>
          <p:cNvPicPr>
            <a:picLocks noChangeAspect="1" noChangeArrowheads="1"/>
          </p:cNvPicPr>
          <p:nvPr/>
        </p:nvPicPr>
        <p:blipFill>
          <a:blip r:embed="rId8" cstate="print">
            <a:duotone>
              <a:prstClr val="black"/>
              <a:schemeClr val="accent5">
                <a:tint val="45000"/>
                <a:satMod val="400000"/>
              </a:schemeClr>
            </a:duotone>
          </a:blip>
          <a:srcRect/>
          <a:stretch>
            <a:fillRect/>
          </a:stretch>
        </p:blipFill>
        <p:spPr bwMode="auto">
          <a:xfrm>
            <a:off x="3749473" y="1706713"/>
            <a:ext cx="2240404" cy="1116000"/>
          </a:xfrm>
          <a:prstGeom prst="rect">
            <a:avLst/>
          </a:prstGeom>
          <a:noFill/>
          <a:ln>
            <a:solidFill>
              <a:schemeClr val="tx1"/>
            </a:solidFill>
          </a:ln>
        </p:spPr>
      </p:pic>
      <p:pic>
        <p:nvPicPr>
          <p:cNvPr id="10" name="Picture 10" descr="M:\2016d - EUMeTrain MTG-I week (WebEx)\crop\sandwich_IR108-BT\201306201445_sandwich_HRV_IR10.8-BT_200-240K.png"/>
          <p:cNvPicPr>
            <a:picLocks noChangeAspect="1" noChangeArrowheads="1"/>
          </p:cNvPicPr>
          <p:nvPr/>
        </p:nvPicPr>
        <p:blipFill>
          <a:blip r:embed="rId9" cstate="print"/>
          <a:srcRect/>
          <a:stretch>
            <a:fillRect/>
          </a:stretch>
        </p:blipFill>
        <p:spPr bwMode="auto">
          <a:xfrm>
            <a:off x="3749473" y="2894713"/>
            <a:ext cx="2240404" cy="1116000"/>
          </a:xfrm>
          <a:prstGeom prst="rect">
            <a:avLst/>
          </a:prstGeom>
          <a:noFill/>
          <a:ln>
            <a:solidFill>
              <a:schemeClr val="tx1"/>
            </a:solidFill>
          </a:ln>
        </p:spPr>
      </p:pic>
      <p:pic>
        <p:nvPicPr>
          <p:cNvPr id="11" name="Picture 11" descr="M:\2016d - EUMeTrain MTG-I week (WebEx)\crop\sandwich_IR108-BT\201306201447_sandwich_HRV_IR10.8-BT_200-240K.png"/>
          <p:cNvPicPr>
            <a:picLocks noChangeAspect="1" noChangeArrowheads="1"/>
          </p:cNvPicPr>
          <p:nvPr/>
        </p:nvPicPr>
        <p:blipFill>
          <a:blip r:embed="rId10" cstate="print">
            <a:duotone>
              <a:prstClr val="black"/>
              <a:schemeClr val="accent5">
                <a:tint val="45000"/>
                <a:satMod val="400000"/>
              </a:schemeClr>
            </a:duotone>
          </a:blip>
          <a:srcRect/>
          <a:stretch>
            <a:fillRect/>
          </a:stretch>
        </p:blipFill>
        <p:spPr bwMode="auto">
          <a:xfrm>
            <a:off x="3749473" y="4082713"/>
            <a:ext cx="2240404" cy="1116000"/>
          </a:xfrm>
          <a:prstGeom prst="rect">
            <a:avLst/>
          </a:prstGeom>
          <a:noFill/>
          <a:ln>
            <a:solidFill>
              <a:schemeClr val="tx1"/>
            </a:solidFill>
          </a:ln>
        </p:spPr>
      </p:pic>
      <p:pic>
        <p:nvPicPr>
          <p:cNvPr id="12" name="Picture 12" descr="M:\2016d - EUMeTrain MTG-I week (WebEx)\crop\sandwich_IR108-BT\201306201450_sandwich_HRV_IR10.8-BT_200-240K.png"/>
          <p:cNvPicPr>
            <a:picLocks noChangeAspect="1" noChangeArrowheads="1"/>
          </p:cNvPicPr>
          <p:nvPr/>
        </p:nvPicPr>
        <p:blipFill>
          <a:blip r:embed="rId11" cstate="print"/>
          <a:srcRect/>
          <a:stretch>
            <a:fillRect/>
          </a:stretch>
        </p:blipFill>
        <p:spPr bwMode="auto">
          <a:xfrm>
            <a:off x="3749473" y="5270713"/>
            <a:ext cx="2240404" cy="1116000"/>
          </a:xfrm>
          <a:prstGeom prst="rect">
            <a:avLst/>
          </a:prstGeom>
          <a:noFill/>
          <a:ln>
            <a:solidFill>
              <a:schemeClr val="tx1"/>
            </a:solidFill>
          </a:ln>
        </p:spPr>
      </p:pic>
      <p:pic>
        <p:nvPicPr>
          <p:cNvPr id="13" name="Picture 13" descr="M:\2016d - EUMeTrain MTG-I week (WebEx)\crop\sandwich_IR108-BT\201306201452_sandwich_HRV_IR10.8-BT_200-240K.png"/>
          <p:cNvPicPr>
            <a:picLocks noChangeAspect="1" noChangeArrowheads="1"/>
          </p:cNvPicPr>
          <p:nvPr/>
        </p:nvPicPr>
        <p:blipFill>
          <a:blip r:embed="rId12" cstate="print">
            <a:duotone>
              <a:prstClr val="black"/>
              <a:schemeClr val="accent5">
                <a:tint val="45000"/>
                <a:satMod val="400000"/>
              </a:schemeClr>
            </a:duotone>
          </a:blip>
          <a:srcRect/>
          <a:stretch>
            <a:fillRect/>
          </a:stretch>
        </p:blipFill>
        <p:spPr bwMode="auto">
          <a:xfrm>
            <a:off x="6035473" y="518713"/>
            <a:ext cx="2240405" cy="1116000"/>
          </a:xfrm>
          <a:prstGeom prst="rect">
            <a:avLst/>
          </a:prstGeom>
          <a:noFill/>
          <a:ln>
            <a:solidFill>
              <a:schemeClr val="tx1"/>
            </a:solidFill>
          </a:ln>
        </p:spPr>
      </p:pic>
      <p:pic>
        <p:nvPicPr>
          <p:cNvPr id="14" name="Picture 14" descr="M:\2016d - EUMeTrain MTG-I week (WebEx)\crop\sandwich_IR108-BT\201306201455_sandwich_HRV_IR10.8-BT_200-240K.png"/>
          <p:cNvPicPr>
            <a:picLocks noChangeAspect="1" noChangeArrowheads="1"/>
          </p:cNvPicPr>
          <p:nvPr/>
        </p:nvPicPr>
        <p:blipFill>
          <a:blip r:embed="rId13" cstate="print"/>
          <a:srcRect/>
          <a:stretch>
            <a:fillRect/>
          </a:stretch>
        </p:blipFill>
        <p:spPr bwMode="auto">
          <a:xfrm>
            <a:off x="6035473" y="1706713"/>
            <a:ext cx="2240405" cy="1116000"/>
          </a:xfrm>
          <a:prstGeom prst="rect">
            <a:avLst/>
          </a:prstGeom>
          <a:noFill/>
          <a:ln>
            <a:solidFill>
              <a:schemeClr val="tx1"/>
            </a:solidFill>
          </a:ln>
        </p:spPr>
      </p:pic>
      <p:pic>
        <p:nvPicPr>
          <p:cNvPr id="15" name="Picture 15" descr="M:\2016d - EUMeTrain MTG-I week (WebEx)\crop\sandwich_IR108-BT\201306201457_sandwich_HRV_IR10.8-BT_200-240K.png"/>
          <p:cNvPicPr>
            <a:picLocks noChangeAspect="1" noChangeArrowheads="1"/>
          </p:cNvPicPr>
          <p:nvPr/>
        </p:nvPicPr>
        <p:blipFill>
          <a:blip r:embed="rId14" cstate="print">
            <a:duotone>
              <a:prstClr val="black"/>
              <a:schemeClr val="accent5">
                <a:tint val="45000"/>
                <a:satMod val="400000"/>
              </a:schemeClr>
            </a:duotone>
          </a:blip>
          <a:srcRect/>
          <a:stretch>
            <a:fillRect/>
          </a:stretch>
        </p:blipFill>
        <p:spPr bwMode="auto">
          <a:xfrm>
            <a:off x="6035473" y="2894713"/>
            <a:ext cx="2240404" cy="1116000"/>
          </a:xfrm>
          <a:prstGeom prst="rect">
            <a:avLst/>
          </a:prstGeom>
          <a:noFill/>
          <a:ln>
            <a:solidFill>
              <a:schemeClr val="tx1"/>
            </a:solidFill>
          </a:ln>
        </p:spPr>
      </p:pic>
      <p:pic>
        <p:nvPicPr>
          <p:cNvPr id="16" name="Picture 16" descr="M:\2016d - EUMeTrain MTG-I week (WebEx)\crop\sandwich_IR108-BT\201306201500_sandwich_HRV_IR10.8-BT_200-240K.png"/>
          <p:cNvPicPr>
            <a:picLocks noChangeAspect="1" noChangeArrowheads="1"/>
          </p:cNvPicPr>
          <p:nvPr/>
        </p:nvPicPr>
        <p:blipFill>
          <a:blip r:embed="rId15" cstate="print"/>
          <a:srcRect/>
          <a:stretch>
            <a:fillRect/>
          </a:stretch>
        </p:blipFill>
        <p:spPr bwMode="auto">
          <a:xfrm>
            <a:off x="6035473" y="4082713"/>
            <a:ext cx="2240405" cy="1116000"/>
          </a:xfrm>
          <a:prstGeom prst="rect">
            <a:avLst/>
          </a:prstGeom>
          <a:noFill/>
          <a:ln>
            <a:solidFill>
              <a:schemeClr val="tx1"/>
            </a:solidFill>
          </a:ln>
        </p:spPr>
      </p:pic>
      <p:pic>
        <p:nvPicPr>
          <p:cNvPr id="17" name="Picture 17" descr="M:\2016d - EUMeTrain MTG-I week (WebEx)\crop\sandwich_IR108-BT\201306201502_sandwich_HRV_IR10.8-BT_200-240K.png"/>
          <p:cNvPicPr>
            <a:picLocks noChangeAspect="1" noChangeArrowheads="1"/>
          </p:cNvPicPr>
          <p:nvPr/>
        </p:nvPicPr>
        <p:blipFill>
          <a:blip r:embed="rId16" cstate="print">
            <a:duotone>
              <a:prstClr val="black"/>
              <a:schemeClr val="accent5">
                <a:tint val="45000"/>
                <a:satMod val="400000"/>
              </a:schemeClr>
            </a:duotone>
          </a:blip>
          <a:srcRect/>
          <a:stretch>
            <a:fillRect/>
          </a:stretch>
        </p:blipFill>
        <p:spPr bwMode="auto">
          <a:xfrm>
            <a:off x="6035473" y="5270713"/>
            <a:ext cx="2240405" cy="1116000"/>
          </a:xfrm>
          <a:prstGeom prst="rect">
            <a:avLst/>
          </a:prstGeom>
          <a:noFill/>
          <a:ln>
            <a:solidFill>
              <a:schemeClr val="tx1"/>
            </a:solidFill>
          </a:ln>
        </p:spPr>
      </p:pic>
      <p:pic>
        <p:nvPicPr>
          <p:cNvPr id="18" name="Picture 18" descr="M:\2016d - EUMeTrain MTG-I week (WebEx)\crop\sandwich_IR108-BT\201306201505_sandwich_HRV_IR10.8-BT_200-240K.png"/>
          <p:cNvPicPr>
            <a:picLocks noChangeAspect="1" noChangeArrowheads="1"/>
          </p:cNvPicPr>
          <p:nvPr/>
        </p:nvPicPr>
        <p:blipFill>
          <a:blip r:embed="rId17" cstate="print"/>
          <a:srcRect/>
          <a:stretch>
            <a:fillRect/>
          </a:stretch>
        </p:blipFill>
        <p:spPr bwMode="auto">
          <a:xfrm>
            <a:off x="8310673" y="518713"/>
            <a:ext cx="2240404" cy="1116000"/>
          </a:xfrm>
          <a:prstGeom prst="rect">
            <a:avLst/>
          </a:prstGeom>
          <a:noFill/>
          <a:ln>
            <a:solidFill>
              <a:schemeClr val="tx1"/>
            </a:solidFill>
          </a:ln>
        </p:spPr>
      </p:pic>
      <p:pic>
        <p:nvPicPr>
          <p:cNvPr id="19" name="Picture 19" descr="M:\2016d - EUMeTrain MTG-I week (WebEx)\crop\sandwich_IR108-BT\201306201507_sandwich_HRV_IR10.8-BT_200-240K.png"/>
          <p:cNvPicPr>
            <a:picLocks noChangeAspect="1" noChangeArrowheads="1"/>
          </p:cNvPicPr>
          <p:nvPr/>
        </p:nvPicPr>
        <p:blipFill>
          <a:blip r:embed="rId18" cstate="print">
            <a:duotone>
              <a:prstClr val="black"/>
              <a:schemeClr val="accent5">
                <a:tint val="45000"/>
                <a:satMod val="400000"/>
              </a:schemeClr>
            </a:duotone>
          </a:blip>
          <a:srcRect/>
          <a:stretch>
            <a:fillRect/>
          </a:stretch>
        </p:blipFill>
        <p:spPr bwMode="auto">
          <a:xfrm>
            <a:off x="8310673" y="1706713"/>
            <a:ext cx="2240405" cy="1116000"/>
          </a:xfrm>
          <a:prstGeom prst="rect">
            <a:avLst/>
          </a:prstGeom>
          <a:noFill/>
          <a:ln>
            <a:solidFill>
              <a:schemeClr val="tx1"/>
            </a:solidFill>
          </a:ln>
        </p:spPr>
      </p:pic>
      <p:pic>
        <p:nvPicPr>
          <p:cNvPr id="20" name="Picture 20" descr="M:\2016d - EUMeTrain MTG-I week (WebEx)\crop\sandwich_IR108-BT\201306201510_sandwich_HRV_IR10.8-BT_200-240K.png"/>
          <p:cNvPicPr>
            <a:picLocks noChangeAspect="1" noChangeArrowheads="1"/>
          </p:cNvPicPr>
          <p:nvPr/>
        </p:nvPicPr>
        <p:blipFill>
          <a:blip r:embed="rId19" cstate="print"/>
          <a:srcRect/>
          <a:stretch>
            <a:fillRect/>
          </a:stretch>
        </p:blipFill>
        <p:spPr bwMode="auto">
          <a:xfrm>
            <a:off x="8310673" y="2894713"/>
            <a:ext cx="2240403" cy="1116000"/>
          </a:xfrm>
          <a:prstGeom prst="rect">
            <a:avLst/>
          </a:prstGeom>
          <a:noFill/>
          <a:ln>
            <a:solidFill>
              <a:schemeClr val="tx1"/>
            </a:solidFill>
          </a:ln>
        </p:spPr>
      </p:pic>
      <p:pic>
        <p:nvPicPr>
          <p:cNvPr id="21" name="Picture 21" descr="M:\2016d - EUMeTrain MTG-I week (WebEx)\crop\sandwich_IR108-BT\201306201512_sandwich_HRV_IR10.8-BT_200-240K.png"/>
          <p:cNvPicPr>
            <a:picLocks noChangeAspect="1" noChangeArrowheads="1"/>
          </p:cNvPicPr>
          <p:nvPr/>
        </p:nvPicPr>
        <p:blipFill>
          <a:blip r:embed="rId20" cstate="print">
            <a:duotone>
              <a:prstClr val="black"/>
              <a:schemeClr val="accent5">
                <a:tint val="45000"/>
                <a:satMod val="400000"/>
              </a:schemeClr>
            </a:duotone>
          </a:blip>
          <a:srcRect/>
          <a:stretch>
            <a:fillRect/>
          </a:stretch>
        </p:blipFill>
        <p:spPr bwMode="auto">
          <a:xfrm>
            <a:off x="8310673" y="4082713"/>
            <a:ext cx="2240404" cy="1116000"/>
          </a:xfrm>
          <a:prstGeom prst="rect">
            <a:avLst/>
          </a:prstGeom>
          <a:noFill/>
          <a:ln>
            <a:solidFill>
              <a:schemeClr val="tx1"/>
            </a:solidFill>
          </a:ln>
        </p:spPr>
      </p:pic>
      <p:pic>
        <p:nvPicPr>
          <p:cNvPr id="22" name="Picture 22" descr="M:\2016d - EUMeTrain MTG-I week (WebEx)\crop\sandwich_IR108-BT\201306201515_sandwich_HRV_IR10.8-BT_200-240K.png"/>
          <p:cNvPicPr>
            <a:picLocks noChangeAspect="1" noChangeArrowheads="1"/>
          </p:cNvPicPr>
          <p:nvPr/>
        </p:nvPicPr>
        <p:blipFill>
          <a:blip r:embed="rId21" cstate="print"/>
          <a:srcRect/>
          <a:stretch>
            <a:fillRect/>
          </a:stretch>
        </p:blipFill>
        <p:spPr bwMode="auto">
          <a:xfrm>
            <a:off x="8310673" y="5270713"/>
            <a:ext cx="2240403" cy="1116000"/>
          </a:xfrm>
          <a:prstGeom prst="rect">
            <a:avLst/>
          </a:prstGeom>
          <a:noFill/>
          <a:ln>
            <a:solidFill>
              <a:schemeClr val="tx1"/>
            </a:solidFill>
          </a:ln>
        </p:spPr>
      </p:pic>
      <p:sp>
        <p:nvSpPr>
          <p:cNvPr id="23" name="TextovéPole 22"/>
          <p:cNvSpPr txBox="1"/>
          <p:nvPr/>
        </p:nvSpPr>
        <p:spPr>
          <a:xfrm>
            <a:off x="3199115" y="531083"/>
            <a:ext cx="497252" cy="215444"/>
          </a:xfrm>
          <a:prstGeom prst="rect">
            <a:avLst/>
          </a:prstGeom>
          <a:solidFill>
            <a:schemeClr val="tx1"/>
          </a:solidFill>
        </p:spPr>
        <p:txBody>
          <a:bodyPr wrap="none" rtlCol="0">
            <a:spAutoFit/>
          </a:bodyPr>
          <a:lstStyle/>
          <a:p>
            <a:r>
              <a:rPr lang="en-US" sz="800" b="1" dirty="0" smtClean="0">
                <a:solidFill>
                  <a:schemeClr val="bg1"/>
                </a:solidFill>
              </a:rPr>
              <a:t>14:27.5</a:t>
            </a:r>
            <a:endParaRPr lang="cs-CZ" sz="800" b="1" dirty="0">
              <a:solidFill>
                <a:schemeClr val="bg1"/>
              </a:solidFill>
            </a:endParaRPr>
          </a:p>
        </p:txBody>
      </p:sp>
      <p:sp>
        <p:nvSpPr>
          <p:cNvPr id="24" name="TextovéPole 23"/>
          <p:cNvSpPr txBox="1"/>
          <p:nvPr/>
        </p:nvSpPr>
        <p:spPr>
          <a:xfrm>
            <a:off x="3201035" y="1722479"/>
            <a:ext cx="497252" cy="215444"/>
          </a:xfrm>
          <a:prstGeom prst="rect">
            <a:avLst/>
          </a:prstGeom>
          <a:solidFill>
            <a:schemeClr val="tx1"/>
          </a:solidFill>
        </p:spPr>
        <p:txBody>
          <a:bodyPr wrap="none" rtlCol="0">
            <a:spAutoFit/>
          </a:bodyPr>
          <a:lstStyle/>
          <a:p>
            <a:r>
              <a:rPr lang="en-US" sz="800" b="1" dirty="0" smtClean="0">
                <a:solidFill>
                  <a:schemeClr val="bg1"/>
                </a:solidFill>
              </a:rPr>
              <a:t>14:30.0</a:t>
            </a:r>
            <a:endParaRPr lang="cs-CZ" sz="800" b="1" dirty="0">
              <a:solidFill>
                <a:schemeClr val="bg1"/>
              </a:solidFill>
            </a:endParaRPr>
          </a:p>
        </p:txBody>
      </p:sp>
      <p:sp>
        <p:nvSpPr>
          <p:cNvPr id="25" name="TextovéPole 24"/>
          <p:cNvSpPr txBox="1"/>
          <p:nvPr/>
        </p:nvSpPr>
        <p:spPr>
          <a:xfrm>
            <a:off x="3201035" y="2910479"/>
            <a:ext cx="497252" cy="215444"/>
          </a:xfrm>
          <a:prstGeom prst="rect">
            <a:avLst/>
          </a:prstGeom>
          <a:solidFill>
            <a:schemeClr val="tx1"/>
          </a:solidFill>
        </p:spPr>
        <p:txBody>
          <a:bodyPr wrap="none" rtlCol="0">
            <a:spAutoFit/>
          </a:bodyPr>
          <a:lstStyle/>
          <a:p>
            <a:r>
              <a:rPr lang="en-US" sz="800" b="1" dirty="0" smtClean="0">
                <a:solidFill>
                  <a:schemeClr val="bg1"/>
                </a:solidFill>
              </a:rPr>
              <a:t>14:32.5</a:t>
            </a:r>
            <a:endParaRPr lang="cs-CZ" sz="800" b="1" dirty="0">
              <a:solidFill>
                <a:schemeClr val="bg1"/>
              </a:solidFill>
            </a:endParaRPr>
          </a:p>
        </p:txBody>
      </p:sp>
      <p:sp>
        <p:nvSpPr>
          <p:cNvPr id="26" name="TextovéPole 25"/>
          <p:cNvSpPr txBox="1"/>
          <p:nvPr/>
        </p:nvSpPr>
        <p:spPr>
          <a:xfrm>
            <a:off x="3199115" y="4098479"/>
            <a:ext cx="497252" cy="215444"/>
          </a:xfrm>
          <a:prstGeom prst="rect">
            <a:avLst/>
          </a:prstGeom>
          <a:solidFill>
            <a:schemeClr val="tx1"/>
          </a:solidFill>
        </p:spPr>
        <p:txBody>
          <a:bodyPr wrap="none" rtlCol="0">
            <a:spAutoFit/>
          </a:bodyPr>
          <a:lstStyle/>
          <a:p>
            <a:r>
              <a:rPr lang="en-US" sz="800" b="1" dirty="0" smtClean="0">
                <a:solidFill>
                  <a:schemeClr val="bg1"/>
                </a:solidFill>
              </a:rPr>
              <a:t>14:35.0</a:t>
            </a:r>
            <a:endParaRPr lang="cs-CZ" sz="800" b="1" dirty="0">
              <a:solidFill>
                <a:schemeClr val="bg1"/>
              </a:solidFill>
            </a:endParaRPr>
          </a:p>
        </p:txBody>
      </p:sp>
      <p:sp>
        <p:nvSpPr>
          <p:cNvPr id="27" name="TextovéPole 26"/>
          <p:cNvSpPr txBox="1"/>
          <p:nvPr/>
        </p:nvSpPr>
        <p:spPr>
          <a:xfrm>
            <a:off x="3199115" y="5286479"/>
            <a:ext cx="497252" cy="215444"/>
          </a:xfrm>
          <a:prstGeom prst="rect">
            <a:avLst/>
          </a:prstGeom>
          <a:solidFill>
            <a:schemeClr val="tx1"/>
          </a:solidFill>
        </p:spPr>
        <p:txBody>
          <a:bodyPr wrap="none" rtlCol="0">
            <a:spAutoFit/>
          </a:bodyPr>
          <a:lstStyle/>
          <a:p>
            <a:r>
              <a:rPr lang="en-US" sz="800" b="1" dirty="0" smtClean="0">
                <a:solidFill>
                  <a:schemeClr val="bg1"/>
                </a:solidFill>
              </a:rPr>
              <a:t>14:37.5</a:t>
            </a:r>
            <a:endParaRPr lang="cs-CZ" sz="800" b="1" dirty="0">
              <a:solidFill>
                <a:schemeClr val="bg1"/>
              </a:solidFill>
            </a:endParaRPr>
          </a:p>
        </p:txBody>
      </p:sp>
      <p:sp>
        <p:nvSpPr>
          <p:cNvPr id="28" name="TextovéPole 27"/>
          <p:cNvSpPr txBox="1"/>
          <p:nvPr/>
        </p:nvSpPr>
        <p:spPr>
          <a:xfrm>
            <a:off x="5474093" y="531083"/>
            <a:ext cx="497252" cy="215444"/>
          </a:xfrm>
          <a:prstGeom prst="rect">
            <a:avLst/>
          </a:prstGeom>
          <a:solidFill>
            <a:schemeClr val="tx1"/>
          </a:solidFill>
        </p:spPr>
        <p:txBody>
          <a:bodyPr wrap="none" rtlCol="0">
            <a:spAutoFit/>
          </a:bodyPr>
          <a:lstStyle/>
          <a:p>
            <a:r>
              <a:rPr lang="en-US" sz="800" b="1" dirty="0" smtClean="0">
                <a:solidFill>
                  <a:schemeClr val="bg1"/>
                </a:solidFill>
              </a:rPr>
              <a:t>14:40.0</a:t>
            </a:r>
            <a:endParaRPr lang="cs-CZ" sz="800" b="1" dirty="0">
              <a:solidFill>
                <a:schemeClr val="bg1"/>
              </a:solidFill>
            </a:endParaRPr>
          </a:p>
        </p:txBody>
      </p:sp>
      <p:sp>
        <p:nvSpPr>
          <p:cNvPr id="29" name="TextovéPole 28"/>
          <p:cNvSpPr txBox="1"/>
          <p:nvPr/>
        </p:nvSpPr>
        <p:spPr>
          <a:xfrm>
            <a:off x="5476013" y="1722479"/>
            <a:ext cx="497252" cy="215444"/>
          </a:xfrm>
          <a:prstGeom prst="rect">
            <a:avLst/>
          </a:prstGeom>
          <a:solidFill>
            <a:schemeClr val="tx1"/>
          </a:solidFill>
        </p:spPr>
        <p:txBody>
          <a:bodyPr wrap="none" rtlCol="0">
            <a:spAutoFit/>
          </a:bodyPr>
          <a:lstStyle/>
          <a:p>
            <a:r>
              <a:rPr lang="en-US" sz="800" b="1" dirty="0" smtClean="0">
                <a:solidFill>
                  <a:schemeClr val="bg1"/>
                </a:solidFill>
              </a:rPr>
              <a:t>14:42.5</a:t>
            </a:r>
            <a:endParaRPr lang="cs-CZ" sz="800" b="1" dirty="0">
              <a:solidFill>
                <a:schemeClr val="bg1"/>
              </a:solidFill>
            </a:endParaRPr>
          </a:p>
        </p:txBody>
      </p:sp>
      <p:sp>
        <p:nvSpPr>
          <p:cNvPr id="30" name="TextovéPole 29"/>
          <p:cNvSpPr txBox="1"/>
          <p:nvPr/>
        </p:nvSpPr>
        <p:spPr>
          <a:xfrm>
            <a:off x="5476013" y="2910479"/>
            <a:ext cx="497252" cy="215444"/>
          </a:xfrm>
          <a:prstGeom prst="rect">
            <a:avLst/>
          </a:prstGeom>
          <a:solidFill>
            <a:schemeClr val="tx1"/>
          </a:solidFill>
        </p:spPr>
        <p:txBody>
          <a:bodyPr wrap="none" rtlCol="0">
            <a:spAutoFit/>
          </a:bodyPr>
          <a:lstStyle/>
          <a:p>
            <a:r>
              <a:rPr lang="en-US" sz="800" b="1" dirty="0" smtClean="0">
                <a:solidFill>
                  <a:schemeClr val="bg1"/>
                </a:solidFill>
              </a:rPr>
              <a:t>14:45.0</a:t>
            </a:r>
            <a:endParaRPr lang="cs-CZ" sz="800" b="1" dirty="0">
              <a:solidFill>
                <a:schemeClr val="bg1"/>
              </a:solidFill>
            </a:endParaRPr>
          </a:p>
        </p:txBody>
      </p:sp>
      <p:sp>
        <p:nvSpPr>
          <p:cNvPr id="31" name="TextovéPole 30"/>
          <p:cNvSpPr txBox="1"/>
          <p:nvPr/>
        </p:nvSpPr>
        <p:spPr>
          <a:xfrm>
            <a:off x="5474093" y="4098479"/>
            <a:ext cx="497252" cy="215444"/>
          </a:xfrm>
          <a:prstGeom prst="rect">
            <a:avLst/>
          </a:prstGeom>
          <a:solidFill>
            <a:schemeClr val="tx1"/>
          </a:solidFill>
        </p:spPr>
        <p:txBody>
          <a:bodyPr wrap="none" rtlCol="0">
            <a:spAutoFit/>
          </a:bodyPr>
          <a:lstStyle/>
          <a:p>
            <a:r>
              <a:rPr lang="en-US" sz="800" b="1" dirty="0" smtClean="0">
                <a:solidFill>
                  <a:schemeClr val="bg1"/>
                </a:solidFill>
              </a:rPr>
              <a:t>14:47.5</a:t>
            </a:r>
            <a:endParaRPr lang="cs-CZ" sz="800" b="1" dirty="0">
              <a:solidFill>
                <a:schemeClr val="bg1"/>
              </a:solidFill>
            </a:endParaRPr>
          </a:p>
        </p:txBody>
      </p:sp>
      <p:sp>
        <p:nvSpPr>
          <p:cNvPr id="32" name="TextovéPole 31"/>
          <p:cNvSpPr txBox="1"/>
          <p:nvPr/>
        </p:nvSpPr>
        <p:spPr>
          <a:xfrm>
            <a:off x="5474093" y="5286479"/>
            <a:ext cx="497252" cy="215444"/>
          </a:xfrm>
          <a:prstGeom prst="rect">
            <a:avLst/>
          </a:prstGeom>
          <a:solidFill>
            <a:schemeClr val="tx1"/>
          </a:solidFill>
        </p:spPr>
        <p:txBody>
          <a:bodyPr wrap="none" rtlCol="0">
            <a:spAutoFit/>
          </a:bodyPr>
          <a:lstStyle/>
          <a:p>
            <a:r>
              <a:rPr lang="en-US" sz="800" b="1" dirty="0" smtClean="0">
                <a:solidFill>
                  <a:schemeClr val="bg1"/>
                </a:solidFill>
              </a:rPr>
              <a:t>14:50.0</a:t>
            </a:r>
            <a:endParaRPr lang="cs-CZ" sz="800" b="1" dirty="0">
              <a:solidFill>
                <a:schemeClr val="bg1"/>
              </a:solidFill>
            </a:endParaRPr>
          </a:p>
        </p:txBody>
      </p:sp>
      <p:sp>
        <p:nvSpPr>
          <p:cNvPr id="33" name="TextovéPole 32"/>
          <p:cNvSpPr txBox="1"/>
          <p:nvPr/>
        </p:nvSpPr>
        <p:spPr>
          <a:xfrm>
            <a:off x="7769227" y="531083"/>
            <a:ext cx="497252" cy="215444"/>
          </a:xfrm>
          <a:prstGeom prst="rect">
            <a:avLst/>
          </a:prstGeom>
          <a:solidFill>
            <a:schemeClr val="tx1"/>
          </a:solidFill>
        </p:spPr>
        <p:txBody>
          <a:bodyPr wrap="none" rtlCol="0">
            <a:spAutoFit/>
          </a:bodyPr>
          <a:lstStyle/>
          <a:p>
            <a:r>
              <a:rPr lang="en-US" sz="800" b="1" dirty="0" smtClean="0">
                <a:solidFill>
                  <a:schemeClr val="bg1"/>
                </a:solidFill>
              </a:rPr>
              <a:t>14:52.5</a:t>
            </a:r>
            <a:endParaRPr lang="cs-CZ" sz="800" b="1" dirty="0">
              <a:solidFill>
                <a:schemeClr val="bg1"/>
              </a:solidFill>
            </a:endParaRPr>
          </a:p>
        </p:txBody>
      </p:sp>
      <p:sp>
        <p:nvSpPr>
          <p:cNvPr id="34" name="TextovéPole 33"/>
          <p:cNvSpPr txBox="1"/>
          <p:nvPr/>
        </p:nvSpPr>
        <p:spPr>
          <a:xfrm>
            <a:off x="7771147" y="1722479"/>
            <a:ext cx="497252" cy="215444"/>
          </a:xfrm>
          <a:prstGeom prst="rect">
            <a:avLst/>
          </a:prstGeom>
          <a:solidFill>
            <a:schemeClr val="tx1"/>
          </a:solidFill>
        </p:spPr>
        <p:txBody>
          <a:bodyPr wrap="none" rtlCol="0">
            <a:spAutoFit/>
          </a:bodyPr>
          <a:lstStyle/>
          <a:p>
            <a:r>
              <a:rPr lang="en-US" sz="800" b="1" dirty="0" smtClean="0">
                <a:solidFill>
                  <a:schemeClr val="bg1"/>
                </a:solidFill>
              </a:rPr>
              <a:t>14:55.0</a:t>
            </a:r>
            <a:endParaRPr lang="cs-CZ" sz="800" b="1" dirty="0">
              <a:solidFill>
                <a:schemeClr val="bg1"/>
              </a:solidFill>
            </a:endParaRPr>
          </a:p>
        </p:txBody>
      </p:sp>
      <p:sp>
        <p:nvSpPr>
          <p:cNvPr id="35" name="TextovéPole 34"/>
          <p:cNvSpPr txBox="1"/>
          <p:nvPr/>
        </p:nvSpPr>
        <p:spPr>
          <a:xfrm>
            <a:off x="7771147" y="2910479"/>
            <a:ext cx="497252" cy="215444"/>
          </a:xfrm>
          <a:prstGeom prst="rect">
            <a:avLst/>
          </a:prstGeom>
          <a:solidFill>
            <a:schemeClr val="tx1"/>
          </a:solidFill>
        </p:spPr>
        <p:txBody>
          <a:bodyPr wrap="none" rtlCol="0">
            <a:spAutoFit/>
          </a:bodyPr>
          <a:lstStyle/>
          <a:p>
            <a:r>
              <a:rPr lang="en-US" sz="800" b="1" dirty="0" smtClean="0">
                <a:solidFill>
                  <a:schemeClr val="bg1"/>
                </a:solidFill>
              </a:rPr>
              <a:t>14:57.5</a:t>
            </a:r>
            <a:endParaRPr lang="cs-CZ" sz="800" b="1" dirty="0">
              <a:solidFill>
                <a:schemeClr val="bg1"/>
              </a:solidFill>
            </a:endParaRPr>
          </a:p>
        </p:txBody>
      </p:sp>
      <p:sp>
        <p:nvSpPr>
          <p:cNvPr id="36" name="TextovéPole 35"/>
          <p:cNvSpPr txBox="1"/>
          <p:nvPr/>
        </p:nvSpPr>
        <p:spPr>
          <a:xfrm>
            <a:off x="7769227" y="4098479"/>
            <a:ext cx="497252" cy="215444"/>
          </a:xfrm>
          <a:prstGeom prst="rect">
            <a:avLst/>
          </a:prstGeom>
          <a:solidFill>
            <a:schemeClr val="tx1"/>
          </a:solidFill>
        </p:spPr>
        <p:txBody>
          <a:bodyPr wrap="none" rtlCol="0">
            <a:spAutoFit/>
          </a:bodyPr>
          <a:lstStyle/>
          <a:p>
            <a:r>
              <a:rPr lang="en-US" sz="800" b="1" dirty="0" smtClean="0">
                <a:solidFill>
                  <a:schemeClr val="bg1"/>
                </a:solidFill>
              </a:rPr>
              <a:t>15:00.0</a:t>
            </a:r>
            <a:endParaRPr lang="cs-CZ" sz="800" b="1" dirty="0">
              <a:solidFill>
                <a:schemeClr val="bg1"/>
              </a:solidFill>
            </a:endParaRPr>
          </a:p>
        </p:txBody>
      </p:sp>
      <p:sp>
        <p:nvSpPr>
          <p:cNvPr id="37" name="TextovéPole 36"/>
          <p:cNvSpPr txBox="1"/>
          <p:nvPr/>
        </p:nvSpPr>
        <p:spPr>
          <a:xfrm>
            <a:off x="7769227" y="5286479"/>
            <a:ext cx="497252" cy="215444"/>
          </a:xfrm>
          <a:prstGeom prst="rect">
            <a:avLst/>
          </a:prstGeom>
          <a:solidFill>
            <a:schemeClr val="tx1"/>
          </a:solidFill>
        </p:spPr>
        <p:txBody>
          <a:bodyPr wrap="none" rtlCol="0">
            <a:spAutoFit/>
          </a:bodyPr>
          <a:lstStyle/>
          <a:p>
            <a:r>
              <a:rPr lang="en-US" sz="800" b="1" dirty="0" smtClean="0">
                <a:solidFill>
                  <a:schemeClr val="bg1"/>
                </a:solidFill>
              </a:rPr>
              <a:t>15:02.5</a:t>
            </a:r>
            <a:endParaRPr lang="cs-CZ" sz="800" b="1" dirty="0">
              <a:solidFill>
                <a:schemeClr val="bg1"/>
              </a:solidFill>
            </a:endParaRPr>
          </a:p>
        </p:txBody>
      </p:sp>
      <p:sp>
        <p:nvSpPr>
          <p:cNvPr id="38" name="TextovéPole 37"/>
          <p:cNvSpPr txBox="1"/>
          <p:nvPr/>
        </p:nvSpPr>
        <p:spPr>
          <a:xfrm>
            <a:off x="10046125" y="531083"/>
            <a:ext cx="497252" cy="215444"/>
          </a:xfrm>
          <a:prstGeom prst="rect">
            <a:avLst/>
          </a:prstGeom>
          <a:solidFill>
            <a:schemeClr val="tx1"/>
          </a:solidFill>
        </p:spPr>
        <p:txBody>
          <a:bodyPr wrap="none" rtlCol="0">
            <a:spAutoFit/>
          </a:bodyPr>
          <a:lstStyle/>
          <a:p>
            <a:r>
              <a:rPr lang="en-US" sz="800" b="1" dirty="0" smtClean="0">
                <a:solidFill>
                  <a:schemeClr val="bg1"/>
                </a:solidFill>
              </a:rPr>
              <a:t>15:05.0</a:t>
            </a:r>
            <a:endParaRPr lang="cs-CZ" sz="800" b="1" dirty="0">
              <a:solidFill>
                <a:schemeClr val="bg1"/>
              </a:solidFill>
            </a:endParaRPr>
          </a:p>
        </p:txBody>
      </p:sp>
      <p:sp>
        <p:nvSpPr>
          <p:cNvPr id="39" name="TextovéPole 38"/>
          <p:cNvSpPr txBox="1"/>
          <p:nvPr/>
        </p:nvSpPr>
        <p:spPr>
          <a:xfrm>
            <a:off x="10048045" y="1722479"/>
            <a:ext cx="497252" cy="215444"/>
          </a:xfrm>
          <a:prstGeom prst="rect">
            <a:avLst/>
          </a:prstGeom>
          <a:solidFill>
            <a:schemeClr val="tx1"/>
          </a:solidFill>
        </p:spPr>
        <p:txBody>
          <a:bodyPr wrap="none" rtlCol="0">
            <a:spAutoFit/>
          </a:bodyPr>
          <a:lstStyle/>
          <a:p>
            <a:r>
              <a:rPr lang="en-US" sz="800" b="1" dirty="0" smtClean="0">
                <a:solidFill>
                  <a:schemeClr val="bg1"/>
                </a:solidFill>
              </a:rPr>
              <a:t>15:07.5</a:t>
            </a:r>
            <a:endParaRPr lang="cs-CZ" sz="800" b="1" dirty="0">
              <a:solidFill>
                <a:schemeClr val="bg1"/>
              </a:solidFill>
            </a:endParaRPr>
          </a:p>
        </p:txBody>
      </p:sp>
      <p:sp>
        <p:nvSpPr>
          <p:cNvPr id="40" name="TextovéPole 39"/>
          <p:cNvSpPr txBox="1"/>
          <p:nvPr/>
        </p:nvSpPr>
        <p:spPr>
          <a:xfrm>
            <a:off x="10048045" y="2910479"/>
            <a:ext cx="497252" cy="215444"/>
          </a:xfrm>
          <a:prstGeom prst="rect">
            <a:avLst/>
          </a:prstGeom>
          <a:solidFill>
            <a:schemeClr val="tx1"/>
          </a:solidFill>
        </p:spPr>
        <p:txBody>
          <a:bodyPr wrap="none" rtlCol="0">
            <a:spAutoFit/>
          </a:bodyPr>
          <a:lstStyle/>
          <a:p>
            <a:r>
              <a:rPr lang="en-US" sz="800" b="1" dirty="0" smtClean="0">
                <a:solidFill>
                  <a:schemeClr val="bg1"/>
                </a:solidFill>
              </a:rPr>
              <a:t>15:10.0</a:t>
            </a:r>
            <a:endParaRPr lang="cs-CZ" sz="800" b="1" dirty="0">
              <a:solidFill>
                <a:schemeClr val="bg1"/>
              </a:solidFill>
            </a:endParaRPr>
          </a:p>
        </p:txBody>
      </p:sp>
      <p:sp>
        <p:nvSpPr>
          <p:cNvPr id="41" name="TextovéPole 40"/>
          <p:cNvSpPr txBox="1"/>
          <p:nvPr/>
        </p:nvSpPr>
        <p:spPr>
          <a:xfrm>
            <a:off x="10046125" y="4098479"/>
            <a:ext cx="497252" cy="215444"/>
          </a:xfrm>
          <a:prstGeom prst="rect">
            <a:avLst/>
          </a:prstGeom>
          <a:solidFill>
            <a:schemeClr val="tx1"/>
          </a:solidFill>
        </p:spPr>
        <p:txBody>
          <a:bodyPr wrap="none" rtlCol="0">
            <a:spAutoFit/>
          </a:bodyPr>
          <a:lstStyle/>
          <a:p>
            <a:r>
              <a:rPr lang="en-US" sz="800" b="1" dirty="0" smtClean="0">
                <a:solidFill>
                  <a:schemeClr val="bg1"/>
                </a:solidFill>
              </a:rPr>
              <a:t>15:12.5</a:t>
            </a:r>
            <a:endParaRPr lang="cs-CZ" sz="800" b="1" dirty="0">
              <a:solidFill>
                <a:schemeClr val="bg1"/>
              </a:solidFill>
            </a:endParaRPr>
          </a:p>
        </p:txBody>
      </p:sp>
      <p:sp>
        <p:nvSpPr>
          <p:cNvPr id="42" name="TextovéPole 41"/>
          <p:cNvSpPr txBox="1"/>
          <p:nvPr/>
        </p:nvSpPr>
        <p:spPr>
          <a:xfrm>
            <a:off x="10046125" y="5286479"/>
            <a:ext cx="497252" cy="215444"/>
          </a:xfrm>
          <a:prstGeom prst="rect">
            <a:avLst/>
          </a:prstGeom>
          <a:solidFill>
            <a:schemeClr val="tx1"/>
          </a:solidFill>
        </p:spPr>
        <p:txBody>
          <a:bodyPr wrap="none" rtlCol="0">
            <a:spAutoFit/>
          </a:bodyPr>
          <a:lstStyle/>
          <a:p>
            <a:r>
              <a:rPr lang="en-US" sz="800" b="1" dirty="0" smtClean="0">
                <a:solidFill>
                  <a:schemeClr val="bg1"/>
                </a:solidFill>
              </a:rPr>
              <a:t>15:15.0</a:t>
            </a:r>
            <a:endParaRPr lang="cs-CZ" sz="800" b="1" dirty="0">
              <a:solidFill>
                <a:schemeClr val="bg1"/>
              </a:solidFill>
            </a:endParaRPr>
          </a:p>
        </p:txBody>
      </p:sp>
      <p:sp>
        <p:nvSpPr>
          <p:cNvPr id="50" name="TextovéPole 49"/>
          <p:cNvSpPr txBox="1"/>
          <p:nvPr/>
        </p:nvSpPr>
        <p:spPr>
          <a:xfrm>
            <a:off x="2183025" y="6488130"/>
            <a:ext cx="764343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Meteosat-8,  20 </a:t>
            </a:r>
            <a:r>
              <a:rPr lang="cs-CZ" sz="1100" dirty="0" smtClean="0">
                <a:solidFill>
                  <a:schemeClr val="bg1"/>
                </a:solidFill>
                <a:latin typeface="Arial" panose="020B0604020202020204" pitchFamily="34" charset="0"/>
                <a:cs typeface="Arial" panose="020B0604020202020204" pitchFamily="34" charset="0"/>
              </a:rPr>
              <a:t>June </a:t>
            </a:r>
            <a:r>
              <a:rPr lang="en-US" sz="1100" dirty="0" smtClean="0">
                <a:solidFill>
                  <a:schemeClr val="bg1"/>
                </a:solidFill>
                <a:latin typeface="Arial" panose="020B0604020202020204" pitchFamily="34" charset="0"/>
                <a:cs typeface="Arial" panose="020B0604020202020204" pitchFamily="34" charset="0"/>
              </a:rPr>
              <a:t>2013  14:27 - 15:15 UTC,  experimental 2.5 minute rapid scan, sandwich of HRV and IR10.8 bands</a:t>
            </a:r>
            <a:endParaRPr lang="en-US" sz="1100" dirty="0">
              <a:solidFill>
                <a:schemeClr val="bg1"/>
              </a:solidFill>
              <a:latin typeface="Arial" panose="020B0604020202020204" pitchFamily="34" charset="0"/>
              <a:cs typeface="Arial" panose="020B0604020202020204" pitchFamily="34" charset="0"/>
            </a:endParaRPr>
          </a:p>
        </p:txBody>
      </p:sp>
      <p:sp>
        <p:nvSpPr>
          <p:cNvPr id="44"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interval  –  5 minutes</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6171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2016d - EUMeTrain MTG-I week (WebEx)\crop\sandwich_IR108-BT\201306201427_sandwich_HRV_IR10.8-BT_200-240K.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1470673" y="518713"/>
            <a:ext cx="2240404" cy="1116000"/>
          </a:xfrm>
          <a:prstGeom prst="rect">
            <a:avLst/>
          </a:prstGeom>
          <a:noFill/>
          <a:ln>
            <a:solidFill>
              <a:schemeClr val="tx1"/>
            </a:solidFill>
          </a:ln>
        </p:spPr>
      </p:pic>
      <p:pic>
        <p:nvPicPr>
          <p:cNvPr id="4" name="Picture 4" descr="M:\2016d - EUMeTrain MTG-I week (WebEx)\crop\sandwich_IR108-BT\201306201430_sandwich_HRV_IR10.8-BT_200-240K.png"/>
          <p:cNvPicPr>
            <a:picLocks noChangeAspect="1" noChangeArrowheads="1"/>
          </p:cNvPicPr>
          <p:nvPr/>
        </p:nvPicPr>
        <p:blipFill>
          <a:blip r:embed="rId3" cstate="print"/>
          <a:srcRect/>
          <a:stretch>
            <a:fillRect/>
          </a:stretch>
        </p:blipFill>
        <p:spPr bwMode="auto">
          <a:xfrm>
            <a:off x="1470673" y="1706713"/>
            <a:ext cx="2240404" cy="1116000"/>
          </a:xfrm>
          <a:prstGeom prst="rect">
            <a:avLst/>
          </a:prstGeom>
          <a:noFill/>
          <a:ln>
            <a:solidFill>
              <a:schemeClr val="tx1"/>
            </a:solidFill>
          </a:ln>
        </p:spPr>
      </p:pic>
      <p:pic>
        <p:nvPicPr>
          <p:cNvPr id="5" name="Picture 5" descr="M:\2016d - EUMeTrain MTG-I week (WebEx)\crop\sandwich_IR108-BT\201306201432_sandwich_HRV_IR10.8-BT_200-240K.png"/>
          <p:cNvPicPr>
            <a:picLocks noChangeAspect="1" noChangeArrowheads="1"/>
          </p:cNvPicPr>
          <p:nvPr/>
        </p:nvPicPr>
        <p:blipFill>
          <a:blip r:embed="rId4" cstate="print">
            <a:duotone>
              <a:prstClr val="black"/>
              <a:schemeClr val="accent5">
                <a:tint val="45000"/>
                <a:satMod val="400000"/>
              </a:schemeClr>
            </a:duotone>
          </a:blip>
          <a:srcRect/>
          <a:stretch>
            <a:fillRect/>
          </a:stretch>
        </p:blipFill>
        <p:spPr bwMode="auto">
          <a:xfrm>
            <a:off x="1470673" y="2894713"/>
            <a:ext cx="2240404" cy="1116000"/>
          </a:xfrm>
          <a:prstGeom prst="rect">
            <a:avLst/>
          </a:prstGeom>
          <a:noFill/>
          <a:ln>
            <a:solidFill>
              <a:schemeClr val="tx1"/>
            </a:solidFill>
          </a:ln>
        </p:spPr>
      </p:pic>
      <p:pic>
        <p:nvPicPr>
          <p:cNvPr id="6" name="Picture 6" descr="M:\2016d - EUMeTrain MTG-I week (WebEx)\crop\sandwich_IR108-BT\201306201435_sandwich_HRV_IR10.8-BT_200-240K.pn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1470673" y="4082713"/>
            <a:ext cx="2240403" cy="1116000"/>
          </a:xfrm>
          <a:prstGeom prst="rect">
            <a:avLst/>
          </a:prstGeom>
          <a:noFill/>
          <a:ln>
            <a:solidFill>
              <a:schemeClr val="tx1"/>
            </a:solidFill>
          </a:ln>
        </p:spPr>
      </p:pic>
      <p:pic>
        <p:nvPicPr>
          <p:cNvPr id="7" name="Picture 7" descr="M:\2016d - EUMeTrain MTG-I week (WebEx)\crop\sandwich_IR108-BT\201306201437_sandwich_HRV_IR10.8-BT_200-240K.png"/>
          <p:cNvPicPr>
            <a:picLocks noChangeAspect="1" noChangeArrowheads="1"/>
          </p:cNvPicPr>
          <p:nvPr/>
        </p:nvPicPr>
        <p:blipFill>
          <a:blip r:embed="rId6" cstate="print">
            <a:duotone>
              <a:prstClr val="black"/>
              <a:schemeClr val="accent5">
                <a:tint val="45000"/>
                <a:satMod val="400000"/>
              </a:schemeClr>
            </a:duotone>
          </a:blip>
          <a:srcRect/>
          <a:stretch>
            <a:fillRect/>
          </a:stretch>
        </p:blipFill>
        <p:spPr bwMode="auto">
          <a:xfrm>
            <a:off x="1470673" y="5270713"/>
            <a:ext cx="2240404" cy="1116000"/>
          </a:xfrm>
          <a:prstGeom prst="rect">
            <a:avLst/>
          </a:prstGeom>
          <a:noFill/>
          <a:ln>
            <a:solidFill>
              <a:schemeClr val="tx1"/>
            </a:solidFill>
          </a:ln>
        </p:spPr>
      </p:pic>
      <p:pic>
        <p:nvPicPr>
          <p:cNvPr id="8" name="Picture 8" descr="M:\2016d - EUMeTrain MTG-I week (WebEx)\crop\sandwich_IR108-BT\201306201440_sandwich_HRV_IR10.8-BT_200-240K.png"/>
          <p:cNvPicPr>
            <a:picLocks noChangeAspect="1" noChangeArrowheads="1"/>
          </p:cNvPicPr>
          <p:nvPr/>
        </p:nvPicPr>
        <p:blipFill>
          <a:blip r:embed="rId7" cstate="print"/>
          <a:srcRect/>
          <a:stretch>
            <a:fillRect/>
          </a:stretch>
        </p:blipFill>
        <p:spPr bwMode="auto">
          <a:xfrm>
            <a:off x="3749473" y="518713"/>
            <a:ext cx="2240404" cy="1116000"/>
          </a:xfrm>
          <a:prstGeom prst="rect">
            <a:avLst/>
          </a:prstGeom>
          <a:noFill/>
          <a:ln>
            <a:solidFill>
              <a:schemeClr val="tx1"/>
            </a:solidFill>
          </a:ln>
        </p:spPr>
      </p:pic>
      <p:pic>
        <p:nvPicPr>
          <p:cNvPr id="9" name="Picture 9" descr="M:\2016d - EUMeTrain MTG-I week (WebEx)\crop\sandwich_IR108-BT\201306201442_sandwich_HRV_IR10.8-BT_200-240K.png"/>
          <p:cNvPicPr>
            <a:picLocks noChangeAspect="1" noChangeArrowheads="1"/>
          </p:cNvPicPr>
          <p:nvPr/>
        </p:nvPicPr>
        <p:blipFill>
          <a:blip r:embed="rId8" cstate="print">
            <a:duotone>
              <a:prstClr val="black"/>
              <a:schemeClr val="accent5">
                <a:tint val="45000"/>
                <a:satMod val="400000"/>
              </a:schemeClr>
            </a:duotone>
          </a:blip>
          <a:srcRect/>
          <a:stretch>
            <a:fillRect/>
          </a:stretch>
        </p:blipFill>
        <p:spPr bwMode="auto">
          <a:xfrm>
            <a:off x="3749473" y="1706713"/>
            <a:ext cx="2240404" cy="1116000"/>
          </a:xfrm>
          <a:prstGeom prst="rect">
            <a:avLst/>
          </a:prstGeom>
          <a:noFill/>
          <a:ln>
            <a:solidFill>
              <a:schemeClr val="tx1"/>
            </a:solidFill>
          </a:ln>
        </p:spPr>
      </p:pic>
      <p:pic>
        <p:nvPicPr>
          <p:cNvPr id="10" name="Picture 10" descr="M:\2016d - EUMeTrain MTG-I week (WebEx)\crop\sandwich_IR108-BT\201306201445_sandwich_HRV_IR10.8-BT_200-240K.png"/>
          <p:cNvPicPr>
            <a:picLocks noChangeAspect="1" noChangeArrowheads="1"/>
          </p:cNvPicPr>
          <p:nvPr/>
        </p:nvPicPr>
        <p:blipFill>
          <a:blip r:embed="rId9" cstate="print">
            <a:duotone>
              <a:prstClr val="black"/>
              <a:schemeClr val="accent5">
                <a:tint val="45000"/>
                <a:satMod val="400000"/>
              </a:schemeClr>
            </a:duotone>
          </a:blip>
          <a:srcRect/>
          <a:stretch>
            <a:fillRect/>
          </a:stretch>
        </p:blipFill>
        <p:spPr bwMode="auto">
          <a:xfrm>
            <a:off x="3749473" y="2894713"/>
            <a:ext cx="2240404" cy="1116000"/>
          </a:xfrm>
          <a:prstGeom prst="rect">
            <a:avLst/>
          </a:prstGeom>
          <a:noFill/>
          <a:ln>
            <a:solidFill>
              <a:schemeClr val="tx1"/>
            </a:solidFill>
          </a:ln>
        </p:spPr>
      </p:pic>
      <p:pic>
        <p:nvPicPr>
          <p:cNvPr id="11" name="Picture 11" descr="M:\2016d - EUMeTrain MTG-I week (WebEx)\crop\sandwich_IR108-BT\201306201447_sandwich_HRV_IR10.8-BT_200-240K.png"/>
          <p:cNvPicPr>
            <a:picLocks noChangeAspect="1" noChangeArrowheads="1"/>
          </p:cNvPicPr>
          <p:nvPr/>
        </p:nvPicPr>
        <p:blipFill>
          <a:blip r:embed="rId10" cstate="print">
            <a:duotone>
              <a:prstClr val="black"/>
              <a:schemeClr val="accent5">
                <a:tint val="45000"/>
                <a:satMod val="400000"/>
              </a:schemeClr>
            </a:duotone>
          </a:blip>
          <a:srcRect/>
          <a:stretch>
            <a:fillRect/>
          </a:stretch>
        </p:blipFill>
        <p:spPr bwMode="auto">
          <a:xfrm>
            <a:off x="3749473" y="4082713"/>
            <a:ext cx="2240404" cy="1116000"/>
          </a:xfrm>
          <a:prstGeom prst="rect">
            <a:avLst/>
          </a:prstGeom>
          <a:noFill/>
          <a:ln>
            <a:solidFill>
              <a:schemeClr val="tx1"/>
            </a:solidFill>
          </a:ln>
        </p:spPr>
      </p:pic>
      <p:pic>
        <p:nvPicPr>
          <p:cNvPr id="12" name="Picture 12" descr="M:\2016d - EUMeTrain MTG-I week (WebEx)\crop\sandwich_IR108-BT\201306201450_sandwich_HRV_IR10.8-BT_200-240K.png"/>
          <p:cNvPicPr>
            <a:picLocks noChangeAspect="1" noChangeArrowheads="1"/>
          </p:cNvPicPr>
          <p:nvPr/>
        </p:nvPicPr>
        <p:blipFill>
          <a:blip r:embed="rId11" cstate="print"/>
          <a:srcRect/>
          <a:stretch>
            <a:fillRect/>
          </a:stretch>
        </p:blipFill>
        <p:spPr bwMode="auto">
          <a:xfrm>
            <a:off x="3749473" y="5270713"/>
            <a:ext cx="2240404" cy="1116000"/>
          </a:xfrm>
          <a:prstGeom prst="rect">
            <a:avLst/>
          </a:prstGeom>
          <a:noFill/>
          <a:ln>
            <a:solidFill>
              <a:schemeClr val="tx1"/>
            </a:solidFill>
          </a:ln>
        </p:spPr>
      </p:pic>
      <p:pic>
        <p:nvPicPr>
          <p:cNvPr id="13" name="Picture 13" descr="M:\2016d - EUMeTrain MTG-I week (WebEx)\crop\sandwich_IR108-BT\201306201452_sandwich_HRV_IR10.8-BT_200-240K.png"/>
          <p:cNvPicPr>
            <a:picLocks noChangeAspect="1" noChangeArrowheads="1"/>
          </p:cNvPicPr>
          <p:nvPr/>
        </p:nvPicPr>
        <p:blipFill>
          <a:blip r:embed="rId12" cstate="print">
            <a:duotone>
              <a:prstClr val="black"/>
              <a:schemeClr val="accent5">
                <a:tint val="45000"/>
                <a:satMod val="400000"/>
              </a:schemeClr>
            </a:duotone>
          </a:blip>
          <a:srcRect/>
          <a:stretch>
            <a:fillRect/>
          </a:stretch>
        </p:blipFill>
        <p:spPr bwMode="auto">
          <a:xfrm>
            <a:off x="6035473" y="518713"/>
            <a:ext cx="2240405" cy="1116000"/>
          </a:xfrm>
          <a:prstGeom prst="rect">
            <a:avLst/>
          </a:prstGeom>
          <a:noFill/>
          <a:ln>
            <a:solidFill>
              <a:schemeClr val="tx1"/>
            </a:solidFill>
          </a:ln>
        </p:spPr>
      </p:pic>
      <p:pic>
        <p:nvPicPr>
          <p:cNvPr id="14" name="Picture 14" descr="M:\2016d - EUMeTrain MTG-I week (WebEx)\crop\sandwich_IR108-BT\201306201455_sandwich_HRV_IR10.8-BT_200-240K.png"/>
          <p:cNvPicPr>
            <a:picLocks noChangeAspect="1" noChangeArrowheads="1"/>
          </p:cNvPicPr>
          <p:nvPr/>
        </p:nvPicPr>
        <p:blipFill>
          <a:blip r:embed="rId13" cstate="print">
            <a:duotone>
              <a:prstClr val="black"/>
              <a:schemeClr val="accent5">
                <a:tint val="45000"/>
                <a:satMod val="400000"/>
              </a:schemeClr>
            </a:duotone>
          </a:blip>
          <a:srcRect/>
          <a:stretch>
            <a:fillRect/>
          </a:stretch>
        </p:blipFill>
        <p:spPr bwMode="auto">
          <a:xfrm>
            <a:off x="6035473" y="1706713"/>
            <a:ext cx="2240405" cy="1116000"/>
          </a:xfrm>
          <a:prstGeom prst="rect">
            <a:avLst/>
          </a:prstGeom>
          <a:noFill/>
          <a:ln>
            <a:solidFill>
              <a:schemeClr val="tx1"/>
            </a:solidFill>
          </a:ln>
        </p:spPr>
      </p:pic>
      <p:pic>
        <p:nvPicPr>
          <p:cNvPr id="15" name="Picture 15" descr="M:\2016d - EUMeTrain MTG-I week (WebEx)\crop\sandwich_IR108-BT\201306201457_sandwich_HRV_IR10.8-BT_200-240K.png"/>
          <p:cNvPicPr>
            <a:picLocks noChangeAspect="1" noChangeArrowheads="1"/>
          </p:cNvPicPr>
          <p:nvPr/>
        </p:nvPicPr>
        <p:blipFill>
          <a:blip r:embed="rId14" cstate="print">
            <a:duotone>
              <a:prstClr val="black"/>
              <a:schemeClr val="accent5">
                <a:tint val="45000"/>
                <a:satMod val="400000"/>
              </a:schemeClr>
            </a:duotone>
          </a:blip>
          <a:srcRect/>
          <a:stretch>
            <a:fillRect/>
          </a:stretch>
        </p:blipFill>
        <p:spPr bwMode="auto">
          <a:xfrm>
            <a:off x="6035473" y="2894713"/>
            <a:ext cx="2240404" cy="1116000"/>
          </a:xfrm>
          <a:prstGeom prst="rect">
            <a:avLst/>
          </a:prstGeom>
          <a:noFill/>
          <a:ln>
            <a:solidFill>
              <a:schemeClr val="tx1"/>
            </a:solidFill>
          </a:ln>
        </p:spPr>
      </p:pic>
      <p:pic>
        <p:nvPicPr>
          <p:cNvPr id="16" name="Picture 16" descr="M:\2016d - EUMeTrain MTG-I week (WebEx)\crop\sandwich_IR108-BT\201306201500_sandwich_HRV_IR10.8-BT_200-240K.png"/>
          <p:cNvPicPr>
            <a:picLocks noChangeAspect="1" noChangeArrowheads="1"/>
          </p:cNvPicPr>
          <p:nvPr/>
        </p:nvPicPr>
        <p:blipFill>
          <a:blip r:embed="rId15" cstate="print"/>
          <a:srcRect/>
          <a:stretch>
            <a:fillRect/>
          </a:stretch>
        </p:blipFill>
        <p:spPr bwMode="auto">
          <a:xfrm>
            <a:off x="6035473" y="4082713"/>
            <a:ext cx="2240405" cy="1116000"/>
          </a:xfrm>
          <a:prstGeom prst="rect">
            <a:avLst/>
          </a:prstGeom>
          <a:noFill/>
          <a:ln>
            <a:solidFill>
              <a:schemeClr val="tx1"/>
            </a:solidFill>
          </a:ln>
        </p:spPr>
      </p:pic>
      <p:pic>
        <p:nvPicPr>
          <p:cNvPr id="17" name="Picture 17" descr="M:\2016d - EUMeTrain MTG-I week (WebEx)\crop\sandwich_IR108-BT\201306201502_sandwich_HRV_IR10.8-BT_200-240K.png"/>
          <p:cNvPicPr>
            <a:picLocks noChangeAspect="1" noChangeArrowheads="1"/>
          </p:cNvPicPr>
          <p:nvPr/>
        </p:nvPicPr>
        <p:blipFill>
          <a:blip r:embed="rId16" cstate="print">
            <a:duotone>
              <a:prstClr val="black"/>
              <a:schemeClr val="accent5">
                <a:tint val="45000"/>
                <a:satMod val="400000"/>
              </a:schemeClr>
            </a:duotone>
          </a:blip>
          <a:srcRect/>
          <a:stretch>
            <a:fillRect/>
          </a:stretch>
        </p:blipFill>
        <p:spPr bwMode="auto">
          <a:xfrm>
            <a:off x="6035473" y="5270713"/>
            <a:ext cx="2240405" cy="1116000"/>
          </a:xfrm>
          <a:prstGeom prst="rect">
            <a:avLst/>
          </a:prstGeom>
          <a:noFill/>
          <a:ln>
            <a:solidFill>
              <a:schemeClr val="tx1"/>
            </a:solidFill>
          </a:ln>
        </p:spPr>
      </p:pic>
      <p:pic>
        <p:nvPicPr>
          <p:cNvPr id="18" name="Picture 18" descr="M:\2016d - EUMeTrain MTG-I week (WebEx)\crop\sandwich_IR108-BT\201306201505_sandwich_HRV_IR10.8-BT_200-240K.png"/>
          <p:cNvPicPr>
            <a:picLocks noChangeAspect="1" noChangeArrowheads="1"/>
          </p:cNvPicPr>
          <p:nvPr/>
        </p:nvPicPr>
        <p:blipFill>
          <a:blip r:embed="rId17" cstate="print">
            <a:duotone>
              <a:prstClr val="black"/>
              <a:schemeClr val="accent5">
                <a:tint val="45000"/>
                <a:satMod val="400000"/>
              </a:schemeClr>
            </a:duotone>
          </a:blip>
          <a:srcRect/>
          <a:stretch>
            <a:fillRect/>
          </a:stretch>
        </p:blipFill>
        <p:spPr bwMode="auto">
          <a:xfrm>
            <a:off x="8310673" y="518713"/>
            <a:ext cx="2240404" cy="1116000"/>
          </a:xfrm>
          <a:prstGeom prst="rect">
            <a:avLst/>
          </a:prstGeom>
          <a:noFill/>
          <a:ln>
            <a:solidFill>
              <a:schemeClr val="tx1"/>
            </a:solidFill>
          </a:ln>
        </p:spPr>
      </p:pic>
      <p:pic>
        <p:nvPicPr>
          <p:cNvPr id="19" name="Picture 19" descr="M:\2016d - EUMeTrain MTG-I week (WebEx)\crop\sandwich_IR108-BT\201306201507_sandwich_HRV_IR10.8-BT_200-240K.png"/>
          <p:cNvPicPr>
            <a:picLocks noChangeAspect="1" noChangeArrowheads="1"/>
          </p:cNvPicPr>
          <p:nvPr/>
        </p:nvPicPr>
        <p:blipFill>
          <a:blip r:embed="rId18" cstate="print">
            <a:duotone>
              <a:prstClr val="black"/>
              <a:schemeClr val="accent5">
                <a:tint val="45000"/>
                <a:satMod val="400000"/>
              </a:schemeClr>
            </a:duotone>
          </a:blip>
          <a:srcRect/>
          <a:stretch>
            <a:fillRect/>
          </a:stretch>
        </p:blipFill>
        <p:spPr bwMode="auto">
          <a:xfrm>
            <a:off x="8310673" y="1706713"/>
            <a:ext cx="2240405" cy="1116000"/>
          </a:xfrm>
          <a:prstGeom prst="rect">
            <a:avLst/>
          </a:prstGeom>
          <a:noFill/>
          <a:ln>
            <a:solidFill>
              <a:schemeClr val="tx1"/>
            </a:solidFill>
          </a:ln>
        </p:spPr>
      </p:pic>
      <p:pic>
        <p:nvPicPr>
          <p:cNvPr id="20" name="Picture 20" descr="M:\2016d - EUMeTrain MTG-I week (WebEx)\crop\sandwich_IR108-BT\201306201510_sandwich_HRV_IR10.8-BT_200-240K.png"/>
          <p:cNvPicPr>
            <a:picLocks noChangeAspect="1" noChangeArrowheads="1"/>
          </p:cNvPicPr>
          <p:nvPr/>
        </p:nvPicPr>
        <p:blipFill>
          <a:blip r:embed="rId19" cstate="print"/>
          <a:srcRect/>
          <a:stretch>
            <a:fillRect/>
          </a:stretch>
        </p:blipFill>
        <p:spPr bwMode="auto">
          <a:xfrm>
            <a:off x="8310673" y="2894713"/>
            <a:ext cx="2240403" cy="1116000"/>
          </a:xfrm>
          <a:prstGeom prst="rect">
            <a:avLst/>
          </a:prstGeom>
          <a:noFill/>
          <a:ln>
            <a:solidFill>
              <a:schemeClr val="tx1"/>
            </a:solidFill>
          </a:ln>
        </p:spPr>
      </p:pic>
      <p:pic>
        <p:nvPicPr>
          <p:cNvPr id="21" name="Picture 21" descr="M:\2016d - EUMeTrain MTG-I week (WebEx)\crop\sandwich_IR108-BT\201306201512_sandwich_HRV_IR10.8-BT_200-240K.png"/>
          <p:cNvPicPr>
            <a:picLocks noChangeAspect="1" noChangeArrowheads="1"/>
          </p:cNvPicPr>
          <p:nvPr/>
        </p:nvPicPr>
        <p:blipFill>
          <a:blip r:embed="rId20" cstate="print">
            <a:duotone>
              <a:prstClr val="black"/>
              <a:schemeClr val="accent5">
                <a:tint val="45000"/>
                <a:satMod val="400000"/>
              </a:schemeClr>
            </a:duotone>
          </a:blip>
          <a:srcRect/>
          <a:stretch>
            <a:fillRect/>
          </a:stretch>
        </p:blipFill>
        <p:spPr bwMode="auto">
          <a:xfrm>
            <a:off x="8310673" y="4082713"/>
            <a:ext cx="2240404" cy="1116000"/>
          </a:xfrm>
          <a:prstGeom prst="rect">
            <a:avLst/>
          </a:prstGeom>
          <a:noFill/>
          <a:ln>
            <a:solidFill>
              <a:schemeClr val="tx1"/>
            </a:solidFill>
          </a:ln>
        </p:spPr>
      </p:pic>
      <p:pic>
        <p:nvPicPr>
          <p:cNvPr id="22" name="Picture 22" descr="M:\2016d - EUMeTrain MTG-I week (WebEx)\crop\sandwich_IR108-BT\201306201515_sandwich_HRV_IR10.8-BT_200-240K.png"/>
          <p:cNvPicPr>
            <a:picLocks noChangeAspect="1" noChangeArrowheads="1"/>
          </p:cNvPicPr>
          <p:nvPr/>
        </p:nvPicPr>
        <p:blipFill>
          <a:blip r:embed="rId21" cstate="print">
            <a:duotone>
              <a:prstClr val="black"/>
              <a:schemeClr val="accent5">
                <a:tint val="45000"/>
                <a:satMod val="400000"/>
              </a:schemeClr>
            </a:duotone>
          </a:blip>
          <a:srcRect/>
          <a:stretch>
            <a:fillRect/>
          </a:stretch>
        </p:blipFill>
        <p:spPr bwMode="auto">
          <a:xfrm>
            <a:off x="8310673" y="5270713"/>
            <a:ext cx="2240403" cy="1116000"/>
          </a:xfrm>
          <a:prstGeom prst="rect">
            <a:avLst/>
          </a:prstGeom>
          <a:noFill/>
          <a:ln>
            <a:solidFill>
              <a:schemeClr val="tx1"/>
            </a:solidFill>
          </a:ln>
        </p:spPr>
      </p:pic>
      <p:sp>
        <p:nvSpPr>
          <p:cNvPr id="23" name="TextovéPole 22"/>
          <p:cNvSpPr txBox="1"/>
          <p:nvPr/>
        </p:nvSpPr>
        <p:spPr>
          <a:xfrm>
            <a:off x="3199115" y="531083"/>
            <a:ext cx="497252" cy="215444"/>
          </a:xfrm>
          <a:prstGeom prst="rect">
            <a:avLst/>
          </a:prstGeom>
          <a:solidFill>
            <a:schemeClr val="tx1"/>
          </a:solidFill>
        </p:spPr>
        <p:txBody>
          <a:bodyPr wrap="none" rtlCol="0">
            <a:spAutoFit/>
          </a:bodyPr>
          <a:lstStyle/>
          <a:p>
            <a:r>
              <a:rPr lang="en-US" sz="800" b="1" dirty="0" smtClean="0">
                <a:solidFill>
                  <a:schemeClr val="bg1"/>
                </a:solidFill>
              </a:rPr>
              <a:t>14:27.5</a:t>
            </a:r>
            <a:endParaRPr lang="cs-CZ" sz="800" b="1" dirty="0">
              <a:solidFill>
                <a:schemeClr val="bg1"/>
              </a:solidFill>
            </a:endParaRPr>
          </a:p>
        </p:txBody>
      </p:sp>
      <p:sp>
        <p:nvSpPr>
          <p:cNvPr id="24" name="TextovéPole 23"/>
          <p:cNvSpPr txBox="1"/>
          <p:nvPr/>
        </p:nvSpPr>
        <p:spPr>
          <a:xfrm>
            <a:off x="3201035" y="1722479"/>
            <a:ext cx="497252" cy="215444"/>
          </a:xfrm>
          <a:prstGeom prst="rect">
            <a:avLst/>
          </a:prstGeom>
          <a:solidFill>
            <a:schemeClr val="tx1"/>
          </a:solidFill>
        </p:spPr>
        <p:txBody>
          <a:bodyPr wrap="none" rtlCol="0">
            <a:spAutoFit/>
          </a:bodyPr>
          <a:lstStyle/>
          <a:p>
            <a:r>
              <a:rPr lang="en-US" sz="800" b="1" dirty="0" smtClean="0">
                <a:solidFill>
                  <a:schemeClr val="bg1"/>
                </a:solidFill>
              </a:rPr>
              <a:t>14:30.0</a:t>
            </a:r>
            <a:endParaRPr lang="cs-CZ" sz="800" b="1" dirty="0">
              <a:solidFill>
                <a:schemeClr val="bg1"/>
              </a:solidFill>
            </a:endParaRPr>
          </a:p>
        </p:txBody>
      </p:sp>
      <p:sp>
        <p:nvSpPr>
          <p:cNvPr id="25" name="TextovéPole 24"/>
          <p:cNvSpPr txBox="1"/>
          <p:nvPr/>
        </p:nvSpPr>
        <p:spPr>
          <a:xfrm>
            <a:off x="3201035" y="2910479"/>
            <a:ext cx="497252" cy="215444"/>
          </a:xfrm>
          <a:prstGeom prst="rect">
            <a:avLst/>
          </a:prstGeom>
          <a:solidFill>
            <a:schemeClr val="tx1"/>
          </a:solidFill>
        </p:spPr>
        <p:txBody>
          <a:bodyPr wrap="none" rtlCol="0">
            <a:spAutoFit/>
          </a:bodyPr>
          <a:lstStyle/>
          <a:p>
            <a:r>
              <a:rPr lang="en-US" sz="800" b="1" dirty="0" smtClean="0">
                <a:solidFill>
                  <a:schemeClr val="bg1"/>
                </a:solidFill>
              </a:rPr>
              <a:t>14:32.5</a:t>
            </a:r>
            <a:endParaRPr lang="cs-CZ" sz="800" b="1" dirty="0">
              <a:solidFill>
                <a:schemeClr val="bg1"/>
              </a:solidFill>
            </a:endParaRPr>
          </a:p>
        </p:txBody>
      </p:sp>
      <p:sp>
        <p:nvSpPr>
          <p:cNvPr id="26" name="TextovéPole 25"/>
          <p:cNvSpPr txBox="1"/>
          <p:nvPr/>
        </p:nvSpPr>
        <p:spPr>
          <a:xfrm>
            <a:off x="3199115" y="4098479"/>
            <a:ext cx="497252" cy="215444"/>
          </a:xfrm>
          <a:prstGeom prst="rect">
            <a:avLst/>
          </a:prstGeom>
          <a:solidFill>
            <a:schemeClr val="tx1"/>
          </a:solidFill>
        </p:spPr>
        <p:txBody>
          <a:bodyPr wrap="none" rtlCol="0">
            <a:spAutoFit/>
          </a:bodyPr>
          <a:lstStyle/>
          <a:p>
            <a:r>
              <a:rPr lang="en-US" sz="800" b="1" dirty="0" smtClean="0">
                <a:solidFill>
                  <a:schemeClr val="bg1"/>
                </a:solidFill>
              </a:rPr>
              <a:t>14:35.0</a:t>
            </a:r>
            <a:endParaRPr lang="cs-CZ" sz="800" b="1" dirty="0">
              <a:solidFill>
                <a:schemeClr val="bg1"/>
              </a:solidFill>
            </a:endParaRPr>
          </a:p>
        </p:txBody>
      </p:sp>
      <p:sp>
        <p:nvSpPr>
          <p:cNvPr id="27" name="TextovéPole 26"/>
          <p:cNvSpPr txBox="1"/>
          <p:nvPr/>
        </p:nvSpPr>
        <p:spPr>
          <a:xfrm>
            <a:off x="3199115" y="5286479"/>
            <a:ext cx="497252" cy="215444"/>
          </a:xfrm>
          <a:prstGeom prst="rect">
            <a:avLst/>
          </a:prstGeom>
          <a:solidFill>
            <a:schemeClr val="tx1"/>
          </a:solidFill>
        </p:spPr>
        <p:txBody>
          <a:bodyPr wrap="none" rtlCol="0">
            <a:spAutoFit/>
          </a:bodyPr>
          <a:lstStyle/>
          <a:p>
            <a:r>
              <a:rPr lang="en-US" sz="800" b="1" dirty="0" smtClean="0">
                <a:solidFill>
                  <a:schemeClr val="bg1"/>
                </a:solidFill>
              </a:rPr>
              <a:t>14:37.5</a:t>
            </a:r>
            <a:endParaRPr lang="cs-CZ" sz="800" b="1" dirty="0">
              <a:solidFill>
                <a:schemeClr val="bg1"/>
              </a:solidFill>
            </a:endParaRPr>
          </a:p>
        </p:txBody>
      </p:sp>
      <p:sp>
        <p:nvSpPr>
          <p:cNvPr id="28" name="TextovéPole 27"/>
          <p:cNvSpPr txBox="1"/>
          <p:nvPr/>
        </p:nvSpPr>
        <p:spPr>
          <a:xfrm>
            <a:off x="5474093" y="531083"/>
            <a:ext cx="497252" cy="215444"/>
          </a:xfrm>
          <a:prstGeom prst="rect">
            <a:avLst/>
          </a:prstGeom>
          <a:solidFill>
            <a:schemeClr val="tx1"/>
          </a:solidFill>
        </p:spPr>
        <p:txBody>
          <a:bodyPr wrap="none" rtlCol="0">
            <a:spAutoFit/>
          </a:bodyPr>
          <a:lstStyle/>
          <a:p>
            <a:r>
              <a:rPr lang="en-US" sz="800" b="1" dirty="0" smtClean="0">
                <a:solidFill>
                  <a:schemeClr val="bg1"/>
                </a:solidFill>
              </a:rPr>
              <a:t>14:40.0</a:t>
            </a:r>
            <a:endParaRPr lang="cs-CZ" sz="800" b="1" dirty="0">
              <a:solidFill>
                <a:schemeClr val="bg1"/>
              </a:solidFill>
            </a:endParaRPr>
          </a:p>
        </p:txBody>
      </p:sp>
      <p:sp>
        <p:nvSpPr>
          <p:cNvPr id="29" name="TextovéPole 28"/>
          <p:cNvSpPr txBox="1"/>
          <p:nvPr/>
        </p:nvSpPr>
        <p:spPr>
          <a:xfrm>
            <a:off x="5476013" y="1722479"/>
            <a:ext cx="497252" cy="215444"/>
          </a:xfrm>
          <a:prstGeom prst="rect">
            <a:avLst/>
          </a:prstGeom>
          <a:solidFill>
            <a:schemeClr val="tx1"/>
          </a:solidFill>
        </p:spPr>
        <p:txBody>
          <a:bodyPr wrap="none" rtlCol="0">
            <a:spAutoFit/>
          </a:bodyPr>
          <a:lstStyle/>
          <a:p>
            <a:r>
              <a:rPr lang="en-US" sz="800" b="1" dirty="0" smtClean="0">
                <a:solidFill>
                  <a:schemeClr val="bg1"/>
                </a:solidFill>
              </a:rPr>
              <a:t>14:42.5</a:t>
            </a:r>
            <a:endParaRPr lang="cs-CZ" sz="800" b="1" dirty="0">
              <a:solidFill>
                <a:schemeClr val="bg1"/>
              </a:solidFill>
            </a:endParaRPr>
          </a:p>
        </p:txBody>
      </p:sp>
      <p:sp>
        <p:nvSpPr>
          <p:cNvPr id="30" name="TextovéPole 29"/>
          <p:cNvSpPr txBox="1"/>
          <p:nvPr/>
        </p:nvSpPr>
        <p:spPr>
          <a:xfrm>
            <a:off x="5476013" y="2910479"/>
            <a:ext cx="497252" cy="215444"/>
          </a:xfrm>
          <a:prstGeom prst="rect">
            <a:avLst/>
          </a:prstGeom>
          <a:solidFill>
            <a:schemeClr val="tx1"/>
          </a:solidFill>
        </p:spPr>
        <p:txBody>
          <a:bodyPr wrap="none" rtlCol="0">
            <a:spAutoFit/>
          </a:bodyPr>
          <a:lstStyle/>
          <a:p>
            <a:r>
              <a:rPr lang="en-US" sz="800" b="1" dirty="0" smtClean="0">
                <a:solidFill>
                  <a:schemeClr val="bg1"/>
                </a:solidFill>
              </a:rPr>
              <a:t>14:45.0</a:t>
            </a:r>
            <a:endParaRPr lang="cs-CZ" sz="800" b="1" dirty="0">
              <a:solidFill>
                <a:schemeClr val="bg1"/>
              </a:solidFill>
            </a:endParaRPr>
          </a:p>
        </p:txBody>
      </p:sp>
      <p:sp>
        <p:nvSpPr>
          <p:cNvPr id="31" name="TextovéPole 30"/>
          <p:cNvSpPr txBox="1"/>
          <p:nvPr/>
        </p:nvSpPr>
        <p:spPr>
          <a:xfrm>
            <a:off x="5474093" y="4098479"/>
            <a:ext cx="497252" cy="215444"/>
          </a:xfrm>
          <a:prstGeom prst="rect">
            <a:avLst/>
          </a:prstGeom>
          <a:solidFill>
            <a:schemeClr val="tx1"/>
          </a:solidFill>
        </p:spPr>
        <p:txBody>
          <a:bodyPr wrap="none" rtlCol="0">
            <a:spAutoFit/>
          </a:bodyPr>
          <a:lstStyle/>
          <a:p>
            <a:r>
              <a:rPr lang="en-US" sz="800" b="1" dirty="0" smtClean="0">
                <a:solidFill>
                  <a:schemeClr val="bg1"/>
                </a:solidFill>
              </a:rPr>
              <a:t>14:47.5</a:t>
            </a:r>
            <a:endParaRPr lang="cs-CZ" sz="800" b="1" dirty="0">
              <a:solidFill>
                <a:schemeClr val="bg1"/>
              </a:solidFill>
            </a:endParaRPr>
          </a:p>
        </p:txBody>
      </p:sp>
      <p:sp>
        <p:nvSpPr>
          <p:cNvPr id="32" name="TextovéPole 31"/>
          <p:cNvSpPr txBox="1"/>
          <p:nvPr/>
        </p:nvSpPr>
        <p:spPr>
          <a:xfrm>
            <a:off x="5474093" y="5286479"/>
            <a:ext cx="497252" cy="215444"/>
          </a:xfrm>
          <a:prstGeom prst="rect">
            <a:avLst/>
          </a:prstGeom>
          <a:solidFill>
            <a:schemeClr val="tx1"/>
          </a:solidFill>
        </p:spPr>
        <p:txBody>
          <a:bodyPr wrap="none" rtlCol="0">
            <a:spAutoFit/>
          </a:bodyPr>
          <a:lstStyle/>
          <a:p>
            <a:r>
              <a:rPr lang="en-US" sz="800" b="1" dirty="0" smtClean="0">
                <a:solidFill>
                  <a:schemeClr val="bg1"/>
                </a:solidFill>
              </a:rPr>
              <a:t>14:50.0</a:t>
            </a:r>
            <a:endParaRPr lang="cs-CZ" sz="800" b="1" dirty="0">
              <a:solidFill>
                <a:schemeClr val="bg1"/>
              </a:solidFill>
            </a:endParaRPr>
          </a:p>
        </p:txBody>
      </p:sp>
      <p:sp>
        <p:nvSpPr>
          <p:cNvPr id="33" name="TextovéPole 32"/>
          <p:cNvSpPr txBox="1"/>
          <p:nvPr/>
        </p:nvSpPr>
        <p:spPr>
          <a:xfrm>
            <a:off x="7769227" y="531083"/>
            <a:ext cx="497252" cy="215444"/>
          </a:xfrm>
          <a:prstGeom prst="rect">
            <a:avLst/>
          </a:prstGeom>
          <a:solidFill>
            <a:schemeClr val="tx1"/>
          </a:solidFill>
        </p:spPr>
        <p:txBody>
          <a:bodyPr wrap="none" rtlCol="0">
            <a:spAutoFit/>
          </a:bodyPr>
          <a:lstStyle/>
          <a:p>
            <a:r>
              <a:rPr lang="en-US" sz="800" b="1" dirty="0" smtClean="0">
                <a:solidFill>
                  <a:schemeClr val="bg1"/>
                </a:solidFill>
              </a:rPr>
              <a:t>14:52.5</a:t>
            </a:r>
            <a:endParaRPr lang="cs-CZ" sz="800" b="1" dirty="0">
              <a:solidFill>
                <a:schemeClr val="bg1"/>
              </a:solidFill>
            </a:endParaRPr>
          </a:p>
        </p:txBody>
      </p:sp>
      <p:sp>
        <p:nvSpPr>
          <p:cNvPr id="34" name="TextovéPole 33"/>
          <p:cNvSpPr txBox="1"/>
          <p:nvPr/>
        </p:nvSpPr>
        <p:spPr>
          <a:xfrm>
            <a:off x="7771147" y="1722479"/>
            <a:ext cx="497252" cy="215444"/>
          </a:xfrm>
          <a:prstGeom prst="rect">
            <a:avLst/>
          </a:prstGeom>
          <a:solidFill>
            <a:schemeClr val="tx1"/>
          </a:solidFill>
        </p:spPr>
        <p:txBody>
          <a:bodyPr wrap="none" rtlCol="0">
            <a:spAutoFit/>
          </a:bodyPr>
          <a:lstStyle/>
          <a:p>
            <a:r>
              <a:rPr lang="en-US" sz="800" b="1" dirty="0" smtClean="0">
                <a:solidFill>
                  <a:schemeClr val="bg1"/>
                </a:solidFill>
              </a:rPr>
              <a:t>14:55.0</a:t>
            </a:r>
            <a:endParaRPr lang="cs-CZ" sz="800" b="1" dirty="0">
              <a:solidFill>
                <a:schemeClr val="bg1"/>
              </a:solidFill>
            </a:endParaRPr>
          </a:p>
        </p:txBody>
      </p:sp>
      <p:sp>
        <p:nvSpPr>
          <p:cNvPr id="35" name="TextovéPole 34"/>
          <p:cNvSpPr txBox="1"/>
          <p:nvPr/>
        </p:nvSpPr>
        <p:spPr>
          <a:xfrm>
            <a:off x="7771147" y="2910479"/>
            <a:ext cx="497252" cy="215444"/>
          </a:xfrm>
          <a:prstGeom prst="rect">
            <a:avLst/>
          </a:prstGeom>
          <a:solidFill>
            <a:schemeClr val="tx1"/>
          </a:solidFill>
        </p:spPr>
        <p:txBody>
          <a:bodyPr wrap="none" rtlCol="0">
            <a:spAutoFit/>
          </a:bodyPr>
          <a:lstStyle/>
          <a:p>
            <a:r>
              <a:rPr lang="en-US" sz="800" b="1" dirty="0" smtClean="0">
                <a:solidFill>
                  <a:schemeClr val="bg1"/>
                </a:solidFill>
              </a:rPr>
              <a:t>14:57.5</a:t>
            </a:r>
            <a:endParaRPr lang="cs-CZ" sz="800" b="1" dirty="0">
              <a:solidFill>
                <a:schemeClr val="bg1"/>
              </a:solidFill>
            </a:endParaRPr>
          </a:p>
        </p:txBody>
      </p:sp>
      <p:sp>
        <p:nvSpPr>
          <p:cNvPr id="36" name="TextovéPole 35"/>
          <p:cNvSpPr txBox="1"/>
          <p:nvPr/>
        </p:nvSpPr>
        <p:spPr>
          <a:xfrm>
            <a:off x="7769227" y="4098479"/>
            <a:ext cx="497252" cy="215444"/>
          </a:xfrm>
          <a:prstGeom prst="rect">
            <a:avLst/>
          </a:prstGeom>
          <a:solidFill>
            <a:schemeClr val="tx1"/>
          </a:solidFill>
        </p:spPr>
        <p:txBody>
          <a:bodyPr wrap="none" rtlCol="0">
            <a:spAutoFit/>
          </a:bodyPr>
          <a:lstStyle/>
          <a:p>
            <a:r>
              <a:rPr lang="en-US" sz="800" b="1" dirty="0" smtClean="0">
                <a:solidFill>
                  <a:schemeClr val="bg1"/>
                </a:solidFill>
              </a:rPr>
              <a:t>15:00.0</a:t>
            </a:r>
            <a:endParaRPr lang="cs-CZ" sz="800" b="1" dirty="0">
              <a:solidFill>
                <a:schemeClr val="bg1"/>
              </a:solidFill>
            </a:endParaRPr>
          </a:p>
        </p:txBody>
      </p:sp>
      <p:sp>
        <p:nvSpPr>
          <p:cNvPr id="37" name="TextovéPole 36"/>
          <p:cNvSpPr txBox="1"/>
          <p:nvPr/>
        </p:nvSpPr>
        <p:spPr>
          <a:xfrm>
            <a:off x="7769227" y="5286479"/>
            <a:ext cx="497252" cy="215444"/>
          </a:xfrm>
          <a:prstGeom prst="rect">
            <a:avLst/>
          </a:prstGeom>
          <a:solidFill>
            <a:schemeClr val="tx1"/>
          </a:solidFill>
        </p:spPr>
        <p:txBody>
          <a:bodyPr wrap="none" rtlCol="0">
            <a:spAutoFit/>
          </a:bodyPr>
          <a:lstStyle/>
          <a:p>
            <a:r>
              <a:rPr lang="en-US" sz="800" b="1" dirty="0" smtClean="0">
                <a:solidFill>
                  <a:schemeClr val="bg1"/>
                </a:solidFill>
              </a:rPr>
              <a:t>15:02.5</a:t>
            </a:r>
            <a:endParaRPr lang="cs-CZ" sz="800" b="1" dirty="0">
              <a:solidFill>
                <a:schemeClr val="bg1"/>
              </a:solidFill>
            </a:endParaRPr>
          </a:p>
        </p:txBody>
      </p:sp>
      <p:sp>
        <p:nvSpPr>
          <p:cNvPr id="38" name="TextovéPole 37"/>
          <p:cNvSpPr txBox="1"/>
          <p:nvPr/>
        </p:nvSpPr>
        <p:spPr>
          <a:xfrm>
            <a:off x="10046125" y="531083"/>
            <a:ext cx="497252" cy="215444"/>
          </a:xfrm>
          <a:prstGeom prst="rect">
            <a:avLst/>
          </a:prstGeom>
          <a:solidFill>
            <a:schemeClr val="tx1"/>
          </a:solidFill>
        </p:spPr>
        <p:txBody>
          <a:bodyPr wrap="none" rtlCol="0">
            <a:spAutoFit/>
          </a:bodyPr>
          <a:lstStyle/>
          <a:p>
            <a:r>
              <a:rPr lang="en-US" sz="800" b="1" dirty="0" smtClean="0">
                <a:solidFill>
                  <a:schemeClr val="bg1"/>
                </a:solidFill>
              </a:rPr>
              <a:t>15:05.0</a:t>
            </a:r>
            <a:endParaRPr lang="cs-CZ" sz="800" b="1" dirty="0">
              <a:solidFill>
                <a:schemeClr val="bg1"/>
              </a:solidFill>
            </a:endParaRPr>
          </a:p>
        </p:txBody>
      </p:sp>
      <p:sp>
        <p:nvSpPr>
          <p:cNvPr id="39" name="TextovéPole 38"/>
          <p:cNvSpPr txBox="1"/>
          <p:nvPr/>
        </p:nvSpPr>
        <p:spPr>
          <a:xfrm>
            <a:off x="10048045" y="1722479"/>
            <a:ext cx="497252" cy="215444"/>
          </a:xfrm>
          <a:prstGeom prst="rect">
            <a:avLst/>
          </a:prstGeom>
          <a:solidFill>
            <a:schemeClr val="tx1"/>
          </a:solidFill>
        </p:spPr>
        <p:txBody>
          <a:bodyPr wrap="none" rtlCol="0">
            <a:spAutoFit/>
          </a:bodyPr>
          <a:lstStyle/>
          <a:p>
            <a:r>
              <a:rPr lang="en-US" sz="800" b="1" dirty="0" smtClean="0">
                <a:solidFill>
                  <a:schemeClr val="bg1"/>
                </a:solidFill>
              </a:rPr>
              <a:t>15:07.5</a:t>
            </a:r>
            <a:endParaRPr lang="cs-CZ" sz="800" b="1" dirty="0">
              <a:solidFill>
                <a:schemeClr val="bg1"/>
              </a:solidFill>
            </a:endParaRPr>
          </a:p>
        </p:txBody>
      </p:sp>
      <p:sp>
        <p:nvSpPr>
          <p:cNvPr id="40" name="TextovéPole 39"/>
          <p:cNvSpPr txBox="1"/>
          <p:nvPr/>
        </p:nvSpPr>
        <p:spPr>
          <a:xfrm>
            <a:off x="10048045" y="2910479"/>
            <a:ext cx="497252" cy="215444"/>
          </a:xfrm>
          <a:prstGeom prst="rect">
            <a:avLst/>
          </a:prstGeom>
          <a:solidFill>
            <a:schemeClr val="tx1"/>
          </a:solidFill>
        </p:spPr>
        <p:txBody>
          <a:bodyPr wrap="none" rtlCol="0">
            <a:spAutoFit/>
          </a:bodyPr>
          <a:lstStyle/>
          <a:p>
            <a:r>
              <a:rPr lang="en-US" sz="800" b="1" dirty="0" smtClean="0">
                <a:solidFill>
                  <a:schemeClr val="bg1"/>
                </a:solidFill>
              </a:rPr>
              <a:t>15:10.0</a:t>
            </a:r>
            <a:endParaRPr lang="cs-CZ" sz="800" b="1" dirty="0">
              <a:solidFill>
                <a:schemeClr val="bg1"/>
              </a:solidFill>
            </a:endParaRPr>
          </a:p>
        </p:txBody>
      </p:sp>
      <p:sp>
        <p:nvSpPr>
          <p:cNvPr id="41" name="TextovéPole 40"/>
          <p:cNvSpPr txBox="1"/>
          <p:nvPr/>
        </p:nvSpPr>
        <p:spPr>
          <a:xfrm>
            <a:off x="10046125" y="4098479"/>
            <a:ext cx="497252" cy="215444"/>
          </a:xfrm>
          <a:prstGeom prst="rect">
            <a:avLst/>
          </a:prstGeom>
          <a:solidFill>
            <a:schemeClr val="tx1"/>
          </a:solidFill>
        </p:spPr>
        <p:txBody>
          <a:bodyPr wrap="none" rtlCol="0">
            <a:spAutoFit/>
          </a:bodyPr>
          <a:lstStyle/>
          <a:p>
            <a:r>
              <a:rPr lang="en-US" sz="800" b="1" dirty="0" smtClean="0">
                <a:solidFill>
                  <a:schemeClr val="bg1"/>
                </a:solidFill>
              </a:rPr>
              <a:t>15:12.5</a:t>
            </a:r>
            <a:endParaRPr lang="cs-CZ" sz="800" b="1" dirty="0">
              <a:solidFill>
                <a:schemeClr val="bg1"/>
              </a:solidFill>
            </a:endParaRPr>
          </a:p>
        </p:txBody>
      </p:sp>
      <p:sp>
        <p:nvSpPr>
          <p:cNvPr id="42" name="TextovéPole 41"/>
          <p:cNvSpPr txBox="1"/>
          <p:nvPr/>
        </p:nvSpPr>
        <p:spPr>
          <a:xfrm>
            <a:off x="10046125" y="5286479"/>
            <a:ext cx="497252" cy="215444"/>
          </a:xfrm>
          <a:prstGeom prst="rect">
            <a:avLst/>
          </a:prstGeom>
          <a:solidFill>
            <a:schemeClr val="tx1"/>
          </a:solidFill>
        </p:spPr>
        <p:txBody>
          <a:bodyPr wrap="none" rtlCol="0">
            <a:spAutoFit/>
          </a:bodyPr>
          <a:lstStyle/>
          <a:p>
            <a:r>
              <a:rPr lang="en-US" sz="800" b="1" dirty="0" smtClean="0">
                <a:solidFill>
                  <a:schemeClr val="bg1"/>
                </a:solidFill>
              </a:rPr>
              <a:t>15:15.0</a:t>
            </a:r>
            <a:endParaRPr lang="cs-CZ" sz="800" b="1" dirty="0">
              <a:solidFill>
                <a:schemeClr val="bg1"/>
              </a:solidFill>
            </a:endParaRPr>
          </a:p>
        </p:txBody>
      </p:sp>
      <p:sp>
        <p:nvSpPr>
          <p:cNvPr id="50" name="TextovéPole 49"/>
          <p:cNvSpPr txBox="1"/>
          <p:nvPr/>
        </p:nvSpPr>
        <p:spPr>
          <a:xfrm>
            <a:off x="2183025" y="6488130"/>
            <a:ext cx="764343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Meteosat-8,  20 </a:t>
            </a:r>
            <a:r>
              <a:rPr lang="cs-CZ" sz="1100" dirty="0" smtClean="0">
                <a:solidFill>
                  <a:schemeClr val="bg1"/>
                </a:solidFill>
                <a:latin typeface="Arial" panose="020B0604020202020204" pitchFamily="34" charset="0"/>
                <a:cs typeface="Arial" panose="020B0604020202020204" pitchFamily="34" charset="0"/>
              </a:rPr>
              <a:t>June </a:t>
            </a:r>
            <a:r>
              <a:rPr lang="en-US" sz="1100" dirty="0" smtClean="0">
                <a:solidFill>
                  <a:schemeClr val="bg1"/>
                </a:solidFill>
                <a:latin typeface="Arial" panose="020B0604020202020204" pitchFamily="34" charset="0"/>
                <a:cs typeface="Arial" panose="020B0604020202020204" pitchFamily="34" charset="0"/>
              </a:rPr>
              <a:t>2013  14:27 - 15:15 UTC,  experimental 2.5 minute rapid scan, sandwich of HRV and IR10.8 bands</a:t>
            </a:r>
            <a:endParaRPr lang="en-US" sz="1100" dirty="0">
              <a:solidFill>
                <a:schemeClr val="bg1"/>
              </a:solidFill>
              <a:latin typeface="Arial" panose="020B0604020202020204" pitchFamily="34" charset="0"/>
              <a:cs typeface="Arial" panose="020B0604020202020204" pitchFamily="34" charset="0"/>
            </a:endParaRPr>
          </a:p>
        </p:txBody>
      </p:sp>
      <p:sp>
        <p:nvSpPr>
          <p:cNvPr id="44"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interval  –  10 minutes</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2937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2016d - EUMeTrain MTG-I week (WebEx)\crop\sandwich_IR108-BT\201306201427_sandwich_HRV_IR10.8-BT_200-240K.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1470673" y="518713"/>
            <a:ext cx="2240404" cy="1116000"/>
          </a:xfrm>
          <a:prstGeom prst="rect">
            <a:avLst/>
          </a:prstGeom>
          <a:noFill/>
          <a:ln>
            <a:solidFill>
              <a:schemeClr val="tx1"/>
            </a:solidFill>
          </a:ln>
        </p:spPr>
      </p:pic>
      <p:pic>
        <p:nvPicPr>
          <p:cNvPr id="4" name="Picture 4" descr="M:\2016d - EUMeTrain MTG-I week (WebEx)\crop\sandwich_IR108-BT\201306201430_sandwich_HRV_IR10.8-BT_200-240K.png"/>
          <p:cNvPicPr>
            <a:picLocks noChangeAspect="1" noChangeArrowheads="1"/>
          </p:cNvPicPr>
          <p:nvPr/>
        </p:nvPicPr>
        <p:blipFill>
          <a:blip r:embed="rId3" cstate="print"/>
          <a:srcRect/>
          <a:stretch>
            <a:fillRect/>
          </a:stretch>
        </p:blipFill>
        <p:spPr bwMode="auto">
          <a:xfrm>
            <a:off x="1470673" y="1706713"/>
            <a:ext cx="2240404" cy="1116000"/>
          </a:xfrm>
          <a:prstGeom prst="rect">
            <a:avLst/>
          </a:prstGeom>
          <a:noFill/>
          <a:ln>
            <a:solidFill>
              <a:schemeClr val="tx1"/>
            </a:solidFill>
          </a:ln>
        </p:spPr>
      </p:pic>
      <p:pic>
        <p:nvPicPr>
          <p:cNvPr id="5" name="Picture 5" descr="M:\2016d - EUMeTrain MTG-I week (WebEx)\crop\sandwich_IR108-BT\201306201432_sandwich_HRV_IR10.8-BT_200-240K.png"/>
          <p:cNvPicPr>
            <a:picLocks noChangeAspect="1" noChangeArrowheads="1"/>
          </p:cNvPicPr>
          <p:nvPr/>
        </p:nvPicPr>
        <p:blipFill>
          <a:blip r:embed="rId4" cstate="print">
            <a:duotone>
              <a:prstClr val="black"/>
              <a:schemeClr val="accent5">
                <a:tint val="45000"/>
                <a:satMod val="400000"/>
              </a:schemeClr>
            </a:duotone>
          </a:blip>
          <a:srcRect/>
          <a:stretch>
            <a:fillRect/>
          </a:stretch>
        </p:blipFill>
        <p:spPr bwMode="auto">
          <a:xfrm>
            <a:off x="1470673" y="2894713"/>
            <a:ext cx="2240404" cy="1116000"/>
          </a:xfrm>
          <a:prstGeom prst="rect">
            <a:avLst/>
          </a:prstGeom>
          <a:noFill/>
          <a:ln>
            <a:solidFill>
              <a:schemeClr val="tx1"/>
            </a:solidFill>
          </a:ln>
        </p:spPr>
      </p:pic>
      <p:pic>
        <p:nvPicPr>
          <p:cNvPr id="6" name="Picture 6" descr="M:\2016d - EUMeTrain MTG-I week (WebEx)\crop\sandwich_IR108-BT\201306201435_sandwich_HRV_IR10.8-BT_200-240K.pn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1470673" y="4082713"/>
            <a:ext cx="2240403" cy="1116000"/>
          </a:xfrm>
          <a:prstGeom prst="rect">
            <a:avLst/>
          </a:prstGeom>
          <a:noFill/>
          <a:ln>
            <a:solidFill>
              <a:schemeClr val="tx1"/>
            </a:solidFill>
          </a:ln>
        </p:spPr>
      </p:pic>
      <p:pic>
        <p:nvPicPr>
          <p:cNvPr id="7" name="Picture 7" descr="M:\2016d - EUMeTrain MTG-I week (WebEx)\crop\sandwich_IR108-BT\201306201437_sandwich_HRV_IR10.8-BT_200-240K.png"/>
          <p:cNvPicPr>
            <a:picLocks noChangeAspect="1" noChangeArrowheads="1"/>
          </p:cNvPicPr>
          <p:nvPr/>
        </p:nvPicPr>
        <p:blipFill>
          <a:blip r:embed="rId6" cstate="print">
            <a:duotone>
              <a:prstClr val="black"/>
              <a:schemeClr val="accent5">
                <a:tint val="45000"/>
                <a:satMod val="400000"/>
              </a:schemeClr>
            </a:duotone>
          </a:blip>
          <a:srcRect/>
          <a:stretch>
            <a:fillRect/>
          </a:stretch>
        </p:blipFill>
        <p:spPr bwMode="auto">
          <a:xfrm>
            <a:off x="1470673" y="5270713"/>
            <a:ext cx="2240404" cy="1116000"/>
          </a:xfrm>
          <a:prstGeom prst="rect">
            <a:avLst/>
          </a:prstGeom>
          <a:noFill/>
          <a:ln>
            <a:solidFill>
              <a:schemeClr val="tx1"/>
            </a:solidFill>
          </a:ln>
        </p:spPr>
      </p:pic>
      <p:pic>
        <p:nvPicPr>
          <p:cNvPr id="8" name="Picture 8" descr="M:\2016d - EUMeTrain MTG-I week (WebEx)\crop\sandwich_IR108-BT\201306201440_sandwich_HRV_IR10.8-BT_200-240K.png"/>
          <p:cNvPicPr>
            <a:picLocks noChangeAspect="1" noChangeArrowheads="1"/>
          </p:cNvPicPr>
          <p:nvPr/>
        </p:nvPicPr>
        <p:blipFill>
          <a:blip r:embed="rId7" cstate="print">
            <a:duotone>
              <a:prstClr val="black"/>
              <a:schemeClr val="accent5">
                <a:tint val="45000"/>
                <a:satMod val="400000"/>
              </a:schemeClr>
            </a:duotone>
          </a:blip>
          <a:srcRect/>
          <a:stretch>
            <a:fillRect/>
          </a:stretch>
        </p:blipFill>
        <p:spPr bwMode="auto">
          <a:xfrm>
            <a:off x="3749473" y="518713"/>
            <a:ext cx="2240404" cy="1116000"/>
          </a:xfrm>
          <a:prstGeom prst="rect">
            <a:avLst/>
          </a:prstGeom>
          <a:noFill/>
          <a:ln>
            <a:solidFill>
              <a:schemeClr val="tx1"/>
            </a:solidFill>
          </a:ln>
        </p:spPr>
      </p:pic>
      <p:pic>
        <p:nvPicPr>
          <p:cNvPr id="9" name="Picture 9" descr="M:\2016d - EUMeTrain MTG-I week (WebEx)\crop\sandwich_IR108-BT\201306201442_sandwich_HRV_IR10.8-BT_200-240K.png"/>
          <p:cNvPicPr>
            <a:picLocks noChangeAspect="1" noChangeArrowheads="1"/>
          </p:cNvPicPr>
          <p:nvPr/>
        </p:nvPicPr>
        <p:blipFill>
          <a:blip r:embed="rId8" cstate="print">
            <a:duotone>
              <a:prstClr val="black"/>
              <a:schemeClr val="accent5">
                <a:tint val="45000"/>
                <a:satMod val="400000"/>
              </a:schemeClr>
            </a:duotone>
          </a:blip>
          <a:srcRect/>
          <a:stretch>
            <a:fillRect/>
          </a:stretch>
        </p:blipFill>
        <p:spPr bwMode="auto">
          <a:xfrm>
            <a:off x="3749473" y="1706713"/>
            <a:ext cx="2240404" cy="1116000"/>
          </a:xfrm>
          <a:prstGeom prst="rect">
            <a:avLst/>
          </a:prstGeom>
          <a:noFill/>
          <a:ln>
            <a:solidFill>
              <a:schemeClr val="tx1"/>
            </a:solidFill>
          </a:ln>
        </p:spPr>
      </p:pic>
      <p:pic>
        <p:nvPicPr>
          <p:cNvPr id="10" name="Picture 10" descr="M:\2016d - EUMeTrain MTG-I week (WebEx)\crop\sandwich_IR108-BT\201306201445_sandwich_HRV_IR10.8-BT_200-240K.png"/>
          <p:cNvPicPr>
            <a:picLocks noChangeAspect="1" noChangeArrowheads="1"/>
          </p:cNvPicPr>
          <p:nvPr/>
        </p:nvPicPr>
        <p:blipFill>
          <a:blip r:embed="rId9" cstate="print"/>
          <a:srcRect/>
          <a:stretch>
            <a:fillRect/>
          </a:stretch>
        </p:blipFill>
        <p:spPr bwMode="auto">
          <a:xfrm>
            <a:off x="3749473" y="2894713"/>
            <a:ext cx="2240404" cy="1116000"/>
          </a:xfrm>
          <a:prstGeom prst="rect">
            <a:avLst/>
          </a:prstGeom>
          <a:noFill/>
          <a:ln>
            <a:solidFill>
              <a:schemeClr val="tx1"/>
            </a:solidFill>
          </a:ln>
        </p:spPr>
      </p:pic>
      <p:pic>
        <p:nvPicPr>
          <p:cNvPr id="11" name="Picture 11" descr="M:\2016d - EUMeTrain MTG-I week (WebEx)\crop\sandwich_IR108-BT\201306201447_sandwich_HRV_IR10.8-BT_200-240K.png"/>
          <p:cNvPicPr>
            <a:picLocks noChangeAspect="1" noChangeArrowheads="1"/>
          </p:cNvPicPr>
          <p:nvPr/>
        </p:nvPicPr>
        <p:blipFill>
          <a:blip r:embed="rId10" cstate="print">
            <a:duotone>
              <a:prstClr val="black"/>
              <a:schemeClr val="accent5">
                <a:tint val="45000"/>
                <a:satMod val="400000"/>
              </a:schemeClr>
            </a:duotone>
          </a:blip>
          <a:srcRect/>
          <a:stretch>
            <a:fillRect/>
          </a:stretch>
        </p:blipFill>
        <p:spPr bwMode="auto">
          <a:xfrm>
            <a:off x="3749473" y="4082713"/>
            <a:ext cx="2240404" cy="1116000"/>
          </a:xfrm>
          <a:prstGeom prst="rect">
            <a:avLst/>
          </a:prstGeom>
          <a:noFill/>
          <a:ln>
            <a:solidFill>
              <a:schemeClr val="tx1"/>
            </a:solidFill>
          </a:ln>
        </p:spPr>
      </p:pic>
      <p:pic>
        <p:nvPicPr>
          <p:cNvPr id="12" name="Picture 12" descr="M:\2016d - EUMeTrain MTG-I week (WebEx)\crop\sandwich_IR108-BT\201306201450_sandwich_HRV_IR10.8-BT_200-240K.png"/>
          <p:cNvPicPr>
            <a:picLocks noChangeAspect="1" noChangeArrowheads="1"/>
          </p:cNvPicPr>
          <p:nvPr/>
        </p:nvPicPr>
        <p:blipFill>
          <a:blip r:embed="rId11" cstate="print">
            <a:duotone>
              <a:prstClr val="black"/>
              <a:schemeClr val="accent5">
                <a:tint val="45000"/>
                <a:satMod val="400000"/>
              </a:schemeClr>
            </a:duotone>
          </a:blip>
          <a:srcRect/>
          <a:stretch>
            <a:fillRect/>
          </a:stretch>
        </p:blipFill>
        <p:spPr bwMode="auto">
          <a:xfrm>
            <a:off x="3749473" y="5270713"/>
            <a:ext cx="2240404" cy="1116000"/>
          </a:xfrm>
          <a:prstGeom prst="rect">
            <a:avLst/>
          </a:prstGeom>
          <a:noFill/>
          <a:ln>
            <a:solidFill>
              <a:schemeClr val="tx1"/>
            </a:solidFill>
          </a:ln>
        </p:spPr>
      </p:pic>
      <p:pic>
        <p:nvPicPr>
          <p:cNvPr id="13" name="Picture 13" descr="M:\2016d - EUMeTrain MTG-I week (WebEx)\crop\sandwich_IR108-BT\201306201452_sandwich_HRV_IR10.8-BT_200-240K.png"/>
          <p:cNvPicPr>
            <a:picLocks noChangeAspect="1" noChangeArrowheads="1"/>
          </p:cNvPicPr>
          <p:nvPr/>
        </p:nvPicPr>
        <p:blipFill>
          <a:blip r:embed="rId12" cstate="print">
            <a:duotone>
              <a:prstClr val="black"/>
              <a:schemeClr val="accent5">
                <a:tint val="45000"/>
                <a:satMod val="400000"/>
              </a:schemeClr>
            </a:duotone>
          </a:blip>
          <a:srcRect/>
          <a:stretch>
            <a:fillRect/>
          </a:stretch>
        </p:blipFill>
        <p:spPr bwMode="auto">
          <a:xfrm>
            <a:off x="6035473" y="518713"/>
            <a:ext cx="2240405" cy="1116000"/>
          </a:xfrm>
          <a:prstGeom prst="rect">
            <a:avLst/>
          </a:prstGeom>
          <a:noFill/>
          <a:ln>
            <a:solidFill>
              <a:schemeClr val="tx1"/>
            </a:solidFill>
          </a:ln>
        </p:spPr>
      </p:pic>
      <p:pic>
        <p:nvPicPr>
          <p:cNvPr id="14" name="Picture 14" descr="M:\2016d - EUMeTrain MTG-I week (WebEx)\crop\sandwich_IR108-BT\201306201455_sandwich_HRV_IR10.8-BT_200-240K.png"/>
          <p:cNvPicPr>
            <a:picLocks noChangeAspect="1" noChangeArrowheads="1"/>
          </p:cNvPicPr>
          <p:nvPr/>
        </p:nvPicPr>
        <p:blipFill>
          <a:blip r:embed="rId13" cstate="print">
            <a:duotone>
              <a:prstClr val="black"/>
              <a:schemeClr val="accent5">
                <a:tint val="45000"/>
                <a:satMod val="400000"/>
              </a:schemeClr>
            </a:duotone>
          </a:blip>
          <a:srcRect/>
          <a:stretch>
            <a:fillRect/>
          </a:stretch>
        </p:blipFill>
        <p:spPr bwMode="auto">
          <a:xfrm>
            <a:off x="6035473" y="1706713"/>
            <a:ext cx="2240405" cy="1116000"/>
          </a:xfrm>
          <a:prstGeom prst="rect">
            <a:avLst/>
          </a:prstGeom>
          <a:noFill/>
          <a:ln>
            <a:solidFill>
              <a:schemeClr val="tx1"/>
            </a:solidFill>
          </a:ln>
        </p:spPr>
      </p:pic>
      <p:pic>
        <p:nvPicPr>
          <p:cNvPr id="15" name="Picture 15" descr="M:\2016d - EUMeTrain MTG-I week (WebEx)\crop\sandwich_IR108-BT\201306201457_sandwich_HRV_IR10.8-BT_200-240K.png"/>
          <p:cNvPicPr>
            <a:picLocks noChangeAspect="1" noChangeArrowheads="1"/>
          </p:cNvPicPr>
          <p:nvPr/>
        </p:nvPicPr>
        <p:blipFill>
          <a:blip r:embed="rId14" cstate="print">
            <a:duotone>
              <a:prstClr val="black"/>
              <a:schemeClr val="accent5">
                <a:tint val="45000"/>
                <a:satMod val="400000"/>
              </a:schemeClr>
            </a:duotone>
          </a:blip>
          <a:srcRect/>
          <a:stretch>
            <a:fillRect/>
          </a:stretch>
        </p:blipFill>
        <p:spPr bwMode="auto">
          <a:xfrm>
            <a:off x="6035473" y="2894713"/>
            <a:ext cx="2240404" cy="1116000"/>
          </a:xfrm>
          <a:prstGeom prst="rect">
            <a:avLst/>
          </a:prstGeom>
          <a:noFill/>
          <a:ln>
            <a:solidFill>
              <a:schemeClr val="tx1"/>
            </a:solidFill>
          </a:ln>
        </p:spPr>
      </p:pic>
      <p:pic>
        <p:nvPicPr>
          <p:cNvPr id="16" name="Picture 16" descr="M:\2016d - EUMeTrain MTG-I week (WebEx)\crop\sandwich_IR108-BT\201306201500_sandwich_HRV_IR10.8-BT_200-240K.png"/>
          <p:cNvPicPr>
            <a:picLocks noChangeAspect="1" noChangeArrowheads="1"/>
          </p:cNvPicPr>
          <p:nvPr/>
        </p:nvPicPr>
        <p:blipFill>
          <a:blip r:embed="rId15" cstate="print"/>
          <a:srcRect/>
          <a:stretch>
            <a:fillRect/>
          </a:stretch>
        </p:blipFill>
        <p:spPr bwMode="auto">
          <a:xfrm>
            <a:off x="6035473" y="4082713"/>
            <a:ext cx="2240405" cy="1116000"/>
          </a:xfrm>
          <a:prstGeom prst="rect">
            <a:avLst/>
          </a:prstGeom>
          <a:noFill/>
          <a:ln>
            <a:solidFill>
              <a:schemeClr val="tx1"/>
            </a:solidFill>
          </a:ln>
        </p:spPr>
      </p:pic>
      <p:pic>
        <p:nvPicPr>
          <p:cNvPr id="17" name="Picture 17" descr="M:\2016d - EUMeTrain MTG-I week (WebEx)\crop\sandwich_IR108-BT\201306201502_sandwich_HRV_IR10.8-BT_200-240K.png"/>
          <p:cNvPicPr>
            <a:picLocks noChangeAspect="1" noChangeArrowheads="1"/>
          </p:cNvPicPr>
          <p:nvPr/>
        </p:nvPicPr>
        <p:blipFill>
          <a:blip r:embed="rId16" cstate="print">
            <a:duotone>
              <a:prstClr val="black"/>
              <a:schemeClr val="accent5">
                <a:tint val="45000"/>
                <a:satMod val="400000"/>
              </a:schemeClr>
            </a:duotone>
          </a:blip>
          <a:srcRect/>
          <a:stretch>
            <a:fillRect/>
          </a:stretch>
        </p:blipFill>
        <p:spPr bwMode="auto">
          <a:xfrm>
            <a:off x="6035473" y="5270713"/>
            <a:ext cx="2240405" cy="1116000"/>
          </a:xfrm>
          <a:prstGeom prst="rect">
            <a:avLst/>
          </a:prstGeom>
          <a:noFill/>
          <a:ln>
            <a:solidFill>
              <a:schemeClr val="tx1"/>
            </a:solidFill>
          </a:ln>
        </p:spPr>
      </p:pic>
      <p:pic>
        <p:nvPicPr>
          <p:cNvPr id="18" name="Picture 18" descr="M:\2016d - EUMeTrain MTG-I week (WebEx)\crop\sandwich_IR108-BT\201306201505_sandwich_HRV_IR10.8-BT_200-240K.png"/>
          <p:cNvPicPr>
            <a:picLocks noChangeAspect="1" noChangeArrowheads="1"/>
          </p:cNvPicPr>
          <p:nvPr/>
        </p:nvPicPr>
        <p:blipFill>
          <a:blip r:embed="rId17" cstate="print">
            <a:duotone>
              <a:prstClr val="black"/>
              <a:schemeClr val="accent5">
                <a:tint val="45000"/>
                <a:satMod val="400000"/>
              </a:schemeClr>
            </a:duotone>
          </a:blip>
          <a:srcRect/>
          <a:stretch>
            <a:fillRect/>
          </a:stretch>
        </p:blipFill>
        <p:spPr bwMode="auto">
          <a:xfrm>
            <a:off x="8310673" y="518713"/>
            <a:ext cx="2240404" cy="1116000"/>
          </a:xfrm>
          <a:prstGeom prst="rect">
            <a:avLst/>
          </a:prstGeom>
          <a:noFill/>
          <a:ln>
            <a:solidFill>
              <a:schemeClr val="tx1"/>
            </a:solidFill>
          </a:ln>
        </p:spPr>
      </p:pic>
      <p:pic>
        <p:nvPicPr>
          <p:cNvPr id="19" name="Picture 19" descr="M:\2016d - EUMeTrain MTG-I week (WebEx)\crop\sandwich_IR108-BT\201306201507_sandwich_HRV_IR10.8-BT_200-240K.png"/>
          <p:cNvPicPr>
            <a:picLocks noChangeAspect="1" noChangeArrowheads="1"/>
          </p:cNvPicPr>
          <p:nvPr/>
        </p:nvPicPr>
        <p:blipFill>
          <a:blip r:embed="rId18" cstate="print">
            <a:duotone>
              <a:prstClr val="black"/>
              <a:schemeClr val="accent5">
                <a:tint val="45000"/>
                <a:satMod val="400000"/>
              </a:schemeClr>
            </a:duotone>
          </a:blip>
          <a:srcRect/>
          <a:stretch>
            <a:fillRect/>
          </a:stretch>
        </p:blipFill>
        <p:spPr bwMode="auto">
          <a:xfrm>
            <a:off x="8310673" y="1706713"/>
            <a:ext cx="2240405" cy="1116000"/>
          </a:xfrm>
          <a:prstGeom prst="rect">
            <a:avLst/>
          </a:prstGeom>
          <a:noFill/>
          <a:ln>
            <a:solidFill>
              <a:schemeClr val="tx1"/>
            </a:solidFill>
          </a:ln>
        </p:spPr>
      </p:pic>
      <p:pic>
        <p:nvPicPr>
          <p:cNvPr id="20" name="Picture 20" descr="M:\2016d - EUMeTrain MTG-I week (WebEx)\crop\sandwich_IR108-BT\201306201510_sandwich_HRV_IR10.8-BT_200-240K.png"/>
          <p:cNvPicPr>
            <a:picLocks noChangeAspect="1" noChangeArrowheads="1"/>
          </p:cNvPicPr>
          <p:nvPr/>
        </p:nvPicPr>
        <p:blipFill>
          <a:blip r:embed="rId19" cstate="print">
            <a:duotone>
              <a:prstClr val="black"/>
              <a:schemeClr val="accent5">
                <a:tint val="45000"/>
                <a:satMod val="400000"/>
              </a:schemeClr>
            </a:duotone>
          </a:blip>
          <a:srcRect/>
          <a:stretch>
            <a:fillRect/>
          </a:stretch>
        </p:blipFill>
        <p:spPr bwMode="auto">
          <a:xfrm>
            <a:off x="8310673" y="2894713"/>
            <a:ext cx="2240403" cy="1116000"/>
          </a:xfrm>
          <a:prstGeom prst="rect">
            <a:avLst/>
          </a:prstGeom>
          <a:noFill/>
          <a:ln>
            <a:solidFill>
              <a:schemeClr val="tx1"/>
            </a:solidFill>
          </a:ln>
        </p:spPr>
      </p:pic>
      <p:pic>
        <p:nvPicPr>
          <p:cNvPr id="21" name="Picture 21" descr="M:\2016d - EUMeTrain MTG-I week (WebEx)\crop\sandwich_IR108-BT\201306201512_sandwich_HRV_IR10.8-BT_200-240K.png"/>
          <p:cNvPicPr>
            <a:picLocks noChangeAspect="1" noChangeArrowheads="1"/>
          </p:cNvPicPr>
          <p:nvPr/>
        </p:nvPicPr>
        <p:blipFill>
          <a:blip r:embed="rId20" cstate="print">
            <a:duotone>
              <a:prstClr val="black"/>
              <a:schemeClr val="accent5">
                <a:tint val="45000"/>
                <a:satMod val="400000"/>
              </a:schemeClr>
            </a:duotone>
          </a:blip>
          <a:srcRect/>
          <a:stretch>
            <a:fillRect/>
          </a:stretch>
        </p:blipFill>
        <p:spPr bwMode="auto">
          <a:xfrm>
            <a:off x="8310673" y="4082713"/>
            <a:ext cx="2240404" cy="1116000"/>
          </a:xfrm>
          <a:prstGeom prst="rect">
            <a:avLst/>
          </a:prstGeom>
          <a:noFill/>
          <a:ln>
            <a:solidFill>
              <a:schemeClr val="tx1"/>
            </a:solidFill>
          </a:ln>
        </p:spPr>
      </p:pic>
      <p:pic>
        <p:nvPicPr>
          <p:cNvPr id="22" name="Picture 22" descr="M:\2016d - EUMeTrain MTG-I week (WebEx)\crop\sandwich_IR108-BT\201306201515_sandwich_HRV_IR10.8-BT_200-240K.png"/>
          <p:cNvPicPr>
            <a:picLocks noChangeAspect="1" noChangeArrowheads="1"/>
          </p:cNvPicPr>
          <p:nvPr/>
        </p:nvPicPr>
        <p:blipFill>
          <a:blip r:embed="rId21" cstate="print"/>
          <a:srcRect/>
          <a:stretch>
            <a:fillRect/>
          </a:stretch>
        </p:blipFill>
        <p:spPr bwMode="auto">
          <a:xfrm>
            <a:off x="8310673" y="5270713"/>
            <a:ext cx="2240403" cy="1116000"/>
          </a:xfrm>
          <a:prstGeom prst="rect">
            <a:avLst/>
          </a:prstGeom>
          <a:noFill/>
          <a:ln>
            <a:solidFill>
              <a:schemeClr val="tx1"/>
            </a:solidFill>
          </a:ln>
        </p:spPr>
      </p:pic>
      <p:sp>
        <p:nvSpPr>
          <p:cNvPr id="23" name="TextovéPole 22"/>
          <p:cNvSpPr txBox="1"/>
          <p:nvPr/>
        </p:nvSpPr>
        <p:spPr>
          <a:xfrm>
            <a:off x="3199115" y="531083"/>
            <a:ext cx="497252" cy="215444"/>
          </a:xfrm>
          <a:prstGeom prst="rect">
            <a:avLst/>
          </a:prstGeom>
          <a:solidFill>
            <a:schemeClr val="tx1"/>
          </a:solidFill>
        </p:spPr>
        <p:txBody>
          <a:bodyPr wrap="none" rtlCol="0">
            <a:spAutoFit/>
          </a:bodyPr>
          <a:lstStyle/>
          <a:p>
            <a:r>
              <a:rPr lang="en-US" sz="800" b="1" dirty="0" smtClean="0">
                <a:solidFill>
                  <a:schemeClr val="bg1"/>
                </a:solidFill>
              </a:rPr>
              <a:t>14:27.5</a:t>
            </a:r>
            <a:endParaRPr lang="cs-CZ" sz="800" b="1" dirty="0">
              <a:solidFill>
                <a:schemeClr val="bg1"/>
              </a:solidFill>
            </a:endParaRPr>
          </a:p>
        </p:txBody>
      </p:sp>
      <p:sp>
        <p:nvSpPr>
          <p:cNvPr id="24" name="TextovéPole 23"/>
          <p:cNvSpPr txBox="1"/>
          <p:nvPr/>
        </p:nvSpPr>
        <p:spPr>
          <a:xfrm>
            <a:off x="3201035" y="1722479"/>
            <a:ext cx="497252" cy="215444"/>
          </a:xfrm>
          <a:prstGeom prst="rect">
            <a:avLst/>
          </a:prstGeom>
          <a:solidFill>
            <a:schemeClr val="tx1"/>
          </a:solidFill>
        </p:spPr>
        <p:txBody>
          <a:bodyPr wrap="none" rtlCol="0">
            <a:spAutoFit/>
          </a:bodyPr>
          <a:lstStyle/>
          <a:p>
            <a:r>
              <a:rPr lang="en-US" sz="800" b="1" dirty="0" smtClean="0">
                <a:solidFill>
                  <a:schemeClr val="bg1"/>
                </a:solidFill>
              </a:rPr>
              <a:t>14:30.0</a:t>
            </a:r>
            <a:endParaRPr lang="cs-CZ" sz="800" b="1" dirty="0">
              <a:solidFill>
                <a:schemeClr val="bg1"/>
              </a:solidFill>
            </a:endParaRPr>
          </a:p>
        </p:txBody>
      </p:sp>
      <p:sp>
        <p:nvSpPr>
          <p:cNvPr id="25" name="TextovéPole 24"/>
          <p:cNvSpPr txBox="1"/>
          <p:nvPr/>
        </p:nvSpPr>
        <p:spPr>
          <a:xfrm>
            <a:off x="3201035" y="2910479"/>
            <a:ext cx="497252" cy="215444"/>
          </a:xfrm>
          <a:prstGeom prst="rect">
            <a:avLst/>
          </a:prstGeom>
          <a:solidFill>
            <a:schemeClr val="tx1"/>
          </a:solidFill>
        </p:spPr>
        <p:txBody>
          <a:bodyPr wrap="none" rtlCol="0">
            <a:spAutoFit/>
          </a:bodyPr>
          <a:lstStyle/>
          <a:p>
            <a:r>
              <a:rPr lang="en-US" sz="800" b="1" dirty="0" smtClean="0">
                <a:solidFill>
                  <a:schemeClr val="bg1"/>
                </a:solidFill>
              </a:rPr>
              <a:t>14:32.5</a:t>
            </a:r>
            <a:endParaRPr lang="cs-CZ" sz="800" b="1" dirty="0">
              <a:solidFill>
                <a:schemeClr val="bg1"/>
              </a:solidFill>
            </a:endParaRPr>
          </a:p>
        </p:txBody>
      </p:sp>
      <p:sp>
        <p:nvSpPr>
          <p:cNvPr id="26" name="TextovéPole 25"/>
          <p:cNvSpPr txBox="1"/>
          <p:nvPr/>
        </p:nvSpPr>
        <p:spPr>
          <a:xfrm>
            <a:off x="3199115" y="4098479"/>
            <a:ext cx="497252" cy="215444"/>
          </a:xfrm>
          <a:prstGeom prst="rect">
            <a:avLst/>
          </a:prstGeom>
          <a:solidFill>
            <a:schemeClr val="tx1"/>
          </a:solidFill>
        </p:spPr>
        <p:txBody>
          <a:bodyPr wrap="none" rtlCol="0">
            <a:spAutoFit/>
          </a:bodyPr>
          <a:lstStyle/>
          <a:p>
            <a:r>
              <a:rPr lang="en-US" sz="800" b="1" dirty="0" smtClean="0">
                <a:solidFill>
                  <a:schemeClr val="bg1"/>
                </a:solidFill>
              </a:rPr>
              <a:t>14:35.0</a:t>
            </a:r>
            <a:endParaRPr lang="cs-CZ" sz="800" b="1" dirty="0">
              <a:solidFill>
                <a:schemeClr val="bg1"/>
              </a:solidFill>
            </a:endParaRPr>
          </a:p>
        </p:txBody>
      </p:sp>
      <p:sp>
        <p:nvSpPr>
          <p:cNvPr id="27" name="TextovéPole 26"/>
          <p:cNvSpPr txBox="1"/>
          <p:nvPr/>
        </p:nvSpPr>
        <p:spPr>
          <a:xfrm>
            <a:off x="3199115" y="5286479"/>
            <a:ext cx="497252" cy="215444"/>
          </a:xfrm>
          <a:prstGeom prst="rect">
            <a:avLst/>
          </a:prstGeom>
          <a:solidFill>
            <a:schemeClr val="tx1"/>
          </a:solidFill>
        </p:spPr>
        <p:txBody>
          <a:bodyPr wrap="none" rtlCol="0">
            <a:spAutoFit/>
          </a:bodyPr>
          <a:lstStyle/>
          <a:p>
            <a:r>
              <a:rPr lang="en-US" sz="800" b="1" dirty="0" smtClean="0">
                <a:solidFill>
                  <a:schemeClr val="bg1"/>
                </a:solidFill>
              </a:rPr>
              <a:t>14:37.5</a:t>
            </a:r>
            <a:endParaRPr lang="cs-CZ" sz="800" b="1" dirty="0">
              <a:solidFill>
                <a:schemeClr val="bg1"/>
              </a:solidFill>
            </a:endParaRPr>
          </a:p>
        </p:txBody>
      </p:sp>
      <p:sp>
        <p:nvSpPr>
          <p:cNvPr id="28" name="TextovéPole 27"/>
          <p:cNvSpPr txBox="1"/>
          <p:nvPr/>
        </p:nvSpPr>
        <p:spPr>
          <a:xfrm>
            <a:off x="5474093" y="531083"/>
            <a:ext cx="497252" cy="215444"/>
          </a:xfrm>
          <a:prstGeom prst="rect">
            <a:avLst/>
          </a:prstGeom>
          <a:solidFill>
            <a:schemeClr val="tx1"/>
          </a:solidFill>
        </p:spPr>
        <p:txBody>
          <a:bodyPr wrap="none" rtlCol="0">
            <a:spAutoFit/>
          </a:bodyPr>
          <a:lstStyle/>
          <a:p>
            <a:r>
              <a:rPr lang="en-US" sz="800" b="1" dirty="0" smtClean="0">
                <a:solidFill>
                  <a:schemeClr val="bg1"/>
                </a:solidFill>
              </a:rPr>
              <a:t>14:40.0</a:t>
            </a:r>
            <a:endParaRPr lang="cs-CZ" sz="800" b="1" dirty="0">
              <a:solidFill>
                <a:schemeClr val="bg1"/>
              </a:solidFill>
            </a:endParaRPr>
          </a:p>
        </p:txBody>
      </p:sp>
      <p:sp>
        <p:nvSpPr>
          <p:cNvPr id="29" name="TextovéPole 28"/>
          <p:cNvSpPr txBox="1"/>
          <p:nvPr/>
        </p:nvSpPr>
        <p:spPr>
          <a:xfrm>
            <a:off x="5476013" y="1722479"/>
            <a:ext cx="497252" cy="215444"/>
          </a:xfrm>
          <a:prstGeom prst="rect">
            <a:avLst/>
          </a:prstGeom>
          <a:solidFill>
            <a:schemeClr val="tx1"/>
          </a:solidFill>
        </p:spPr>
        <p:txBody>
          <a:bodyPr wrap="none" rtlCol="0">
            <a:spAutoFit/>
          </a:bodyPr>
          <a:lstStyle/>
          <a:p>
            <a:r>
              <a:rPr lang="en-US" sz="800" b="1" dirty="0" smtClean="0">
                <a:solidFill>
                  <a:schemeClr val="bg1"/>
                </a:solidFill>
              </a:rPr>
              <a:t>14:42.5</a:t>
            </a:r>
            <a:endParaRPr lang="cs-CZ" sz="800" b="1" dirty="0">
              <a:solidFill>
                <a:schemeClr val="bg1"/>
              </a:solidFill>
            </a:endParaRPr>
          </a:p>
        </p:txBody>
      </p:sp>
      <p:sp>
        <p:nvSpPr>
          <p:cNvPr id="30" name="TextovéPole 29"/>
          <p:cNvSpPr txBox="1"/>
          <p:nvPr/>
        </p:nvSpPr>
        <p:spPr>
          <a:xfrm>
            <a:off x="5476013" y="2910479"/>
            <a:ext cx="497252" cy="215444"/>
          </a:xfrm>
          <a:prstGeom prst="rect">
            <a:avLst/>
          </a:prstGeom>
          <a:solidFill>
            <a:schemeClr val="tx1"/>
          </a:solidFill>
        </p:spPr>
        <p:txBody>
          <a:bodyPr wrap="none" rtlCol="0">
            <a:spAutoFit/>
          </a:bodyPr>
          <a:lstStyle/>
          <a:p>
            <a:r>
              <a:rPr lang="en-US" sz="800" b="1" dirty="0" smtClean="0">
                <a:solidFill>
                  <a:schemeClr val="bg1"/>
                </a:solidFill>
              </a:rPr>
              <a:t>14:45.0</a:t>
            </a:r>
            <a:endParaRPr lang="cs-CZ" sz="800" b="1" dirty="0">
              <a:solidFill>
                <a:schemeClr val="bg1"/>
              </a:solidFill>
            </a:endParaRPr>
          </a:p>
        </p:txBody>
      </p:sp>
      <p:sp>
        <p:nvSpPr>
          <p:cNvPr id="31" name="TextovéPole 30"/>
          <p:cNvSpPr txBox="1"/>
          <p:nvPr/>
        </p:nvSpPr>
        <p:spPr>
          <a:xfrm>
            <a:off x="5474093" y="4098479"/>
            <a:ext cx="497252" cy="215444"/>
          </a:xfrm>
          <a:prstGeom prst="rect">
            <a:avLst/>
          </a:prstGeom>
          <a:solidFill>
            <a:schemeClr val="tx1"/>
          </a:solidFill>
        </p:spPr>
        <p:txBody>
          <a:bodyPr wrap="none" rtlCol="0">
            <a:spAutoFit/>
          </a:bodyPr>
          <a:lstStyle/>
          <a:p>
            <a:r>
              <a:rPr lang="en-US" sz="800" b="1" dirty="0" smtClean="0">
                <a:solidFill>
                  <a:schemeClr val="bg1"/>
                </a:solidFill>
              </a:rPr>
              <a:t>14:47.5</a:t>
            </a:r>
            <a:endParaRPr lang="cs-CZ" sz="800" b="1" dirty="0">
              <a:solidFill>
                <a:schemeClr val="bg1"/>
              </a:solidFill>
            </a:endParaRPr>
          </a:p>
        </p:txBody>
      </p:sp>
      <p:sp>
        <p:nvSpPr>
          <p:cNvPr id="32" name="TextovéPole 31"/>
          <p:cNvSpPr txBox="1"/>
          <p:nvPr/>
        </p:nvSpPr>
        <p:spPr>
          <a:xfrm>
            <a:off x="5474093" y="5286479"/>
            <a:ext cx="497252" cy="215444"/>
          </a:xfrm>
          <a:prstGeom prst="rect">
            <a:avLst/>
          </a:prstGeom>
          <a:solidFill>
            <a:schemeClr val="tx1"/>
          </a:solidFill>
        </p:spPr>
        <p:txBody>
          <a:bodyPr wrap="none" rtlCol="0">
            <a:spAutoFit/>
          </a:bodyPr>
          <a:lstStyle/>
          <a:p>
            <a:r>
              <a:rPr lang="en-US" sz="800" b="1" dirty="0" smtClean="0">
                <a:solidFill>
                  <a:schemeClr val="bg1"/>
                </a:solidFill>
              </a:rPr>
              <a:t>14:50.0</a:t>
            </a:r>
            <a:endParaRPr lang="cs-CZ" sz="800" b="1" dirty="0">
              <a:solidFill>
                <a:schemeClr val="bg1"/>
              </a:solidFill>
            </a:endParaRPr>
          </a:p>
        </p:txBody>
      </p:sp>
      <p:sp>
        <p:nvSpPr>
          <p:cNvPr id="33" name="TextovéPole 32"/>
          <p:cNvSpPr txBox="1"/>
          <p:nvPr/>
        </p:nvSpPr>
        <p:spPr>
          <a:xfrm>
            <a:off x="7769227" y="531083"/>
            <a:ext cx="497252" cy="215444"/>
          </a:xfrm>
          <a:prstGeom prst="rect">
            <a:avLst/>
          </a:prstGeom>
          <a:solidFill>
            <a:schemeClr val="tx1"/>
          </a:solidFill>
        </p:spPr>
        <p:txBody>
          <a:bodyPr wrap="none" rtlCol="0">
            <a:spAutoFit/>
          </a:bodyPr>
          <a:lstStyle/>
          <a:p>
            <a:r>
              <a:rPr lang="en-US" sz="800" b="1" dirty="0" smtClean="0">
                <a:solidFill>
                  <a:schemeClr val="bg1"/>
                </a:solidFill>
              </a:rPr>
              <a:t>14:52.5</a:t>
            </a:r>
            <a:endParaRPr lang="cs-CZ" sz="800" b="1" dirty="0">
              <a:solidFill>
                <a:schemeClr val="bg1"/>
              </a:solidFill>
            </a:endParaRPr>
          </a:p>
        </p:txBody>
      </p:sp>
      <p:sp>
        <p:nvSpPr>
          <p:cNvPr id="34" name="TextovéPole 33"/>
          <p:cNvSpPr txBox="1"/>
          <p:nvPr/>
        </p:nvSpPr>
        <p:spPr>
          <a:xfrm>
            <a:off x="7771147" y="1722479"/>
            <a:ext cx="497252" cy="215444"/>
          </a:xfrm>
          <a:prstGeom prst="rect">
            <a:avLst/>
          </a:prstGeom>
          <a:solidFill>
            <a:schemeClr val="tx1"/>
          </a:solidFill>
        </p:spPr>
        <p:txBody>
          <a:bodyPr wrap="none" rtlCol="0">
            <a:spAutoFit/>
          </a:bodyPr>
          <a:lstStyle/>
          <a:p>
            <a:r>
              <a:rPr lang="en-US" sz="800" b="1" dirty="0" smtClean="0">
                <a:solidFill>
                  <a:schemeClr val="bg1"/>
                </a:solidFill>
              </a:rPr>
              <a:t>14:55.0</a:t>
            </a:r>
            <a:endParaRPr lang="cs-CZ" sz="800" b="1" dirty="0">
              <a:solidFill>
                <a:schemeClr val="bg1"/>
              </a:solidFill>
            </a:endParaRPr>
          </a:p>
        </p:txBody>
      </p:sp>
      <p:sp>
        <p:nvSpPr>
          <p:cNvPr id="35" name="TextovéPole 34"/>
          <p:cNvSpPr txBox="1"/>
          <p:nvPr/>
        </p:nvSpPr>
        <p:spPr>
          <a:xfrm>
            <a:off x="7771147" y="2910479"/>
            <a:ext cx="497252" cy="215444"/>
          </a:xfrm>
          <a:prstGeom prst="rect">
            <a:avLst/>
          </a:prstGeom>
          <a:solidFill>
            <a:schemeClr val="tx1"/>
          </a:solidFill>
        </p:spPr>
        <p:txBody>
          <a:bodyPr wrap="none" rtlCol="0">
            <a:spAutoFit/>
          </a:bodyPr>
          <a:lstStyle/>
          <a:p>
            <a:r>
              <a:rPr lang="en-US" sz="800" b="1" dirty="0" smtClean="0">
                <a:solidFill>
                  <a:schemeClr val="bg1"/>
                </a:solidFill>
              </a:rPr>
              <a:t>14:57.5</a:t>
            </a:r>
            <a:endParaRPr lang="cs-CZ" sz="800" b="1" dirty="0">
              <a:solidFill>
                <a:schemeClr val="bg1"/>
              </a:solidFill>
            </a:endParaRPr>
          </a:p>
        </p:txBody>
      </p:sp>
      <p:sp>
        <p:nvSpPr>
          <p:cNvPr id="36" name="TextovéPole 35"/>
          <p:cNvSpPr txBox="1"/>
          <p:nvPr/>
        </p:nvSpPr>
        <p:spPr>
          <a:xfrm>
            <a:off x="7769227" y="4098479"/>
            <a:ext cx="497252" cy="215444"/>
          </a:xfrm>
          <a:prstGeom prst="rect">
            <a:avLst/>
          </a:prstGeom>
          <a:solidFill>
            <a:schemeClr val="tx1"/>
          </a:solidFill>
        </p:spPr>
        <p:txBody>
          <a:bodyPr wrap="none" rtlCol="0">
            <a:spAutoFit/>
          </a:bodyPr>
          <a:lstStyle/>
          <a:p>
            <a:r>
              <a:rPr lang="en-US" sz="800" b="1" dirty="0" smtClean="0">
                <a:solidFill>
                  <a:schemeClr val="bg1"/>
                </a:solidFill>
              </a:rPr>
              <a:t>15:00.0</a:t>
            </a:r>
            <a:endParaRPr lang="cs-CZ" sz="800" b="1" dirty="0">
              <a:solidFill>
                <a:schemeClr val="bg1"/>
              </a:solidFill>
            </a:endParaRPr>
          </a:p>
        </p:txBody>
      </p:sp>
      <p:sp>
        <p:nvSpPr>
          <p:cNvPr id="37" name="TextovéPole 36"/>
          <p:cNvSpPr txBox="1"/>
          <p:nvPr/>
        </p:nvSpPr>
        <p:spPr>
          <a:xfrm>
            <a:off x="7769227" y="5286479"/>
            <a:ext cx="497252" cy="215444"/>
          </a:xfrm>
          <a:prstGeom prst="rect">
            <a:avLst/>
          </a:prstGeom>
          <a:solidFill>
            <a:schemeClr val="tx1"/>
          </a:solidFill>
        </p:spPr>
        <p:txBody>
          <a:bodyPr wrap="none" rtlCol="0">
            <a:spAutoFit/>
          </a:bodyPr>
          <a:lstStyle/>
          <a:p>
            <a:r>
              <a:rPr lang="en-US" sz="800" b="1" dirty="0" smtClean="0">
                <a:solidFill>
                  <a:schemeClr val="bg1"/>
                </a:solidFill>
              </a:rPr>
              <a:t>15:02.5</a:t>
            </a:r>
            <a:endParaRPr lang="cs-CZ" sz="800" b="1" dirty="0">
              <a:solidFill>
                <a:schemeClr val="bg1"/>
              </a:solidFill>
            </a:endParaRPr>
          </a:p>
        </p:txBody>
      </p:sp>
      <p:sp>
        <p:nvSpPr>
          <p:cNvPr id="38" name="TextovéPole 37"/>
          <p:cNvSpPr txBox="1"/>
          <p:nvPr/>
        </p:nvSpPr>
        <p:spPr>
          <a:xfrm>
            <a:off x="10046125" y="531083"/>
            <a:ext cx="497252" cy="215444"/>
          </a:xfrm>
          <a:prstGeom prst="rect">
            <a:avLst/>
          </a:prstGeom>
          <a:solidFill>
            <a:schemeClr val="tx1"/>
          </a:solidFill>
        </p:spPr>
        <p:txBody>
          <a:bodyPr wrap="none" rtlCol="0">
            <a:spAutoFit/>
          </a:bodyPr>
          <a:lstStyle/>
          <a:p>
            <a:r>
              <a:rPr lang="en-US" sz="800" b="1" dirty="0" smtClean="0">
                <a:solidFill>
                  <a:schemeClr val="bg1"/>
                </a:solidFill>
              </a:rPr>
              <a:t>15:05.0</a:t>
            </a:r>
            <a:endParaRPr lang="cs-CZ" sz="800" b="1" dirty="0">
              <a:solidFill>
                <a:schemeClr val="bg1"/>
              </a:solidFill>
            </a:endParaRPr>
          </a:p>
        </p:txBody>
      </p:sp>
      <p:sp>
        <p:nvSpPr>
          <p:cNvPr id="39" name="TextovéPole 38"/>
          <p:cNvSpPr txBox="1"/>
          <p:nvPr/>
        </p:nvSpPr>
        <p:spPr>
          <a:xfrm>
            <a:off x="10048045" y="1722479"/>
            <a:ext cx="497252" cy="215444"/>
          </a:xfrm>
          <a:prstGeom prst="rect">
            <a:avLst/>
          </a:prstGeom>
          <a:solidFill>
            <a:schemeClr val="tx1"/>
          </a:solidFill>
        </p:spPr>
        <p:txBody>
          <a:bodyPr wrap="none" rtlCol="0">
            <a:spAutoFit/>
          </a:bodyPr>
          <a:lstStyle/>
          <a:p>
            <a:r>
              <a:rPr lang="en-US" sz="800" b="1" dirty="0" smtClean="0">
                <a:solidFill>
                  <a:schemeClr val="bg1"/>
                </a:solidFill>
              </a:rPr>
              <a:t>15:07.5</a:t>
            </a:r>
            <a:endParaRPr lang="cs-CZ" sz="800" b="1" dirty="0">
              <a:solidFill>
                <a:schemeClr val="bg1"/>
              </a:solidFill>
            </a:endParaRPr>
          </a:p>
        </p:txBody>
      </p:sp>
      <p:sp>
        <p:nvSpPr>
          <p:cNvPr id="40" name="TextovéPole 39"/>
          <p:cNvSpPr txBox="1"/>
          <p:nvPr/>
        </p:nvSpPr>
        <p:spPr>
          <a:xfrm>
            <a:off x="10048045" y="2910479"/>
            <a:ext cx="497252" cy="215444"/>
          </a:xfrm>
          <a:prstGeom prst="rect">
            <a:avLst/>
          </a:prstGeom>
          <a:solidFill>
            <a:schemeClr val="tx1"/>
          </a:solidFill>
        </p:spPr>
        <p:txBody>
          <a:bodyPr wrap="none" rtlCol="0">
            <a:spAutoFit/>
          </a:bodyPr>
          <a:lstStyle/>
          <a:p>
            <a:r>
              <a:rPr lang="en-US" sz="800" b="1" dirty="0" smtClean="0">
                <a:solidFill>
                  <a:schemeClr val="bg1"/>
                </a:solidFill>
              </a:rPr>
              <a:t>15:10.0</a:t>
            </a:r>
            <a:endParaRPr lang="cs-CZ" sz="800" b="1" dirty="0">
              <a:solidFill>
                <a:schemeClr val="bg1"/>
              </a:solidFill>
            </a:endParaRPr>
          </a:p>
        </p:txBody>
      </p:sp>
      <p:sp>
        <p:nvSpPr>
          <p:cNvPr id="41" name="TextovéPole 40"/>
          <p:cNvSpPr txBox="1"/>
          <p:nvPr/>
        </p:nvSpPr>
        <p:spPr>
          <a:xfrm>
            <a:off x="10046125" y="4098479"/>
            <a:ext cx="497252" cy="215444"/>
          </a:xfrm>
          <a:prstGeom prst="rect">
            <a:avLst/>
          </a:prstGeom>
          <a:solidFill>
            <a:schemeClr val="tx1"/>
          </a:solidFill>
        </p:spPr>
        <p:txBody>
          <a:bodyPr wrap="none" rtlCol="0">
            <a:spAutoFit/>
          </a:bodyPr>
          <a:lstStyle/>
          <a:p>
            <a:r>
              <a:rPr lang="en-US" sz="800" b="1" dirty="0" smtClean="0">
                <a:solidFill>
                  <a:schemeClr val="bg1"/>
                </a:solidFill>
              </a:rPr>
              <a:t>15:12.5</a:t>
            </a:r>
            <a:endParaRPr lang="cs-CZ" sz="800" b="1" dirty="0">
              <a:solidFill>
                <a:schemeClr val="bg1"/>
              </a:solidFill>
            </a:endParaRPr>
          </a:p>
        </p:txBody>
      </p:sp>
      <p:sp>
        <p:nvSpPr>
          <p:cNvPr id="42" name="TextovéPole 41"/>
          <p:cNvSpPr txBox="1"/>
          <p:nvPr/>
        </p:nvSpPr>
        <p:spPr>
          <a:xfrm>
            <a:off x="10046125" y="5286479"/>
            <a:ext cx="497252" cy="215444"/>
          </a:xfrm>
          <a:prstGeom prst="rect">
            <a:avLst/>
          </a:prstGeom>
          <a:solidFill>
            <a:schemeClr val="tx1"/>
          </a:solidFill>
        </p:spPr>
        <p:txBody>
          <a:bodyPr wrap="none" rtlCol="0">
            <a:spAutoFit/>
          </a:bodyPr>
          <a:lstStyle/>
          <a:p>
            <a:r>
              <a:rPr lang="en-US" sz="800" b="1" dirty="0" smtClean="0">
                <a:solidFill>
                  <a:schemeClr val="bg1"/>
                </a:solidFill>
              </a:rPr>
              <a:t>15:15.0</a:t>
            </a:r>
            <a:endParaRPr lang="cs-CZ" sz="800" b="1" dirty="0">
              <a:solidFill>
                <a:schemeClr val="bg1"/>
              </a:solidFill>
            </a:endParaRPr>
          </a:p>
        </p:txBody>
      </p:sp>
      <p:sp>
        <p:nvSpPr>
          <p:cNvPr id="50" name="TextovéPole 49"/>
          <p:cNvSpPr txBox="1"/>
          <p:nvPr/>
        </p:nvSpPr>
        <p:spPr>
          <a:xfrm>
            <a:off x="2183025" y="6488130"/>
            <a:ext cx="7643439"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Meteosat-8,  20 </a:t>
            </a:r>
            <a:r>
              <a:rPr lang="cs-CZ" sz="1100" dirty="0" smtClean="0">
                <a:solidFill>
                  <a:schemeClr val="bg1"/>
                </a:solidFill>
                <a:latin typeface="Arial" panose="020B0604020202020204" pitchFamily="34" charset="0"/>
                <a:cs typeface="Arial" panose="020B0604020202020204" pitchFamily="34" charset="0"/>
              </a:rPr>
              <a:t>June </a:t>
            </a:r>
            <a:r>
              <a:rPr lang="en-US" sz="1100" dirty="0" smtClean="0">
                <a:solidFill>
                  <a:schemeClr val="bg1"/>
                </a:solidFill>
                <a:latin typeface="Arial" panose="020B0604020202020204" pitchFamily="34" charset="0"/>
                <a:cs typeface="Arial" panose="020B0604020202020204" pitchFamily="34" charset="0"/>
              </a:rPr>
              <a:t>2013  14:27 - 15:15 UTC,  experimental 2.5 minute rapid scan, sandwich of HRV and IR10.8 bands</a:t>
            </a:r>
            <a:endParaRPr lang="en-US" sz="1100" dirty="0">
              <a:solidFill>
                <a:schemeClr val="bg1"/>
              </a:solidFill>
              <a:latin typeface="Arial" panose="020B0604020202020204" pitchFamily="34" charset="0"/>
              <a:cs typeface="Arial" panose="020B0604020202020204" pitchFamily="34" charset="0"/>
            </a:endParaRPr>
          </a:p>
        </p:txBody>
      </p:sp>
      <p:sp>
        <p:nvSpPr>
          <p:cNvPr id="44" name="Text Box 5"/>
          <p:cNvSpPr txBox="1">
            <a:spLocks noChangeArrowheads="1"/>
          </p:cNvSpPr>
          <p:nvPr/>
        </p:nvSpPr>
        <p:spPr bwMode="auto">
          <a:xfrm>
            <a:off x="278554" y="119694"/>
            <a:ext cx="8928992"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impact of the scanning interval  –  15 minutes</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5389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8" name="Picture 2" descr="O:\_ 20130620\!!! vybrane pripady pro vyrezy\201306201817_ALL_crop_sandwich.png"/>
          <p:cNvPicPr>
            <a:picLocks noChangeAspect="1" noChangeArrowheads="1"/>
          </p:cNvPicPr>
          <p:nvPr/>
        </p:nvPicPr>
        <p:blipFill>
          <a:blip r:embed="rId2" cstate="print">
            <a:lum bright="10000" contrast="5000"/>
          </a:blip>
          <a:stretch>
            <a:fillRect/>
          </a:stretch>
        </p:blipFill>
        <p:spPr bwMode="auto">
          <a:xfrm>
            <a:off x="179512" y="719999"/>
            <a:ext cx="2849999" cy="3420000"/>
          </a:xfrm>
          <a:prstGeom prst="rect">
            <a:avLst/>
          </a:prstGeom>
          <a:noFill/>
          <a:ln w="0">
            <a:solidFill>
              <a:srgbClr val="000000"/>
            </a:solidFill>
          </a:ln>
        </p:spPr>
      </p:pic>
      <p:pic>
        <p:nvPicPr>
          <p:cNvPr id="9" name="Picture 3" descr="O:\_ 20130620\!!! vybrane pripady pro vyrezy\201306201817_ALL_crop_HRV.png"/>
          <p:cNvPicPr>
            <a:picLocks noChangeAspect="1" noChangeArrowheads="1"/>
          </p:cNvPicPr>
          <p:nvPr/>
        </p:nvPicPr>
        <p:blipFill>
          <a:blip r:embed="rId3" cstate="print"/>
          <a:srcRect/>
          <a:stretch>
            <a:fillRect/>
          </a:stretch>
        </p:blipFill>
        <p:spPr bwMode="auto">
          <a:xfrm>
            <a:off x="3168000" y="719999"/>
            <a:ext cx="2850001" cy="3420000"/>
          </a:xfrm>
          <a:prstGeom prst="rect">
            <a:avLst/>
          </a:prstGeom>
          <a:noFill/>
          <a:ln w="0">
            <a:solidFill>
              <a:srgbClr val="000000"/>
            </a:solidFill>
          </a:ln>
        </p:spPr>
      </p:pic>
      <p:pic>
        <p:nvPicPr>
          <p:cNvPr id="10" name="Picture 4" descr="O:\_ 20130620\!!! vybrane pripady pro vyrezy\201306201817_ALL_crop_IR10.8-BT.png"/>
          <p:cNvPicPr>
            <a:picLocks noChangeAspect="1" noChangeArrowheads="1"/>
          </p:cNvPicPr>
          <p:nvPr/>
        </p:nvPicPr>
        <p:blipFill>
          <a:blip r:embed="rId4" cstate="print"/>
          <a:srcRect/>
          <a:stretch>
            <a:fillRect/>
          </a:stretch>
        </p:blipFill>
        <p:spPr bwMode="auto">
          <a:xfrm>
            <a:off x="6156000" y="720000"/>
            <a:ext cx="2850000" cy="3420000"/>
          </a:xfrm>
          <a:prstGeom prst="rect">
            <a:avLst/>
          </a:prstGeom>
          <a:noFill/>
          <a:ln w="0">
            <a:solidFill>
              <a:srgbClr val="000000"/>
            </a:solidFill>
          </a:ln>
        </p:spPr>
      </p:pic>
      <p:pic>
        <p:nvPicPr>
          <p:cNvPr id="11" name="Picture 5" descr="O:\_ 20130620\!!! vybrane pripady pro vyrezy\201306201817_ALL_crop_BTD.png"/>
          <p:cNvPicPr>
            <a:picLocks noChangeAspect="1" noChangeArrowheads="1"/>
          </p:cNvPicPr>
          <p:nvPr/>
        </p:nvPicPr>
        <p:blipFill>
          <a:blip r:embed="rId5" cstate="print"/>
          <a:srcRect/>
          <a:stretch>
            <a:fillRect/>
          </a:stretch>
        </p:blipFill>
        <p:spPr bwMode="auto">
          <a:xfrm>
            <a:off x="9144000" y="720000"/>
            <a:ext cx="2850000" cy="3420000"/>
          </a:xfrm>
          <a:prstGeom prst="rect">
            <a:avLst/>
          </a:prstGeom>
          <a:noFill/>
          <a:ln w="0">
            <a:solidFill>
              <a:srgbClr val="000000"/>
            </a:solidFill>
          </a:ln>
        </p:spPr>
      </p:pic>
      <p:sp>
        <p:nvSpPr>
          <p:cNvPr id="12" name="TextovéPole 11"/>
          <p:cNvSpPr txBox="1"/>
          <p:nvPr/>
        </p:nvSpPr>
        <p:spPr>
          <a:xfrm>
            <a:off x="929281" y="4221246"/>
            <a:ext cx="11100719"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sandwich HRV &amp; </a:t>
            </a:r>
            <a:r>
              <a:rPr lang="en-US" sz="800" smtClean="0">
                <a:solidFill>
                  <a:schemeClr val="bg1"/>
                </a:solidFill>
                <a:latin typeface="Arial" panose="020B0604020202020204" pitchFamily="34" charset="0"/>
                <a:cs typeface="Arial" panose="020B0604020202020204" pitchFamily="34" charset="0"/>
              </a:rPr>
              <a:t>IR10.8-BT                                                                            HRV                                                                                  </a:t>
            </a:r>
            <a:r>
              <a:rPr lang="en-US" sz="800" dirty="0" smtClean="0">
                <a:solidFill>
                  <a:schemeClr val="bg1"/>
                </a:solidFill>
                <a:latin typeface="Arial" panose="020B0604020202020204" pitchFamily="34" charset="0"/>
                <a:cs typeface="Arial" panose="020B0604020202020204" pitchFamily="34" charset="0"/>
              </a:rPr>
              <a:t>IR10.8-BT (200-240K</a:t>
            </a:r>
            <a:r>
              <a:rPr lang="en-US" sz="800" smtClean="0">
                <a:solidFill>
                  <a:schemeClr val="bg1"/>
                </a:solidFill>
                <a:latin typeface="Arial" panose="020B0604020202020204" pitchFamily="34" charset="0"/>
                <a:cs typeface="Arial" panose="020B0604020202020204" pitchFamily="34" charset="0"/>
              </a:rPr>
              <a:t>)                                                                      BTD </a:t>
            </a:r>
            <a:r>
              <a:rPr lang="en-US" sz="800" dirty="0" smtClean="0">
                <a:solidFill>
                  <a:schemeClr val="bg1"/>
                </a:solidFill>
                <a:latin typeface="Arial" panose="020B0604020202020204" pitchFamily="34" charset="0"/>
                <a:cs typeface="Arial" panose="020B0604020202020204" pitchFamily="34" charset="0"/>
              </a:rPr>
              <a:t>(WV6.2-IR10.8)</a:t>
            </a:r>
            <a:endParaRPr lang="en-US" sz="800" dirty="0">
              <a:solidFill>
                <a:schemeClr val="bg1"/>
              </a:solidFill>
              <a:latin typeface="Arial" panose="020B0604020202020204" pitchFamily="34" charset="0"/>
              <a:cs typeface="Arial" panose="020B0604020202020204" pitchFamily="34" charset="0"/>
            </a:endParaRPr>
          </a:p>
        </p:txBody>
      </p:sp>
      <p:sp>
        <p:nvSpPr>
          <p:cNvPr id="13" name="TextovéPole 12"/>
          <p:cNvSpPr txBox="1"/>
          <p:nvPr/>
        </p:nvSpPr>
        <p:spPr>
          <a:xfrm>
            <a:off x="1216471" y="4896309"/>
            <a:ext cx="10164292" cy="1015663"/>
          </a:xfrm>
          <a:prstGeom prst="rect">
            <a:avLst/>
          </a:prstGeom>
          <a:noFill/>
        </p:spPr>
        <p:txBody>
          <a:bodyPr wrap="square" rtlCol="0">
            <a:spAutoFit/>
          </a:bodyPr>
          <a:lstStyle/>
          <a:p>
            <a:pPr algn="just"/>
            <a:r>
              <a:rPr lang="en-US" sz="1200" dirty="0" smtClean="0">
                <a:solidFill>
                  <a:schemeClr val="bg1"/>
                </a:solidFill>
                <a:latin typeface="Arial" panose="020B0604020202020204" pitchFamily="34" charset="0"/>
                <a:cs typeface="Arial" panose="020B0604020202020204" pitchFamily="34" charset="0"/>
              </a:rPr>
              <a:t>Textbook appearance of the overshooting top – well defined bubble-like shape and casted shadow in HRV, distinct isolated local IR-BT minimum (much colder than its surrounding anvil top); however not associated with any local BTD (WV6.2-IR10.8</a:t>
            </a:r>
            <a:r>
              <a:rPr lang="en-US" sz="1200" smtClean="0">
                <a:solidFill>
                  <a:schemeClr val="bg1"/>
                </a:solidFill>
                <a:latin typeface="Arial" panose="020B0604020202020204" pitchFamily="34" charset="0"/>
                <a:cs typeface="Arial" panose="020B0604020202020204" pitchFamily="34" charset="0"/>
              </a:rPr>
              <a:t>) maximum.</a:t>
            </a:r>
          </a:p>
          <a:p>
            <a:pPr algn="just"/>
            <a:endParaRPr lang="en-US" sz="1200">
              <a:solidFill>
                <a:schemeClr val="bg1"/>
              </a:solidFill>
              <a:latin typeface="Arial" panose="020B0604020202020204" pitchFamily="34" charset="0"/>
              <a:cs typeface="Arial" panose="020B0604020202020204" pitchFamily="34" charset="0"/>
            </a:endParaRPr>
          </a:p>
          <a:p>
            <a:pPr algn="just"/>
            <a:r>
              <a:rPr lang="en-US" sz="1200" smtClean="0">
                <a:solidFill>
                  <a:schemeClr val="bg1"/>
                </a:solidFill>
                <a:latin typeface="Arial" panose="020B0604020202020204" pitchFamily="34" charset="0"/>
                <a:cs typeface="Arial" panose="020B0604020202020204" pitchFamily="34" charset="0"/>
              </a:rPr>
              <a:t>Next slides document the rapid evolution of the overshooting top in 2.5 minute super-rapid scan performed experimentally with Meteosat-8 (MSG-1) satellite on 20 June 2013. </a:t>
            </a:r>
            <a:endParaRPr lang="en-US" sz="1200" dirty="0">
              <a:solidFill>
                <a:schemeClr val="bg1"/>
              </a:solidFill>
              <a:latin typeface="Arial" panose="020B0604020202020204" pitchFamily="34" charset="0"/>
              <a:cs typeface="Arial" panose="020B0604020202020204" pitchFamily="34" charset="0"/>
            </a:endParaRPr>
          </a:p>
        </p:txBody>
      </p:sp>
      <p:sp>
        <p:nvSpPr>
          <p:cNvPr id="14" name="TextovéPole 13"/>
          <p:cNvSpPr txBox="1"/>
          <p:nvPr/>
        </p:nvSpPr>
        <p:spPr>
          <a:xfrm>
            <a:off x="9638536" y="158443"/>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dirty="0" smtClean="0">
                <a:solidFill>
                  <a:schemeClr val="bg1"/>
                </a:solidFill>
                <a:latin typeface="Arial" panose="020B0604020202020204" pitchFamily="34" charset="0"/>
                <a:cs typeface="Arial" panose="020B0604020202020204" pitchFamily="34" charset="0"/>
              </a:rPr>
              <a:t>2013  18:17 UTC</a:t>
            </a:r>
            <a:endParaRPr lang="en-US" sz="1000" b="1" dirty="0">
              <a:solidFill>
                <a:schemeClr val="bg1"/>
              </a:solidFill>
              <a:latin typeface="Arial" panose="020B0604020202020204" pitchFamily="34" charset="0"/>
              <a:cs typeface="Arial" panose="020B0604020202020204" pitchFamily="34" charset="0"/>
            </a:endParaRPr>
          </a:p>
        </p:txBody>
      </p:sp>
      <p:pic>
        <p:nvPicPr>
          <p:cNvPr id="15"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7218384" y="727034"/>
            <a:ext cx="1800000" cy="135338"/>
          </a:xfrm>
          <a:prstGeom prst="rect">
            <a:avLst/>
          </a:prstGeom>
          <a:noFill/>
        </p:spPr>
      </p:pic>
    </p:spTree>
    <p:extLst>
      <p:ext uri="{BB962C8B-B14F-4D97-AF65-F5344CB8AC3E}">
        <p14:creationId xmlns:p14="http://schemas.microsoft.com/office/powerpoint/2010/main" val="109410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UM Convective storms webinar\images\Fig-04_strong-shear_Germany\201306201537_MSG1_strong-shear_HRV_Mercator_enh.png"/>
          <p:cNvPicPr>
            <a:picLocks noChangeAspect="1" noChangeArrowheads="1"/>
          </p:cNvPicPr>
          <p:nvPr/>
        </p:nvPicPr>
        <p:blipFill>
          <a:blip r:embed="rId2" cstate="print"/>
          <a:srcRect/>
          <a:stretch>
            <a:fillRect/>
          </a:stretch>
        </p:blipFill>
        <p:spPr bwMode="auto">
          <a:xfrm>
            <a:off x="287338" y="648000"/>
            <a:ext cx="5940425" cy="3860800"/>
          </a:xfrm>
          <a:prstGeom prst="rect">
            <a:avLst/>
          </a:prstGeom>
          <a:noFill/>
          <a:ln w="3175">
            <a:solidFill>
              <a:schemeClr val="tx1"/>
            </a:solidFill>
            <a:miter lim="800000"/>
            <a:headEnd/>
            <a:tailEnd/>
          </a:ln>
        </p:spPr>
      </p:pic>
      <p:pic>
        <p:nvPicPr>
          <p:cNvPr id="3" name="Picture 3" descr="M:\EUM Convective storms webinar\images\Fig-04_strong-shear_Germany\201306201537_MSG1_strong-shear_IR108_Mercator_enh.png"/>
          <p:cNvPicPr>
            <a:picLocks noChangeAspect="1" noChangeArrowheads="1"/>
          </p:cNvPicPr>
          <p:nvPr/>
        </p:nvPicPr>
        <p:blipFill>
          <a:blip r:embed="rId3" cstate="print"/>
          <a:srcRect/>
          <a:stretch>
            <a:fillRect/>
          </a:stretch>
        </p:blipFill>
        <p:spPr bwMode="auto">
          <a:xfrm>
            <a:off x="5940000" y="2520000"/>
            <a:ext cx="5940000" cy="3860474"/>
          </a:xfrm>
          <a:prstGeom prst="rect">
            <a:avLst/>
          </a:prstGeom>
          <a:noFill/>
          <a:ln w="3175">
            <a:solidFill>
              <a:schemeClr val="tx1"/>
            </a:solidFill>
            <a:miter lim="800000"/>
            <a:headEnd/>
            <a:tailEnd/>
          </a:ln>
        </p:spPr>
      </p:pic>
      <p:pic>
        <p:nvPicPr>
          <p:cNvPr id="4" name="Picture 7" descr="M:\EUM Convective storms webinar\2013062100.10771.skewt_Kuemmersbruck.gif"/>
          <p:cNvPicPr>
            <a:picLocks noChangeAspect="1" noChangeArrowheads="1"/>
          </p:cNvPicPr>
          <p:nvPr/>
        </p:nvPicPr>
        <p:blipFill>
          <a:blip r:embed="rId4" cstate="print"/>
          <a:srcRect/>
          <a:stretch>
            <a:fillRect/>
          </a:stretch>
        </p:blipFill>
        <p:spPr bwMode="auto">
          <a:xfrm>
            <a:off x="8175721" y="179388"/>
            <a:ext cx="3375000" cy="2700000"/>
          </a:xfrm>
          <a:prstGeom prst="rect">
            <a:avLst/>
          </a:prstGeom>
          <a:noFill/>
          <a:ln w="3175">
            <a:solidFill>
              <a:schemeClr val="tx1"/>
            </a:solidFill>
            <a:miter lim="800000"/>
            <a:headEnd/>
            <a:tailEnd/>
          </a:ln>
        </p:spPr>
      </p:pic>
      <p:sp>
        <p:nvSpPr>
          <p:cNvPr id="5" name="TextovéPole 4"/>
          <p:cNvSpPr txBox="1"/>
          <p:nvPr/>
        </p:nvSpPr>
        <p:spPr>
          <a:xfrm>
            <a:off x="1270768" y="4924219"/>
            <a:ext cx="3427541" cy="276999"/>
          </a:xfrm>
          <a:prstGeom prst="rect">
            <a:avLst/>
          </a:prstGeom>
          <a:noFill/>
        </p:spPr>
        <p:txBody>
          <a:bodyPr wrap="none">
            <a:spAutoFit/>
          </a:bodyPr>
          <a:lstStyle/>
          <a:p>
            <a:pPr>
              <a:defRPr/>
            </a:pPr>
            <a:r>
              <a:rPr lang="en-US" sz="1200" dirty="0">
                <a:solidFill>
                  <a:schemeClr val="bg1"/>
                </a:solidFill>
                <a:latin typeface="Arial" panose="020B0604020202020204" pitchFamily="34" charset="0"/>
                <a:cs typeface="Arial" panose="020B0604020202020204" pitchFamily="34" charset="0"/>
              </a:rPr>
              <a:t>2013-06-20  15:37, Meteosat-8, south Germany</a:t>
            </a:r>
          </a:p>
        </p:txBody>
      </p:sp>
      <p:sp>
        <p:nvSpPr>
          <p:cNvPr id="6" name="Text Box 5"/>
          <p:cNvSpPr txBox="1">
            <a:spLocks noChangeArrowheads="1"/>
          </p:cNvSpPr>
          <p:nvPr/>
        </p:nvSpPr>
        <p:spPr bwMode="auto">
          <a:xfrm>
            <a:off x="191840" y="119694"/>
            <a:ext cx="3773188"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Impact of the wind shear – strong shear  </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363795" y="4237706"/>
            <a:ext cx="45557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HRV</a:t>
            </a:r>
            <a:endParaRPr lang="cs-CZ" sz="1000" b="1" dirty="0" smtClean="0">
              <a:solidFill>
                <a:schemeClr val="bg1"/>
              </a:solidFill>
              <a:latin typeface="Arial" panose="020B0604020202020204" pitchFamily="34" charset="0"/>
              <a:cs typeface="Arial" panose="020B0604020202020204" pitchFamily="34" charset="0"/>
            </a:endParaRPr>
          </a:p>
        </p:txBody>
      </p:sp>
      <p:sp>
        <p:nvSpPr>
          <p:cNvPr id="8" name="TextovéPole 7"/>
          <p:cNvSpPr txBox="1"/>
          <p:nvPr/>
        </p:nvSpPr>
        <p:spPr>
          <a:xfrm>
            <a:off x="5958369" y="6115670"/>
            <a:ext cx="559769" cy="246221"/>
          </a:xfrm>
          <a:prstGeom prst="rect">
            <a:avLst/>
          </a:prstGeom>
          <a:noFill/>
        </p:spPr>
        <p:txBody>
          <a:bodyPr wrap="none" rtlCol="0">
            <a:spAutoFit/>
          </a:bodyPr>
          <a:lstStyle/>
          <a:p>
            <a:r>
              <a:rPr lang="en-US" sz="1000" b="1" dirty="0" smtClean="0">
                <a:solidFill>
                  <a:srgbClr val="000000"/>
                </a:solidFill>
                <a:latin typeface="Arial" panose="020B0604020202020204" pitchFamily="34" charset="0"/>
                <a:cs typeface="Arial" panose="020B0604020202020204" pitchFamily="34" charset="0"/>
              </a:rPr>
              <a:t>IR10.8</a:t>
            </a:r>
            <a:endParaRPr lang="cs-CZ" sz="1000" b="1"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2360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M:\[2] prednasky\Taiwan 2015\01 - SWEP 2.5-min rapid scan\cases\01 (20 June 1817B)\crop\201306201812_BTD.png"/>
          <p:cNvPicPr>
            <a:picLocks noChangeAspect="1" noChangeArrowheads="1"/>
          </p:cNvPicPr>
          <p:nvPr/>
        </p:nvPicPr>
        <p:blipFill>
          <a:blip r:embed="rId2" cstate="print"/>
          <a:srcRect/>
          <a:stretch>
            <a:fillRect/>
          </a:stretch>
        </p:blipFill>
        <p:spPr bwMode="auto">
          <a:xfrm>
            <a:off x="4608000" y="3600000"/>
            <a:ext cx="4189090" cy="2880000"/>
          </a:xfrm>
          <a:prstGeom prst="rect">
            <a:avLst/>
          </a:prstGeom>
          <a:noFill/>
        </p:spPr>
      </p:pic>
      <p:pic>
        <p:nvPicPr>
          <p:cNvPr id="4" name="Picture 3" descr="M:\[2] prednasky\Taiwan 2015\01 - SWEP 2.5-min rapid scan\cases\01 (20 June 1817B)\crop\201306201812_HRV.png"/>
          <p:cNvPicPr>
            <a:picLocks noChangeAspect="1" noChangeArrowheads="1"/>
          </p:cNvPicPr>
          <p:nvPr/>
        </p:nvPicPr>
        <p:blipFill>
          <a:blip r:embed="rId3" cstate="print"/>
          <a:srcRect/>
          <a:stretch>
            <a:fillRect/>
          </a:stretch>
        </p:blipFill>
        <p:spPr bwMode="auto">
          <a:xfrm>
            <a:off x="4608000" y="540000"/>
            <a:ext cx="4189090" cy="2880000"/>
          </a:xfrm>
          <a:prstGeom prst="rect">
            <a:avLst/>
          </a:prstGeom>
          <a:noFill/>
        </p:spPr>
      </p:pic>
      <p:pic>
        <p:nvPicPr>
          <p:cNvPr id="5" name="Picture 4" descr="M:\[2] prednasky\Taiwan 2015\01 - SWEP 2.5-min rapid scan\cases\01 (20 June 1817B)\crop\201306201812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1 (20 June 1817B)\crop\201306201812_sandwich.png"/>
          <p:cNvPicPr>
            <a:picLocks noChangeAspect="1" noChangeArrowheads="1"/>
          </p:cNvPicPr>
          <p:nvPr/>
        </p:nvPicPr>
        <p:blipFill>
          <a:blip r:embed="rId5" cstate="print">
            <a:lum bright="5000" contrast="5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ovéPole 8"/>
          <p:cNvSpPr txBox="1"/>
          <p:nvPr/>
        </p:nvSpPr>
        <p:spPr>
          <a:xfrm>
            <a:off x="9195402" y="988439"/>
            <a:ext cx="2552302"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18:12.5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9068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M:\[2] prednasky\Taiwan 2015\01 - SWEP 2.5-min rapid scan\cases\01 (20 June 1817B)\crop\201306201815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1 (20 June 1817B)\crop\201306201815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1 (20 June 1817B)\crop\201306201815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1 (20 June 1817B)\crop\201306201815_sandwich.png"/>
          <p:cNvPicPr>
            <a:picLocks noChangeAspect="1" noChangeArrowheads="1"/>
          </p:cNvPicPr>
          <p:nvPr/>
        </p:nvPicPr>
        <p:blipFill>
          <a:blip r:embed="rId5" cstate="print">
            <a:lum bright="5000" contrast="5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ovéPole 8"/>
          <p:cNvSpPr txBox="1"/>
          <p:nvPr/>
        </p:nvSpPr>
        <p:spPr>
          <a:xfrm>
            <a:off x="9195402" y="988439"/>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18:15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5367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5" descr="M:\[2] prednasky\Taiwan 2015\01 - SWEP 2.5-min rapid scan\cases\01 (20 June 1817B)\crop\201306201817_sandwich.png"/>
          <p:cNvPicPr>
            <a:picLocks noChangeAspect="1" noChangeArrowheads="1"/>
          </p:cNvPicPr>
          <p:nvPr/>
        </p:nvPicPr>
        <p:blipFill>
          <a:blip r:embed="rId2" cstate="print">
            <a:lum bright="5000" contrast="5000"/>
          </a:blip>
          <a:srcRect/>
          <a:stretch>
            <a:fillRect/>
          </a:stretch>
        </p:blipFill>
        <p:spPr bwMode="auto">
          <a:xfrm>
            <a:off x="288000" y="540000"/>
            <a:ext cx="4189091" cy="2880000"/>
          </a:xfrm>
          <a:prstGeom prst="rect">
            <a:avLst/>
          </a:prstGeom>
          <a:noFill/>
        </p:spPr>
      </p:pic>
      <p:pic>
        <p:nvPicPr>
          <p:cNvPr id="4" name="Picture 6" descr="M:\[2] prednasky\Taiwan 2015\01 - SWEP 2.5-min rapid scan\cases\01 (20 June 1817B)\crop\201306201817_HRV.png"/>
          <p:cNvPicPr>
            <a:picLocks noChangeAspect="1" noChangeArrowheads="1"/>
          </p:cNvPicPr>
          <p:nvPr/>
        </p:nvPicPr>
        <p:blipFill>
          <a:blip r:embed="rId3" cstate="print"/>
          <a:srcRect/>
          <a:stretch>
            <a:fillRect/>
          </a:stretch>
        </p:blipFill>
        <p:spPr bwMode="auto">
          <a:xfrm>
            <a:off x="4608464" y="540000"/>
            <a:ext cx="4189091" cy="2880000"/>
          </a:xfrm>
          <a:prstGeom prst="rect">
            <a:avLst/>
          </a:prstGeom>
          <a:noFill/>
        </p:spPr>
      </p:pic>
      <p:pic>
        <p:nvPicPr>
          <p:cNvPr id="5" name="Picture 9" descr="M:\[2] prednasky\Taiwan 2015\01 - SWEP 2.5-min rapid scan\cases\01 (20 June 1817B)\crop\201306201817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10" descr="M:\[2] prednasky\Taiwan 2015\01 - SWEP 2.5-min rapid scan\cases\01 (20 June 1817B)\crop\201306201817_BTD.png"/>
          <p:cNvPicPr>
            <a:picLocks noChangeAspect="1" noChangeArrowheads="1"/>
          </p:cNvPicPr>
          <p:nvPr/>
        </p:nvPicPr>
        <p:blipFill>
          <a:blip r:embed="rId5" cstate="print"/>
          <a:srcRect/>
          <a:stretch>
            <a:fillRect/>
          </a:stretch>
        </p:blipFill>
        <p:spPr bwMode="auto">
          <a:xfrm>
            <a:off x="4608464" y="360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ovéPole 8"/>
          <p:cNvSpPr txBox="1"/>
          <p:nvPr/>
        </p:nvSpPr>
        <p:spPr>
          <a:xfrm>
            <a:off x="9195402" y="988439"/>
            <a:ext cx="2552302"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18:17.5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1174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M:\[2] prednasky\Taiwan 2015\01 - SWEP 2.5-min rapid scan\cases\01 (20 June 1817B)\crop\201306201820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1 (20 June 1817B)\crop\201306201820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1 (20 June 1817B)\crop\201306201820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1 (20 June 1817B)\crop\201306201820_sandwich.png"/>
          <p:cNvPicPr>
            <a:picLocks noChangeAspect="1" noChangeArrowheads="1"/>
          </p:cNvPicPr>
          <p:nvPr/>
        </p:nvPicPr>
        <p:blipFill>
          <a:blip r:embed="rId5" cstate="print">
            <a:lum bright="6000" contrast="5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ovéPole 8"/>
          <p:cNvSpPr txBox="1"/>
          <p:nvPr/>
        </p:nvSpPr>
        <p:spPr>
          <a:xfrm>
            <a:off x="9195402" y="988439"/>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18:20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2070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pic>
        <p:nvPicPr>
          <p:cNvPr id="3" name="Picture 2" descr="M:\[2] prednasky\Taiwan 2015\01 - SWEP 2.5-min rapid scan\cases\01 (20 June 1817B)\crop\201306201822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1 (20 June 1817B)\crop\201306201822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1 (20 June 1817B)\crop\201306201822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1 (20 June 1817B)\crop\201306201822_sandwich.png"/>
          <p:cNvPicPr>
            <a:picLocks noChangeAspect="1" noChangeArrowheads="1"/>
          </p:cNvPicPr>
          <p:nvPr/>
        </p:nvPicPr>
        <p:blipFill>
          <a:blip r:embed="rId5" cstate="print">
            <a:lum bright="6000" contrast="5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ovéPole 8"/>
          <p:cNvSpPr txBox="1"/>
          <p:nvPr/>
        </p:nvSpPr>
        <p:spPr>
          <a:xfrm>
            <a:off x="9195402" y="988439"/>
            <a:ext cx="2552302"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18:22.5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125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
        <p:nvSpPr>
          <p:cNvPr id="3" name="TextovéPole 2"/>
          <p:cNvSpPr txBox="1"/>
          <p:nvPr/>
        </p:nvSpPr>
        <p:spPr>
          <a:xfrm>
            <a:off x="929281" y="4221246"/>
            <a:ext cx="11100719"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sandwich HRV &amp; </a:t>
            </a:r>
            <a:r>
              <a:rPr lang="en-US" sz="800" smtClean="0">
                <a:solidFill>
                  <a:schemeClr val="bg1"/>
                </a:solidFill>
                <a:latin typeface="Arial" panose="020B0604020202020204" pitchFamily="34" charset="0"/>
                <a:cs typeface="Arial" panose="020B0604020202020204" pitchFamily="34" charset="0"/>
              </a:rPr>
              <a:t>IR10.8-BT                                                                            HRV                                                                                  </a:t>
            </a:r>
            <a:r>
              <a:rPr lang="en-US" sz="800" dirty="0" smtClean="0">
                <a:solidFill>
                  <a:schemeClr val="bg1"/>
                </a:solidFill>
                <a:latin typeface="Arial" panose="020B0604020202020204" pitchFamily="34" charset="0"/>
                <a:cs typeface="Arial" panose="020B0604020202020204" pitchFamily="34" charset="0"/>
              </a:rPr>
              <a:t>IR10.8-BT (200-240K</a:t>
            </a:r>
            <a:r>
              <a:rPr lang="en-US" sz="800" smtClean="0">
                <a:solidFill>
                  <a:schemeClr val="bg1"/>
                </a:solidFill>
                <a:latin typeface="Arial" panose="020B0604020202020204" pitchFamily="34" charset="0"/>
                <a:cs typeface="Arial" panose="020B0604020202020204" pitchFamily="34" charset="0"/>
              </a:rPr>
              <a:t>)                                                                      BTD </a:t>
            </a:r>
            <a:r>
              <a:rPr lang="en-US" sz="800" dirty="0" smtClean="0">
                <a:solidFill>
                  <a:schemeClr val="bg1"/>
                </a:solidFill>
                <a:latin typeface="Arial" panose="020B0604020202020204" pitchFamily="34" charset="0"/>
                <a:cs typeface="Arial" panose="020B0604020202020204" pitchFamily="34" charset="0"/>
              </a:rPr>
              <a:t>(WV6.2-IR10.8)</a:t>
            </a:r>
            <a:endParaRPr lang="en-US" sz="800" dirty="0">
              <a:solidFill>
                <a:schemeClr val="bg1"/>
              </a:solidFill>
              <a:latin typeface="Arial" panose="020B0604020202020204" pitchFamily="34" charset="0"/>
              <a:cs typeface="Arial" panose="020B0604020202020204" pitchFamily="34" charset="0"/>
            </a:endParaRPr>
          </a:p>
        </p:txBody>
      </p:sp>
      <p:sp>
        <p:nvSpPr>
          <p:cNvPr id="4" name="TextovéPole 3"/>
          <p:cNvSpPr txBox="1"/>
          <p:nvPr/>
        </p:nvSpPr>
        <p:spPr>
          <a:xfrm>
            <a:off x="1216471" y="4896309"/>
            <a:ext cx="10164292" cy="1015663"/>
          </a:xfrm>
          <a:prstGeom prst="rect">
            <a:avLst/>
          </a:prstGeom>
          <a:noFill/>
        </p:spPr>
        <p:txBody>
          <a:bodyPr wrap="square" rtlCol="0">
            <a:spAutoFit/>
          </a:bodyPr>
          <a:lstStyle/>
          <a:p>
            <a:pPr algn="just"/>
            <a:r>
              <a:rPr lang="en-US" sz="1200">
                <a:solidFill>
                  <a:schemeClr val="bg1"/>
                </a:solidFill>
                <a:latin typeface="Arial" panose="020B0604020202020204" pitchFamily="34" charset="0"/>
                <a:cs typeface="Arial" panose="020B0604020202020204" pitchFamily="34" charset="0"/>
              </a:rPr>
              <a:t>Textbook appearance of the overshooting top – distinct in HRV, with long casted shadow, very strong local IR-BT minimum (much colder than its surrounding anvil cloud top); weak local BTD (WV6.2-IR10.8) maximum shifted downwind of the OT.</a:t>
            </a:r>
          </a:p>
          <a:p>
            <a:pPr algn="just"/>
            <a:endParaRPr lang="en-US" sz="1200">
              <a:solidFill>
                <a:schemeClr val="bg1"/>
              </a:solidFill>
              <a:latin typeface="Arial" panose="020B0604020202020204" pitchFamily="34" charset="0"/>
              <a:cs typeface="Arial" panose="020B0604020202020204" pitchFamily="34" charset="0"/>
            </a:endParaRPr>
          </a:p>
          <a:p>
            <a:pPr algn="just"/>
            <a:r>
              <a:rPr lang="en-US" sz="1200" smtClean="0">
                <a:solidFill>
                  <a:schemeClr val="bg1"/>
                </a:solidFill>
                <a:latin typeface="Arial" panose="020B0604020202020204" pitchFamily="34" charset="0"/>
                <a:cs typeface="Arial" panose="020B0604020202020204" pitchFamily="34" charset="0"/>
              </a:rPr>
              <a:t>Next slides document the rapid evolution of the overshooting top in 2.5 minute super-rapid scan performed experimentally with Meteosat-8 (MSG-1) satellite on 20 June 2013. </a:t>
            </a:r>
            <a:endParaRPr lang="en-US" sz="1200" dirty="0">
              <a:solidFill>
                <a:schemeClr val="bg1"/>
              </a:solidFill>
              <a:latin typeface="Arial" panose="020B0604020202020204" pitchFamily="34" charset="0"/>
              <a:cs typeface="Arial" panose="020B0604020202020204" pitchFamily="34" charset="0"/>
            </a:endParaRPr>
          </a:p>
        </p:txBody>
      </p:sp>
      <p:sp>
        <p:nvSpPr>
          <p:cNvPr id="5" name="TextovéPole 4"/>
          <p:cNvSpPr txBox="1"/>
          <p:nvPr/>
        </p:nvSpPr>
        <p:spPr>
          <a:xfrm>
            <a:off x="9638536" y="158443"/>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18:00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pic>
        <p:nvPicPr>
          <p:cNvPr id="11" name="Picture 2" descr="O:\_ 20130620\!!! vybrane pripady pro vyrezy\201306201800_ALL_crop_sandwich.png"/>
          <p:cNvPicPr>
            <a:picLocks noChangeAspect="1" noChangeArrowheads="1"/>
          </p:cNvPicPr>
          <p:nvPr/>
        </p:nvPicPr>
        <p:blipFill>
          <a:blip r:embed="rId2" cstate="print">
            <a:lum bright="5000" contrast="5000"/>
          </a:blip>
          <a:srcRect/>
          <a:stretch>
            <a:fillRect/>
          </a:stretch>
        </p:blipFill>
        <p:spPr bwMode="auto">
          <a:xfrm>
            <a:off x="180000" y="720000"/>
            <a:ext cx="2850000" cy="3420000"/>
          </a:xfrm>
          <a:prstGeom prst="rect">
            <a:avLst/>
          </a:prstGeom>
          <a:noFill/>
          <a:ln w="0">
            <a:solidFill>
              <a:srgbClr val="000000"/>
            </a:solidFill>
          </a:ln>
        </p:spPr>
      </p:pic>
      <p:pic>
        <p:nvPicPr>
          <p:cNvPr id="12" name="Picture 3" descr="O:\_ 20130620\!!! vybrane pripady pro vyrezy\201306201800_ALL_crop_HRV.png"/>
          <p:cNvPicPr>
            <a:picLocks noChangeAspect="1" noChangeArrowheads="1"/>
          </p:cNvPicPr>
          <p:nvPr/>
        </p:nvPicPr>
        <p:blipFill>
          <a:blip r:embed="rId3" cstate="print"/>
          <a:srcRect/>
          <a:stretch>
            <a:fillRect/>
          </a:stretch>
        </p:blipFill>
        <p:spPr bwMode="auto">
          <a:xfrm>
            <a:off x="3168000" y="720000"/>
            <a:ext cx="2850000" cy="3420000"/>
          </a:xfrm>
          <a:prstGeom prst="rect">
            <a:avLst/>
          </a:prstGeom>
          <a:noFill/>
          <a:ln w="0">
            <a:solidFill>
              <a:srgbClr val="000000"/>
            </a:solidFill>
          </a:ln>
        </p:spPr>
      </p:pic>
      <p:pic>
        <p:nvPicPr>
          <p:cNvPr id="13" name="Picture 4" descr="O:\_ 20130620\!!! vybrane pripady pro vyrezy\201306201800_ALL_crop_IR10.8-BT.png"/>
          <p:cNvPicPr>
            <a:picLocks noChangeAspect="1" noChangeArrowheads="1"/>
          </p:cNvPicPr>
          <p:nvPr/>
        </p:nvPicPr>
        <p:blipFill>
          <a:blip r:embed="rId4" cstate="print"/>
          <a:srcRect/>
          <a:stretch>
            <a:fillRect/>
          </a:stretch>
        </p:blipFill>
        <p:spPr bwMode="auto">
          <a:xfrm>
            <a:off x="6156000" y="720000"/>
            <a:ext cx="2850000" cy="3420000"/>
          </a:xfrm>
          <a:prstGeom prst="rect">
            <a:avLst/>
          </a:prstGeom>
          <a:noFill/>
          <a:ln w="0">
            <a:solidFill>
              <a:srgbClr val="000000"/>
            </a:solidFill>
          </a:ln>
        </p:spPr>
      </p:pic>
      <p:pic>
        <p:nvPicPr>
          <p:cNvPr id="14" name="Picture 5" descr="O:\_ 20130620\!!! vybrane pripady pro vyrezy\201306201800_ALL_crop_BTD.png"/>
          <p:cNvPicPr>
            <a:picLocks noChangeAspect="1" noChangeArrowheads="1"/>
          </p:cNvPicPr>
          <p:nvPr/>
        </p:nvPicPr>
        <p:blipFill>
          <a:blip r:embed="rId5" cstate="print"/>
          <a:srcRect/>
          <a:stretch>
            <a:fillRect/>
          </a:stretch>
        </p:blipFill>
        <p:spPr bwMode="auto">
          <a:xfrm>
            <a:off x="9144000" y="720000"/>
            <a:ext cx="2850000" cy="3420000"/>
          </a:xfrm>
          <a:prstGeom prst="rect">
            <a:avLst/>
          </a:prstGeom>
          <a:noFill/>
          <a:ln w="0">
            <a:solidFill>
              <a:srgbClr val="000000"/>
            </a:solidFill>
          </a:ln>
        </p:spPr>
      </p:pic>
    </p:spTree>
    <p:extLst>
      <p:ext uri="{BB962C8B-B14F-4D97-AF65-F5344CB8AC3E}">
        <p14:creationId xmlns:p14="http://schemas.microsoft.com/office/powerpoint/2010/main" val="3036102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196029" y="987954"/>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dirty="0" smtClean="0">
                <a:solidFill>
                  <a:schemeClr val="bg1"/>
                </a:solidFill>
                <a:latin typeface="Arial" panose="020B0604020202020204" pitchFamily="34" charset="0"/>
                <a:cs typeface="Arial" panose="020B0604020202020204" pitchFamily="34" charset="0"/>
              </a:rPr>
              <a:t>2013  17:55 UTC</a:t>
            </a:r>
            <a:endParaRPr lang="en-US" sz="1000" b="1" dirty="0">
              <a:solidFill>
                <a:schemeClr val="bg1"/>
              </a:solidFill>
              <a:latin typeface="Arial" panose="020B0604020202020204" pitchFamily="34" charset="0"/>
              <a:cs typeface="Arial" panose="020B0604020202020204" pitchFamily="34" charset="0"/>
            </a:endParaRPr>
          </a:p>
        </p:txBody>
      </p:sp>
      <p:pic>
        <p:nvPicPr>
          <p:cNvPr id="3" name="Picture 2" descr="M:\[2] prednasky\Taiwan 2015\01 - SWEP 2.5-min rapid scan\cases\02 (20 June 1800K)\crop\201306201755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2 (20 June 1800K)\crop\201306201755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2 (20 June 1800K)\crop\201306201755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2 (20 June 1800K)\crop\201306201755_sandwich.png"/>
          <p:cNvPicPr>
            <a:picLocks noChangeAspect="1" noChangeArrowheads="1"/>
          </p:cNvPicPr>
          <p:nvPr/>
        </p:nvPicPr>
        <p:blipFill>
          <a:blip r:embed="rId5" cstate="print">
            <a:lum bright="3000" contrast="3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9"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6971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2] prednasky\Taiwan 2015\01 - SWEP 2.5-min rapid scan\cases\02 (20 June 1800K)\crop\201306201757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2 (20 June 1800K)\crop\201306201757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2 (20 June 1800K)\crop\201306201757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2 (20 June 1800K)\crop\201306201757_sandwich.png"/>
          <p:cNvPicPr>
            <a:picLocks noChangeAspect="1" noChangeArrowheads="1"/>
          </p:cNvPicPr>
          <p:nvPr/>
        </p:nvPicPr>
        <p:blipFill>
          <a:blip r:embed="rId5" cstate="print">
            <a:lum bright="3000" contrast="3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10"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
        <p:nvSpPr>
          <p:cNvPr id="11" name="TextovéPole 10"/>
          <p:cNvSpPr txBox="1"/>
          <p:nvPr/>
        </p:nvSpPr>
        <p:spPr>
          <a:xfrm>
            <a:off x="9196029" y="987954"/>
            <a:ext cx="2552302"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17:57.5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4111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2] prednasky\Taiwan 2015\01 - SWEP 2.5-min rapid scan\cases\02 (20 June 1800K)\crop\201306201800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2 (20 June 1800K)\crop\201306201800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2 (20 June 1800K)\crop\201306201800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2 (20 June 1800K)\crop\201306201800_sandwich.png"/>
          <p:cNvPicPr>
            <a:picLocks noChangeAspect="1" noChangeArrowheads="1"/>
          </p:cNvPicPr>
          <p:nvPr/>
        </p:nvPicPr>
        <p:blipFill>
          <a:blip r:embed="rId5" cstate="print">
            <a:lum bright="3000" contrast="3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10"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
        <p:nvSpPr>
          <p:cNvPr id="11" name="TextovéPole 10"/>
          <p:cNvSpPr txBox="1"/>
          <p:nvPr/>
        </p:nvSpPr>
        <p:spPr>
          <a:xfrm>
            <a:off x="9196029" y="987954"/>
            <a:ext cx="2446504"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18:00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5143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2] prednasky\Taiwan 2015\01 - SWEP 2.5-min rapid scan\cases\02 (20 June 1800K)\crop\201306201802_BTD.png"/>
          <p:cNvPicPr>
            <a:picLocks noChangeAspect="1" noChangeArrowheads="1"/>
          </p:cNvPicPr>
          <p:nvPr/>
        </p:nvPicPr>
        <p:blipFill>
          <a:blip r:embed="rId2" cstate="print"/>
          <a:srcRect/>
          <a:stretch>
            <a:fillRect/>
          </a:stretch>
        </p:blipFill>
        <p:spPr bwMode="auto">
          <a:xfrm>
            <a:off x="4608000" y="3600000"/>
            <a:ext cx="4189091" cy="2880000"/>
          </a:xfrm>
          <a:prstGeom prst="rect">
            <a:avLst/>
          </a:prstGeom>
          <a:noFill/>
        </p:spPr>
      </p:pic>
      <p:pic>
        <p:nvPicPr>
          <p:cNvPr id="4" name="Picture 3" descr="M:\[2] prednasky\Taiwan 2015\01 - SWEP 2.5-min rapid scan\cases\02 (20 June 1800K)\crop\201306201802_HRV.png"/>
          <p:cNvPicPr>
            <a:picLocks noChangeAspect="1" noChangeArrowheads="1"/>
          </p:cNvPicPr>
          <p:nvPr/>
        </p:nvPicPr>
        <p:blipFill>
          <a:blip r:embed="rId3" cstate="print"/>
          <a:srcRect/>
          <a:stretch>
            <a:fillRect/>
          </a:stretch>
        </p:blipFill>
        <p:spPr bwMode="auto">
          <a:xfrm>
            <a:off x="4608000" y="540000"/>
            <a:ext cx="4189091" cy="2880000"/>
          </a:xfrm>
          <a:prstGeom prst="rect">
            <a:avLst/>
          </a:prstGeom>
          <a:noFill/>
        </p:spPr>
      </p:pic>
      <p:pic>
        <p:nvPicPr>
          <p:cNvPr id="5" name="Picture 4" descr="M:\[2] prednasky\Taiwan 2015\01 - SWEP 2.5-min rapid scan\cases\02 (20 June 1800K)\crop\201306201802_IRBT.png"/>
          <p:cNvPicPr>
            <a:picLocks noChangeAspect="1" noChangeArrowheads="1"/>
          </p:cNvPicPr>
          <p:nvPr/>
        </p:nvPicPr>
        <p:blipFill>
          <a:blip r:embed="rId4" cstate="print"/>
          <a:srcRect/>
          <a:stretch>
            <a:fillRect/>
          </a:stretch>
        </p:blipFill>
        <p:spPr bwMode="auto">
          <a:xfrm>
            <a:off x="288000" y="3600000"/>
            <a:ext cx="4189091" cy="2880000"/>
          </a:xfrm>
          <a:prstGeom prst="rect">
            <a:avLst/>
          </a:prstGeom>
          <a:noFill/>
        </p:spPr>
      </p:pic>
      <p:pic>
        <p:nvPicPr>
          <p:cNvPr id="6" name="Picture 5" descr="M:\[2] prednasky\Taiwan 2015\01 - SWEP 2.5-min rapid scan\cases\02 (20 June 1800K)\crop\201306201802_sandwich.png"/>
          <p:cNvPicPr>
            <a:picLocks noChangeAspect="1" noChangeArrowheads="1"/>
          </p:cNvPicPr>
          <p:nvPr/>
        </p:nvPicPr>
        <p:blipFill>
          <a:blip r:embed="rId5" cstate="print">
            <a:lum bright="3000" contrast="3000"/>
          </a:blip>
          <a:srcRect/>
          <a:stretch>
            <a:fillRect/>
          </a:stretch>
        </p:blipFill>
        <p:spPr bwMode="auto">
          <a:xfrm>
            <a:off x="288000" y="540000"/>
            <a:ext cx="4189091" cy="2880000"/>
          </a:xfrm>
          <a:prstGeom prst="rect">
            <a:avLst/>
          </a:prstGeom>
          <a:noFill/>
        </p:spPr>
      </p:pic>
      <p:pic>
        <p:nvPicPr>
          <p:cNvPr id="7" name="Picture 3" descr="O:\!!! support files\BT- BTD color scales\BT-bluered-and-BTD-rainbow-scales_266x20_150dpi\BT_bluered-scale_266x20.PNG"/>
          <p:cNvPicPr>
            <a:picLocks noChangeAspect="1" noChangeArrowheads="1"/>
          </p:cNvPicPr>
          <p:nvPr/>
        </p:nvPicPr>
        <p:blipFill>
          <a:blip r:embed="rId6" cstate="print"/>
          <a:srcRect/>
          <a:stretch>
            <a:fillRect/>
          </a:stretch>
        </p:blipFill>
        <p:spPr bwMode="auto">
          <a:xfrm>
            <a:off x="323527" y="6237312"/>
            <a:ext cx="2700000" cy="203006"/>
          </a:xfrm>
          <a:prstGeom prst="rect">
            <a:avLst/>
          </a:prstGeom>
          <a:noFill/>
        </p:spPr>
      </p:pic>
      <p:pic>
        <p:nvPicPr>
          <p:cNvPr id="8" name="Picture 2" descr="O:\!!! support files\BT- BTD color scales\BT-bluered-and-BTD-rainbow-scales_222x17_72dpi\BTD_rainbow-scale_222x17_vert-bars_72dpi_black.png"/>
          <p:cNvPicPr>
            <a:picLocks noChangeAspect="1" noChangeArrowheads="1"/>
          </p:cNvPicPr>
          <p:nvPr/>
        </p:nvPicPr>
        <p:blipFill>
          <a:blip r:embed="rId7" cstate="print"/>
          <a:srcRect/>
          <a:stretch>
            <a:fillRect/>
          </a:stretch>
        </p:blipFill>
        <p:spPr bwMode="auto">
          <a:xfrm>
            <a:off x="6552464" y="6285178"/>
            <a:ext cx="2196000" cy="168158"/>
          </a:xfrm>
          <a:prstGeom prst="rect">
            <a:avLst/>
          </a:prstGeom>
          <a:noFill/>
        </p:spPr>
      </p:pic>
      <p:sp>
        <p:nvSpPr>
          <p:cNvPr id="12" name="Text Box 5"/>
          <p:cNvSpPr txBox="1">
            <a:spLocks noChangeArrowheads="1"/>
          </p:cNvSpPr>
          <p:nvPr/>
        </p:nvSpPr>
        <p:spPr bwMode="auto">
          <a:xfrm>
            <a:off x="191840" y="119694"/>
            <a:ext cx="8784440" cy="307777"/>
          </a:xfrm>
          <a:prstGeom prst="rect">
            <a:avLst/>
          </a:prstGeom>
          <a:noFill/>
          <a:ln w="9525">
            <a:noFill/>
            <a:miter lim="800000"/>
            <a:headEnd/>
            <a:tailEnd/>
          </a:ln>
          <a:effectLst/>
        </p:spPr>
        <p:txBody>
          <a:bodyPr wrap="square">
            <a:spAutoFit/>
          </a:bodyPr>
          <a:lstStyle/>
          <a:p>
            <a:pPr>
              <a:defRPr/>
            </a:pPr>
            <a:r>
              <a:rPr lang="en-US" sz="1400" b="1" dirty="0" smtClean="0">
                <a:solidFill>
                  <a:schemeClr val="bg1"/>
                </a:solidFill>
                <a:latin typeface="Arial" panose="020B0604020202020204" pitchFamily="34" charset="0"/>
                <a:cs typeface="Arial" panose="020B0604020202020204" pitchFamily="34" charset="0"/>
              </a:rPr>
              <a:t>Satellite scan frequency  –  important namely for detection of short-lived overshooting tops of storms</a:t>
            </a:r>
            <a:endParaRPr lang="en-US" sz="1400" b="1" dirty="0">
              <a:solidFill>
                <a:schemeClr val="bg1"/>
              </a:solidFill>
              <a:latin typeface="Arial" panose="020B0604020202020204" pitchFamily="34" charset="0"/>
              <a:cs typeface="Arial" panose="020B0604020202020204" pitchFamily="34" charset="0"/>
            </a:endParaRPr>
          </a:p>
        </p:txBody>
      </p:sp>
      <p:sp>
        <p:nvSpPr>
          <p:cNvPr id="10" name="TextovéPole 9"/>
          <p:cNvSpPr txBox="1"/>
          <p:nvPr/>
        </p:nvSpPr>
        <p:spPr>
          <a:xfrm>
            <a:off x="9196029" y="987954"/>
            <a:ext cx="2552302"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Meteosat-8,  20 </a:t>
            </a:r>
            <a:r>
              <a:rPr lang="cs-CZ" sz="1000" b="1" dirty="0" smtClean="0">
                <a:solidFill>
                  <a:schemeClr val="bg1"/>
                </a:solidFill>
                <a:latin typeface="Arial" panose="020B0604020202020204" pitchFamily="34" charset="0"/>
                <a:cs typeface="Arial" panose="020B0604020202020204" pitchFamily="34" charset="0"/>
              </a:rPr>
              <a:t>June </a:t>
            </a:r>
            <a:r>
              <a:rPr lang="en-US" sz="1000" b="1" smtClean="0">
                <a:solidFill>
                  <a:schemeClr val="bg1"/>
                </a:solidFill>
                <a:latin typeface="Arial" panose="020B0604020202020204" pitchFamily="34" charset="0"/>
                <a:cs typeface="Arial" panose="020B0604020202020204" pitchFamily="34" charset="0"/>
              </a:rPr>
              <a:t>2013  17:02.5 </a:t>
            </a:r>
            <a:r>
              <a:rPr lang="en-US" sz="1000" b="1" dirty="0" smtClean="0">
                <a:solidFill>
                  <a:schemeClr val="bg1"/>
                </a:solidFill>
                <a:latin typeface="Arial" panose="020B0604020202020204" pitchFamily="34" charset="0"/>
                <a:cs typeface="Arial" panose="020B0604020202020204" pitchFamily="34" charset="0"/>
              </a:rPr>
              <a:t>UTC</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85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Vlastní 4">
      <a:dk1>
        <a:srgbClr val="222A35"/>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B0F0"/>
      </a:hlink>
      <a:folHlink>
        <a:srgbClr val="A6587F"/>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4823</Words>
  <Application>Microsoft Office PowerPoint</Application>
  <PresentationFormat>Širokoúhlá obrazovka</PresentationFormat>
  <Paragraphs>561</Paragraphs>
  <Slides>108</Slides>
  <Notes>1</Notes>
  <HiddenSlides>2</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108</vt:i4>
      </vt:variant>
    </vt:vector>
  </HeadingPairs>
  <TitlesOfParts>
    <vt:vector size="115" baseType="lpstr">
      <vt:lpstr>Arial</vt:lpstr>
      <vt:lpstr>Arial Black</vt:lpstr>
      <vt:lpstr>Calibri</vt:lpstr>
      <vt:lpstr>Calibri Light</vt:lpstr>
      <vt:lpstr>Verdana</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Setvák</dc:creator>
  <cp:lastModifiedBy>Martin Setvák</cp:lastModifiedBy>
  <cp:revision>92</cp:revision>
  <dcterms:created xsi:type="dcterms:W3CDTF">2023-08-19T07:06:06Z</dcterms:created>
  <dcterms:modified xsi:type="dcterms:W3CDTF">2025-04-27T12:14:12Z</dcterms:modified>
</cp:coreProperties>
</file>