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4"/>
  </p:notesMasterIdLst>
  <p:sldIdLst>
    <p:sldId id="256" r:id="rId2"/>
    <p:sldId id="257" r:id="rId3"/>
    <p:sldId id="300" r:id="rId4"/>
    <p:sldId id="335" r:id="rId5"/>
    <p:sldId id="336" r:id="rId6"/>
    <p:sldId id="337" r:id="rId7"/>
    <p:sldId id="338" r:id="rId8"/>
    <p:sldId id="340" r:id="rId9"/>
    <p:sldId id="339" r:id="rId10"/>
    <p:sldId id="341" r:id="rId11"/>
    <p:sldId id="342" r:id="rId12"/>
    <p:sldId id="343" r:id="rId13"/>
    <p:sldId id="347" r:id="rId14"/>
    <p:sldId id="348" r:id="rId15"/>
    <p:sldId id="349" r:id="rId16"/>
    <p:sldId id="350" r:id="rId17"/>
    <p:sldId id="351" r:id="rId18"/>
    <p:sldId id="344" r:id="rId19"/>
    <p:sldId id="345" r:id="rId20"/>
    <p:sldId id="395" r:id="rId21"/>
    <p:sldId id="352" r:id="rId22"/>
    <p:sldId id="402" r:id="rId23"/>
    <p:sldId id="403" r:id="rId24"/>
    <p:sldId id="404" r:id="rId25"/>
    <p:sldId id="405" r:id="rId26"/>
    <p:sldId id="406" r:id="rId27"/>
    <p:sldId id="407" r:id="rId28"/>
    <p:sldId id="408" r:id="rId29"/>
    <p:sldId id="409" r:id="rId30"/>
    <p:sldId id="411" r:id="rId31"/>
    <p:sldId id="401" r:id="rId32"/>
    <p:sldId id="353" r:id="rId33"/>
    <p:sldId id="354" r:id="rId34"/>
    <p:sldId id="355" r:id="rId35"/>
    <p:sldId id="356" r:id="rId36"/>
    <p:sldId id="357" r:id="rId37"/>
    <p:sldId id="358" r:id="rId38"/>
    <p:sldId id="359" r:id="rId39"/>
    <p:sldId id="365" r:id="rId40"/>
    <p:sldId id="360" r:id="rId41"/>
    <p:sldId id="396" r:id="rId42"/>
    <p:sldId id="361" r:id="rId43"/>
    <p:sldId id="362" r:id="rId44"/>
    <p:sldId id="366" r:id="rId45"/>
    <p:sldId id="412" r:id="rId46"/>
    <p:sldId id="367" r:id="rId47"/>
    <p:sldId id="368" r:id="rId48"/>
    <p:sldId id="398" r:id="rId49"/>
    <p:sldId id="369" r:id="rId50"/>
    <p:sldId id="370" r:id="rId51"/>
    <p:sldId id="375" r:id="rId52"/>
    <p:sldId id="383" r:id="rId53"/>
    <p:sldId id="381" r:id="rId54"/>
    <p:sldId id="371" r:id="rId55"/>
    <p:sldId id="380" r:id="rId56"/>
    <p:sldId id="378" r:id="rId57"/>
    <p:sldId id="382" r:id="rId58"/>
    <p:sldId id="376" r:id="rId59"/>
    <p:sldId id="377" r:id="rId60"/>
    <p:sldId id="385" r:id="rId61"/>
    <p:sldId id="386" r:id="rId62"/>
    <p:sldId id="399" r:id="rId63"/>
    <p:sldId id="397" r:id="rId64"/>
    <p:sldId id="387" r:id="rId65"/>
    <p:sldId id="388" r:id="rId66"/>
    <p:sldId id="389" r:id="rId67"/>
    <p:sldId id="390" r:id="rId68"/>
    <p:sldId id="393" r:id="rId69"/>
    <p:sldId id="392" r:id="rId70"/>
    <p:sldId id="391" r:id="rId71"/>
    <p:sldId id="334" r:id="rId72"/>
    <p:sldId id="384" r:id="rId73"/>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02020"/>
    <a:srgbClr val="404140"/>
    <a:srgbClr val="54545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21" d="100"/>
          <a:sy n="121" d="100"/>
        </p:scale>
        <p:origin x="108" y="306"/>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image" Target="../media/image9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4E70F-62C8-4FF9-BAC6-C8122E2519DC}" type="datetimeFigureOut">
              <a:rPr lang="cs-CZ" smtClean="0"/>
              <a:t>04.05.2025</a:t>
            </a:fld>
            <a:endParaRPr lang="cs-CZ"/>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DE464-43D8-4FCE-9A18-07E923F85E4C}" type="slidenum">
              <a:rPr lang="cs-CZ" smtClean="0"/>
              <a:t>‹#›</a:t>
            </a:fld>
            <a:endParaRPr lang="cs-CZ"/>
          </a:p>
        </p:txBody>
      </p:sp>
    </p:spTree>
    <p:extLst>
      <p:ext uri="{BB962C8B-B14F-4D97-AF65-F5344CB8AC3E}">
        <p14:creationId xmlns:p14="http://schemas.microsoft.com/office/powerpoint/2010/main" val="25182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30CBD1C2-9BC2-4DE6-B26F-6583859AA0E2}" type="slidenum">
              <a:rPr lang="cs-CZ" smtClean="0"/>
              <a:t>22</a:t>
            </a:fld>
            <a:endParaRPr lang="cs-CZ"/>
          </a:p>
        </p:txBody>
      </p:sp>
    </p:spTree>
    <p:extLst>
      <p:ext uri="{BB962C8B-B14F-4D97-AF65-F5344CB8AC3E}">
        <p14:creationId xmlns:p14="http://schemas.microsoft.com/office/powerpoint/2010/main" val="204466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524000" y="1122363"/>
            <a:ext cx="9144000" cy="2387600"/>
          </a:xfrm>
        </p:spPr>
        <p:txBody>
          <a:bodyPr anchor="b"/>
          <a:lstStyle>
            <a:lvl1pPr algn="ctr">
              <a:defRPr sz="6000"/>
            </a:lvl1pPr>
          </a:lstStyle>
          <a:p>
            <a:r>
              <a:rPr lang="cs-CZ" smtClean="0"/>
              <a:t>Kliknutím lze upravit styl.</a:t>
            </a:r>
            <a:endParaRPr lang="cs-CZ"/>
          </a:p>
        </p:txBody>
      </p:sp>
      <p:sp>
        <p:nvSpPr>
          <p:cNvPr id="3" name="Podnadpis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752405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414623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831850" y="1709738"/>
            <a:ext cx="10515600" cy="2852737"/>
          </a:xfrm>
        </p:spPr>
        <p:txBody>
          <a:bodyPr anchor="b"/>
          <a:lstStyle>
            <a:lvl1pPr>
              <a:defRPr sz="6000"/>
            </a:lvl1pPr>
          </a:lstStyle>
          <a:p>
            <a:r>
              <a:rPr lang="cs-CZ" smtClean="0"/>
              <a:t>Kliknutím lze upravit styl.</a:t>
            </a:r>
            <a:endParaRPr lang="cs-CZ"/>
          </a:p>
        </p:txBody>
      </p:sp>
      <p:sp>
        <p:nvSpPr>
          <p:cNvPr id="3" name="Zástupný symbol pro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59564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838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6172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F91059B-798B-48B4-B0C8-102AE7944DAD}" type="datetimeFigureOut">
              <a:rPr lang="cs-CZ" smtClean="0"/>
              <a:t>04.05.2025</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30633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839788" y="365125"/>
            <a:ext cx="10515600" cy="1325563"/>
          </a:xfrm>
        </p:spPr>
        <p:txBody>
          <a:bodyPr/>
          <a:lstStyle/>
          <a:p>
            <a:r>
              <a:rPr lang="cs-CZ" smtClean="0"/>
              <a:t>Kliknutím lze upravit styl.</a:t>
            </a:r>
            <a:endParaRPr lang="cs-CZ"/>
          </a:p>
        </p:txBody>
      </p:sp>
      <p:sp>
        <p:nvSpPr>
          <p:cNvPr id="3" name="Zástupný symbol pro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839788" y="2505075"/>
            <a:ext cx="5157787"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172200" y="2505075"/>
            <a:ext cx="5183188"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F91059B-798B-48B4-B0C8-102AE7944DAD}" type="datetimeFigureOut">
              <a:rPr lang="cs-CZ" smtClean="0"/>
              <a:t>04.05.2025</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738561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F91059B-798B-48B4-B0C8-102AE7944DAD}" type="datetimeFigureOut">
              <a:rPr lang="cs-CZ" smtClean="0"/>
              <a:t>04.05.2025</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181031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F91059B-798B-48B4-B0C8-102AE7944DAD}" type="datetimeFigureOut">
              <a:rPr lang="cs-CZ" smtClean="0"/>
              <a:t>04.05.2025</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980581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sah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04.05.2025</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371665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rázek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04.05.2025</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235401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177964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8724900" y="365125"/>
            <a:ext cx="2628900" cy="581183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838200" y="365125"/>
            <a:ext cx="7734300" cy="581183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a:p>
        </p:txBody>
      </p:sp>
    </p:spTree>
    <p:extLst>
      <p:ext uri="{BB962C8B-B14F-4D97-AF65-F5344CB8AC3E}">
        <p14:creationId xmlns:p14="http://schemas.microsoft.com/office/powerpoint/2010/main" val="543268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0202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1059B-798B-48B4-B0C8-102AE7944DAD}" type="datetimeFigureOut">
              <a:rPr lang="cs-CZ" smtClean="0"/>
              <a:t>04.05.2025</a:t>
            </a:fld>
            <a:endParaRPr lang="cs-CZ"/>
          </a:p>
        </p:txBody>
      </p:sp>
      <p:sp>
        <p:nvSpPr>
          <p:cNvPr id="5" name="Zástupný symbol pro zápatí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413A0-1227-437C-8C62-086DB2ED4870}" type="slidenum">
              <a:rPr lang="cs-CZ" smtClean="0"/>
              <a:t>‹#›</a:t>
            </a:fld>
            <a:endParaRPr lang="cs-CZ"/>
          </a:p>
        </p:txBody>
      </p:sp>
    </p:spTree>
    <p:extLst>
      <p:ext uri="{BB962C8B-B14F-4D97-AF65-F5344CB8AC3E}">
        <p14:creationId xmlns:p14="http://schemas.microsoft.com/office/powerpoint/2010/main" val="320161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glossary.ametsoc.org/wiki/Overshooting_top" TargetMode="External"/><Relationship Id="rId1" Type="http://schemas.openxmlformats.org/officeDocument/2006/relationships/slideLayout" Target="../slideLayouts/slideLayout1.xml"/><Relationship Id="rId4" Type="http://schemas.openxmlformats.org/officeDocument/2006/relationships/hyperlink" Target="http://www.nssl.noaa.gov/"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nara.getarchive.net/media/as09-22-3374-apollo-9-apollo-9-mission-image-earth-observations-circular-storm-7c4d6d"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nasa2explore/28649049831/" TargetMode="External"/><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5.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6.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7.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 Id="rId5" Type="http://schemas.openxmlformats.org/officeDocument/2006/relationships/hyperlink" Target="http://ccplot.org/" TargetMode="External"/><Relationship Id="rId4" Type="http://schemas.openxmlformats.org/officeDocument/2006/relationships/hyperlink" Target="https://eospso.nasa.gov/missions/cloudsat"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1.xml"/><Relationship Id="rId4" Type="http://schemas.openxmlformats.org/officeDocument/2006/relationships/hyperlink" Target="https://www-calipso.larc.nasa.gov/"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movie-files/20130620_MSG1_0900-1930_sandwich_HRV_IR10.8-BT_with-OTs.mov" TargetMode="External"/><Relationship Id="rId2" Type="http://schemas.openxmlformats.org/officeDocument/2006/relationships/hyperlink" Target="movie-files/20130620_MSG1_0900-1930_sandwich_HRV_IR10.8-BT-200-240K.mov"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7.png"/></Relationships>
</file>

<file path=ppt/slides/_rels/slide4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xml"/><Relationship Id="rId4" Type="http://schemas.openxmlformats.org/officeDocument/2006/relationships/image" Target="../media/image65.png"/></Relationships>
</file>

<file path=ppt/slides/_rels/slide4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 Id="rId4" Type="http://schemas.openxmlformats.org/officeDocument/2006/relationships/image" Target="../media/image68.jpg"/></Relationships>
</file>

<file path=ppt/slides/_rels/slide4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1.xml"/><Relationship Id="rId4" Type="http://schemas.openxmlformats.org/officeDocument/2006/relationships/image" Target="../media/image73.png"/></Relationships>
</file>

<file path=ppt/slides/_rels/slide52.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xml"/><Relationship Id="rId5" Type="http://schemas.openxmlformats.org/officeDocument/2006/relationships/image" Target="../media/image78.png"/><Relationship Id="rId4" Type="http://schemas.openxmlformats.org/officeDocument/2006/relationships/image" Target="../media/image11.png"/></Relationships>
</file>

<file path=ppt/slides/_rels/slide5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81.png"/></Relationships>
</file>

<file path=ppt/slides/_rels/slide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2.png"/><Relationship Id="rId1" Type="http://schemas.openxmlformats.org/officeDocument/2006/relationships/slideLayout" Target="../slideLayouts/slideLayout1.xml"/><Relationship Id="rId4" Type="http://schemas.openxmlformats.org/officeDocument/2006/relationships/hyperlink" Target="movie-files/20080531_MSG1_D-CZ_HRV_IR108BT.mov"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1.xml"/><Relationship Id="rId5" Type="http://schemas.openxmlformats.org/officeDocument/2006/relationships/image" Target="../media/image88.png"/><Relationship Id="rId4" Type="http://schemas.openxmlformats.org/officeDocument/2006/relationships/image" Target="../media/image87.png"/></Relationships>
</file>

<file path=ppt/slides/_rels/slide5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xml"/><Relationship Id="rId6" Type="http://schemas.openxmlformats.org/officeDocument/2006/relationships/image" Target="../media/image88.png"/><Relationship Id="rId5" Type="http://schemas.openxmlformats.org/officeDocument/2006/relationships/hyperlink" Target="movie-files/20120409_1200-1755utc_MSG1-RSS_IR10.8-BT_4fps_overview.mov" TargetMode="External"/><Relationship Id="rId4" Type="http://schemas.openxmlformats.org/officeDocument/2006/relationships/image" Target="../media/image91.png"/></Relationships>
</file>

<file path=ppt/slides/_rels/slide60.xml.rels><?xml version="1.0" encoding="UTF-8" standalone="yes"?>
<Relationships xmlns="http://schemas.openxmlformats.org/package/2006/relationships"><Relationship Id="rId3" Type="http://schemas.openxmlformats.org/officeDocument/2006/relationships/hyperlink" Target="movie-files/20080809_1200-1540utc_MSG1-RSS_Rub-al-Khali_IR10.8-BT_185-225K.mov" TargetMode="External"/><Relationship Id="rId2" Type="http://schemas.openxmlformats.org/officeDocument/2006/relationships/image" Target="../media/image92.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hyperlink" Target="movie-files/20080116_Maputo_1100-2300utc_IR108_BT-182-222K.mov" TargetMode="External"/><Relationship Id="rId2" Type="http://schemas.openxmlformats.org/officeDocument/2006/relationships/image" Target="../media/image93.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97.png"/><Relationship Id="rId5" Type="http://schemas.openxmlformats.org/officeDocument/2006/relationships/oleObject" Target="../embeddings/oleObject2.bin"/><Relationship Id="rId4" Type="http://schemas.openxmlformats.org/officeDocument/2006/relationships/image" Target="../media/image96.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9.png"/></Relationships>
</file>

<file path=ppt/slides/_rels/slide69.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ovéPole 1"/>
          <p:cNvSpPr txBox="1"/>
          <p:nvPr/>
        </p:nvSpPr>
        <p:spPr>
          <a:xfrm>
            <a:off x="1440000" y="1008990"/>
            <a:ext cx="9079858" cy="523220"/>
          </a:xfrm>
          <a:prstGeom prst="rect">
            <a:avLst/>
          </a:prstGeom>
          <a:noFill/>
        </p:spPr>
        <p:txBody>
          <a:bodyPr wrap="none" rtlCol="0">
            <a:spAutoFit/>
          </a:bodyPr>
          <a:lstStyle/>
          <a:p>
            <a:r>
              <a:rPr lang="cs-CZ" sz="2800" dirty="0" smtClean="0">
                <a:solidFill>
                  <a:schemeClr val="bg1"/>
                </a:solidFill>
                <a:latin typeface="Arial Black" panose="020B0A04020102020204" pitchFamily="34" charset="0"/>
                <a:cs typeface="Arial" panose="020B0604020202020204" pitchFamily="34" charset="0"/>
              </a:rPr>
              <a:t>CONVECTIVE STORMS FROM SATELLITES (2)</a:t>
            </a:r>
          </a:p>
        </p:txBody>
      </p:sp>
      <p:sp>
        <p:nvSpPr>
          <p:cNvPr id="5" name="Podnadpis 2"/>
          <p:cNvSpPr txBox="1">
            <a:spLocks/>
          </p:cNvSpPr>
          <p:nvPr/>
        </p:nvSpPr>
        <p:spPr>
          <a:xfrm>
            <a:off x="1440000" y="2218974"/>
            <a:ext cx="9731713" cy="2021952"/>
          </a:xfrm>
          <a:prstGeom prst="rect">
            <a:avLst/>
          </a:prstGeom>
        </p:spPr>
        <p:txBody>
          <a:bodyPr>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600"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40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00"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9pPr>
          </a:lstStyle>
          <a:p>
            <a:pPr marL="0" indent="0">
              <a:buFont typeface="Arial" panose="020B0604020202020204" pitchFamily="34" charset="0"/>
              <a:buNone/>
            </a:pPr>
            <a:r>
              <a:rPr lang="cs-CZ" sz="2800" dirty="0" smtClean="0">
                <a:solidFill>
                  <a:schemeClr val="bg1"/>
                </a:solidFill>
                <a:latin typeface="Arial"/>
              </a:rPr>
              <a:t>Martin Setvák</a:t>
            </a:r>
            <a:r>
              <a:rPr lang="en-US" sz="2800" dirty="0" smtClean="0">
                <a:solidFill>
                  <a:schemeClr val="bg1"/>
                </a:solidFill>
                <a:latin typeface="Arial"/>
              </a:rPr>
              <a:t>  	</a:t>
            </a:r>
            <a:endParaRPr lang="cs-CZ" sz="2800" dirty="0" smtClean="0">
              <a:solidFill>
                <a:schemeClr val="bg1"/>
              </a:solidFill>
              <a:latin typeface="Arial"/>
            </a:endParaRPr>
          </a:p>
          <a:p>
            <a:pPr marL="0" indent="0">
              <a:buFont typeface="Arial" panose="020B0604020202020204" pitchFamily="34" charset="0"/>
              <a:buNone/>
            </a:pPr>
            <a:r>
              <a:rPr lang="cs-CZ" sz="2000" dirty="0" smtClean="0">
                <a:solidFill>
                  <a:schemeClr val="bg1"/>
                </a:solidFill>
                <a:latin typeface="Arial"/>
              </a:rPr>
              <a:t>martin.setvak</a:t>
            </a:r>
            <a:r>
              <a:rPr lang="en-US" sz="2000" dirty="0" smtClean="0">
                <a:solidFill>
                  <a:schemeClr val="bg1"/>
                </a:solidFill>
                <a:latin typeface="Arial"/>
              </a:rPr>
              <a:t>@chmi.cz</a:t>
            </a:r>
          </a:p>
          <a:p>
            <a:pPr marL="0" indent="0">
              <a:buFont typeface="Arial" panose="020B0604020202020204" pitchFamily="34" charset="0"/>
              <a:buNone/>
            </a:pPr>
            <a:endParaRPr lang="en-US" sz="500" dirty="0" smtClean="0">
              <a:solidFill>
                <a:schemeClr val="bg1"/>
              </a:solidFill>
              <a:latin typeface="Arial"/>
            </a:endParaRPr>
          </a:p>
          <a:p>
            <a:pPr marL="0" indent="0">
              <a:buFont typeface="Arial" panose="020B0604020202020204" pitchFamily="34" charset="0"/>
              <a:buNone/>
            </a:pPr>
            <a:endParaRPr lang="cs-CZ" sz="2400" dirty="0">
              <a:solidFill>
                <a:schemeClr val="bg1"/>
              </a:solidFill>
              <a:latin typeface="Arial"/>
            </a:endParaRPr>
          </a:p>
          <a:p>
            <a:pPr marL="0" indent="0">
              <a:buFont typeface="Arial" panose="020B0604020202020204" pitchFamily="34" charset="0"/>
              <a:buNone/>
            </a:pPr>
            <a:r>
              <a:rPr lang="en-US" sz="2400" dirty="0" smtClean="0">
                <a:solidFill>
                  <a:schemeClr val="bg1"/>
                </a:solidFill>
                <a:latin typeface="Arial"/>
              </a:rPr>
              <a:t>Czech Hydrometeorological Institute</a:t>
            </a:r>
            <a:r>
              <a:rPr lang="cs-CZ" sz="2400" dirty="0" smtClean="0">
                <a:solidFill>
                  <a:schemeClr val="bg1"/>
                </a:solidFill>
                <a:latin typeface="Arial"/>
              </a:rPr>
              <a:t>,  </a:t>
            </a:r>
            <a:r>
              <a:rPr lang="en-US" sz="2400" dirty="0" smtClean="0">
                <a:solidFill>
                  <a:schemeClr val="bg1"/>
                </a:solidFill>
                <a:latin typeface="Arial"/>
              </a:rPr>
              <a:t>Satellite department</a:t>
            </a:r>
          </a:p>
          <a:p>
            <a:pPr marL="0" indent="0">
              <a:buFont typeface="Arial" panose="020B0604020202020204" pitchFamily="34" charset="0"/>
              <a:buNone/>
            </a:pPr>
            <a:endParaRPr lang="cs-CZ" sz="2800" dirty="0" smtClean="0">
              <a:solidFill>
                <a:schemeClr val="bg1"/>
              </a:solidFill>
              <a:latin typeface="Arial"/>
            </a:endParaRPr>
          </a:p>
        </p:txBody>
      </p:sp>
      <p:sp>
        <p:nvSpPr>
          <p:cNvPr id="6" name="TextovéPole 5"/>
          <p:cNvSpPr txBox="1"/>
          <p:nvPr/>
        </p:nvSpPr>
        <p:spPr>
          <a:xfrm>
            <a:off x="5012068" y="6308754"/>
            <a:ext cx="1274708" cy="230832"/>
          </a:xfrm>
          <a:prstGeom prst="rect">
            <a:avLst/>
          </a:prstGeom>
          <a:noFill/>
        </p:spPr>
        <p:txBody>
          <a:bodyPr wrap="none" rtlCol="0">
            <a:spAutoFit/>
          </a:bodyPr>
          <a:lstStyle/>
          <a:p>
            <a:r>
              <a:rPr lang="en-US" sz="900" dirty="0" smtClean="0">
                <a:solidFill>
                  <a:srgbClr val="E7E6E6">
                    <a:lumMod val="50000"/>
                  </a:srgbClr>
                </a:solidFill>
                <a:latin typeface="Arial"/>
              </a:rPr>
              <a:t>version</a:t>
            </a:r>
            <a:r>
              <a:rPr lang="cs-CZ" sz="900" dirty="0" smtClean="0">
                <a:solidFill>
                  <a:srgbClr val="E7E6E6">
                    <a:lumMod val="50000"/>
                  </a:srgbClr>
                </a:solidFill>
                <a:latin typeface="Arial"/>
              </a:rPr>
              <a:t>:   202</a:t>
            </a:r>
            <a:r>
              <a:rPr lang="en-US" sz="900" dirty="0" smtClean="0">
                <a:solidFill>
                  <a:srgbClr val="E7E6E6">
                    <a:lumMod val="50000"/>
                  </a:srgbClr>
                </a:solidFill>
                <a:latin typeface="Arial"/>
              </a:rPr>
              <a:t>5-05-04</a:t>
            </a:r>
            <a:endParaRPr lang="en-US" sz="900" dirty="0" smtClean="0">
              <a:solidFill>
                <a:srgbClr val="E7E6E6">
                  <a:lumMod val="50000"/>
                </a:srgbClr>
              </a:solidFill>
              <a:latin typeface="Arial"/>
            </a:endParaRPr>
          </a:p>
        </p:txBody>
      </p:sp>
    </p:spTree>
    <p:extLst>
      <p:ext uri="{BB962C8B-B14F-4D97-AF65-F5344CB8AC3E}">
        <p14:creationId xmlns:p14="http://schemas.microsoft.com/office/powerpoint/2010/main" val="1839437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440000" y="1800000"/>
            <a:ext cx="6241324" cy="1200329"/>
          </a:xfrm>
          <a:prstGeom prst="rect">
            <a:avLst/>
          </a:prstGeom>
          <a:noFill/>
        </p:spPr>
        <p:txBody>
          <a:bodyPr wrap="none" rtlCol="0">
            <a:spAutoFit/>
          </a:bodyPr>
          <a:lstStyle/>
          <a:p>
            <a:r>
              <a:rPr lang="cs-CZ" sz="2400" dirty="0" smtClean="0">
                <a:solidFill>
                  <a:schemeClr val="bg1"/>
                </a:solidFill>
                <a:latin typeface="Arial Black" panose="020B0A04020102020204" pitchFamily="34" charset="0"/>
                <a:cs typeface="Arial" panose="020B0604020202020204" pitchFamily="34" charset="0"/>
              </a:rPr>
              <a:t>PART </a:t>
            </a:r>
            <a:r>
              <a:rPr lang="en-US" sz="2400" dirty="0" smtClean="0">
                <a:solidFill>
                  <a:schemeClr val="bg1"/>
                </a:solidFill>
                <a:latin typeface="Arial Black" panose="020B0A04020102020204" pitchFamily="34" charset="0"/>
                <a:cs typeface="Arial" panose="020B0604020202020204" pitchFamily="34" charset="0"/>
              </a:rPr>
              <a:t>2</a:t>
            </a:r>
            <a:endParaRPr lang="cs-CZ" sz="2400" dirty="0" smtClean="0">
              <a:solidFill>
                <a:schemeClr val="bg1"/>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en-US" sz="2400" dirty="0" smtClean="0">
                <a:solidFill>
                  <a:schemeClr val="bg1"/>
                </a:solidFill>
                <a:latin typeface="Arial Black" panose="020B0A04020102020204" pitchFamily="34" charset="0"/>
                <a:cs typeface="Arial" panose="020B0604020202020204" pitchFamily="34" charset="0"/>
              </a:rPr>
              <a:t>STORM TOPS IN</a:t>
            </a:r>
            <a:r>
              <a:rPr lang="cs-CZ" sz="2400" dirty="0" smtClean="0">
                <a:solidFill>
                  <a:schemeClr val="bg1"/>
                </a:solidFill>
                <a:latin typeface="Arial Black" panose="020B0A04020102020204" pitchFamily="34" charset="0"/>
                <a:cs typeface="Arial" panose="020B0604020202020204" pitchFamily="34" charset="0"/>
              </a:rPr>
              <a:t> </a:t>
            </a:r>
            <a:r>
              <a:rPr lang="en-US" sz="2400" dirty="0" smtClean="0">
                <a:solidFill>
                  <a:schemeClr val="bg1"/>
                </a:solidFill>
                <a:latin typeface="Arial Black" panose="020B0A04020102020204" pitchFamily="34" charset="0"/>
                <a:cs typeface="Arial" panose="020B0604020202020204" pitchFamily="34" charset="0"/>
              </a:rPr>
              <a:t>IR-WINDOW BANDS</a:t>
            </a:r>
            <a:endParaRPr lang="cs-CZ" sz="2400" dirty="0" smtClean="0">
              <a:solidFill>
                <a:schemeClr val="bg1"/>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220264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440000" y="1935320"/>
            <a:ext cx="3348161" cy="400110"/>
          </a:xfrm>
          <a:prstGeom prst="rect">
            <a:avLst/>
          </a:prstGeom>
          <a:noFill/>
        </p:spPr>
        <p:txBody>
          <a:bodyPr wrap="none" rtlCol="0">
            <a:spAutoFit/>
          </a:bodyPr>
          <a:lstStyle/>
          <a:p>
            <a:r>
              <a:rPr lang="en-US" sz="2000" cap="all" dirty="0" smtClean="0">
                <a:solidFill>
                  <a:schemeClr val="bg1"/>
                </a:solidFill>
                <a:latin typeface="Arial Black" panose="020B0A04020102020204" pitchFamily="34" charset="0"/>
                <a:cs typeface="Arial" panose="020B0604020202020204" pitchFamily="34" charset="0"/>
              </a:rPr>
              <a:t>OVERSHOOTING TOPS</a:t>
            </a:r>
            <a:endParaRPr lang="en-US" sz="2000" cap="all" dirty="0">
              <a:solidFill>
                <a:schemeClr val="bg1"/>
              </a:solidFill>
              <a:latin typeface="Arial Black" panose="020B0A04020102020204" pitchFamily="34" charset="0"/>
              <a:cs typeface="Arial" panose="020B0604020202020204" pitchFamily="34" charset="0"/>
            </a:endParaRPr>
          </a:p>
        </p:txBody>
      </p:sp>
      <p:sp>
        <p:nvSpPr>
          <p:cNvPr id="5" name="TextovéPole 4"/>
          <p:cNvSpPr txBox="1"/>
          <p:nvPr/>
        </p:nvSpPr>
        <p:spPr>
          <a:xfrm>
            <a:off x="1440000" y="432000"/>
            <a:ext cx="6241324" cy="923330"/>
          </a:xfrm>
          <a:prstGeom prst="rect">
            <a:avLst/>
          </a:prstGeom>
          <a:noFill/>
        </p:spPr>
        <p:txBody>
          <a:bodyPr wrap="non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a:t>
            </a:r>
            <a:r>
              <a:rPr lang="en-US" sz="2400" dirty="0" smtClean="0">
                <a:solidFill>
                  <a:schemeClr val="tx2">
                    <a:lumMod val="75000"/>
                  </a:schemeClr>
                </a:solidFill>
                <a:latin typeface="Arial Black" panose="020B0A04020102020204" pitchFamily="34" charset="0"/>
                <a:cs typeface="Arial" panose="020B0604020202020204" pitchFamily="34" charset="0"/>
              </a:rPr>
              <a:t>2</a:t>
            </a:r>
            <a:endParaRPr lang="cs-CZ" sz="2400" dirty="0" smtClean="0">
              <a:solidFill>
                <a:schemeClr val="tx2">
                  <a:lumMod val="75000"/>
                </a:schemeClr>
              </a:solidFill>
              <a:latin typeface="Arial Black" panose="020B0A04020102020204" pitchFamily="34" charset="0"/>
              <a:cs typeface="Arial" panose="020B0604020202020204" pitchFamily="34" charset="0"/>
            </a:endParaRPr>
          </a:p>
          <a:p>
            <a:endParaRPr lang="cs-CZ" sz="600" dirty="0" smtClean="0">
              <a:solidFill>
                <a:schemeClr val="tx2">
                  <a:lumMod val="75000"/>
                </a:schemeClr>
              </a:solidFill>
              <a:latin typeface="Arial Black" panose="020B0A04020102020204" pitchFamily="34" charset="0"/>
              <a:cs typeface="Arial" panose="020B0604020202020204" pitchFamily="34" charset="0"/>
            </a:endParaRPr>
          </a:p>
          <a:p>
            <a:r>
              <a:rPr lang="en-US" sz="2400" dirty="0" smtClean="0">
                <a:solidFill>
                  <a:schemeClr val="tx2">
                    <a:lumMod val="75000"/>
                  </a:schemeClr>
                </a:solidFill>
                <a:latin typeface="Arial Black" panose="020B0A04020102020204" pitchFamily="34" charset="0"/>
                <a:cs typeface="Arial" panose="020B0604020202020204" pitchFamily="34" charset="0"/>
              </a:rPr>
              <a:t>STORM TOPS IN</a:t>
            </a:r>
            <a:r>
              <a:rPr lang="cs-CZ" sz="2400" dirty="0" smtClean="0">
                <a:solidFill>
                  <a:schemeClr val="tx2">
                    <a:lumMod val="75000"/>
                  </a:schemeClr>
                </a:solidFill>
                <a:latin typeface="Arial Black" panose="020B0A04020102020204" pitchFamily="34" charset="0"/>
                <a:cs typeface="Arial" panose="020B0604020202020204" pitchFamily="34" charset="0"/>
              </a:rPr>
              <a:t> </a:t>
            </a:r>
            <a:r>
              <a:rPr lang="en-US" sz="2400" dirty="0" smtClean="0">
                <a:solidFill>
                  <a:schemeClr val="tx2">
                    <a:lumMod val="75000"/>
                  </a:schemeClr>
                </a:solidFill>
                <a:latin typeface="Arial Black" panose="020B0A04020102020204" pitchFamily="34" charset="0"/>
                <a:cs typeface="Arial" panose="020B0604020202020204" pitchFamily="34" charset="0"/>
              </a:rPr>
              <a:t>IR-WINDOW BANDS</a:t>
            </a:r>
            <a:endParaRPr lang="cs-CZ" sz="2400" dirty="0" smtClean="0">
              <a:solidFill>
                <a:schemeClr val="tx2">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31459632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7" y="143343"/>
            <a:ext cx="377318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(penetrating) tops, OT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257165" y="831405"/>
            <a:ext cx="5386891" cy="3539430"/>
          </a:xfrm>
          <a:prstGeom prst="rect">
            <a:avLst/>
          </a:prstGeom>
          <a:noFill/>
        </p:spPr>
        <p:txBody>
          <a:bodyPr wrap="square" rtlCol="0">
            <a:spAutoFit/>
          </a:bodyPr>
          <a:lstStyle/>
          <a:p>
            <a:pPr algn="just"/>
            <a:r>
              <a:rPr lang="en-US" sz="1400" dirty="0" smtClean="0">
                <a:solidFill>
                  <a:schemeClr val="bg1"/>
                </a:solidFill>
                <a:latin typeface="Arial" panose="020B0604020202020204" pitchFamily="34" charset="0"/>
                <a:cs typeface="Arial" panose="020B0604020202020204" pitchFamily="34" charset="0"/>
              </a:rPr>
              <a:t>DEFINITION:</a:t>
            </a:r>
          </a:p>
          <a:p>
            <a:pPr algn="just"/>
            <a:endParaRPr lang="en-US" sz="1400" dirty="0" smtClean="0">
              <a:solidFill>
                <a:schemeClr val="bg1"/>
              </a:solidFill>
              <a:latin typeface="Arial" panose="020B0604020202020204" pitchFamily="34" charset="0"/>
              <a:cs typeface="Arial" panose="020B0604020202020204" pitchFamily="34" charset="0"/>
            </a:endParaRPr>
          </a:p>
          <a:p>
            <a:pPr marL="180975" algn="just"/>
            <a:r>
              <a:rPr lang="en-US" sz="1400" dirty="0" smtClean="0">
                <a:solidFill>
                  <a:schemeClr val="bg1"/>
                </a:solidFill>
                <a:latin typeface="Arial" panose="020B0604020202020204" pitchFamily="34" charset="0"/>
                <a:cs typeface="Arial" panose="020B0604020202020204" pitchFamily="34" charset="0"/>
              </a:rPr>
              <a:t>	A domelike protrusion above a cumulonimbus anvil, representing the intrusion of an updraft through its equilibrium level (level of neutral buoyancy).</a:t>
            </a:r>
          </a:p>
          <a:p>
            <a:pPr marL="180975" algn="just"/>
            <a:endParaRPr lang="en-US" sz="1400" dirty="0" smtClean="0">
              <a:solidFill>
                <a:schemeClr val="bg1"/>
              </a:solidFill>
              <a:latin typeface="Arial" panose="020B0604020202020204" pitchFamily="34" charset="0"/>
              <a:cs typeface="Arial" panose="020B0604020202020204" pitchFamily="34" charset="0"/>
            </a:endParaRPr>
          </a:p>
          <a:p>
            <a:pPr marL="180975" algn="just"/>
            <a:r>
              <a:rPr lang="en-US" sz="1400" dirty="0" smtClean="0">
                <a:solidFill>
                  <a:schemeClr val="bg1">
                    <a:lumMod val="65000"/>
                  </a:schemeClr>
                </a:solidFill>
                <a:latin typeface="Arial" panose="020B0604020202020204" pitchFamily="34" charset="0"/>
                <a:cs typeface="Arial" panose="020B0604020202020204" pitchFamily="34" charset="0"/>
              </a:rPr>
              <a:t>It is usually a transient feature because the rising parcel's momentum acquired during its buoyant ascent carries it past the point where it is in equilibrium; the air within it rapidly becomes negatively buoyant and descends. Tall and persistent overshooting tops are frequently observed with strong or severe thunderstorms in which there is a nearly continuous stream of buoyant updrafts.</a:t>
            </a:r>
          </a:p>
          <a:p>
            <a:pPr marL="180975" algn="just"/>
            <a:endParaRPr lang="en-US" sz="1400" dirty="0" smtClean="0">
              <a:solidFill>
                <a:schemeClr val="bg1"/>
              </a:solidFill>
              <a:latin typeface="Arial" panose="020B0604020202020204" pitchFamily="34" charset="0"/>
              <a:cs typeface="Arial" panose="020B0604020202020204" pitchFamily="34" charset="0"/>
            </a:endParaRPr>
          </a:p>
          <a:p>
            <a:pPr marL="180975" algn="just"/>
            <a:r>
              <a:rPr lang="en-US" sz="1200" dirty="0" smtClean="0">
                <a:solidFill>
                  <a:schemeClr val="bg1"/>
                </a:solidFill>
                <a:latin typeface="Arial" panose="020B0604020202020204" pitchFamily="34" charset="0"/>
                <a:cs typeface="Arial" panose="020B0604020202020204" pitchFamily="34" charset="0"/>
              </a:rPr>
              <a:t>AMS Glossary of Meteorology,</a:t>
            </a:r>
          </a:p>
          <a:p>
            <a:pPr marL="180975" algn="just"/>
            <a:r>
              <a:rPr lang="en-US" sz="1200" i="1" dirty="0" smtClean="0">
                <a:solidFill>
                  <a:schemeClr val="bg1"/>
                </a:solidFill>
                <a:latin typeface="Arial" panose="020B0604020202020204" pitchFamily="34" charset="0"/>
                <a:cs typeface="Arial" panose="020B0604020202020204" pitchFamily="34" charset="0"/>
                <a:hlinkClick r:id="rId2"/>
              </a:rPr>
              <a:t>http://glossary.ametsoc.org/wiki/Overshooting_top</a:t>
            </a:r>
            <a:endParaRPr lang="en-US" sz="1200" i="1" dirty="0" smtClean="0">
              <a:solidFill>
                <a:schemeClr val="bg1"/>
              </a:solidFill>
              <a:latin typeface="Arial" panose="020B0604020202020204" pitchFamily="34" charset="0"/>
              <a:cs typeface="Arial" panose="020B0604020202020204" pitchFamily="34" charset="0"/>
            </a:endParaRPr>
          </a:p>
        </p:txBody>
      </p:sp>
      <p:pic>
        <p:nvPicPr>
          <p:cNvPr id="4" name="Picture 4" descr="M:\[2] prednasky\NOVE\Tornadic_supercell.jpg"/>
          <p:cNvPicPr>
            <a:picLocks noChangeAspect="1" noChangeArrowheads="1"/>
          </p:cNvPicPr>
          <p:nvPr/>
        </p:nvPicPr>
        <p:blipFill>
          <a:blip r:embed="rId3" cstate="print"/>
          <a:srcRect/>
          <a:stretch>
            <a:fillRect/>
          </a:stretch>
        </p:blipFill>
        <p:spPr bwMode="auto">
          <a:xfrm>
            <a:off x="5888427" y="914165"/>
            <a:ext cx="5881266" cy="4081655"/>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5" name="TextovéPole 4"/>
          <p:cNvSpPr txBox="1"/>
          <p:nvPr/>
        </p:nvSpPr>
        <p:spPr>
          <a:xfrm>
            <a:off x="8968894" y="5059711"/>
            <a:ext cx="2866490" cy="215444"/>
          </a:xfrm>
          <a:prstGeom prst="rect">
            <a:avLst/>
          </a:prstGeom>
          <a:noFill/>
        </p:spPr>
        <p:txBody>
          <a:bodyPr wrap="none">
            <a:spAutoFit/>
          </a:bodyPr>
          <a:lstStyle/>
          <a:p>
            <a:pPr>
              <a:defRPr/>
            </a:pPr>
            <a:r>
              <a:rPr lang="en-US" sz="800" dirty="0">
                <a:solidFill>
                  <a:schemeClr val="bg1"/>
                </a:solidFill>
                <a:latin typeface="Arial" panose="020B0604020202020204" pitchFamily="34" charset="0"/>
                <a:cs typeface="Arial" panose="020B0604020202020204" pitchFamily="34" charset="0"/>
              </a:rPr>
              <a:t>Source: </a:t>
            </a:r>
            <a:r>
              <a:rPr lang="en-US" sz="800" dirty="0" smtClean="0">
                <a:solidFill>
                  <a:schemeClr val="bg1"/>
                </a:solidFill>
                <a:latin typeface="Arial" panose="020B0604020202020204" pitchFamily="34" charset="0"/>
                <a:cs typeface="Arial" panose="020B0604020202020204" pitchFamily="34" charset="0"/>
              </a:rPr>
              <a:t>NOAA NSSL (</a:t>
            </a:r>
            <a:r>
              <a:rPr lang="en-US" sz="800" dirty="0" smtClean="0">
                <a:solidFill>
                  <a:schemeClr val="bg1"/>
                </a:solidFill>
                <a:latin typeface="Arial" panose="020B0604020202020204" pitchFamily="34" charset="0"/>
                <a:cs typeface="Arial" panose="020B0604020202020204" pitchFamily="34" charset="0"/>
                <a:hlinkClick r:id="rId4"/>
              </a:rPr>
              <a:t>National Severe Storms Laboratory</a:t>
            </a:r>
            <a:r>
              <a:rPr lang="en-US" sz="800" dirty="0" smtClean="0">
                <a:solidFill>
                  <a:schemeClr val="bg1"/>
                </a:solidFill>
                <a:latin typeface="Arial" panose="020B0604020202020204" pitchFamily="34" charset="0"/>
                <a:cs typeface="Arial" panose="020B0604020202020204" pitchFamily="34" charset="0"/>
              </a:rPr>
              <a:t>)</a:t>
            </a:r>
          </a:p>
        </p:txBody>
      </p:sp>
      <p:sp>
        <p:nvSpPr>
          <p:cNvPr id="6" name="Obdélník 5"/>
          <p:cNvSpPr/>
          <p:nvPr/>
        </p:nvSpPr>
        <p:spPr>
          <a:xfrm>
            <a:off x="442834" y="5095039"/>
            <a:ext cx="8526060" cy="1231106"/>
          </a:xfrm>
          <a:prstGeom prst="rect">
            <a:avLst/>
          </a:prstGeom>
        </p:spPr>
        <p:txBody>
          <a:bodyPr wrap="square">
            <a:spAutoFit/>
          </a:bodyPr>
          <a:lstStyle/>
          <a:p>
            <a:pPr marL="180975" indent="-180975" algn="just">
              <a:defRPr/>
            </a:pPr>
            <a:r>
              <a:rPr lang="en-US" sz="1400" dirty="0" smtClean="0">
                <a:solidFill>
                  <a:schemeClr val="bg1"/>
                </a:solidFill>
                <a:latin typeface="Arial" panose="020B0604020202020204" pitchFamily="34" charset="0"/>
                <a:cs typeface="Arial" panose="020B0604020202020204" pitchFamily="34" charset="0"/>
              </a:rPr>
              <a:t>Two concepts of the upper parts of an updraft:</a:t>
            </a:r>
          </a:p>
          <a:p>
            <a:pPr marL="723900" indent="-368300" algn="just">
              <a:buFont typeface="Wingdings" pitchFamily="2" charset="2"/>
              <a:buChar char="Ø"/>
              <a:defRPr/>
            </a:pPr>
            <a:endParaRPr lang="en-US" sz="1400" dirty="0" smtClean="0">
              <a:solidFill>
                <a:schemeClr val="bg1"/>
              </a:solidFill>
              <a:latin typeface="Arial" panose="020B0604020202020204" pitchFamily="34" charset="0"/>
              <a:cs typeface="Arial" panose="020B0604020202020204" pitchFamily="34" charset="0"/>
            </a:endParaRPr>
          </a:p>
          <a:p>
            <a:pPr marL="723900" indent="-368300" algn="just">
              <a:buFont typeface="Wingdings" pitchFamily="2" charset="2"/>
              <a:buChar char="Ø"/>
              <a:defRPr/>
            </a:pPr>
            <a:r>
              <a:rPr lang="en-US" sz="1400" dirty="0" smtClean="0">
                <a:solidFill>
                  <a:schemeClr val="bg1"/>
                </a:solidFill>
                <a:latin typeface="Arial" panose="020B0604020202020204" pitchFamily="34" charset="0"/>
                <a:cs typeface="Arial" panose="020B0604020202020204" pitchFamily="34" charset="0"/>
              </a:rPr>
              <a:t>series of individual “bubbles” (parcels) =&gt; short-lived overshooting tops  (5 – 15 minutes)</a:t>
            </a:r>
          </a:p>
          <a:p>
            <a:pPr marL="723900" indent="-368300" algn="just">
              <a:buFont typeface="Wingdings" pitchFamily="2" charset="2"/>
              <a:buChar char="Ø"/>
              <a:defRPr/>
            </a:pPr>
            <a:endParaRPr lang="en-US" sz="400" dirty="0" smtClean="0">
              <a:solidFill>
                <a:schemeClr val="bg1"/>
              </a:solidFill>
              <a:latin typeface="Arial" panose="020B0604020202020204" pitchFamily="34" charset="0"/>
              <a:cs typeface="Arial" panose="020B0604020202020204" pitchFamily="34" charset="0"/>
            </a:endParaRPr>
          </a:p>
          <a:p>
            <a:pPr marL="723900" indent="-368300" algn="just">
              <a:buFont typeface="Wingdings" pitchFamily="2" charset="2"/>
              <a:buChar char="Ø"/>
              <a:defRPr/>
            </a:pPr>
            <a:r>
              <a:rPr lang="en-US" sz="1400" dirty="0" smtClean="0">
                <a:solidFill>
                  <a:schemeClr val="bg1"/>
                </a:solidFill>
                <a:latin typeface="Arial" panose="020B0604020202020204" pitchFamily="34" charset="0"/>
                <a:cs typeface="Arial" panose="020B0604020202020204" pitchFamily="34" charset="0"/>
              </a:rPr>
              <a:t>quasi-steady continuous flow =&gt; elevated dome-like structure (large persistent overshooting top) above the updraft area, with a lifetime of tens of minutes, up to  60 – 100 minutes)</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03818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examples from commercial flights  </a:t>
            </a:r>
            <a:endParaRPr lang="en-US" sz="1400" b="1"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000" y="540000"/>
            <a:ext cx="10879999" cy="6120000"/>
          </a:xfrm>
          <a:prstGeom prst="rect">
            <a:avLst/>
          </a:prstGeom>
        </p:spPr>
      </p:pic>
    </p:spTree>
    <p:extLst>
      <p:ext uri="{BB962C8B-B14F-4D97-AF65-F5344CB8AC3E}">
        <p14:creationId xmlns:p14="http://schemas.microsoft.com/office/powerpoint/2010/main" val="10492883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examples from commercial flights  </a:t>
            </a:r>
            <a:endParaRPr lang="en-US" sz="1400" b="1" dirty="0">
              <a:solidFill>
                <a:schemeClr val="bg1"/>
              </a:solidFill>
              <a:latin typeface="Arial" panose="020B0604020202020204" pitchFamily="34" charset="0"/>
              <a:cs typeface="Arial" panose="020B0604020202020204"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000" y="540000"/>
            <a:ext cx="10879999" cy="6120000"/>
          </a:xfrm>
          <a:prstGeom prst="rect">
            <a:avLst/>
          </a:prstGeom>
        </p:spPr>
      </p:pic>
    </p:spTree>
    <p:extLst>
      <p:ext uri="{BB962C8B-B14F-4D97-AF65-F5344CB8AC3E}">
        <p14:creationId xmlns:p14="http://schemas.microsoft.com/office/powerpoint/2010/main" val="21751109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5"/>
          <p:cNvSpPr txBox="1">
            <a:spLocks noChangeArrowheads="1"/>
          </p:cNvSpPr>
          <p:nvPr/>
        </p:nvSpPr>
        <p:spPr bwMode="auto">
          <a:xfrm>
            <a:off x="262787" y="143343"/>
            <a:ext cx="377318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example from ground  </a:t>
            </a:r>
            <a:endParaRPr lang="en-US" sz="1400" b="1" dirty="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000" y="540000"/>
            <a:ext cx="10880000" cy="6120000"/>
          </a:xfrm>
          <a:prstGeom prst="rect">
            <a:avLst/>
          </a:prstGeom>
        </p:spPr>
      </p:pic>
    </p:spTree>
    <p:extLst>
      <p:ext uri="{BB962C8B-B14F-4D97-AF65-F5344CB8AC3E}">
        <p14:creationId xmlns:p14="http://schemas.microsoft.com/office/powerpoint/2010/main" val="30058932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675744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examples from piloted missions –  Apollo 9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5313" y="540000"/>
            <a:ext cx="8889300" cy="6120000"/>
          </a:xfrm>
          <a:prstGeom prst="rect">
            <a:avLst/>
          </a:prstGeom>
          <a:ln w="0">
            <a:solidFill>
              <a:srgbClr val="000000"/>
            </a:solidFill>
          </a:ln>
        </p:spPr>
      </p:pic>
      <p:sp>
        <p:nvSpPr>
          <p:cNvPr id="4" name="TextovéPole 4"/>
          <p:cNvSpPr txBox="1">
            <a:spLocks noChangeArrowheads="1"/>
          </p:cNvSpPr>
          <p:nvPr/>
        </p:nvSpPr>
        <p:spPr bwMode="auto">
          <a:xfrm>
            <a:off x="8014171" y="187271"/>
            <a:ext cx="2693366"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1969-06-03  </a:t>
            </a:r>
            <a:r>
              <a:rPr lang="en-US" sz="1000" dirty="0">
                <a:solidFill>
                  <a:schemeClr val="bg1"/>
                </a:solidFill>
                <a:latin typeface="Arial" panose="020B0604020202020204" pitchFamily="34" charset="0"/>
                <a:cs typeface="Arial" panose="020B0604020202020204" pitchFamily="34" charset="0"/>
              </a:rPr>
              <a:t>(AS09-22-3374), source</a:t>
            </a:r>
            <a:r>
              <a:rPr lang="en-US" sz="1000" dirty="0" smtClean="0">
                <a:solidFill>
                  <a:schemeClr val="bg1"/>
                </a:solidFill>
                <a:latin typeface="Arial" panose="020B0604020202020204" pitchFamily="34" charset="0"/>
                <a:cs typeface="Arial" panose="020B0604020202020204" pitchFamily="34" charset="0"/>
              </a:rPr>
              <a:t>: </a:t>
            </a:r>
            <a:r>
              <a:rPr lang="en-US" sz="1000" dirty="0" smtClean="0">
                <a:solidFill>
                  <a:schemeClr val="bg1"/>
                </a:solidFill>
                <a:latin typeface="Arial" panose="020B0604020202020204" pitchFamily="34" charset="0"/>
                <a:cs typeface="Arial" panose="020B0604020202020204" pitchFamily="34" charset="0"/>
                <a:hlinkClick r:id="rId3"/>
              </a:rPr>
              <a:t>NARA</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94083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675744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examples from piloted missions – ISS (expedition 048)  </a:t>
            </a:r>
            <a:endParaRPr lang="en-US" sz="1400" b="1"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6000" y="540000"/>
            <a:ext cx="9302400" cy="6120000"/>
          </a:xfrm>
          <a:prstGeom prst="rect">
            <a:avLst/>
          </a:prstGeom>
          <a:ln w="0">
            <a:solidFill>
              <a:srgbClr val="000000"/>
            </a:solidFill>
          </a:ln>
        </p:spPr>
      </p:pic>
      <p:sp>
        <p:nvSpPr>
          <p:cNvPr id="6" name="TextovéPole 4"/>
          <p:cNvSpPr txBox="1">
            <a:spLocks noChangeArrowheads="1"/>
          </p:cNvSpPr>
          <p:nvPr/>
        </p:nvSpPr>
        <p:spPr bwMode="auto">
          <a:xfrm>
            <a:off x="8151819" y="187271"/>
            <a:ext cx="2727029"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2016-07-31  (</a:t>
            </a:r>
            <a:r>
              <a:rPr lang="cs-CZ" sz="1000" dirty="0" smtClean="0">
                <a:solidFill>
                  <a:schemeClr val="bg1"/>
                </a:solidFill>
                <a:latin typeface="Arial" panose="020B0604020202020204" pitchFamily="34" charset="0"/>
                <a:cs typeface="Arial" panose="020B0604020202020204" pitchFamily="34" charset="0"/>
              </a:rPr>
              <a:t>iss048e046923</a:t>
            </a:r>
            <a:r>
              <a:rPr lang="en-US" sz="1000" dirty="0" smtClean="0">
                <a:solidFill>
                  <a:schemeClr val="bg1"/>
                </a:solidFill>
                <a:latin typeface="Arial" panose="020B0604020202020204" pitchFamily="34" charset="0"/>
                <a:cs typeface="Arial" panose="020B0604020202020204" pitchFamily="34" charset="0"/>
              </a:rPr>
              <a:t>), source: </a:t>
            </a:r>
            <a:r>
              <a:rPr lang="en-US" sz="1000" dirty="0" smtClean="0">
                <a:solidFill>
                  <a:schemeClr val="bg1"/>
                </a:solidFill>
                <a:latin typeface="Arial" panose="020B0604020202020204" pitchFamily="34" charset="0"/>
                <a:cs typeface="Arial" panose="020B0604020202020204" pitchFamily="34" charset="0"/>
                <a:hlinkClick r:id="rId3"/>
              </a:rPr>
              <a:t>NASA</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3447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their importance</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3"/>
          <p:cNvSpPr txBox="1">
            <a:spLocks noChangeArrowheads="1"/>
          </p:cNvSpPr>
          <p:nvPr/>
        </p:nvSpPr>
        <p:spPr bwMode="auto">
          <a:xfrm>
            <a:off x="911367" y="1375616"/>
            <a:ext cx="9785537" cy="2893100"/>
          </a:xfrm>
          <a:prstGeom prst="rect">
            <a:avLst/>
          </a:prstGeom>
          <a:noFill/>
          <a:ln w="9525">
            <a:noFill/>
            <a:miter lim="800000"/>
            <a:headEnd/>
            <a:tailEnd/>
          </a:ln>
        </p:spPr>
        <p:txBody>
          <a:bodyPr wrap="square">
            <a:spAutoFit/>
          </a:bodyPr>
          <a:lstStyle/>
          <a:p>
            <a:pPr marL="360363" indent="-360363" algn="just">
              <a:buFont typeface="Wingdings" pitchFamily="2" charset="2"/>
              <a:buChar char="Ø"/>
            </a:pPr>
            <a:r>
              <a:rPr lang="en-US" sz="1400" dirty="0">
                <a:solidFill>
                  <a:schemeClr val="bg1"/>
                </a:solidFill>
                <a:latin typeface="Arial" panose="020B0604020202020204" pitchFamily="34" charset="0"/>
                <a:cs typeface="Arial" panose="020B0604020202020204" pitchFamily="34" charset="0"/>
              </a:rPr>
              <a:t>Characteristics of the overshooting tops (their brightness temperature, height, size, persistence, microphysics, ...) are closely related to storm activity</a:t>
            </a:r>
            <a:r>
              <a:rPr lang="en-US" sz="1400" dirty="0" smtClean="0">
                <a:solidFill>
                  <a:schemeClr val="bg1"/>
                </a:solidFill>
                <a:latin typeface="Arial" panose="020B0604020202020204" pitchFamily="34" charset="0"/>
                <a:cs typeface="Arial" panose="020B0604020202020204" pitchFamily="34" charset="0"/>
              </a:rPr>
              <a:t>, to </a:t>
            </a:r>
            <a:r>
              <a:rPr lang="en-US" sz="1400" u="sng" dirty="0" smtClean="0">
                <a:solidFill>
                  <a:srgbClr val="FF0000"/>
                </a:solidFill>
                <a:latin typeface="Arial" panose="020B0604020202020204" pitchFamily="34" charset="0"/>
                <a:cs typeface="Arial" panose="020B0604020202020204" pitchFamily="34" charset="0"/>
              </a:rPr>
              <a:t>intensity </a:t>
            </a:r>
            <a:r>
              <a:rPr lang="en-US" sz="1400" u="sng" dirty="0">
                <a:solidFill>
                  <a:srgbClr val="FF0000"/>
                </a:solidFill>
                <a:latin typeface="Arial" panose="020B0604020202020204" pitchFamily="34" charset="0"/>
                <a:cs typeface="Arial" panose="020B0604020202020204" pitchFamily="34" charset="0"/>
              </a:rPr>
              <a:t>of </a:t>
            </a:r>
            <a:r>
              <a:rPr lang="en-US" sz="1400" u="sng" dirty="0" smtClean="0">
                <a:solidFill>
                  <a:srgbClr val="FF0000"/>
                </a:solidFill>
                <a:latin typeface="Arial" panose="020B0604020202020204" pitchFamily="34" charset="0"/>
                <a:cs typeface="Arial" panose="020B0604020202020204" pitchFamily="34" charset="0"/>
              </a:rPr>
              <a:t>the storm’s </a:t>
            </a:r>
            <a:r>
              <a:rPr lang="en-US" sz="1400" u="sng" dirty="0">
                <a:solidFill>
                  <a:srgbClr val="FF0000"/>
                </a:solidFill>
                <a:latin typeface="Arial" panose="020B0604020202020204" pitchFamily="34" charset="0"/>
                <a:cs typeface="Arial" panose="020B0604020202020204" pitchFamily="34" charset="0"/>
              </a:rPr>
              <a:t>updraft(s</a:t>
            </a:r>
            <a:r>
              <a:rPr lang="en-US" sz="1400" u="sng" dirty="0" smtClean="0">
                <a:solidFill>
                  <a:srgbClr val="FF0000"/>
                </a:solidFill>
                <a:latin typeface="Arial" panose="020B0604020202020204" pitchFamily="34" charset="0"/>
                <a:cs typeface="Arial" panose="020B0604020202020204" pitchFamily="34" charset="0"/>
              </a:rPr>
              <a:t>)</a:t>
            </a:r>
            <a:r>
              <a:rPr lang="en-US" sz="1400" dirty="0" smtClean="0">
                <a:solidFill>
                  <a:schemeClr val="bg1"/>
                </a:solidFill>
                <a:latin typeface="Arial" panose="020B0604020202020204" pitchFamily="34" charset="0"/>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a:p>
            <a:pPr marL="360363" indent="-360363" algn="just">
              <a:buFont typeface="Wingdings"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marL="360363" indent="-360363" algn="just">
              <a:buFont typeface="Wingdings"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marL="360363" indent="-360363" algn="jus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All </a:t>
            </a:r>
            <a:r>
              <a:rPr lang="en-US" sz="1400" dirty="0">
                <a:solidFill>
                  <a:schemeClr val="bg1"/>
                </a:solidFill>
                <a:latin typeface="Arial" panose="020B0604020202020204" pitchFamily="34" charset="0"/>
                <a:cs typeface="Arial" panose="020B0604020202020204" pitchFamily="34" charset="0"/>
              </a:rPr>
              <a:t>the other storm-top features result from the activity of overshooting tops (</a:t>
            </a:r>
            <a:r>
              <a:rPr lang="en-US" sz="1400" dirty="0" smtClean="0">
                <a:solidFill>
                  <a:schemeClr val="bg1"/>
                </a:solidFill>
                <a:latin typeface="Arial" panose="020B0604020202020204" pitchFamily="34" charset="0"/>
                <a:cs typeface="Arial" panose="020B0604020202020204" pitchFamily="34" charset="0"/>
              </a:rPr>
              <a:t>and </a:t>
            </a:r>
            <a:r>
              <a:rPr lang="en-US" sz="1400" dirty="0">
                <a:solidFill>
                  <a:schemeClr val="bg1"/>
                </a:solidFill>
                <a:latin typeface="Arial" panose="020B0604020202020204" pitchFamily="34" charset="0"/>
                <a:cs typeface="Arial" panose="020B0604020202020204" pitchFamily="34" charset="0"/>
              </a:rPr>
              <a:t>their “parent” updraft characteristics): features of the IR window brightness temperature (BT) field (warm spots or warm embedded areas, cold-U/V and cold-ring features), above-anvil </a:t>
            </a:r>
            <a:r>
              <a:rPr lang="en-US" sz="1400" dirty="0" smtClean="0">
                <a:solidFill>
                  <a:schemeClr val="bg1"/>
                </a:solidFill>
                <a:latin typeface="Arial" panose="020B0604020202020204" pitchFamily="34" charset="0"/>
                <a:cs typeface="Arial" panose="020B0604020202020204" pitchFamily="34" charset="0"/>
              </a:rPr>
              <a:t>ice plumes</a:t>
            </a:r>
            <a:r>
              <a:rPr lang="en-US" sz="1400" dirty="0">
                <a:solidFill>
                  <a:schemeClr val="bg1"/>
                </a:solidFill>
                <a:latin typeface="Arial" panose="020B0604020202020204" pitchFamily="34" charset="0"/>
                <a:cs typeface="Arial" panose="020B0604020202020204" pitchFamily="34" charset="0"/>
              </a:rPr>
              <a:t>, storm-top gravity waves and </a:t>
            </a:r>
            <a:r>
              <a:rPr lang="en-US" sz="1400" dirty="0" smtClean="0">
                <a:solidFill>
                  <a:schemeClr val="bg1"/>
                </a:solidFill>
                <a:latin typeface="Arial" panose="020B0604020202020204" pitchFamily="34" charset="0"/>
                <a:cs typeface="Arial" panose="020B0604020202020204" pitchFamily="34" charset="0"/>
              </a:rPr>
              <a:t>ship-waves, </a:t>
            </a:r>
            <a:r>
              <a:rPr lang="en-US" sz="1400" dirty="0">
                <a:solidFill>
                  <a:schemeClr val="bg1"/>
                </a:solidFill>
                <a:latin typeface="Arial" panose="020B0604020202020204" pitchFamily="34" charset="0"/>
                <a:cs typeface="Arial" panose="020B0604020202020204" pitchFamily="34" charset="0"/>
              </a:rPr>
              <a:t>storm cloud-top microphysics, and </a:t>
            </a:r>
            <a:r>
              <a:rPr lang="en-US" sz="1400" dirty="0" smtClean="0">
                <a:solidFill>
                  <a:schemeClr val="bg1"/>
                </a:solidFill>
                <a:latin typeface="Arial" panose="020B0604020202020204" pitchFamily="34" charset="0"/>
                <a:cs typeface="Arial" panose="020B0604020202020204" pitchFamily="34" charset="0"/>
              </a:rPr>
              <a:t>lower </a:t>
            </a:r>
            <a:r>
              <a:rPr lang="en-US" sz="1400" dirty="0">
                <a:solidFill>
                  <a:schemeClr val="bg1"/>
                </a:solidFill>
                <a:latin typeface="Arial" panose="020B0604020202020204" pitchFamily="34" charset="0"/>
                <a:cs typeface="Arial" panose="020B0604020202020204" pitchFamily="34" charset="0"/>
              </a:rPr>
              <a:t>stratospheric moisture (LSM) generated by </a:t>
            </a:r>
            <a:r>
              <a:rPr lang="en-US" sz="1400" dirty="0" smtClean="0">
                <a:solidFill>
                  <a:schemeClr val="bg1"/>
                </a:solidFill>
                <a:latin typeface="Arial" panose="020B0604020202020204" pitchFamily="34" charset="0"/>
                <a:cs typeface="Arial" panose="020B0604020202020204" pitchFamily="34" charset="0"/>
              </a:rPr>
              <a:t>storm </a:t>
            </a:r>
            <a:r>
              <a:rPr lang="en-US" sz="1400" dirty="0">
                <a:solidFill>
                  <a:schemeClr val="bg1"/>
                </a:solidFill>
                <a:latin typeface="Arial" panose="020B0604020202020204" pitchFamily="34" charset="0"/>
                <a:cs typeface="Arial" panose="020B0604020202020204" pitchFamily="34" charset="0"/>
              </a:rPr>
              <a:t>activity</a:t>
            </a:r>
            <a:r>
              <a:rPr lang="en-US" sz="1400" dirty="0" smtClean="0">
                <a:solidFill>
                  <a:schemeClr val="bg1"/>
                </a:solidFill>
                <a:latin typeface="Arial" panose="020B0604020202020204" pitchFamily="34" charset="0"/>
                <a:cs typeface="Arial" panose="020B0604020202020204" pitchFamily="34" charset="0"/>
              </a:rPr>
              <a:t>.</a:t>
            </a:r>
          </a:p>
          <a:p>
            <a:pPr marL="360363" indent="-360363" algn="just">
              <a:buFont typeface="Wingdings"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marL="360363" indent="-360363" algn="just">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360363" indent="-360363" algn="jus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Also, overshooting tops can be important source of gravity waves, spreading around the storm, both vertically (up to mesopause, 85 - 100 km</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and higher) and horizontally. They can also be a source of severe turbulence at the cloud-top levels (air traffic impacts).   </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78725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86218" y="18696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18:00 UTC</a:t>
            </a:r>
            <a:endParaRPr lang="en-US" sz="1000"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2173238" y="5824114"/>
            <a:ext cx="7992888" cy="523220"/>
          </a:xfrm>
          <a:prstGeom prst="rect">
            <a:avLst/>
          </a:prstGeom>
          <a:noFill/>
        </p:spPr>
        <p:txBody>
          <a:bodyPr wrap="square" rtlCol="0">
            <a:spAutoFit/>
          </a:bodyPr>
          <a:lstStyle/>
          <a:p>
            <a:pPr algn="just"/>
            <a:r>
              <a:rPr lang="en-US" sz="1400" dirty="0" smtClean="0">
                <a:solidFill>
                  <a:schemeClr val="bg1"/>
                </a:solidFill>
                <a:latin typeface="Arial" panose="020B0604020202020204" pitchFamily="34" charset="0"/>
                <a:cs typeface="Arial" panose="020B0604020202020204" pitchFamily="34" charset="0"/>
              </a:rPr>
              <a:t>"Textbook" appearance of an overshooting top – distinct structure in HRV, with long casted shadow, and with very strong local IR-BT minimum, much colder than its surrounding anvil cloud top</a:t>
            </a:r>
            <a:endParaRPr lang="en-US" sz="1400" dirty="0">
              <a:solidFill>
                <a:schemeClr val="bg1"/>
              </a:solidFill>
              <a:latin typeface="Arial" panose="020B0604020202020204" pitchFamily="34" charset="0"/>
              <a:cs typeface="Arial" panose="020B0604020202020204" pitchFamily="34" charset="0"/>
            </a:endParaRPr>
          </a:p>
        </p:txBody>
      </p:sp>
      <p:pic>
        <p:nvPicPr>
          <p:cNvPr id="4" name="Picture 2" descr="O:\_ 20130620\!!! vybrane pripady pro vyrezy\201306201800_ALL_crop_sandwich.png"/>
          <p:cNvPicPr>
            <a:picLocks noChangeAspect="1" noChangeArrowheads="1"/>
          </p:cNvPicPr>
          <p:nvPr/>
        </p:nvPicPr>
        <p:blipFill>
          <a:blip r:embed="rId2" cstate="print">
            <a:lum bright="5000" contrast="5000"/>
          </a:blip>
          <a:srcRect/>
          <a:stretch>
            <a:fillRect/>
          </a:stretch>
        </p:blipFill>
        <p:spPr bwMode="auto">
          <a:xfrm>
            <a:off x="360000" y="720000"/>
            <a:ext cx="3750000" cy="4500000"/>
          </a:xfrm>
          <a:prstGeom prst="rect">
            <a:avLst/>
          </a:prstGeom>
          <a:noFill/>
          <a:ln w="0">
            <a:solidFill>
              <a:srgbClr val="000000"/>
            </a:solidFill>
          </a:ln>
        </p:spPr>
      </p:pic>
      <p:pic>
        <p:nvPicPr>
          <p:cNvPr id="5" name="Picture 3" descr="O:\_ 20130620\!!! vybrane pripady pro vyrezy\201306201800_ALL_crop_HRV.png"/>
          <p:cNvPicPr>
            <a:picLocks noChangeAspect="1" noChangeArrowheads="1"/>
          </p:cNvPicPr>
          <p:nvPr/>
        </p:nvPicPr>
        <p:blipFill>
          <a:blip r:embed="rId3" cstate="print"/>
          <a:srcRect/>
          <a:stretch>
            <a:fillRect/>
          </a:stretch>
        </p:blipFill>
        <p:spPr bwMode="auto">
          <a:xfrm>
            <a:off x="4248000" y="720000"/>
            <a:ext cx="3750000" cy="4500000"/>
          </a:xfrm>
          <a:prstGeom prst="rect">
            <a:avLst/>
          </a:prstGeom>
          <a:noFill/>
          <a:ln w="0">
            <a:solidFill>
              <a:srgbClr val="000000"/>
            </a:solidFill>
          </a:ln>
        </p:spPr>
      </p:pic>
      <p:pic>
        <p:nvPicPr>
          <p:cNvPr id="6" name="Picture 4" descr="O:\_ 20130620\!!! vybrane pripady pro vyrezy\201306201800_ALL_crop_IR10.8-BT.png"/>
          <p:cNvPicPr>
            <a:picLocks noChangeAspect="1" noChangeArrowheads="1"/>
          </p:cNvPicPr>
          <p:nvPr/>
        </p:nvPicPr>
        <p:blipFill>
          <a:blip r:embed="rId4" cstate="print"/>
          <a:srcRect/>
          <a:stretch>
            <a:fillRect/>
          </a:stretch>
        </p:blipFill>
        <p:spPr bwMode="auto">
          <a:xfrm>
            <a:off x="8136000" y="720000"/>
            <a:ext cx="3750000" cy="4500000"/>
          </a:xfrm>
          <a:prstGeom prst="rect">
            <a:avLst/>
          </a:prstGeom>
          <a:noFill/>
          <a:ln w="0">
            <a:solidFill>
              <a:srgbClr val="000000"/>
            </a:solidFill>
          </a:ln>
        </p:spPr>
      </p:pic>
      <p:sp>
        <p:nvSpPr>
          <p:cNvPr id="7" name="TextovéPole 6"/>
          <p:cNvSpPr txBox="1"/>
          <p:nvPr/>
        </p:nvSpPr>
        <p:spPr>
          <a:xfrm>
            <a:off x="1160228" y="5268860"/>
            <a:ext cx="968726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pic>
        <p:nvPicPr>
          <p:cNvPr id="8"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303255" y="4982926"/>
            <a:ext cx="2533650" cy="190500"/>
          </a:xfrm>
          <a:prstGeom prst="rect">
            <a:avLst/>
          </a:prstGeom>
          <a:noFill/>
        </p:spPr>
      </p:pic>
      <p:sp>
        <p:nvSpPr>
          <p:cNvPr id="9" name="Text Box 5"/>
          <p:cNvSpPr txBox="1">
            <a:spLocks noChangeArrowheads="1"/>
          </p:cNvSpPr>
          <p:nvPr/>
        </p:nvSpPr>
        <p:spPr bwMode="auto">
          <a:xfrm>
            <a:off x="262786" y="143343"/>
            <a:ext cx="769344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  </a:t>
            </a:r>
            <a:r>
              <a:rPr lang="en-US" sz="1200" b="1" dirty="0" smtClean="0">
                <a:solidFill>
                  <a:schemeClr val="bg1"/>
                </a:solidFill>
                <a:latin typeface="Arial" panose="020B0604020202020204" pitchFamily="34" charset="0"/>
                <a:cs typeface="Arial" panose="020B0604020202020204" pitchFamily="34" charset="0"/>
              </a:rPr>
              <a:t>(pixel size 1 km in HRV, 3 km in IR10.8) </a:t>
            </a:r>
            <a:endParaRPr lang="en-US" sz="1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0633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general characteristics</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6"/>
          <p:cNvSpPr txBox="1">
            <a:spLocks noChangeArrowheads="1"/>
          </p:cNvSpPr>
          <p:nvPr/>
        </p:nvSpPr>
        <p:spPr bwMode="auto">
          <a:xfrm>
            <a:off x="1758899" y="1027647"/>
            <a:ext cx="7607300" cy="3323987"/>
          </a:xfrm>
          <a:prstGeom prst="rect">
            <a:avLst/>
          </a:prstGeom>
          <a:noFill/>
          <a:ln w="9525">
            <a:noFill/>
            <a:miter lim="800000"/>
            <a:headEnd/>
            <a:tailEnd/>
          </a:ln>
        </p:spPr>
        <p:txBody>
          <a:bodyPr>
            <a:spAutoFit/>
          </a:bodyPr>
          <a:lstStyle/>
          <a:p>
            <a:pPr marL="174625" indent="-174625">
              <a:buFontTx/>
              <a:buChar char="•"/>
            </a:pPr>
            <a:r>
              <a:rPr lang="en-US" sz="1400" dirty="0">
                <a:solidFill>
                  <a:schemeClr val="bg1"/>
                </a:solidFill>
                <a:latin typeface="Arial" panose="020B0604020202020204" pitchFamily="34" charset="0"/>
                <a:cs typeface="Arial" panose="020B0604020202020204" pitchFamily="34" charset="0"/>
              </a:rPr>
              <a:t>T</a:t>
            </a:r>
            <a:r>
              <a:rPr lang="en-US" sz="1400" dirty="0" smtClean="0">
                <a:solidFill>
                  <a:schemeClr val="bg1"/>
                </a:solidFill>
                <a:latin typeface="Arial" panose="020B0604020202020204" pitchFamily="34" charset="0"/>
                <a:cs typeface="Arial" panose="020B0604020202020204" pitchFamily="34" charset="0"/>
              </a:rPr>
              <a:t>ypical </a:t>
            </a:r>
            <a:r>
              <a:rPr lang="en-US" sz="1400" u="sng" dirty="0">
                <a:solidFill>
                  <a:schemeClr val="bg1"/>
                </a:solidFill>
                <a:latin typeface="Arial" panose="020B0604020202020204" pitchFamily="34" charset="0"/>
                <a:cs typeface="Arial" panose="020B0604020202020204" pitchFamily="34" charset="0"/>
              </a:rPr>
              <a:t>lifetime</a:t>
            </a:r>
            <a:r>
              <a:rPr lang="en-US" sz="1400" dirty="0">
                <a:solidFill>
                  <a:schemeClr val="bg1"/>
                </a:solidFill>
                <a:latin typeface="Arial" panose="020B0604020202020204" pitchFamily="34" charset="0"/>
                <a:cs typeface="Arial" panose="020B0604020202020204" pitchFamily="34" charset="0"/>
              </a:rPr>
              <a:t> of the individual overshooting tops:  </a:t>
            </a:r>
            <a:r>
              <a:rPr lang="en-US" sz="1400" dirty="0" smtClean="0">
                <a:solidFill>
                  <a:schemeClr val="bg1"/>
                </a:solidFill>
                <a:latin typeface="Arial" panose="020B0604020202020204" pitchFamily="34" charset="0"/>
                <a:cs typeface="Arial" panose="020B0604020202020204" pitchFamily="34" charset="0"/>
              </a:rPr>
              <a:t>about  </a:t>
            </a:r>
            <a:r>
              <a:rPr lang="en-US" sz="1400" dirty="0">
                <a:solidFill>
                  <a:schemeClr val="bg1"/>
                </a:solidFill>
                <a:latin typeface="Arial" panose="020B0604020202020204" pitchFamily="34" charset="0"/>
                <a:cs typeface="Arial" panose="020B0604020202020204" pitchFamily="34" charset="0"/>
              </a:rPr>
              <a:t>5 – </a:t>
            </a:r>
            <a:r>
              <a:rPr lang="en-US" sz="1400" dirty="0" smtClean="0">
                <a:solidFill>
                  <a:schemeClr val="bg1"/>
                </a:solidFill>
                <a:latin typeface="Arial" panose="020B0604020202020204" pitchFamily="34" charset="0"/>
                <a:cs typeface="Arial" panose="020B0604020202020204" pitchFamily="34" charset="0"/>
              </a:rPr>
              <a:t>20 </a:t>
            </a:r>
            <a:r>
              <a:rPr lang="en-US" sz="1400" dirty="0">
                <a:solidFill>
                  <a:schemeClr val="bg1"/>
                </a:solidFill>
                <a:latin typeface="Arial" panose="020B0604020202020204" pitchFamily="34" charset="0"/>
                <a:cs typeface="Arial" panose="020B0604020202020204" pitchFamily="34" charset="0"/>
              </a:rPr>
              <a:t>minutes</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         their detectability in GEO satellite images </a:t>
            </a:r>
            <a:r>
              <a:rPr lang="en-US" sz="1400" dirty="0">
                <a:solidFill>
                  <a:schemeClr val="bg1"/>
                </a:solidFill>
                <a:latin typeface="Arial" panose="020B0604020202020204" pitchFamily="34" charset="0"/>
                <a:cs typeface="Arial" panose="020B0604020202020204" pitchFamily="34" charset="0"/>
              </a:rPr>
              <a:t>depends on timing of the satellite </a:t>
            </a:r>
            <a:r>
              <a:rPr lang="en-US" sz="1400" dirty="0" smtClean="0">
                <a:solidFill>
                  <a:schemeClr val="bg1"/>
                </a:solidFill>
                <a:latin typeface="Arial" panose="020B0604020202020204" pitchFamily="34" charset="0"/>
                <a:cs typeface="Arial" panose="020B0604020202020204" pitchFamily="34" charset="0"/>
              </a:rPr>
              <a:t>sampling, with scan cycle being “in </a:t>
            </a:r>
            <a:r>
              <a:rPr lang="en-US" sz="1400" dirty="0">
                <a:solidFill>
                  <a:schemeClr val="bg1"/>
                </a:solidFill>
                <a:latin typeface="Arial" panose="020B0604020202020204" pitchFamily="34" charset="0"/>
                <a:cs typeface="Arial" panose="020B0604020202020204" pitchFamily="34" charset="0"/>
              </a:rPr>
              <a:t>phase” or “out of phase” with overshooting top culmination cycle </a:t>
            </a:r>
            <a:r>
              <a:rPr lang="en-US" sz="1400" dirty="0" smtClean="0">
                <a:solidFill>
                  <a:schemeClr val="bg1"/>
                </a:solidFill>
                <a:latin typeface="Arial" panose="020B0604020202020204" pitchFamily="34" charset="0"/>
                <a:cs typeface="Arial" panose="020B0604020202020204" pitchFamily="34" charset="0"/>
              </a:rPr>
              <a:t>resulting </a:t>
            </a:r>
            <a:r>
              <a:rPr lang="en-US" sz="1400" dirty="0">
                <a:solidFill>
                  <a:schemeClr val="bg1"/>
                </a:solidFill>
                <a:latin typeface="Arial" panose="020B0604020202020204" pitchFamily="34" charset="0"/>
                <a:cs typeface="Arial" panose="020B0604020202020204" pitchFamily="34" charset="0"/>
              </a:rPr>
              <a:t>in totally different lowest cloud top brightness </a:t>
            </a:r>
            <a:r>
              <a:rPr lang="en-US" sz="1400" dirty="0" smtClean="0">
                <a:solidFill>
                  <a:schemeClr val="bg1"/>
                </a:solidFill>
                <a:latin typeface="Arial" panose="020B0604020202020204" pitchFamily="34" charset="0"/>
                <a:cs typeface="Arial" panose="020B0604020202020204" pitchFamily="34" charset="0"/>
              </a:rPr>
              <a:t>temperatures </a:t>
            </a:r>
            <a:r>
              <a:rPr lang="en-US" sz="1400" dirty="0">
                <a:solidFill>
                  <a:schemeClr val="bg1"/>
                </a:solidFill>
                <a:latin typeface="Arial" panose="020B0604020202020204" pitchFamily="34" charset="0"/>
                <a:cs typeface="Arial" panose="020B0604020202020204" pitchFamily="34" charset="0"/>
              </a:rPr>
              <a:t>detected for a particular storm</a:t>
            </a:r>
          </a:p>
          <a:p>
            <a:pPr marL="174625" indent="-174625">
              <a:buFontTx/>
              <a:buChar char="•"/>
            </a:pPr>
            <a:endParaRPr lang="en-US" sz="1400" dirty="0">
              <a:solidFill>
                <a:schemeClr val="bg1"/>
              </a:solidFill>
              <a:latin typeface="Arial" panose="020B0604020202020204" pitchFamily="34" charset="0"/>
              <a:cs typeface="Arial" panose="020B0604020202020204" pitchFamily="34" charset="0"/>
            </a:endParaRPr>
          </a:p>
          <a:p>
            <a:pPr marL="174625" indent="-174625">
              <a:buFontTx/>
              <a:buChar char="•"/>
            </a:pPr>
            <a:endParaRPr lang="en-US" sz="1400" dirty="0">
              <a:solidFill>
                <a:schemeClr val="bg1"/>
              </a:solidFill>
              <a:latin typeface="Arial" panose="020B0604020202020204" pitchFamily="34" charset="0"/>
              <a:cs typeface="Arial" panose="020B0604020202020204" pitchFamily="34" charset="0"/>
            </a:endParaRPr>
          </a:p>
          <a:p>
            <a:pPr marL="174625" indent="-174625">
              <a:buFontTx/>
              <a:buChar char="•"/>
            </a:pPr>
            <a:r>
              <a:rPr lang="en-US" sz="1400" u="sng" dirty="0">
                <a:solidFill>
                  <a:schemeClr val="bg1"/>
                </a:solidFill>
                <a:latin typeface="Arial" panose="020B0604020202020204" pitchFamily="34" charset="0"/>
                <a:cs typeface="Arial" panose="020B0604020202020204" pitchFamily="34" charset="0"/>
              </a:rPr>
              <a:t>H</a:t>
            </a:r>
            <a:r>
              <a:rPr lang="en-US" sz="1400" u="sng" dirty="0" smtClean="0">
                <a:solidFill>
                  <a:schemeClr val="bg1"/>
                </a:solidFill>
                <a:latin typeface="Arial" panose="020B0604020202020204" pitchFamily="34" charset="0"/>
                <a:cs typeface="Arial" panose="020B0604020202020204" pitchFamily="34" charset="0"/>
              </a:rPr>
              <a:t>orizontal </a:t>
            </a:r>
            <a:r>
              <a:rPr lang="en-US" sz="1400" u="sng" dirty="0">
                <a:solidFill>
                  <a:schemeClr val="bg1"/>
                </a:solidFill>
                <a:latin typeface="Arial" panose="020B0604020202020204" pitchFamily="34" charset="0"/>
                <a:cs typeface="Arial" panose="020B0604020202020204" pitchFamily="34" charset="0"/>
              </a:rPr>
              <a:t>size</a:t>
            </a:r>
            <a:r>
              <a:rPr lang="en-US" sz="1400" dirty="0" smtClean="0">
                <a:solidFill>
                  <a:schemeClr val="bg1"/>
                </a:solidFill>
                <a:latin typeface="Arial" panose="020B0604020202020204" pitchFamily="34" charset="0"/>
                <a:cs typeface="Arial" panose="020B0604020202020204" pitchFamily="34" charset="0"/>
              </a:rPr>
              <a:t>:  about </a:t>
            </a:r>
            <a:r>
              <a:rPr lang="en-US" sz="1400" dirty="0">
                <a:solidFill>
                  <a:schemeClr val="bg1"/>
                </a:solidFill>
                <a:latin typeface="Arial" panose="020B0604020202020204" pitchFamily="34" charset="0"/>
                <a:cs typeface="Arial" panose="020B0604020202020204" pitchFamily="34" charset="0"/>
              </a:rPr>
              <a:t>5 – 15 km,  </a:t>
            </a:r>
            <a:r>
              <a:rPr lang="en-US" sz="1400" u="sng" dirty="0">
                <a:solidFill>
                  <a:schemeClr val="bg1"/>
                </a:solidFill>
                <a:latin typeface="Arial" panose="020B0604020202020204" pitchFamily="34" charset="0"/>
                <a:cs typeface="Arial" panose="020B0604020202020204" pitchFamily="34" charset="0"/>
              </a:rPr>
              <a:t>vertical extent</a:t>
            </a:r>
            <a:r>
              <a:rPr lang="en-US" sz="1400" dirty="0">
                <a:solidFill>
                  <a:schemeClr val="bg1"/>
                </a:solidFill>
                <a:latin typeface="Arial" panose="020B0604020202020204" pitchFamily="34" charset="0"/>
                <a:cs typeface="Arial" panose="020B0604020202020204" pitchFamily="34" charset="0"/>
              </a:rPr>
              <a:t>: up to about 2 – 3 </a:t>
            </a:r>
            <a:r>
              <a:rPr lang="en-US" sz="1400" dirty="0" smtClean="0">
                <a:solidFill>
                  <a:schemeClr val="bg1"/>
                </a:solidFill>
                <a:latin typeface="Arial" panose="020B0604020202020204" pitchFamily="34" charset="0"/>
                <a:cs typeface="Arial" panose="020B0604020202020204" pitchFamily="34" charset="0"/>
              </a:rPr>
              <a:t>km</a:t>
            </a: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r>
              <a:rPr lang="en-US" sz="1400" b="1"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the </a:t>
            </a:r>
            <a:r>
              <a:rPr lang="en-US" sz="1400" dirty="0">
                <a:solidFill>
                  <a:schemeClr val="bg1"/>
                </a:solidFill>
                <a:latin typeface="Arial" panose="020B0604020202020204" pitchFamily="34" charset="0"/>
                <a:cs typeface="Arial" panose="020B0604020202020204" pitchFamily="34" charset="0"/>
              </a:rPr>
              <a:t>better the satellite geometrical resolution, the higher is the chance to detect smaller overshooting tops, and to observe lower cloud top temperatures (effect of averaging for lower resolution: in MSG imagery the same overshooting tops may appear warmer by several degrees as compared to the </a:t>
            </a:r>
            <a:r>
              <a:rPr lang="en-US" sz="1400" dirty="0" smtClean="0">
                <a:solidFill>
                  <a:schemeClr val="bg1"/>
                </a:solidFill>
                <a:latin typeface="Arial" panose="020B0604020202020204" pitchFamily="34" charset="0"/>
                <a:cs typeface="Arial" panose="020B0604020202020204" pitchFamily="34" charset="0"/>
              </a:rPr>
              <a:t>AVHRR, MODIS or VIIRS </a:t>
            </a:r>
            <a:r>
              <a:rPr lang="en-US" sz="1400" dirty="0">
                <a:solidFill>
                  <a:schemeClr val="bg1"/>
                </a:solidFill>
                <a:latin typeface="Arial" panose="020B0604020202020204" pitchFamily="34" charset="0"/>
                <a:cs typeface="Arial" panose="020B0604020202020204" pitchFamily="34" charset="0"/>
              </a:rPr>
              <a:t>data, scanned at the same time).</a:t>
            </a:r>
          </a:p>
        </p:txBody>
      </p:sp>
      <p:sp>
        <p:nvSpPr>
          <p:cNvPr id="4" name="Obdélník 3"/>
          <p:cNvSpPr/>
          <p:nvPr/>
        </p:nvSpPr>
        <p:spPr>
          <a:xfrm>
            <a:off x="2040931" y="4633711"/>
            <a:ext cx="7325268" cy="1009846"/>
          </a:xfrm>
          <a:prstGeom prst="rect">
            <a:avLst/>
          </a:prstGeom>
          <a:ln w="12700">
            <a:solidFill>
              <a:srgbClr val="FF0000"/>
            </a:solidFill>
          </a:ln>
        </p:spPr>
        <p:txBody>
          <a:bodyPr wrap="square" lIns="252000" tIns="180000" rIns="252000" bIns="180000">
            <a:spAutoFit/>
          </a:bodyPr>
          <a:lstStyle/>
          <a:p>
            <a:pPr algn="just">
              <a:defRPr/>
            </a:pPr>
            <a:r>
              <a:rPr lang="en-US" sz="1400" dirty="0">
                <a:solidFill>
                  <a:schemeClr val="bg1"/>
                </a:solidFill>
                <a:latin typeface="Arial" panose="020B0604020202020204" pitchFamily="34" charset="0"/>
                <a:cs typeface="Arial" panose="020B0604020202020204" pitchFamily="34" charset="0"/>
              </a:rPr>
              <a:t>No agreed thresholds for classifying an object as overshooting top as regards its size (horizontal, vertical), brightness temperature, and duration  ...  </a:t>
            </a:r>
            <a:r>
              <a:rPr lang="en-US" sz="1400" b="1" dirty="0">
                <a:solidFill>
                  <a:schemeClr val="bg1"/>
                </a:solidFill>
                <a:latin typeface="Arial" panose="020B0604020202020204" pitchFamily="34" charset="0"/>
                <a:cs typeface="Arial" panose="020B0604020202020204" pitchFamily="34" charset="0"/>
              </a:rPr>
              <a:t>no formal quantitative definition of overshooting top</a:t>
            </a:r>
            <a:r>
              <a:rPr lang="en-US" sz="1400" b="1" dirty="0" smtClean="0">
                <a:solidFill>
                  <a:schemeClr val="bg1"/>
                </a:solidFill>
                <a:latin typeface="Arial" panose="020B0604020202020204" pitchFamily="34" charset="0"/>
                <a:cs typeface="Arial" panose="020B0604020202020204" pitchFamily="34" charset="0"/>
              </a:rPr>
              <a:t>!</a:t>
            </a:r>
          </a:p>
        </p:txBody>
      </p:sp>
      <p:sp>
        <p:nvSpPr>
          <p:cNvPr id="5" name="Šipka doprava 4"/>
          <p:cNvSpPr/>
          <p:nvPr/>
        </p:nvSpPr>
        <p:spPr>
          <a:xfrm>
            <a:off x="2030425" y="1529889"/>
            <a:ext cx="336452" cy="166654"/>
          </a:xfrm>
          <a:prstGeom prst="rightArrow">
            <a:avLst>
              <a:gd name="adj1" fmla="val 50000"/>
              <a:gd name="adj2" fmla="val 11343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prava 5"/>
          <p:cNvSpPr/>
          <p:nvPr/>
        </p:nvSpPr>
        <p:spPr>
          <a:xfrm>
            <a:off x="2040931" y="3243076"/>
            <a:ext cx="336452" cy="166654"/>
          </a:xfrm>
          <a:prstGeom prst="rightArrow">
            <a:avLst>
              <a:gd name="adj1" fmla="val 50000"/>
              <a:gd name="adj2" fmla="val 113435"/>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630687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general characteristics</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1772457" y="1037113"/>
            <a:ext cx="9153048" cy="2246769"/>
          </a:xfrm>
          <a:prstGeom prst="rect">
            <a:avLst/>
          </a:prstGeom>
          <a:noFill/>
        </p:spPr>
        <p:txBody>
          <a:bodyPr wrap="square" rtlCol="0">
            <a:spAutoFit/>
          </a:bodyPr>
          <a:lstStyle/>
          <a:p>
            <a:r>
              <a:rPr lang="en-US" sz="1400" dirty="0" smtClean="0">
                <a:solidFill>
                  <a:schemeClr val="bg1"/>
                </a:solidFill>
                <a:latin typeface="Arial" panose="020B0604020202020204" pitchFamily="34" charset="0"/>
                <a:cs typeface="Arial" panose="020B0604020202020204" pitchFamily="34" charset="0"/>
              </a:rPr>
              <a:t>Various possible options of the OT appearance in visible images as compared to IR10.8-BT imagery:</a:t>
            </a:r>
          </a:p>
          <a:p>
            <a:endParaRPr lang="en-US" sz="1400" dirty="0" smtClean="0">
              <a:solidFill>
                <a:schemeClr val="bg1"/>
              </a:solidFill>
              <a:latin typeface="Arial" panose="020B0604020202020204" pitchFamily="34" charset="0"/>
              <a:cs typeface="Arial" panose="020B0604020202020204" pitchFamily="34" charset="0"/>
            </a:endParaRPr>
          </a:p>
          <a:p>
            <a:pPr marL="901700" indent="-368300"/>
            <a:endParaRPr lang="en-US" sz="1400" dirty="0" smtClean="0">
              <a:solidFill>
                <a:schemeClr val="bg1"/>
              </a:solidFill>
              <a:latin typeface="Arial" panose="020B0604020202020204" pitchFamily="34" charset="0"/>
              <a:cs typeface="Arial" panose="020B0604020202020204" pitchFamily="34" charset="0"/>
            </a:endParaRPr>
          </a:p>
          <a:p>
            <a:pPr marL="9017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depends on timing of the satellite image (scan time) versus phase of evolution of the OT – older OTs can be already warming up, while still well visible in visible imagery</a:t>
            </a:r>
          </a:p>
          <a:p>
            <a:pPr marL="901700" indent="-368300">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9017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depends also on presence of other cold cirrus layers or plumes in vicinity or above the OT – various masking effects</a:t>
            </a:r>
          </a:p>
          <a:p>
            <a:pPr marL="901700" indent="-368300">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9017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other reasons (???) ...   </a:t>
            </a:r>
          </a:p>
        </p:txBody>
      </p:sp>
      <p:sp>
        <p:nvSpPr>
          <p:cNvPr id="4" name="TextovéPole 3"/>
          <p:cNvSpPr txBox="1"/>
          <p:nvPr/>
        </p:nvSpPr>
        <p:spPr>
          <a:xfrm>
            <a:off x="4190656" y="4277953"/>
            <a:ext cx="4115229" cy="307777"/>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 see several examples shown in the next slides.</a:t>
            </a: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58857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pic>
        <p:nvPicPr>
          <p:cNvPr id="9" name="Picture 2" descr="O:\_ 20130620\!!! vybrane pripady pro vyrezy\201306201817_ALL_crop_sandwich.png"/>
          <p:cNvPicPr>
            <a:picLocks noChangeAspect="1" noChangeArrowheads="1"/>
          </p:cNvPicPr>
          <p:nvPr/>
        </p:nvPicPr>
        <p:blipFill>
          <a:blip r:embed="rId2" cstate="print">
            <a:lum bright="10000" contrast="5000"/>
          </a:blip>
          <a:stretch>
            <a:fillRect/>
          </a:stretch>
        </p:blipFill>
        <p:spPr bwMode="auto">
          <a:xfrm>
            <a:off x="360000" y="900000"/>
            <a:ext cx="3600000" cy="4320000"/>
          </a:xfrm>
          <a:prstGeom prst="rect">
            <a:avLst/>
          </a:prstGeom>
          <a:noFill/>
          <a:ln w="0">
            <a:solidFill>
              <a:schemeClr val="bg1">
                <a:lumMod val="50000"/>
              </a:schemeClr>
            </a:solidFill>
          </a:ln>
        </p:spPr>
      </p:pic>
      <p:pic>
        <p:nvPicPr>
          <p:cNvPr id="10" name="Picture 3" descr="O:\_ 20130620\!!! vybrane pripady pro vyrezy\201306201817_ALL_crop_HRV.png"/>
          <p:cNvPicPr>
            <a:picLocks noChangeAspect="1" noChangeArrowheads="1"/>
          </p:cNvPicPr>
          <p:nvPr/>
        </p:nvPicPr>
        <p:blipFill>
          <a:blip r:embed="rId3" cstate="print"/>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11" name="Picture 4" descr="O:\_ 20130620\!!! vybrane pripady pro vyrezy\201306201817_ALL_crop_IR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sp>
        <p:nvSpPr>
          <p:cNvPr id="12" name="TextovéPole 11"/>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
        <p:nvSpPr>
          <p:cNvPr id="13" name="TextovéPole 12"/>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18:17 UTC</a:t>
            </a:r>
            <a:endParaRPr lang="en-US" sz="1000" dirty="0">
              <a:solidFill>
                <a:schemeClr val="bg1"/>
              </a:solidFill>
              <a:latin typeface="Arial" panose="020B0604020202020204" pitchFamily="34" charset="0"/>
              <a:cs typeface="Arial" panose="020B0604020202020204" pitchFamily="34" charset="0"/>
            </a:endParaRPr>
          </a:p>
        </p:txBody>
      </p:sp>
      <p:sp>
        <p:nvSpPr>
          <p:cNvPr id="14" name="TextovéPole 13"/>
          <p:cNvSpPr txBox="1"/>
          <p:nvPr/>
        </p:nvSpPr>
        <p:spPr>
          <a:xfrm>
            <a:off x="2050825" y="5795290"/>
            <a:ext cx="7761769" cy="461665"/>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Textbook appearance of the overshooting top – well defined bubble-like shape and casted shadow in HRV, distinct isolated local IR-BT minimum, much colder than its surrounding anvil top</a:t>
            </a:r>
            <a:endParaRPr lang="en-US" sz="1200" dirty="0">
              <a:solidFill>
                <a:schemeClr val="bg1"/>
              </a:solidFill>
              <a:latin typeface="Arial" panose="020B0604020202020204" pitchFamily="34" charset="0"/>
              <a:cs typeface="Arial" panose="020B0604020202020204" pitchFamily="34" charset="0"/>
            </a:endParaRPr>
          </a:p>
        </p:txBody>
      </p:sp>
      <p:pic>
        <p:nvPicPr>
          <p:cNvPr id="15"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Tree>
    <p:extLst>
      <p:ext uri="{BB962C8B-B14F-4D97-AF65-F5344CB8AC3E}">
        <p14:creationId xmlns:p14="http://schemas.microsoft.com/office/powerpoint/2010/main" val="4508938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_ 20130620\!!! vybrane pripady pro vyrezy\201306201640_ALL_crop_sandwich.png"/>
          <p:cNvPicPr>
            <a:picLocks noChangeAspect="1" noChangeArrowheads="1"/>
          </p:cNvPicPr>
          <p:nvPr/>
        </p:nvPicPr>
        <p:blipFill>
          <a:blip r:embed="rId2" cstate="print">
            <a:lum bright="5000" contrast="5000"/>
          </a:blip>
          <a:srcRect/>
          <a:stretch>
            <a:fillRect/>
          </a:stretch>
        </p:blipFill>
        <p:spPr bwMode="auto">
          <a:xfrm>
            <a:off x="360000" y="900000"/>
            <a:ext cx="3600000" cy="4320000"/>
          </a:xfrm>
          <a:prstGeom prst="rect">
            <a:avLst/>
          </a:prstGeom>
          <a:noFill/>
          <a:ln w="0">
            <a:solidFill>
              <a:schemeClr val="bg1">
                <a:lumMod val="50000"/>
              </a:schemeClr>
            </a:solidFill>
          </a:ln>
        </p:spPr>
      </p:pic>
      <p:pic>
        <p:nvPicPr>
          <p:cNvPr id="5" name="Picture 3" descr="O:\_ 20130620\!!! vybrane pripady pro vyrezy\201306201640_ALL_crop_HRV.png"/>
          <p:cNvPicPr>
            <a:picLocks noChangeAspect="1" noChangeArrowheads="1"/>
          </p:cNvPicPr>
          <p:nvPr/>
        </p:nvPicPr>
        <p:blipFill>
          <a:blip r:embed="rId3" cstate="print"/>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6" name="Picture 4" descr="O:\_ 20130620\!!! vybrane pripady pro vyrezy\201306201640_ALL_crop_IR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pic>
        <p:nvPicPr>
          <p:cNvPr id="7"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
        <p:nvSpPr>
          <p:cNvPr id="8" name="TextovéPole 7"/>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16:40 UTC</a:t>
            </a:r>
            <a:endParaRPr lang="en-US" sz="10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2070489" y="5795290"/>
            <a:ext cx="7761769" cy="461665"/>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Example of an overshooting top, which is distinct in HRV, but is not associated with any local IR-BT minimum (same low brightness temperature as its surrounding cloud top</a:t>
            </a:r>
            <a:r>
              <a:rPr lang="en-US" sz="1200" dirty="0" smtClean="0">
                <a:solidFill>
                  <a:schemeClr val="bg1"/>
                </a:solidFill>
                <a:latin typeface="Arial" panose="020B0604020202020204" pitchFamily="34" charset="0"/>
                <a:cs typeface="Arial" panose="020B0604020202020204" pitchFamily="34" charset="0"/>
              </a:rPr>
              <a:t>)</a:t>
            </a:r>
            <a:endParaRPr lang="en-US" sz="1200" dirty="0">
              <a:solidFill>
                <a:schemeClr val="bg1"/>
              </a:solidFill>
              <a:latin typeface="Arial" panose="020B0604020202020204" pitchFamily="34" charset="0"/>
              <a:cs typeface="Arial" panose="020B0604020202020204" pitchFamily="34" charset="0"/>
            </a:endParaRPr>
          </a:p>
        </p:txBody>
      </p:sp>
      <p:sp>
        <p:nvSpPr>
          <p:cNvPr id="12" name="TextovéPole 11"/>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20936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__ 2.5-min presentation material - other\!!!  vybrane pripady pro vyrezy\201307291802_ALL_crop_sandwich.png"/>
          <p:cNvPicPr>
            <a:picLocks noChangeAspect="1" noChangeArrowheads="1"/>
          </p:cNvPicPr>
          <p:nvPr/>
        </p:nvPicPr>
        <p:blipFill>
          <a:blip r:embed="rId2" cstate="print">
            <a:lum bright="10000" contrast="5000"/>
          </a:blip>
          <a:srcRect/>
          <a:stretch>
            <a:fillRect/>
          </a:stretch>
        </p:blipFill>
        <p:spPr bwMode="auto">
          <a:xfrm>
            <a:off x="360000" y="900000"/>
            <a:ext cx="3600000" cy="4320000"/>
          </a:xfrm>
          <a:prstGeom prst="rect">
            <a:avLst/>
          </a:prstGeom>
          <a:noFill/>
          <a:ln w="0">
            <a:solidFill>
              <a:schemeClr val="bg1">
                <a:lumMod val="50000"/>
              </a:schemeClr>
            </a:solidFill>
          </a:ln>
        </p:spPr>
      </p:pic>
      <p:pic>
        <p:nvPicPr>
          <p:cNvPr id="5" name="Picture 3" descr="O:\__ 2.5-min presentation material - other\!!!  vybrane pripady pro vyrezy\201307291802_ALL_crop_HRV.png"/>
          <p:cNvPicPr>
            <a:picLocks noChangeAspect="1" noChangeArrowheads="1"/>
          </p:cNvPicPr>
          <p:nvPr/>
        </p:nvPicPr>
        <p:blipFill>
          <a:blip r:embed="rId3" cstate="print">
            <a:lum bright="10000"/>
          </a:blip>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6" name="Picture 4" descr="O:\__ 2.5-min presentation material - other\!!!  vybrane pripady pro vyrezy\201307291802_ALL_crop_IR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pic>
        <p:nvPicPr>
          <p:cNvPr id="7"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
        <p:nvSpPr>
          <p:cNvPr id="8" name="TextovéPole 7"/>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18:02 UTC</a:t>
            </a:r>
            <a:endParaRPr lang="en-US" sz="10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2158977" y="5795290"/>
            <a:ext cx="7525795" cy="461665"/>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Example of overshooting tops, which are well defined in HRV, casting long shadows, but are not associated with any distinct local IR-BT minima (same low brightness temperature as their surrounding cloud top</a:t>
            </a:r>
            <a:r>
              <a:rPr lang="en-US" sz="1200" dirty="0" smtClean="0">
                <a:solidFill>
                  <a:schemeClr val="bg1"/>
                </a:solidFill>
                <a:latin typeface="Arial" panose="020B0604020202020204" pitchFamily="34" charset="0"/>
                <a:cs typeface="Arial" panose="020B0604020202020204" pitchFamily="34" charset="0"/>
              </a:rPr>
              <a:t>).</a:t>
            </a:r>
            <a:endParaRPr lang="en-US" sz="1200" dirty="0">
              <a:solidFill>
                <a:schemeClr val="bg1"/>
              </a:solidFill>
              <a:latin typeface="Arial" panose="020B0604020202020204" pitchFamily="34" charset="0"/>
              <a:cs typeface="Arial" panose="020B0604020202020204" pitchFamily="34" charset="0"/>
            </a:endParaRPr>
          </a:p>
        </p:txBody>
      </p:sp>
      <p:sp>
        <p:nvSpPr>
          <p:cNvPr id="11" name="TextovéPole 10"/>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396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__ 2.5-min presentation material - other\!!!  vybrane pripady pro vyrezy\201307291652_ALL_crop_sandwich.png"/>
          <p:cNvPicPr>
            <a:picLocks noChangeAspect="1" noChangeArrowheads="1"/>
          </p:cNvPicPr>
          <p:nvPr/>
        </p:nvPicPr>
        <p:blipFill>
          <a:blip r:embed="rId2" cstate="print"/>
          <a:srcRect/>
          <a:stretch>
            <a:fillRect/>
          </a:stretch>
        </p:blipFill>
        <p:spPr bwMode="auto">
          <a:xfrm>
            <a:off x="360000" y="900000"/>
            <a:ext cx="3600000" cy="4320000"/>
          </a:xfrm>
          <a:prstGeom prst="rect">
            <a:avLst/>
          </a:prstGeom>
          <a:noFill/>
          <a:ln w="0">
            <a:solidFill>
              <a:schemeClr val="bg1">
                <a:lumMod val="50000"/>
              </a:schemeClr>
            </a:solidFill>
          </a:ln>
        </p:spPr>
      </p:pic>
      <p:pic>
        <p:nvPicPr>
          <p:cNvPr id="5" name="Picture 3" descr="O:\__ 2.5-min presentation material - other\!!!  vybrane pripady pro vyrezy\201307291652_ALL_crop_HRV.png"/>
          <p:cNvPicPr>
            <a:picLocks noChangeAspect="1" noChangeArrowheads="1"/>
          </p:cNvPicPr>
          <p:nvPr/>
        </p:nvPicPr>
        <p:blipFill>
          <a:blip r:embed="rId3" cstate="print"/>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6" name="Picture 4" descr="O:\__ 2.5-min presentation material - other\!!!  vybrane pripady pro vyrezy\201307291652_ALL_crop_IR0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pic>
        <p:nvPicPr>
          <p:cNvPr id="7"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
        <p:nvSpPr>
          <p:cNvPr id="8" name="TextovéPole 7"/>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16:52 UTC</a:t>
            </a:r>
            <a:endParaRPr lang="en-US" sz="10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1424168" y="5706802"/>
            <a:ext cx="8998025" cy="738664"/>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Overshooting tops forming under a narrow above-anvil plume of very cold cirrus (at the location of its source</a:t>
            </a:r>
            <a:r>
              <a:rPr lang="en-US" sz="1200" dirty="0" smtClean="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significant impact on various IR-BT characteristics of similar OTs …  </a:t>
            </a:r>
          </a:p>
          <a:p>
            <a:pPr algn="just"/>
            <a:endParaRPr lang="en-US" sz="600"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Is the low temperature of the overshooting top related to the OT itself, or is the OT just "masked" by the cold plume? </a:t>
            </a:r>
          </a:p>
        </p:txBody>
      </p:sp>
      <p:sp>
        <p:nvSpPr>
          <p:cNvPr id="11" name="TextovéPole 10"/>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8427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__ 2.5-min presentation material - other\!!!  vybrane pripady pro vyrezy\201306201842_ALL_crop_sandwich.png"/>
          <p:cNvPicPr>
            <a:picLocks noChangeAspect="1" noChangeArrowheads="1"/>
          </p:cNvPicPr>
          <p:nvPr/>
        </p:nvPicPr>
        <p:blipFill>
          <a:blip r:embed="rId2" cstate="print">
            <a:lum bright="10000" contrast="3000"/>
          </a:blip>
          <a:srcRect/>
          <a:stretch>
            <a:fillRect/>
          </a:stretch>
        </p:blipFill>
        <p:spPr bwMode="auto">
          <a:xfrm>
            <a:off x="360000" y="900000"/>
            <a:ext cx="3600000" cy="4320000"/>
          </a:xfrm>
          <a:prstGeom prst="rect">
            <a:avLst/>
          </a:prstGeom>
          <a:noFill/>
          <a:ln w="0">
            <a:solidFill>
              <a:schemeClr val="bg1">
                <a:lumMod val="50000"/>
              </a:schemeClr>
            </a:solidFill>
          </a:ln>
        </p:spPr>
      </p:pic>
      <p:pic>
        <p:nvPicPr>
          <p:cNvPr id="5" name="Picture 3" descr="O:\__ 2.5-min presentation material - other\!!!  vybrane pripady pro vyrezy\201306201842_ALL_crop_HRV.png"/>
          <p:cNvPicPr>
            <a:picLocks noChangeAspect="1" noChangeArrowheads="1"/>
          </p:cNvPicPr>
          <p:nvPr/>
        </p:nvPicPr>
        <p:blipFill>
          <a:blip r:embed="rId3" cstate="print"/>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6" name="Picture 4" descr="O:\__ 2.5-min presentation material - other\!!!  vybrane pripady pro vyrezy\201306201842_ALL_crop_IR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pic>
        <p:nvPicPr>
          <p:cNvPr id="7"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
        <p:nvSpPr>
          <p:cNvPr id="8" name="TextovéPole 7"/>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18:42 UTC</a:t>
            </a:r>
            <a:endParaRPr lang="en-US" sz="10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2178644" y="5795290"/>
            <a:ext cx="7496298" cy="461665"/>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Example of a warm overshooting top – well defined in HRV, casting a long sharp shadow, but which is warm </a:t>
            </a:r>
            <a:r>
              <a:rPr lang="en-US" sz="1200" dirty="0" smtClean="0">
                <a:solidFill>
                  <a:schemeClr val="bg1"/>
                </a:solidFill>
                <a:latin typeface="Arial" panose="020B0604020202020204" pitchFamily="34" charset="0"/>
                <a:cs typeface="Arial" panose="020B0604020202020204" pitchFamily="34" charset="0"/>
              </a:rPr>
              <a:t>in its center </a:t>
            </a:r>
            <a:r>
              <a:rPr lang="en-US" sz="1200" dirty="0">
                <a:solidFill>
                  <a:schemeClr val="bg1"/>
                </a:solidFill>
                <a:latin typeface="Arial" panose="020B0604020202020204" pitchFamily="34" charset="0"/>
                <a:cs typeface="Arial" panose="020B0604020202020204" pitchFamily="34" charset="0"/>
              </a:rPr>
              <a:t>the IR10.8 band … </a:t>
            </a:r>
          </a:p>
        </p:txBody>
      </p:sp>
      <p:sp>
        <p:nvSpPr>
          <p:cNvPr id="11" name="TextovéPole 10"/>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9111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__ 2.5-min presentation material - other\!!!  vybrane pripady pro vyrezy\201306201800_ALL_crop2_sandwich.png"/>
          <p:cNvPicPr>
            <a:picLocks noChangeAspect="1" noChangeArrowheads="1"/>
          </p:cNvPicPr>
          <p:nvPr/>
        </p:nvPicPr>
        <p:blipFill>
          <a:blip r:embed="rId2" cstate="print">
            <a:lum bright="5000" contrast="5000"/>
          </a:blip>
          <a:srcRect/>
          <a:stretch>
            <a:fillRect/>
          </a:stretch>
        </p:blipFill>
        <p:spPr bwMode="auto">
          <a:xfrm>
            <a:off x="360000" y="900000"/>
            <a:ext cx="3600000" cy="4320000"/>
          </a:xfrm>
          <a:prstGeom prst="rect">
            <a:avLst/>
          </a:prstGeom>
          <a:noFill/>
          <a:ln w="0">
            <a:solidFill>
              <a:schemeClr val="bg1">
                <a:lumMod val="50000"/>
              </a:schemeClr>
            </a:solidFill>
          </a:ln>
        </p:spPr>
      </p:pic>
      <p:pic>
        <p:nvPicPr>
          <p:cNvPr id="5" name="Picture 3" descr="O:\__ 2.5-min presentation material - other\!!!  vybrane pripady pro vyrezy\201306201800_ALL_crop2_HRV.png"/>
          <p:cNvPicPr>
            <a:picLocks noChangeAspect="1" noChangeArrowheads="1"/>
          </p:cNvPicPr>
          <p:nvPr/>
        </p:nvPicPr>
        <p:blipFill>
          <a:blip r:embed="rId3" cstate="print">
            <a:lum bright="3000"/>
          </a:blip>
          <a:srcRect/>
          <a:stretch>
            <a:fillRect/>
          </a:stretch>
        </p:blipFill>
        <p:spPr bwMode="auto">
          <a:xfrm>
            <a:off x="4140000" y="900000"/>
            <a:ext cx="3600000" cy="4320000"/>
          </a:xfrm>
          <a:prstGeom prst="rect">
            <a:avLst/>
          </a:prstGeom>
          <a:noFill/>
          <a:ln w="0">
            <a:solidFill>
              <a:schemeClr val="bg1">
                <a:lumMod val="50000"/>
              </a:schemeClr>
            </a:solidFill>
          </a:ln>
        </p:spPr>
      </p:pic>
      <p:pic>
        <p:nvPicPr>
          <p:cNvPr id="6" name="Picture 4" descr="O:\__ 2.5-min presentation material - other\!!!  vybrane pripady pro vyrezy\201306201800_ALL_crop2_IR10.8-BT.png"/>
          <p:cNvPicPr>
            <a:picLocks noChangeAspect="1" noChangeArrowheads="1"/>
          </p:cNvPicPr>
          <p:nvPr/>
        </p:nvPicPr>
        <p:blipFill>
          <a:blip r:embed="rId4" cstate="print"/>
          <a:srcRect/>
          <a:stretch>
            <a:fillRect/>
          </a:stretch>
        </p:blipFill>
        <p:spPr bwMode="auto">
          <a:xfrm>
            <a:off x="7920000" y="900000"/>
            <a:ext cx="3600000" cy="4320000"/>
          </a:xfrm>
          <a:prstGeom prst="rect">
            <a:avLst/>
          </a:prstGeom>
          <a:noFill/>
          <a:ln w="0">
            <a:solidFill>
              <a:schemeClr val="bg1">
                <a:lumMod val="50000"/>
              </a:schemeClr>
            </a:solidFill>
          </a:ln>
        </p:spPr>
      </p:pic>
      <p:pic>
        <p:nvPicPr>
          <p:cNvPr id="7"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482428" y="946440"/>
            <a:ext cx="1980000" cy="148869"/>
          </a:xfrm>
          <a:prstGeom prst="rect">
            <a:avLst/>
          </a:prstGeom>
          <a:noFill/>
        </p:spPr>
      </p:pic>
      <p:sp>
        <p:nvSpPr>
          <p:cNvPr id="8" name="TextovéPole 7"/>
          <p:cNvSpPr txBox="1"/>
          <p:nvPr/>
        </p:nvSpPr>
        <p:spPr>
          <a:xfrm>
            <a:off x="9240332" y="348852"/>
            <a:ext cx="2385589"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Meteosat-8,  20 </a:t>
            </a:r>
            <a:r>
              <a:rPr lang="cs-CZ" sz="1000" dirty="0" smtClean="0">
                <a:solidFill>
                  <a:schemeClr val="bg1"/>
                </a:solidFill>
                <a:latin typeface="Arial" panose="020B0604020202020204" pitchFamily="34" charset="0"/>
                <a:cs typeface="Arial" panose="020B0604020202020204" pitchFamily="34" charset="0"/>
              </a:rPr>
              <a:t>June </a:t>
            </a:r>
            <a:r>
              <a:rPr lang="en-US" sz="1000" dirty="0" smtClean="0">
                <a:solidFill>
                  <a:schemeClr val="bg1"/>
                </a:solidFill>
                <a:latin typeface="Arial" panose="020B0604020202020204" pitchFamily="34" charset="0"/>
                <a:cs typeface="Arial" panose="020B0604020202020204" pitchFamily="34" charset="0"/>
              </a:rPr>
              <a:t>2013  18:00 UTC</a:t>
            </a:r>
            <a:endParaRPr lang="en-US" sz="10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6" y="143343"/>
            <a:ext cx="531210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2070489" y="5746130"/>
            <a:ext cx="7761769" cy="646331"/>
          </a:xfrm>
          <a:prstGeom prst="rect">
            <a:avLst/>
          </a:prstGeom>
          <a:noFill/>
        </p:spPr>
        <p:txBody>
          <a:bodyPr wrap="square" rtlCol="0">
            <a:spAutoFit/>
          </a:bodyPr>
          <a:lstStyle/>
          <a:p>
            <a:pPr algn="just"/>
            <a:r>
              <a:rPr lang="en-US" sz="1200" dirty="0">
                <a:solidFill>
                  <a:schemeClr val="bg1"/>
                </a:solidFill>
                <a:latin typeface="Arial" panose="020B0604020202020204" pitchFamily="34" charset="0"/>
                <a:cs typeface="Arial" panose="020B0604020202020204" pitchFamily="34" charset="0"/>
              </a:rPr>
              <a:t>Overshooting tops versus new cells – forming at the outskirts of an old anvil (or within it)  …  Can these new cells be interpreted - at least in their early phase - as overshooting tops?  Where is a threshold between these?  Is it necessary to discriminate between these? </a:t>
            </a:r>
          </a:p>
        </p:txBody>
      </p:sp>
      <p:sp>
        <p:nvSpPr>
          <p:cNvPr id="11" name="TextovéPole 10"/>
          <p:cNvSpPr txBox="1"/>
          <p:nvPr/>
        </p:nvSpPr>
        <p:spPr>
          <a:xfrm>
            <a:off x="1345510" y="5285048"/>
            <a:ext cx="9302547" cy="230832"/>
          </a:xfrm>
          <a:prstGeom prst="rect">
            <a:avLst/>
          </a:prstGeom>
          <a:no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sandwich HRV &amp; IR10.8-BT                                                                                             HRV                                                                                                        IR10.8-BT (200-240K)  </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18488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7" y="0"/>
            <a:ext cx="12190006" cy="6858000"/>
          </a:xfrm>
          <a:prstGeom prst="rect">
            <a:avLst/>
          </a:prstGeom>
        </p:spPr>
      </p:pic>
      <p:sp>
        <p:nvSpPr>
          <p:cNvPr id="3" name="Text Box 5"/>
          <p:cNvSpPr txBox="1">
            <a:spLocks noChangeArrowheads="1"/>
          </p:cNvSpPr>
          <p:nvPr/>
        </p:nvSpPr>
        <p:spPr bwMode="auto">
          <a:xfrm>
            <a:off x="262786" y="143343"/>
            <a:ext cx="962219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VIIRS 375 m resolution  </a:t>
            </a:r>
            <a:r>
              <a:rPr lang="en-US" sz="1200" dirty="0" smtClean="0">
                <a:solidFill>
                  <a:schemeClr val="bg1"/>
                </a:solidFill>
                <a:latin typeface="Arial" panose="020B0604020202020204" pitchFamily="34" charset="0"/>
                <a:cs typeface="Arial" panose="020B0604020202020204" pitchFamily="34" charset="0"/>
              </a:rPr>
              <a:t> (2018-06-11  12:27 UTC,  NOAA-20)</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69365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29509" y="6126373"/>
            <a:ext cx="11121203" cy="276999"/>
          </a:xfrm>
          <a:prstGeom prst="rect">
            <a:avLst/>
          </a:prstGeom>
          <a:noFill/>
        </p:spPr>
        <p:txBody>
          <a:bodyPr wrap="square" rtlCol="0">
            <a:spAutoFit/>
          </a:bodyPr>
          <a:lstStyle/>
          <a:p>
            <a:r>
              <a:rPr lang="en-US" sz="1200" dirty="0" smtClean="0">
                <a:solidFill>
                  <a:schemeClr val="bg1"/>
                </a:solidFill>
                <a:latin typeface="Arial" panose="020B0604020202020204" pitchFamily="34" charset="0"/>
                <a:cs typeface="Arial" panose="020B0604020202020204" pitchFamily="34" charset="0"/>
              </a:rPr>
              <a:t>MTG FCI data simulations, based on VIIRS data  (11 June 2018, 11:37 UTC, 375m SDR L1b data),  focused on anticipated pixel resolution and its impacts  (2019)</a:t>
            </a:r>
            <a:endParaRPr lang="cs-CZ" sz="1200" dirty="0" smtClean="0">
              <a:solidFill>
                <a:schemeClr val="bg1"/>
              </a:solidFill>
              <a:latin typeface="Arial" panose="020B0604020202020204" pitchFamily="34" charset="0"/>
              <a:cs typeface="Arial" panose="020B0604020202020204" pitchFamily="34" charset="0"/>
            </a:endParaRPr>
          </a:p>
        </p:txBody>
      </p:sp>
      <p:pic>
        <p:nvPicPr>
          <p:cNvPr id="3" name="Picture 3" descr="N:\_ EUMETSAT MTGUP prezentace\temp\sandwich_I2_500mEW_1kmNS_I5-BT_1kmEW_2kmNS_croooopppp.png"/>
          <p:cNvPicPr>
            <a:picLocks noChangeAspect="1" noChangeArrowheads="1"/>
          </p:cNvPicPr>
          <p:nvPr/>
        </p:nvPicPr>
        <p:blipFill>
          <a:blip r:embed="rId2">
            <a:lum bright="5000"/>
          </a:blip>
          <a:srcRect/>
          <a:stretch>
            <a:fillRect/>
          </a:stretch>
        </p:blipFill>
        <p:spPr bwMode="auto">
          <a:xfrm>
            <a:off x="8091183" y="615792"/>
            <a:ext cx="3853260" cy="5040000"/>
          </a:xfrm>
          <a:prstGeom prst="rect">
            <a:avLst/>
          </a:prstGeom>
          <a:noFill/>
          <a:ln w="0">
            <a:solidFill>
              <a:schemeClr val="bg1">
                <a:lumMod val="50000"/>
              </a:schemeClr>
            </a:solidFill>
          </a:ln>
        </p:spPr>
      </p:pic>
      <p:pic>
        <p:nvPicPr>
          <p:cNvPr id="4" name="Picture 4" descr="N:\_ EUMETSAT MTGUP prezentace\temp\sandwich_MSG__crooooooppp.png"/>
          <p:cNvPicPr>
            <a:picLocks noChangeAspect="1" noChangeArrowheads="1"/>
          </p:cNvPicPr>
          <p:nvPr/>
        </p:nvPicPr>
        <p:blipFill>
          <a:blip r:embed="rId3">
            <a:lum bright="5000"/>
          </a:blip>
          <a:srcRect/>
          <a:stretch>
            <a:fillRect/>
          </a:stretch>
        </p:blipFill>
        <p:spPr bwMode="auto">
          <a:xfrm>
            <a:off x="266445" y="615792"/>
            <a:ext cx="3853260" cy="5040000"/>
          </a:xfrm>
          <a:prstGeom prst="rect">
            <a:avLst/>
          </a:prstGeom>
          <a:noFill/>
          <a:ln w="0">
            <a:solidFill>
              <a:schemeClr val="bg1">
                <a:lumMod val="50000"/>
              </a:schemeClr>
            </a:solidFill>
          </a:ln>
        </p:spPr>
      </p:pic>
      <p:sp>
        <p:nvSpPr>
          <p:cNvPr id="5" name="Text Box 5"/>
          <p:cNvSpPr txBox="1">
            <a:spLocks noChangeArrowheads="1"/>
          </p:cNvSpPr>
          <p:nvPr/>
        </p:nvSpPr>
        <p:spPr bwMode="auto">
          <a:xfrm>
            <a:off x="507156" y="5682818"/>
            <a:ext cx="3394809" cy="261610"/>
          </a:xfrm>
          <a:prstGeom prst="rect">
            <a:avLst/>
          </a:prstGeom>
          <a:solidFill>
            <a:srgbClr val="000000"/>
          </a:solidFill>
          <a:ln w="9525">
            <a:noFill/>
            <a:miter lim="800000"/>
            <a:headEnd/>
            <a:tailEnd/>
          </a:ln>
          <a:effectLst/>
        </p:spPr>
        <p:txBody>
          <a:bodyPr wrap="square">
            <a:spAutoFit/>
          </a:bodyPr>
          <a:lstStyle/>
          <a:p>
            <a:pPr>
              <a:defRPr/>
            </a:pPr>
            <a:r>
              <a:rPr lang="en-US" sz="1100" dirty="0">
                <a:solidFill>
                  <a:srgbClr val="FF3300"/>
                </a:solidFill>
                <a:latin typeface="Verdana" pitchFamily="34" charset="0"/>
              </a:rPr>
              <a:t>R</a:t>
            </a:r>
            <a:r>
              <a:rPr lang="en-US" sz="1100" dirty="0" smtClean="0">
                <a:solidFill>
                  <a:srgbClr val="FF3300"/>
                </a:solidFill>
                <a:latin typeface="Verdana" pitchFamily="34" charset="0"/>
              </a:rPr>
              <a:t>eal MSG RSS data, sandwich HRV &amp; IR10.8</a:t>
            </a:r>
            <a:endParaRPr lang="cs-CZ" sz="1100" dirty="0">
              <a:solidFill>
                <a:srgbClr val="FF3300"/>
              </a:solidFill>
              <a:latin typeface="Verdana" pitchFamily="34" charset="0"/>
            </a:endParaRPr>
          </a:p>
        </p:txBody>
      </p:sp>
      <p:sp>
        <p:nvSpPr>
          <p:cNvPr id="6" name="Text Box 5"/>
          <p:cNvSpPr txBox="1">
            <a:spLocks noChangeArrowheads="1"/>
          </p:cNvSpPr>
          <p:nvPr/>
        </p:nvSpPr>
        <p:spPr bwMode="auto">
          <a:xfrm>
            <a:off x="8375889" y="5682818"/>
            <a:ext cx="3306571" cy="261610"/>
          </a:xfrm>
          <a:prstGeom prst="rect">
            <a:avLst/>
          </a:prstGeom>
          <a:solidFill>
            <a:srgbClr val="000000"/>
          </a:solidFill>
          <a:ln w="9525">
            <a:noFill/>
            <a:miter lim="800000"/>
            <a:headEnd/>
            <a:tailEnd/>
          </a:ln>
          <a:effectLst/>
        </p:spPr>
        <p:txBody>
          <a:bodyPr wrap="square">
            <a:spAutoFit/>
          </a:bodyPr>
          <a:lstStyle/>
          <a:p>
            <a:pPr>
              <a:defRPr/>
            </a:pPr>
            <a:r>
              <a:rPr lang="en-US" sz="1100" dirty="0" smtClean="0">
                <a:solidFill>
                  <a:srgbClr val="FF3300"/>
                </a:solidFill>
                <a:latin typeface="Verdana" pitchFamily="34" charset="0"/>
              </a:rPr>
              <a:t>simulated FCI HR sandwich, 0.5x1 / 1x2 km</a:t>
            </a:r>
            <a:endParaRPr lang="cs-CZ" sz="1100" dirty="0">
              <a:solidFill>
                <a:srgbClr val="FF3300"/>
              </a:solidFill>
              <a:latin typeface="Verdana" pitchFamily="34" charset="0"/>
            </a:endParaRPr>
          </a:p>
        </p:txBody>
      </p:sp>
      <p:pic>
        <p:nvPicPr>
          <p:cNvPr id="7" name="Obrázek 6"/>
          <p:cNvPicPr>
            <a:picLocks noChangeAspect="1"/>
          </p:cNvPicPr>
          <p:nvPr/>
        </p:nvPicPr>
        <p:blipFill>
          <a:blip r:embed="rId4">
            <a:lum bright="5000"/>
            <a:extLst>
              <a:ext uri="{28A0092B-C50C-407E-A947-70E740481C1C}">
                <a14:useLocalDpi xmlns:a14="http://schemas.microsoft.com/office/drawing/2010/main" val="0"/>
              </a:ext>
            </a:extLst>
          </a:blip>
          <a:stretch>
            <a:fillRect/>
          </a:stretch>
        </p:blipFill>
        <p:spPr>
          <a:xfrm>
            <a:off x="4181075" y="615792"/>
            <a:ext cx="3857881" cy="5040000"/>
          </a:xfrm>
          <a:prstGeom prst="rect">
            <a:avLst/>
          </a:prstGeom>
          <a:ln w="0">
            <a:solidFill>
              <a:schemeClr val="bg1">
                <a:lumMod val="50000"/>
              </a:schemeClr>
            </a:solidFill>
          </a:ln>
        </p:spPr>
      </p:pic>
      <p:sp>
        <p:nvSpPr>
          <p:cNvPr id="8" name="Text Box 5"/>
          <p:cNvSpPr txBox="1">
            <a:spLocks noChangeArrowheads="1"/>
          </p:cNvSpPr>
          <p:nvPr/>
        </p:nvSpPr>
        <p:spPr bwMode="auto">
          <a:xfrm>
            <a:off x="4525998" y="5673496"/>
            <a:ext cx="3155622" cy="261610"/>
          </a:xfrm>
          <a:prstGeom prst="rect">
            <a:avLst/>
          </a:prstGeom>
          <a:solidFill>
            <a:srgbClr val="000000"/>
          </a:solidFill>
          <a:ln w="9525">
            <a:noFill/>
            <a:miter lim="800000"/>
            <a:headEnd/>
            <a:tailEnd/>
          </a:ln>
          <a:effectLst/>
        </p:spPr>
        <p:txBody>
          <a:bodyPr wrap="square">
            <a:spAutoFit/>
          </a:bodyPr>
          <a:lstStyle/>
          <a:p>
            <a:pPr>
              <a:defRPr/>
            </a:pPr>
            <a:r>
              <a:rPr lang="en-US" sz="1100" dirty="0" smtClean="0">
                <a:solidFill>
                  <a:srgbClr val="FF3300"/>
                </a:solidFill>
                <a:latin typeface="Verdana" pitchFamily="34" charset="0"/>
              </a:rPr>
              <a:t>simulated FCI NR sandwich, 1x2 / 2x4 km</a:t>
            </a:r>
            <a:endParaRPr lang="cs-CZ" sz="1100" dirty="0">
              <a:solidFill>
                <a:srgbClr val="FF3300"/>
              </a:solidFill>
              <a:latin typeface="Verdana" pitchFamily="34" charset="0"/>
            </a:endParaRPr>
          </a:p>
        </p:txBody>
      </p:sp>
      <p:sp>
        <p:nvSpPr>
          <p:cNvPr id="9" name="Text Box 5"/>
          <p:cNvSpPr txBox="1">
            <a:spLocks noChangeArrowheads="1"/>
          </p:cNvSpPr>
          <p:nvPr/>
        </p:nvSpPr>
        <p:spPr bwMode="auto">
          <a:xfrm>
            <a:off x="262786" y="143343"/>
            <a:ext cx="962219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  MSG SEVIRI </a:t>
            </a:r>
            <a:r>
              <a:rPr lang="cs-CZ" sz="1400" b="1" dirty="0" smtClean="0">
                <a:solidFill>
                  <a:schemeClr val="bg1"/>
                </a:solidFill>
                <a:latin typeface="Arial" panose="020B0604020202020204" pitchFamily="34" charset="0"/>
                <a:cs typeface="Arial" panose="020B0604020202020204" pitchFamily="34" charset="0"/>
              </a:rPr>
              <a:t>versus </a:t>
            </a:r>
            <a:r>
              <a:rPr lang="en-US" sz="1400" b="1" dirty="0" smtClean="0">
                <a:solidFill>
                  <a:schemeClr val="bg1"/>
                </a:solidFill>
                <a:latin typeface="Arial" panose="020B0604020202020204" pitchFamily="34" charset="0"/>
                <a:cs typeface="Arial" panose="020B0604020202020204" pitchFamily="34" charset="0"/>
              </a:rPr>
              <a:t>simulated MTG FCI data </a:t>
            </a:r>
            <a:endParaRPr lang="en-US" sz="1400" b="1" dirty="0">
              <a:solidFill>
                <a:schemeClr val="bg1"/>
              </a:solidFill>
              <a:latin typeface="Arial" panose="020B0604020202020204" pitchFamily="34" charset="0"/>
              <a:cs typeface="Arial" panose="020B0604020202020204" pitchFamily="34" charset="0"/>
            </a:endParaRPr>
          </a:p>
        </p:txBody>
      </p:sp>
      <p:pic>
        <p:nvPicPr>
          <p:cNvPr id="10" name="Picture 3" descr="O:\!!! support files\BT- BTD color scales\BT-bluered-and-BTD-rainbow-scales_266x20_150dpi\BT_bluered-scale_266x20.PNG"/>
          <p:cNvPicPr>
            <a:picLocks noChangeAspect="1" noChangeArrowheads="1"/>
          </p:cNvPicPr>
          <p:nvPr/>
        </p:nvPicPr>
        <p:blipFill>
          <a:blip r:embed="rId5" cstate="print"/>
          <a:stretch>
            <a:fillRect/>
          </a:stretch>
        </p:blipFill>
        <p:spPr bwMode="auto">
          <a:xfrm>
            <a:off x="9971163" y="418289"/>
            <a:ext cx="1980000" cy="148869"/>
          </a:xfrm>
          <a:prstGeom prst="rect">
            <a:avLst/>
          </a:prstGeom>
          <a:noFill/>
        </p:spPr>
      </p:pic>
    </p:spTree>
    <p:extLst>
      <p:ext uri="{BB962C8B-B14F-4D97-AF65-F5344CB8AC3E}">
        <p14:creationId xmlns:p14="http://schemas.microsoft.com/office/powerpoint/2010/main" val="36405480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087159" y="1324308"/>
            <a:ext cx="7701917" cy="338554"/>
          </a:xfrm>
          <a:prstGeom prst="rect">
            <a:avLst/>
          </a:prstGeom>
          <a:noFill/>
        </p:spPr>
        <p:txBody>
          <a:bodyPr wrap="none" rtlCol="0">
            <a:spAutoFit/>
          </a:bodyPr>
          <a:lstStyle/>
          <a:p>
            <a:r>
              <a:rPr lang="en-US" sz="1600" b="1" dirty="0" smtClean="0">
                <a:solidFill>
                  <a:srgbClr val="FFC000"/>
                </a:solidFill>
                <a:latin typeface="Arial" panose="020B0604020202020204" pitchFamily="34" charset="0"/>
                <a:cs typeface="Arial" panose="020B0604020202020204" pitchFamily="34" charset="0"/>
              </a:rPr>
              <a:t>2023/07/19, giant hail producing storms over north Italy, Slovenia and Croatia</a:t>
            </a:r>
            <a:endParaRPr lang="cs-CZ" sz="1600" b="1" dirty="0" smtClean="0">
              <a:solidFill>
                <a:srgbClr val="FFC000"/>
              </a:solidFill>
              <a:latin typeface="Arial" panose="020B0604020202020204" pitchFamily="34" charset="0"/>
              <a:cs typeface="Arial" panose="020B0604020202020204" pitchFamily="34" charset="0"/>
            </a:endParaRPr>
          </a:p>
        </p:txBody>
      </p:sp>
      <p:sp>
        <p:nvSpPr>
          <p:cNvPr id="3" name="TextovéPole 2"/>
          <p:cNvSpPr txBox="1"/>
          <p:nvPr/>
        </p:nvSpPr>
        <p:spPr>
          <a:xfrm>
            <a:off x="2087151" y="1935168"/>
            <a:ext cx="6115777" cy="553998"/>
          </a:xfrm>
          <a:prstGeom prst="rect">
            <a:avLst/>
          </a:prstGeom>
          <a:noFill/>
        </p:spPr>
        <p:txBody>
          <a:bodyPr wrap="none" rtlCol="0">
            <a:spAutoFit/>
          </a:bodyPr>
          <a:lstStyle/>
          <a:p>
            <a:r>
              <a:rPr lang="en-US" sz="1500" dirty="0" smtClean="0">
                <a:solidFill>
                  <a:schemeClr val="bg1"/>
                </a:solidFill>
                <a:latin typeface="Arial" panose="020B0604020202020204" pitchFamily="34" charset="0"/>
                <a:cs typeface="Arial" panose="020B0604020202020204" pitchFamily="34" charset="0"/>
              </a:rPr>
              <a:t>MTG-I1 (Meteosat-12), SEVIRI		...  scan time ~ 13:08 UTC</a:t>
            </a:r>
          </a:p>
          <a:p>
            <a:r>
              <a:rPr lang="en-US" sz="1500" dirty="0">
                <a:solidFill>
                  <a:schemeClr val="bg1"/>
                </a:solidFill>
                <a:latin typeface="Arial" panose="020B0604020202020204" pitchFamily="34" charset="0"/>
                <a:cs typeface="Arial" panose="020B0604020202020204" pitchFamily="34" charset="0"/>
              </a:rPr>
              <a:t>MSG-3 </a:t>
            </a:r>
            <a:r>
              <a:rPr lang="en-US" sz="1500" dirty="0" smtClean="0">
                <a:solidFill>
                  <a:schemeClr val="bg1"/>
                </a:solidFill>
                <a:latin typeface="Arial" panose="020B0604020202020204" pitchFamily="34" charset="0"/>
                <a:cs typeface="Arial" panose="020B0604020202020204" pitchFamily="34" charset="0"/>
              </a:rPr>
              <a:t> (Meteosat-10), FCI	 	...  scan time ~ 13:10 UTC</a:t>
            </a:r>
          </a:p>
        </p:txBody>
      </p:sp>
      <p:sp>
        <p:nvSpPr>
          <p:cNvPr id="4" name="TextovéPole 3"/>
          <p:cNvSpPr txBox="1"/>
          <p:nvPr/>
        </p:nvSpPr>
        <p:spPr>
          <a:xfrm>
            <a:off x="2085198" y="2800568"/>
            <a:ext cx="7629074" cy="954107"/>
          </a:xfrm>
          <a:prstGeom prst="rect">
            <a:avLst/>
          </a:prstGeom>
          <a:noFill/>
        </p:spPr>
        <p:txBody>
          <a:bodyPr wrap="square" rtlCol="0">
            <a:spAutoFit/>
          </a:bodyPr>
          <a:lstStyle/>
          <a:p>
            <a:pPr algn="just"/>
            <a:r>
              <a:rPr lang="en-US" sz="1400" dirty="0">
                <a:solidFill>
                  <a:schemeClr val="bg1">
                    <a:lumMod val="75000"/>
                  </a:schemeClr>
                </a:solidFill>
                <a:latin typeface="Arial" panose="020B0604020202020204" pitchFamily="34" charset="0"/>
                <a:cs typeface="Arial" panose="020B0604020202020204" pitchFamily="34" charset="0"/>
              </a:rPr>
              <a:t>Note: </a:t>
            </a:r>
            <a:r>
              <a:rPr lang="en-US" sz="1400" dirty="0" smtClean="0">
                <a:solidFill>
                  <a:schemeClr val="bg1">
                    <a:lumMod val="75000"/>
                  </a:schemeClr>
                </a:solidFill>
                <a:latin typeface="Arial" panose="020B0604020202020204" pitchFamily="34" charset="0"/>
                <a:cs typeface="Arial" panose="020B0604020202020204" pitchFamily="34" charset="0"/>
              </a:rPr>
              <a:t> the </a:t>
            </a:r>
            <a:r>
              <a:rPr lang="en-US" sz="1400" dirty="0">
                <a:solidFill>
                  <a:schemeClr val="bg1">
                    <a:lumMod val="75000"/>
                  </a:schemeClr>
                </a:solidFill>
                <a:latin typeface="Arial" panose="020B0604020202020204" pitchFamily="34" charset="0"/>
                <a:cs typeface="Arial" panose="020B0604020202020204" pitchFamily="34" charset="0"/>
              </a:rPr>
              <a:t>small scan time </a:t>
            </a:r>
            <a:r>
              <a:rPr lang="en-US" sz="1400" dirty="0" smtClean="0">
                <a:solidFill>
                  <a:schemeClr val="bg1">
                    <a:lumMod val="75000"/>
                  </a:schemeClr>
                </a:solidFill>
                <a:latin typeface="Arial" panose="020B0604020202020204" pitchFamily="34" charset="0"/>
                <a:cs typeface="Arial" panose="020B0604020202020204" pitchFamily="34" charset="0"/>
              </a:rPr>
              <a:t>differences </a:t>
            </a:r>
            <a:r>
              <a:rPr lang="en-US" sz="1400" dirty="0">
                <a:solidFill>
                  <a:schemeClr val="bg1">
                    <a:lumMod val="75000"/>
                  </a:schemeClr>
                </a:solidFill>
                <a:latin typeface="Arial" panose="020B0604020202020204" pitchFamily="34" charset="0"/>
                <a:cs typeface="Arial" panose="020B0604020202020204" pitchFamily="34" charset="0"/>
              </a:rPr>
              <a:t>may </a:t>
            </a:r>
            <a:r>
              <a:rPr lang="en-US" sz="1400" dirty="0" smtClean="0">
                <a:solidFill>
                  <a:schemeClr val="bg1">
                    <a:lumMod val="75000"/>
                  </a:schemeClr>
                </a:solidFill>
                <a:latin typeface="Arial" panose="020B0604020202020204" pitchFamily="34" charset="0"/>
                <a:cs typeface="Arial" panose="020B0604020202020204" pitchFamily="34" charset="0"/>
              </a:rPr>
              <a:t>reflect rapid evolution of storm </a:t>
            </a:r>
            <a:r>
              <a:rPr lang="en-US" sz="1400" dirty="0">
                <a:solidFill>
                  <a:schemeClr val="bg1">
                    <a:lumMod val="75000"/>
                  </a:schemeClr>
                </a:solidFill>
                <a:latin typeface="Arial" panose="020B0604020202020204" pitchFamily="34" charset="0"/>
                <a:cs typeface="Arial" panose="020B0604020202020204" pitchFamily="34" charset="0"/>
              </a:rPr>
              <a:t>tops</a:t>
            </a:r>
            <a:r>
              <a:rPr lang="en-US" sz="1400" dirty="0" smtClean="0">
                <a:solidFill>
                  <a:schemeClr val="bg1">
                    <a:lumMod val="75000"/>
                  </a:schemeClr>
                </a:solidFill>
                <a:latin typeface="Arial" panose="020B0604020202020204" pitchFamily="34" charset="0"/>
                <a:cs typeface="Arial" panose="020B0604020202020204" pitchFamily="34" charset="0"/>
              </a:rPr>
              <a:t>, namely development of overshooting tops. </a:t>
            </a:r>
            <a:r>
              <a:rPr lang="en-US" sz="1400" dirty="0">
                <a:solidFill>
                  <a:schemeClr val="bg1">
                    <a:lumMod val="75000"/>
                  </a:schemeClr>
                </a:solidFill>
                <a:latin typeface="Arial" panose="020B0604020202020204" pitchFamily="34" charset="0"/>
                <a:cs typeface="Arial" panose="020B0604020202020204" pitchFamily="34" charset="0"/>
              </a:rPr>
              <a:t>T</a:t>
            </a:r>
            <a:r>
              <a:rPr lang="en-US" sz="1400" dirty="0" smtClean="0">
                <a:solidFill>
                  <a:schemeClr val="bg1">
                    <a:lumMod val="75000"/>
                  </a:schemeClr>
                </a:solidFill>
                <a:latin typeface="Arial" panose="020B0604020202020204" pitchFamily="34" charset="0"/>
                <a:cs typeface="Arial" panose="020B0604020202020204" pitchFamily="34" charset="0"/>
              </a:rPr>
              <a:t>herefore </a:t>
            </a:r>
            <a:r>
              <a:rPr lang="en-US" sz="1400" dirty="0">
                <a:solidFill>
                  <a:schemeClr val="bg1">
                    <a:lumMod val="75000"/>
                  </a:schemeClr>
                </a:solidFill>
                <a:latin typeface="Arial" panose="020B0604020202020204" pitchFamily="34" charset="0"/>
                <a:cs typeface="Arial" panose="020B0604020202020204" pitchFamily="34" charset="0"/>
              </a:rPr>
              <a:t>some of the </a:t>
            </a:r>
            <a:r>
              <a:rPr lang="en-US" sz="1400" dirty="0" smtClean="0">
                <a:solidFill>
                  <a:schemeClr val="bg1">
                    <a:lumMod val="75000"/>
                  </a:schemeClr>
                </a:solidFill>
                <a:latin typeface="Arial" panose="020B0604020202020204" pitchFamily="34" charset="0"/>
                <a:cs typeface="Arial" panose="020B0604020202020204" pitchFamily="34" charset="0"/>
              </a:rPr>
              <a:t>differences between MTG-I1 and MSG-3 imagery can account to this factor, and not only to the pixel resolution or slight differences of spectral ranges of some of the bands.</a:t>
            </a:r>
            <a:endParaRPr lang="en-US" sz="1400" dirty="0">
              <a:solidFill>
                <a:schemeClr val="bg1">
                  <a:lumMod val="75000"/>
                </a:schemeClr>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6" y="143343"/>
            <a:ext cx="9622193" cy="307777"/>
          </a:xfrm>
          <a:prstGeom prst="rect">
            <a:avLst/>
          </a:prstGeom>
          <a:noFill/>
          <a:ln w="9525">
            <a:noFill/>
            <a:miter lim="800000"/>
            <a:headEnd/>
            <a:tailEnd/>
          </a:ln>
          <a:effectLst/>
        </p:spPr>
        <p:txBody>
          <a:bodyPr wrap="square">
            <a:spAutoFit/>
          </a:bodyPr>
          <a:lstStyle/>
          <a:p>
            <a:pPr>
              <a:defRPr/>
            </a:pPr>
            <a:r>
              <a:rPr lang="en-US" sz="1400" b="1" dirty="0" smtClean="0">
                <a:solidFill>
                  <a:srgbClr val="FF0000"/>
                </a:solidFill>
                <a:latin typeface="Arial" panose="020B0604020202020204" pitchFamily="34" charset="0"/>
                <a:cs typeface="Arial" panose="020B0604020202020204" pitchFamily="34" charset="0"/>
              </a:rPr>
              <a:t>Overshooting tops –  from simulations to real comparison of the MSG SEVIRI versus MTG FCI data </a:t>
            </a:r>
            <a:endParaRPr lang="en-US" sz="14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12370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2000" y="86709"/>
            <a:ext cx="3694088"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sandwich VIS 0.6 and IR 10.5 BT 200 – 260 K </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cstate="print">
            <a:lum bright="4000"/>
            <a:extLst>
              <a:ext uri="{28A0092B-C50C-407E-A947-70E740481C1C}">
                <a14:useLocalDpi xmlns:a14="http://schemas.microsoft.com/office/drawing/2010/main" val="0"/>
              </a:ext>
            </a:extLst>
          </a:blip>
          <a:stretch>
            <a:fillRect/>
          </a:stretch>
        </p:blipFill>
        <p:spPr>
          <a:xfrm>
            <a:off x="0" y="380287"/>
            <a:ext cx="12192000" cy="6097426"/>
          </a:xfrm>
          <a:prstGeom prst="rect">
            <a:avLst/>
          </a:prstGeo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20878892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0488" y="1080000"/>
            <a:ext cx="3960000" cy="396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0000" y="1080000"/>
            <a:ext cx="3960000" cy="3960000"/>
          </a:xfrm>
          <a:prstGeom prst="rect">
            <a:avLst/>
          </a:prstGeom>
          <a:ln w="0">
            <a:solidFill>
              <a:schemeClr val="bg1">
                <a:lumMod val="50000"/>
              </a:schemeClr>
            </a:solidFill>
          </a:ln>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523" y="1080000"/>
            <a:ext cx="3960000" cy="3960000"/>
          </a:xfrm>
          <a:prstGeom prst="rect">
            <a:avLst/>
          </a:prstGeom>
          <a:ln w="0">
            <a:solidFill>
              <a:schemeClr val="bg1">
                <a:lumMod val="50000"/>
              </a:schemeClr>
            </a:solidFill>
          </a:ln>
        </p:spPr>
      </p:pic>
      <p:sp>
        <p:nvSpPr>
          <p:cNvPr id="5" name="TextovéPole 4"/>
          <p:cNvSpPr txBox="1"/>
          <p:nvPr/>
        </p:nvSpPr>
        <p:spPr>
          <a:xfrm>
            <a:off x="8079307" y="788278"/>
            <a:ext cx="2994731"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HR (1 km) IR 10.5</a:t>
            </a:r>
            <a:r>
              <a:rPr lang="cs-CZ" sz="1200" dirty="0" smtClean="0">
                <a:solidFill>
                  <a:schemeClr val="bg1">
                    <a:lumMod val="75000"/>
                  </a:schemeClr>
                </a:solidFill>
                <a:latin typeface="Arial" panose="020B0604020202020204" pitchFamily="34" charset="0"/>
                <a:cs typeface="Arial" panose="020B0604020202020204" pitchFamily="34" charset="0"/>
              </a:rPr>
              <a:t>,  BT</a:t>
            </a:r>
            <a:r>
              <a:rPr lang="cs-CZ" sz="1200" baseline="-25000" dirty="0" smtClean="0">
                <a:solidFill>
                  <a:schemeClr val="bg1">
                    <a:lumMod val="75000"/>
                  </a:schemeClr>
                </a:solidFill>
                <a:latin typeface="Arial" panose="020B0604020202020204" pitchFamily="34" charset="0"/>
                <a:cs typeface="Arial" panose="020B0604020202020204" pitchFamily="34" charset="0"/>
              </a:rPr>
              <a:t>min</a:t>
            </a:r>
            <a:r>
              <a:rPr lang="cs-CZ" sz="1200" dirty="0" smtClean="0">
                <a:solidFill>
                  <a:schemeClr val="bg1">
                    <a:lumMod val="75000"/>
                  </a:schemeClr>
                </a:solidFill>
                <a:latin typeface="Arial" panose="020B0604020202020204" pitchFamily="34" charset="0"/>
                <a:cs typeface="Arial" panose="020B0604020202020204" pitchFamily="34" charset="0"/>
              </a:rPr>
              <a:t> = 201.6 K</a:t>
            </a:r>
          </a:p>
        </p:txBody>
      </p:sp>
      <p:sp>
        <p:nvSpPr>
          <p:cNvPr id="6" name="TextovéPole 5"/>
          <p:cNvSpPr txBox="1"/>
          <p:nvPr/>
        </p:nvSpPr>
        <p:spPr>
          <a:xfrm>
            <a:off x="4031791" y="790901"/>
            <a:ext cx="2912977"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NR (2 km) IR 10.5</a:t>
            </a:r>
            <a:r>
              <a:rPr lang="cs-CZ" sz="1200" dirty="0">
                <a:solidFill>
                  <a:schemeClr val="bg1">
                    <a:lumMod val="75000"/>
                  </a:schemeClr>
                </a:solidFill>
                <a:latin typeface="Arial" panose="020B0604020202020204" pitchFamily="34" charset="0"/>
                <a:cs typeface="Arial" panose="020B0604020202020204" pitchFamily="34" charset="0"/>
              </a:rPr>
              <a:t>,  BT</a:t>
            </a:r>
            <a:r>
              <a:rPr lang="cs-CZ" sz="1200" baseline="-25000" dirty="0">
                <a:solidFill>
                  <a:schemeClr val="bg1">
                    <a:lumMod val="75000"/>
                  </a:schemeClr>
                </a:solidFill>
                <a:latin typeface="Arial" panose="020B0604020202020204" pitchFamily="34" charset="0"/>
                <a:cs typeface="Arial" panose="020B0604020202020204" pitchFamily="34" charset="0"/>
              </a:rPr>
              <a:t>min</a:t>
            </a:r>
            <a:r>
              <a:rPr lang="cs-CZ" sz="1200" dirty="0">
                <a:solidFill>
                  <a:schemeClr val="bg1">
                    <a:lumMod val="75000"/>
                  </a:schemeClr>
                </a:solidFill>
                <a:latin typeface="Arial" panose="020B0604020202020204" pitchFamily="34" charset="0"/>
                <a:cs typeface="Arial" panose="020B0604020202020204" pitchFamily="34" charset="0"/>
              </a:rPr>
              <a:t> = </a:t>
            </a:r>
            <a:r>
              <a:rPr lang="cs-CZ" sz="1200" dirty="0" smtClean="0">
                <a:solidFill>
                  <a:schemeClr val="bg1">
                    <a:lumMod val="75000"/>
                  </a:schemeClr>
                </a:solidFill>
                <a:latin typeface="Arial" panose="020B0604020202020204" pitchFamily="34" charset="0"/>
                <a:cs typeface="Arial" panose="020B0604020202020204" pitchFamily="34" charset="0"/>
              </a:rPr>
              <a:t>203.0 K</a:t>
            </a:r>
          </a:p>
        </p:txBody>
      </p:sp>
      <p:sp>
        <p:nvSpPr>
          <p:cNvPr id="7" name="TextovéPole 6"/>
          <p:cNvSpPr txBox="1"/>
          <p:nvPr/>
        </p:nvSpPr>
        <p:spPr>
          <a:xfrm>
            <a:off x="2679" y="788278"/>
            <a:ext cx="2948243"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SEVIRI (3 km) IR 10.8</a:t>
            </a:r>
            <a:r>
              <a:rPr lang="cs-CZ" sz="1200" dirty="0">
                <a:solidFill>
                  <a:schemeClr val="bg1">
                    <a:lumMod val="75000"/>
                  </a:schemeClr>
                </a:solidFill>
                <a:latin typeface="Arial" panose="020B0604020202020204" pitchFamily="34" charset="0"/>
                <a:cs typeface="Arial" panose="020B0604020202020204" pitchFamily="34" charset="0"/>
              </a:rPr>
              <a:t> ,  BT</a:t>
            </a:r>
            <a:r>
              <a:rPr lang="cs-CZ" sz="1200" baseline="-25000" dirty="0">
                <a:solidFill>
                  <a:schemeClr val="bg1">
                    <a:lumMod val="75000"/>
                  </a:schemeClr>
                </a:solidFill>
                <a:latin typeface="Arial" panose="020B0604020202020204" pitchFamily="34" charset="0"/>
                <a:cs typeface="Arial" panose="020B0604020202020204" pitchFamily="34" charset="0"/>
              </a:rPr>
              <a:t>min</a:t>
            </a:r>
            <a:r>
              <a:rPr lang="cs-CZ" sz="1200" dirty="0">
                <a:solidFill>
                  <a:schemeClr val="bg1">
                    <a:lumMod val="75000"/>
                  </a:schemeClr>
                </a:solidFill>
                <a:latin typeface="Arial" panose="020B0604020202020204" pitchFamily="34" charset="0"/>
                <a:cs typeface="Arial" panose="020B0604020202020204" pitchFamily="34" charset="0"/>
              </a:rPr>
              <a:t> = </a:t>
            </a:r>
            <a:r>
              <a:rPr lang="cs-CZ" sz="1200" dirty="0" smtClean="0">
                <a:solidFill>
                  <a:schemeClr val="bg1">
                    <a:lumMod val="75000"/>
                  </a:schemeClr>
                </a:solidFill>
                <a:latin typeface="Arial" panose="020B0604020202020204" pitchFamily="34" charset="0"/>
                <a:cs typeface="Arial" panose="020B0604020202020204" pitchFamily="34" charset="0"/>
              </a:rPr>
              <a:t>206.8 </a:t>
            </a:r>
            <a:r>
              <a:rPr lang="cs-CZ" sz="1200" dirty="0">
                <a:solidFill>
                  <a:schemeClr val="bg1">
                    <a:lumMod val="75000"/>
                  </a:schemeClr>
                </a:solidFill>
                <a:latin typeface="Arial" panose="020B0604020202020204" pitchFamily="34" charset="0"/>
                <a:cs typeface="Arial" panose="020B0604020202020204" pitchFamily="34" charset="0"/>
              </a:rPr>
              <a:t>K</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8" name="TextovéPole 7"/>
          <p:cNvSpPr txBox="1"/>
          <p:nvPr/>
        </p:nvSpPr>
        <p:spPr>
          <a:xfrm>
            <a:off x="72000" y="86709"/>
            <a:ext cx="950901" cy="307777"/>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IR bands </a:t>
            </a:r>
            <a:endParaRPr lang="cs-CZ" sz="1400" dirty="0" smtClean="0">
              <a:solidFill>
                <a:schemeClr val="bg1"/>
              </a:solidFill>
              <a:latin typeface="Arial" panose="020B0604020202020204" pitchFamily="34" charset="0"/>
              <a:cs typeface="Arial" panose="020B0604020202020204" pitchFamily="34" charset="0"/>
            </a:endParaRPr>
          </a:p>
        </p:txBody>
      </p:sp>
      <p:pic>
        <p:nvPicPr>
          <p:cNvPr id="9" name="Obrázek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31593581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8079306" y="788278"/>
            <a:ext cx="1853392"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HR (0.5 km) VIS 0.6</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7" name="TextovéPole 6"/>
          <p:cNvSpPr txBox="1"/>
          <p:nvPr/>
        </p:nvSpPr>
        <p:spPr>
          <a:xfrm>
            <a:off x="4031791" y="790901"/>
            <a:ext cx="1725152"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NR (1 km) VIS 0.6</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8" name="TextovéPole 7"/>
          <p:cNvSpPr txBox="1"/>
          <p:nvPr/>
        </p:nvSpPr>
        <p:spPr>
          <a:xfrm>
            <a:off x="2676" y="788278"/>
            <a:ext cx="153324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SEVIRI (1 km) HRV</a:t>
            </a:r>
          </a:p>
        </p:txBody>
      </p:sp>
      <p:sp>
        <p:nvSpPr>
          <p:cNvPr id="9" name="TextovéPole 8"/>
          <p:cNvSpPr txBox="1"/>
          <p:nvPr/>
        </p:nvSpPr>
        <p:spPr>
          <a:xfrm>
            <a:off x="72000" y="86709"/>
            <a:ext cx="1061509" cy="307777"/>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VIS bands </a:t>
            </a:r>
            <a:endParaRPr lang="cs-CZ" sz="1400" dirty="0" smtClean="0">
              <a:solidFill>
                <a:schemeClr val="bg1"/>
              </a:solidFill>
              <a:latin typeface="Arial" panose="020B0604020202020204" pitchFamily="34" charset="0"/>
              <a:cs typeface="Arial" panose="020B0604020202020204" pitchFamily="34" charset="0"/>
            </a:endParaRPr>
          </a:p>
        </p:txBody>
      </p:sp>
      <p:pic>
        <p:nvPicPr>
          <p:cNvPr id="10" name="Obrázek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0487" y="1080000"/>
            <a:ext cx="3960000" cy="3960000"/>
          </a:xfrm>
          <a:prstGeom prst="rect">
            <a:avLst/>
          </a:prstGeom>
          <a:ln w="0">
            <a:solidFill>
              <a:schemeClr val="bg1">
                <a:lumMod val="50000"/>
              </a:schemeClr>
            </a:solidFill>
          </a:ln>
        </p:spPr>
      </p:pic>
      <p:pic>
        <p:nvPicPr>
          <p:cNvPr id="11" name="Obrázek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321" y="1080000"/>
            <a:ext cx="3960000" cy="3960000"/>
          </a:xfrm>
          <a:prstGeom prst="rect">
            <a:avLst/>
          </a:prstGeom>
          <a:ln w="0">
            <a:solidFill>
              <a:schemeClr val="bg1">
                <a:lumMod val="50000"/>
              </a:schemeClr>
            </a:solidFill>
          </a:ln>
        </p:spPr>
      </p:pic>
      <p:pic>
        <p:nvPicPr>
          <p:cNvPr id="12" name="Obrázek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520" y="1080000"/>
            <a:ext cx="3960000" cy="3960000"/>
          </a:xfrm>
          <a:prstGeom prst="rect">
            <a:avLst/>
          </a:prstGeom>
          <a:ln w="0">
            <a:solidFill>
              <a:schemeClr val="bg1">
                <a:lumMod val="50000"/>
              </a:schemeClr>
            </a:solidFill>
          </a:ln>
        </p:spPr>
      </p:pic>
    </p:spTree>
    <p:extLst>
      <p:ext uri="{BB962C8B-B14F-4D97-AF65-F5344CB8AC3E}">
        <p14:creationId xmlns:p14="http://schemas.microsoft.com/office/powerpoint/2010/main" val="33180786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0483" y="1080000"/>
            <a:ext cx="3960000" cy="396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0000" y="1080000"/>
            <a:ext cx="3960000" cy="3960000"/>
          </a:xfrm>
          <a:prstGeom prst="rect">
            <a:avLst/>
          </a:prstGeom>
          <a:ln w="0">
            <a:solidFill>
              <a:schemeClr val="bg1">
                <a:lumMod val="50000"/>
              </a:schemeClr>
            </a:solidFill>
          </a:ln>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517" y="1080000"/>
            <a:ext cx="3960000" cy="3960000"/>
          </a:xfrm>
          <a:prstGeom prst="rect">
            <a:avLst/>
          </a:prstGeom>
          <a:ln w="0">
            <a:solidFill>
              <a:schemeClr val="bg1">
                <a:lumMod val="50000"/>
              </a:schemeClr>
            </a:solidFill>
          </a:ln>
        </p:spPr>
      </p:pic>
      <p:sp>
        <p:nvSpPr>
          <p:cNvPr id="9" name="TextovéPole 8"/>
          <p:cNvSpPr txBox="1"/>
          <p:nvPr/>
        </p:nvSpPr>
        <p:spPr>
          <a:xfrm>
            <a:off x="8079302" y="788278"/>
            <a:ext cx="374173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HR sandwich VIS 0.6 (0.5 km) </a:t>
            </a:r>
            <a:r>
              <a:rPr lang="en-US" sz="1200" dirty="0">
                <a:solidFill>
                  <a:schemeClr val="bg1">
                    <a:lumMod val="75000"/>
                  </a:schemeClr>
                </a:solidFill>
                <a:latin typeface="Arial" panose="020B0604020202020204" pitchFamily="34" charset="0"/>
                <a:cs typeface="Arial" panose="020B0604020202020204" pitchFamily="34" charset="0"/>
              </a:rPr>
              <a:t>&amp; </a:t>
            </a:r>
            <a:r>
              <a:rPr lang="en-US" sz="1200" dirty="0" smtClean="0">
                <a:solidFill>
                  <a:schemeClr val="bg1">
                    <a:lumMod val="75000"/>
                  </a:schemeClr>
                </a:solidFill>
                <a:latin typeface="Arial" panose="020B0604020202020204" pitchFamily="34" charset="0"/>
                <a:cs typeface="Arial" panose="020B0604020202020204" pitchFamily="34" charset="0"/>
              </a:rPr>
              <a:t>IR 10.5 </a:t>
            </a:r>
            <a:r>
              <a:rPr lang="en-US" sz="1200" dirty="0">
                <a:solidFill>
                  <a:schemeClr val="bg1">
                    <a:lumMod val="75000"/>
                  </a:schemeClr>
                </a:solidFill>
                <a:latin typeface="Arial" panose="020B0604020202020204" pitchFamily="34" charset="0"/>
                <a:cs typeface="Arial" panose="020B0604020202020204" pitchFamily="34" charset="0"/>
              </a:rPr>
              <a:t>(1 km) </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10" name="TextovéPole 9"/>
          <p:cNvSpPr txBox="1"/>
          <p:nvPr/>
        </p:nvSpPr>
        <p:spPr>
          <a:xfrm>
            <a:off x="4031791" y="790901"/>
            <a:ext cx="361349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a:t>
            </a:r>
            <a:r>
              <a:rPr lang="en-US" sz="1200" dirty="0">
                <a:solidFill>
                  <a:schemeClr val="bg1">
                    <a:lumMod val="75000"/>
                  </a:schemeClr>
                </a:solidFill>
                <a:latin typeface="Arial" panose="020B0604020202020204" pitchFamily="34" charset="0"/>
                <a:cs typeface="Arial" panose="020B0604020202020204" pitchFamily="34" charset="0"/>
              </a:rPr>
              <a:t>NR sandwich VIS 0.6 </a:t>
            </a:r>
            <a:r>
              <a:rPr lang="en-US" sz="1200" dirty="0" smtClean="0">
                <a:solidFill>
                  <a:schemeClr val="bg1">
                    <a:lumMod val="75000"/>
                  </a:schemeClr>
                </a:solidFill>
                <a:latin typeface="Arial" panose="020B0604020202020204" pitchFamily="34" charset="0"/>
                <a:cs typeface="Arial" panose="020B0604020202020204" pitchFamily="34" charset="0"/>
              </a:rPr>
              <a:t>(</a:t>
            </a:r>
            <a:r>
              <a:rPr lang="en-US" sz="1200" dirty="0">
                <a:solidFill>
                  <a:schemeClr val="bg1">
                    <a:lumMod val="75000"/>
                  </a:schemeClr>
                </a:solidFill>
                <a:latin typeface="Arial" panose="020B0604020202020204" pitchFamily="34" charset="0"/>
                <a:cs typeface="Arial" panose="020B0604020202020204" pitchFamily="34" charset="0"/>
              </a:rPr>
              <a:t>1</a:t>
            </a:r>
            <a:r>
              <a:rPr lang="en-US" sz="1200" dirty="0" smtClean="0">
                <a:solidFill>
                  <a:schemeClr val="bg1">
                    <a:lumMod val="75000"/>
                  </a:schemeClr>
                </a:solidFill>
                <a:latin typeface="Arial" panose="020B0604020202020204" pitchFamily="34" charset="0"/>
                <a:cs typeface="Arial" panose="020B0604020202020204" pitchFamily="34" charset="0"/>
              </a:rPr>
              <a:t> </a:t>
            </a:r>
            <a:r>
              <a:rPr lang="en-US" sz="1200" dirty="0">
                <a:solidFill>
                  <a:schemeClr val="bg1">
                    <a:lumMod val="75000"/>
                  </a:schemeClr>
                </a:solidFill>
                <a:latin typeface="Arial" panose="020B0604020202020204" pitchFamily="34" charset="0"/>
                <a:cs typeface="Arial" panose="020B0604020202020204" pitchFamily="34" charset="0"/>
              </a:rPr>
              <a:t>km) &amp; IR 10.5 </a:t>
            </a:r>
            <a:r>
              <a:rPr lang="en-US" sz="1200" dirty="0" smtClean="0">
                <a:solidFill>
                  <a:schemeClr val="bg1">
                    <a:lumMod val="75000"/>
                  </a:schemeClr>
                </a:solidFill>
                <a:latin typeface="Arial" panose="020B0604020202020204" pitchFamily="34" charset="0"/>
                <a:cs typeface="Arial" panose="020B0604020202020204" pitchFamily="34" charset="0"/>
              </a:rPr>
              <a:t>(2 </a:t>
            </a:r>
            <a:r>
              <a:rPr lang="en-US" sz="1200" dirty="0">
                <a:solidFill>
                  <a:schemeClr val="bg1">
                    <a:lumMod val="75000"/>
                  </a:schemeClr>
                </a:solidFill>
                <a:latin typeface="Arial" panose="020B0604020202020204" pitchFamily="34" charset="0"/>
                <a:cs typeface="Arial" panose="020B0604020202020204" pitchFamily="34" charset="0"/>
              </a:rPr>
              <a:t>km) </a:t>
            </a:r>
            <a:endParaRPr lang="cs-CZ" sz="1200" dirty="0">
              <a:solidFill>
                <a:schemeClr val="bg1">
                  <a:lumMod val="75000"/>
                </a:schemeClr>
              </a:solidFill>
              <a:latin typeface="Arial" panose="020B0604020202020204" pitchFamily="34" charset="0"/>
              <a:cs typeface="Arial" panose="020B0604020202020204" pitchFamily="34" charset="0"/>
            </a:endParaRPr>
          </a:p>
        </p:txBody>
      </p:sp>
      <p:sp>
        <p:nvSpPr>
          <p:cNvPr id="11" name="TextovéPole 10"/>
          <p:cNvSpPr txBox="1"/>
          <p:nvPr/>
        </p:nvSpPr>
        <p:spPr>
          <a:xfrm>
            <a:off x="2673" y="788278"/>
            <a:ext cx="3421578" cy="276999"/>
          </a:xfrm>
          <a:prstGeom prst="rect">
            <a:avLst/>
          </a:prstGeom>
          <a:noFill/>
        </p:spPr>
        <p:txBody>
          <a:bodyPr wrap="none" rtlCol="0">
            <a:spAutoFit/>
          </a:bodyPr>
          <a:lstStyle/>
          <a:p>
            <a:r>
              <a:rPr lang="en-US" sz="1200" dirty="0">
                <a:solidFill>
                  <a:schemeClr val="bg1">
                    <a:lumMod val="75000"/>
                  </a:schemeClr>
                </a:solidFill>
                <a:latin typeface="Arial" panose="020B0604020202020204" pitchFamily="34" charset="0"/>
                <a:cs typeface="Arial" panose="020B0604020202020204" pitchFamily="34" charset="0"/>
              </a:rPr>
              <a:t>SEVIRI sandwich </a:t>
            </a:r>
            <a:r>
              <a:rPr lang="en-US" sz="1200" dirty="0" smtClean="0">
                <a:solidFill>
                  <a:schemeClr val="bg1">
                    <a:lumMod val="75000"/>
                  </a:schemeClr>
                </a:solidFill>
                <a:latin typeface="Arial" panose="020B0604020202020204" pitchFamily="34" charset="0"/>
                <a:cs typeface="Arial" panose="020B0604020202020204" pitchFamily="34" charset="0"/>
              </a:rPr>
              <a:t>HRV (</a:t>
            </a:r>
            <a:r>
              <a:rPr lang="en-US" sz="1200" dirty="0">
                <a:solidFill>
                  <a:schemeClr val="bg1">
                    <a:lumMod val="75000"/>
                  </a:schemeClr>
                </a:solidFill>
                <a:latin typeface="Arial" panose="020B0604020202020204" pitchFamily="34" charset="0"/>
                <a:cs typeface="Arial" panose="020B0604020202020204" pitchFamily="34" charset="0"/>
              </a:rPr>
              <a:t>1</a:t>
            </a:r>
            <a:r>
              <a:rPr lang="en-US" sz="1200" dirty="0" smtClean="0">
                <a:solidFill>
                  <a:schemeClr val="bg1">
                    <a:lumMod val="75000"/>
                  </a:schemeClr>
                </a:solidFill>
                <a:latin typeface="Arial" panose="020B0604020202020204" pitchFamily="34" charset="0"/>
                <a:cs typeface="Arial" panose="020B0604020202020204" pitchFamily="34" charset="0"/>
              </a:rPr>
              <a:t> </a:t>
            </a:r>
            <a:r>
              <a:rPr lang="en-US" sz="1200" dirty="0">
                <a:solidFill>
                  <a:schemeClr val="bg1">
                    <a:lumMod val="75000"/>
                  </a:schemeClr>
                </a:solidFill>
                <a:latin typeface="Arial" panose="020B0604020202020204" pitchFamily="34" charset="0"/>
                <a:cs typeface="Arial" panose="020B0604020202020204" pitchFamily="34" charset="0"/>
              </a:rPr>
              <a:t>km) &amp; IR </a:t>
            </a:r>
            <a:r>
              <a:rPr lang="en-US" sz="1200" dirty="0" smtClean="0">
                <a:solidFill>
                  <a:schemeClr val="bg1">
                    <a:lumMod val="75000"/>
                  </a:schemeClr>
                </a:solidFill>
                <a:latin typeface="Arial" panose="020B0604020202020204" pitchFamily="34" charset="0"/>
                <a:cs typeface="Arial" panose="020B0604020202020204" pitchFamily="34" charset="0"/>
              </a:rPr>
              <a:t>10.8 (3 </a:t>
            </a:r>
            <a:r>
              <a:rPr lang="en-US" sz="1200" dirty="0">
                <a:solidFill>
                  <a:schemeClr val="bg1">
                    <a:lumMod val="75000"/>
                  </a:schemeClr>
                </a:solidFill>
                <a:latin typeface="Arial" panose="020B0604020202020204" pitchFamily="34" charset="0"/>
                <a:cs typeface="Arial" panose="020B0604020202020204" pitchFamily="34" charset="0"/>
              </a:rPr>
              <a:t>km) </a:t>
            </a:r>
            <a:endParaRPr lang="cs-CZ" sz="1200" dirty="0">
              <a:solidFill>
                <a:schemeClr val="bg1">
                  <a:lumMod val="75000"/>
                </a:schemeClr>
              </a:solidFill>
              <a:latin typeface="Arial" panose="020B0604020202020204" pitchFamily="34" charset="0"/>
              <a:cs typeface="Arial" panose="020B0604020202020204" pitchFamily="34" charset="0"/>
            </a:endParaRPr>
          </a:p>
        </p:txBody>
      </p:sp>
      <p:sp>
        <p:nvSpPr>
          <p:cNvPr id="13" name="TextovéPole 12"/>
          <p:cNvSpPr txBox="1"/>
          <p:nvPr/>
        </p:nvSpPr>
        <p:spPr>
          <a:xfrm>
            <a:off x="62165" y="86709"/>
            <a:ext cx="3260829" cy="307777"/>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Sandwich product of VIS and IR bands</a:t>
            </a:r>
            <a:endParaRPr lang="cs-CZ" sz="1400" dirty="0" smtClean="0">
              <a:solidFill>
                <a:schemeClr val="bg1"/>
              </a:solidFill>
              <a:latin typeface="Arial" panose="020B0604020202020204" pitchFamily="34" charset="0"/>
              <a:cs typeface="Arial" panose="020B0604020202020204" pitchFamily="34" charset="0"/>
            </a:endParaRPr>
          </a:p>
        </p:txBody>
      </p:sp>
      <p:pic>
        <p:nvPicPr>
          <p:cNvPr id="12" name="Obrázek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2347353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a:lum bright="6000"/>
            <a:extLst>
              <a:ext uri="{28A0092B-C50C-407E-A947-70E740481C1C}">
                <a14:useLocalDpi xmlns:a14="http://schemas.microsoft.com/office/drawing/2010/main" val="0"/>
              </a:ext>
            </a:extLst>
          </a:blip>
          <a:stretch>
            <a:fillRect/>
          </a:stretch>
        </p:blipFill>
        <p:spPr>
          <a:xfrm>
            <a:off x="6120000" y="468000"/>
            <a:ext cx="6012000" cy="6012000"/>
          </a:xfrm>
          <a:prstGeom prst="rect">
            <a:avLst/>
          </a:prstGeom>
          <a:ln w="0">
            <a:solidFill>
              <a:schemeClr val="bg1">
                <a:lumMod val="50000"/>
              </a:schemeClr>
            </a:solidFill>
          </a:ln>
        </p:spPr>
      </p:pic>
      <p:sp>
        <p:nvSpPr>
          <p:cNvPr id="4" name="TextovéPole 3"/>
          <p:cNvSpPr txBox="1"/>
          <p:nvPr/>
        </p:nvSpPr>
        <p:spPr>
          <a:xfrm>
            <a:off x="6014522" y="100019"/>
            <a:ext cx="3421578"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SEVIRI sandwich HRV (1 km) </a:t>
            </a:r>
            <a:r>
              <a:rPr lang="en-US" sz="1200" dirty="0">
                <a:solidFill>
                  <a:schemeClr val="bg1">
                    <a:lumMod val="75000"/>
                  </a:schemeClr>
                </a:solidFill>
                <a:latin typeface="Arial" panose="020B0604020202020204" pitchFamily="34" charset="0"/>
                <a:cs typeface="Arial" panose="020B0604020202020204" pitchFamily="34" charset="0"/>
              </a:rPr>
              <a:t>&amp; </a:t>
            </a:r>
            <a:r>
              <a:rPr lang="en-US" sz="1200" dirty="0" smtClean="0">
                <a:solidFill>
                  <a:schemeClr val="bg1">
                    <a:lumMod val="75000"/>
                  </a:schemeClr>
                </a:solidFill>
                <a:latin typeface="Arial" panose="020B0604020202020204" pitchFamily="34" charset="0"/>
                <a:cs typeface="Arial" panose="020B0604020202020204" pitchFamily="34" charset="0"/>
              </a:rPr>
              <a:t>IR 10.8 (3 </a:t>
            </a:r>
            <a:r>
              <a:rPr lang="en-US" sz="1200" dirty="0">
                <a:solidFill>
                  <a:schemeClr val="bg1">
                    <a:lumMod val="75000"/>
                  </a:schemeClr>
                </a:solidFill>
                <a:latin typeface="Arial" panose="020B0604020202020204" pitchFamily="34" charset="0"/>
                <a:cs typeface="Arial" panose="020B0604020202020204" pitchFamily="34" charset="0"/>
              </a:rPr>
              <a:t>km) </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5" name="TextovéPole 4"/>
          <p:cNvSpPr txBox="1"/>
          <p:nvPr/>
        </p:nvSpPr>
        <p:spPr>
          <a:xfrm>
            <a:off x="16819" y="100022"/>
            <a:ext cx="153324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SEVIRI HRV (1 km)</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pic>
        <p:nvPicPr>
          <p:cNvPr id="6" name="Obrázek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 y="468000"/>
            <a:ext cx="6012000" cy="6012000"/>
          </a:xfrm>
          <a:prstGeom prst="rect">
            <a:avLst/>
          </a:prstGeom>
          <a:ln w="0">
            <a:solidFill>
              <a:schemeClr val="bg1">
                <a:lumMod val="50000"/>
              </a:schemeClr>
            </a:solidFill>
          </a:ln>
        </p:spPr>
      </p:pic>
      <p:pic>
        <p:nvPicPr>
          <p:cNvPr id="7" name="Obráze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6675554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0000" y="468000"/>
            <a:ext cx="6012000" cy="6012000"/>
          </a:xfrm>
          <a:prstGeom prst="rect">
            <a:avLst/>
          </a:prstGeom>
          <a:ln w="0">
            <a:solidFill>
              <a:schemeClr val="bg1">
                <a:lumMod val="50000"/>
              </a:schemeClr>
            </a:solidFill>
          </a:ln>
        </p:spPr>
      </p:pic>
      <p:sp>
        <p:nvSpPr>
          <p:cNvPr id="4" name="TextovéPole 3"/>
          <p:cNvSpPr txBox="1"/>
          <p:nvPr/>
        </p:nvSpPr>
        <p:spPr>
          <a:xfrm>
            <a:off x="6014522" y="100019"/>
            <a:ext cx="361349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a:t>
            </a:r>
            <a:r>
              <a:rPr lang="en-US" sz="1200" dirty="0">
                <a:solidFill>
                  <a:schemeClr val="bg1">
                    <a:lumMod val="75000"/>
                  </a:schemeClr>
                </a:solidFill>
                <a:latin typeface="Arial" panose="020B0604020202020204" pitchFamily="34" charset="0"/>
                <a:cs typeface="Arial" panose="020B0604020202020204" pitchFamily="34" charset="0"/>
              </a:rPr>
              <a:t>N</a:t>
            </a:r>
            <a:r>
              <a:rPr lang="en-US" sz="1200" dirty="0" smtClean="0">
                <a:solidFill>
                  <a:schemeClr val="bg1">
                    <a:lumMod val="75000"/>
                  </a:schemeClr>
                </a:solidFill>
                <a:latin typeface="Arial" panose="020B0604020202020204" pitchFamily="34" charset="0"/>
                <a:cs typeface="Arial" panose="020B0604020202020204" pitchFamily="34" charset="0"/>
              </a:rPr>
              <a:t>R sandwich VIS 0.6 (1 km) </a:t>
            </a:r>
            <a:r>
              <a:rPr lang="en-US" sz="1200" dirty="0">
                <a:solidFill>
                  <a:schemeClr val="bg1">
                    <a:lumMod val="75000"/>
                  </a:schemeClr>
                </a:solidFill>
                <a:latin typeface="Arial" panose="020B0604020202020204" pitchFamily="34" charset="0"/>
                <a:cs typeface="Arial" panose="020B0604020202020204" pitchFamily="34" charset="0"/>
              </a:rPr>
              <a:t>&amp; </a:t>
            </a:r>
            <a:r>
              <a:rPr lang="en-US" sz="1200" dirty="0" smtClean="0">
                <a:solidFill>
                  <a:schemeClr val="bg1">
                    <a:lumMod val="75000"/>
                  </a:schemeClr>
                </a:solidFill>
                <a:latin typeface="Arial" panose="020B0604020202020204" pitchFamily="34" charset="0"/>
                <a:cs typeface="Arial" panose="020B0604020202020204" pitchFamily="34" charset="0"/>
              </a:rPr>
              <a:t>IR 10.5 (2 </a:t>
            </a:r>
            <a:r>
              <a:rPr lang="en-US" sz="1200" dirty="0">
                <a:solidFill>
                  <a:schemeClr val="bg1">
                    <a:lumMod val="75000"/>
                  </a:schemeClr>
                </a:solidFill>
                <a:latin typeface="Arial" panose="020B0604020202020204" pitchFamily="34" charset="0"/>
                <a:cs typeface="Arial" panose="020B0604020202020204" pitchFamily="34" charset="0"/>
              </a:rPr>
              <a:t>km) </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5" name="TextovéPole 4"/>
          <p:cNvSpPr txBox="1"/>
          <p:nvPr/>
        </p:nvSpPr>
        <p:spPr>
          <a:xfrm>
            <a:off x="16819" y="100022"/>
            <a:ext cx="1725152"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a:t>
            </a:r>
            <a:r>
              <a:rPr lang="en-US" sz="1200" dirty="0">
                <a:solidFill>
                  <a:schemeClr val="bg1">
                    <a:lumMod val="75000"/>
                  </a:schemeClr>
                </a:solidFill>
                <a:latin typeface="Arial" panose="020B0604020202020204" pitchFamily="34" charset="0"/>
                <a:cs typeface="Arial" panose="020B0604020202020204" pitchFamily="34" charset="0"/>
              </a:rPr>
              <a:t>N</a:t>
            </a:r>
            <a:r>
              <a:rPr lang="en-US" sz="1200" dirty="0" smtClean="0">
                <a:solidFill>
                  <a:schemeClr val="bg1">
                    <a:lumMod val="75000"/>
                  </a:schemeClr>
                </a:solidFill>
                <a:latin typeface="Arial" panose="020B0604020202020204" pitchFamily="34" charset="0"/>
                <a:cs typeface="Arial" panose="020B0604020202020204" pitchFamily="34" charset="0"/>
              </a:rPr>
              <a:t>R (1 km) VIS 0.6</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pic>
        <p:nvPicPr>
          <p:cNvPr id="6" name="Obrázek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 y="468000"/>
            <a:ext cx="6012000" cy="6012000"/>
          </a:xfrm>
          <a:prstGeom prst="rect">
            <a:avLst/>
          </a:prstGeom>
          <a:ln w="0">
            <a:solidFill>
              <a:schemeClr val="bg1">
                <a:lumMod val="50000"/>
              </a:schemeClr>
            </a:solidFill>
          </a:ln>
        </p:spPr>
      </p:pic>
      <p:pic>
        <p:nvPicPr>
          <p:cNvPr id="7" name="Obráze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379136158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014522" y="100019"/>
            <a:ext cx="3741730"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HR sandwich VIS 0.6 (0.5 km) </a:t>
            </a:r>
            <a:r>
              <a:rPr lang="en-US" sz="1200" dirty="0">
                <a:solidFill>
                  <a:schemeClr val="bg1">
                    <a:lumMod val="75000"/>
                  </a:schemeClr>
                </a:solidFill>
                <a:latin typeface="Arial" panose="020B0604020202020204" pitchFamily="34" charset="0"/>
                <a:cs typeface="Arial" panose="020B0604020202020204" pitchFamily="34" charset="0"/>
              </a:rPr>
              <a:t>&amp; </a:t>
            </a:r>
            <a:r>
              <a:rPr lang="en-US" sz="1200" dirty="0" smtClean="0">
                <a:solidFill>
                  <a:schemeClr val="bg1">
                    <a:lumMod val="75000"/>
                  </a:schemeClr>
                </a:solidFill>
                <a:latin typeface="Arial" panose="020B0604020202020204" pitchFamily="34" charset="0"/>
                <a:cs typeface="Arial" panose="020B0604020202020204" pitchFamily="34" charset="0"/>
              </a:rPr>
              <a:t>IR 10.5 </a:t>
            </a:r>
            <a:r>
              <a:rPr lang="en-US" sz="1200" dirty="0">
                <a:solidFill>
                  <a:schemeClr val="bg1">
                    <a:lumMod val="75000"/>
                  </a:schemeClr>
                </a:solidFill>
                <a:latin typeface="Arial" panose="020B0604020202020204" pitchFamily="34" charset="0"/>
                <a:cs typeface="Arial" panose="020B0604020202020204" pitchFamily="34" charset="0"/>
              </a:rPr>
              <a:t>(1 km) </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sp>
        <p:nvSpPr>
          <p:cNvPr id="5" name="TextovéPole 4"/>
          <p:cNvSpPr txBox="1"/>
          <p:nvPr/>
        </p:nvSpPr>
        <p:spPr>
          <a:xfrm>
            <a:off x="16819" y="100022"/>
            <a:ext cx="1853392" cy="276999"/>
          </a:xfrm>
          <a:prstGeom prst="rect">
            <a:avLst/>
          </a:prstGeom>
          <a:noFill/>
        </p:spPr>
        <p:txBody>
          <a:bodyPr wrap="none" rtlCol="0">
            <a:spAutoFit/>
          </a:bodyPr>
          <a:lstStyle/>
          <a:p>
            <a:r>
              <a:rPr lang="en-US" sz="1200" dirty="0" smtClean="0">
                <a:solidFill>
                  <a:schemeClr val="bg1">
                    <a:lumMod val="75000"/>
                  </a:schemeClr>
                </a:solidFill>
                <a:latin typeface="Arial" panose="020B0604020202020204" pitchFamily="34" charset="0"/>
                <a:cs typeface="Arial" panose="020B0604020202020204" pitchFamily="34" charset="0"/>
              </a:rPr>
              <a:t>FCI HR (0.5 km) VIS 0.6</a:t>
            </a:r>
            <a:endParaRPr lang="cs-CZ" sz="1200" dirty="0" smtClean="0">
              <a:solidFill>
                <a:schemeClr val="bg1">
                  <a:lumMod val="75000"/>
                </a:schemeClr>
              </a:solidFill>
              <a:latin typeface="Arial" panose="020B0604020202020204" pitchFamily="34" charset="0"/>
              <a:cs typeface="Arial" panose="020B0604020202020204" pitchFamily="34" charset="0"/>
            </a:endParaRPr>
          </a:p>
        </p:txBody>
      </p:sp>
      <p:pic>
        <p:nvPicPr>
          <p:cNvPr id="7" name="Obrázek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0000" y="468000"/>
            <a:ext cx="6012000" cy="6012000"/>
          </a:xfrm>
          <a:prstGeom prst="rect">
            <a:avLst/>
          </a:prstGeom>
          <a:ln w="0">
            <a:solidFill>
              <a:schemeClr val="bg1">
                <a:lumMod val="50000"/>
              </a:schemeClr>
            </a:solidFill>
          </a:ln>
        </p:spPr>
      </p:pic>
      <p:pic>
        <p:nvPicPr>
          <p:cNvPr id="8" name="Obrázek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 y="468000"/>
            <a:ext cx="6012000" cy="6012000"/>
          </a:xfrm>
          <a:prstGeom prst="rect">
            <a:avLst/>
          </a:prstGeom>
          <a:ln w="0">
            <a:solidFill>
              <a:schemeClr val="bg1">
                <a:lumMod val="50000"/>
              </a:schemeClr>
            </a:solidFill>
          </a:ln>
        </p:spPr>
      </p:pic>
      <p:pic>
        <p:nvPicPr>
          <p:cNvPr id="6" name="Obrázek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19812204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9" y="0"/>
            <a:ext cx="12185982" cy="6858000"/>
          </a:xfrm>
          <a:prstGeom prst="rect">
            <a:avLst/>
          </a:prstGeom>
        </p:spPr>
      </p:pic>
      <p:sp>
        <p:nvSpPr>
          <p:cNvPr id="4" name="TextovéPole 3"/>
          <p:cNvSpPr txBox="1"/>
          <p:nvPr/>
        </p:nvSpPr>
        <p:spPr>
          <a:xfrm>
            <a:off x="82676" y="118076"/>
            <a:ext cx="2929007" cy="230832"/>
          </a:xfrm>
          <a:prstGeom prst="rect">
            <a:avLst/>
          </a:prstGeom>
          <a:solidFill>
            <a:schemeClr val="tx1"/>
          </a:solidFill>
          <a:ln w="0">
            <a:solidFill>
              <a:schemeClr val="bg1">
                <a:lumMod val="95000"/>
              </a:schemeClr>
            </a:solidFill>
          </a:ln>
        </p:spPr>
        <p:txBody>
          <a:bodyPr wrap="none" rtlCol="0">
            <a:spAutoFit/>
          </a:bodyPr>
          <a:lstStyle/>
          <a:p>
            <a:r>
              <a:rPr lang="en-US" sz="900" b="1" dirty="0" smtClean="0">
                <a:solidFill>
                  <a:schemeClr val="bg1">
                    <a:lumMod val="75000"/>
                  </a:schemeClr>
                </a:solidFill>
                <a:latin typeface="Arial" panose="020B0604020202020204" pitchFamily="34" charset="0"/>
                <a:cs typeface="Arial" panose="020B0604020202020204" pitchFamily="34" charset="0"/>
              </a:rPr>
              <a:t>FCI HR sandwich VIS 0.6 (0.5 km) </a:t>
            </a:r>
            <a:r>
              <a:rPr lang="en-US" sz="900" b="1" dirty="0">
                <a:solidFill>
                  <a:schemeClr val="bg1">
                    <a:lumMod val="75000"/>
                  </a:schemeClr>
                </a:solidFill>
                <a:latin typeface="Arial" panose="020B0604020202020204" pitchFamily="34" charset="0"/>
                <a:cs typeface="Arial" panose="020B0604020202020204" pitchFamily="34" charset="0"/>
              </a:rPr>
              <a:t>&amp; </a:t>
            </a:r>
            <a:r>
              <a:rPr lang="en-US" sz="900" b="1" dirty="0" smtClean="0">
                <a:solidFill>
                  <a:schemeClr val="bg1">
                    <a:lumMod val="75000"/>
                  </a:schemeClr>
                </a:solidFill>
                <a:latin typeface="Arial" panose="020B0604020202020204" pitchFamily="34" charset="0"/>
                <a:cs typeface="Arial" panose="020B0604020202020204" pitchFamily="34" charset="0"/>
              </a:rPr>
              <a:t>IR 10.5 </a:t>
            </a:r>
            <a:r>
              <a:rPr lang="en-US" sz="900" b="1" dirty="0">
                <a:solidFill>
                  <a:schemeClr val="bg1">
                    <a:lumMod val="75000"/>
                  </a:schemeClr>
                </a:solidFill>
                <a:latin typeface="Arial" panose="020B0604020202020204" pitchFamily="34" charset="0"/>
                <a:cs typeface="Arial" panose="020B0604020202020204" pitchFamily="34" charset="0"/>
              </a:rPr>
              <a:t>(1 km) </a:t>
            </a:r>
            <a:endParaRPr lang="cs-CZ" sz="900" b="1" dirty="0" smtClean="0">
              <a:solidFill>
                <a:schemeClr val="bg1">
                  <a:lumMod val="75000"/>
                </a:schemeClr>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7712" y="158863"/>
            <a:ext cx="1880503" cy="144000"/>
          </a:xfrm>
          <a:prstGeom prst="rect">
            <a:avLst/>
          </a:prstGeom>
        </p:spPr>
      </p:pic>
    </p:spTree>
    <p:extLst>
      <p:ext uri="{BB962C8B-B14F-4D97-AF65-F5344CB8AC3E}">
        <p14:creationId xmlns:p14="http://schemas.microsoft.com/office/powerpoint/2010/main" val="60592677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60768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9622193"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1074518" y="1098532"/>
            <a:ext cx="10126884" cy="3754874"/>
          </a:xfrm>
          <a:prstGeom prst="rect">
            <a:avLst/>
          </a:prstGeom>
          <a:noFill/>
        </p:spPr>
        <p:txBody>
          <a:bodyPr wrap="square">
            <a:spAutoFit/>
          </a:bodyPr>
          <a:lstStyle/>
          <a:p>
            <a:pPr algn="just">
              <a:defRPr/>
            </a:pPr>
            <a:r>
              <a:rPr lang="en-US" sz="1400" b="1" dirty="0">
                <a:solidFill>
                  <a:schemeClr val="bg1"/>
                </a:solidFill>
                <a:latin typeface="Arial" panose="020B0604020202020204" pitchFamily="34" charset="0"/>
                <a:cs typeface="Arial" panose="020B0604020202020204" pitchFamily="34" charset="0"/>
              </a:rPr>
              <a:t>Can be studied by several methods:</a:t>
            </a:r>
          </a:p>
          <a:p>
            <a:pPr algn="just">
              <a:defRPr/>
            </a:pPr>
            <a:endParaRPr lang="en-US" sz="1400" dirty="0">
              <a:solidFill>
                <a:schemeClr val="bg1"/>
              </a:solidFill>
              <a:latin typeface="Arial" panose="020B0604020202020204" pitchFamily="34" charset="0"/>
              <a:cs typeface="Arial" panose="020B0604020202020204" pitchFamily="34" charset="0"/>
            </a:endParaRPr>
          </a:p>
          <a:p>
            <a:pPr marL="542925" indent="-180975" algn="just">
              <a:defRPr/>
            </a:pPr>
            <a:endParaRPr lang="en-US" sz="1400" dirty="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a:solidFill>
                  <a:schemeClr val="bg1"/>
                </a:solidFill>
                <a:latin typeface="Arial" panose="020B0604020202020204" pitchFamily="34" charset="0"/>
                <a:cs typeface="Arial" panose="020B0604020202020204" pitchFamily="34" charset="0"/>
              </a:rPr>
              <a:t>aircraft observations (performed from the anvil-top </a:t>
            </a:r>
            <a:r>
              <a:rPr lang="en-US" sz="1400" dirty="0" smtClean="0">
                <a:solidFill>
                  <a:schemeClr val="bg1"/>
                </a:solidFill>
                <a:latin typeface="Arial" panose="020B0604020202020204" pitchFamily="34" charset="0"/>
                <a:cs typeface="Arial" panose="020B0604020202020204" pitchFamily="34" charset="0"/>
              </a:rPr>
              <a:t>level or higher, </a:t>
            </a:r>
            <a:r>
              <a:rPr lang="en-US" sz="1400" dirty="0">
                <a:solidFill>
                  <a:schemeClr val="bg1"/>
                </a:solidFill>
                <a:latin typeface="Arial" panose="020B0604020202020204" pitchFamily="34" charset="0"/>
                <a:cs typeface="Arial" panose="020B0604020202020204" pitchFamily="34" charset="0"/>
              </a:rPr>
              <a:t>various field experiments or campaigns – </a:t>
            </a:r>
            <a:r>
              <a:rPr lang="en-US" sz="1400" dirty="0" smtClean="0">
                <a:solidFill>
                  <a:schemeClr val="bg1"/>
                </a:solidFill>
                <a:latin typeface="Arial" panose="020B0604020202020204" pitchFamily="34" charset="0"/>
                <a:cs typeface="Arial" panose="020B0604020202020204" pitchFamily="34" charset="0"/>
              </a:rPr>
              <a:t>beginning with Theodore </a:t>
            </a:r>
            <a:r>
              <a:rPr lang="en-US" sz="1400" dirty="0">
                <a:solidFill>
                  <a:schemeClr val="bg1"/>
                </a:solidFill>
                <a:latin typeface="Arial" panose="020B0604020202020204" pitchFamily="34" charset="0"/>
                <a:cs typeface="Arial" panose="020B0604020202020204" pitchFamily="34" charset="0"/>
              </a:rPr>
              <a:t>Fujita in 1970’s and 80’s )</a:t>
            </a:r>
          </a:p>
          <a:p>
            <a:pPr marL="542925" indent="-180975" algn="just">
              <a:defRPr/>
            </a:pPr>
            <a:endParaRPr lang="en-US" sz="1400" dirty="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a:solidFill>
                  <a:schemeClr val="bg1"/>
                </a:solidFill>
                <a:latin typeface="Arial" panose="020B0604020202020204" pitchFamily="34" charset="0"/>
                <a:cs typeface="Arial" panose="020B0604020202020204" pitchFamily="34" charset="0"/>
              </a:rPr>
              <a:t>satellite stereoscopic </a:t>
            </a:r>
            <a:r>
              <a:rPr lang="en-US" sz="1400" dirty="0" smtClean="0">
                <a:solidFill>
                  <a:schemeClr val="bg1"/>
                </a:solidFill>
                <a:latin typeface="Arial" panose="020B0604020202020204" pitchFamily="34" charset="0"/>
                <a:cs typeface="Arial" panose="020B0604020202020204" pitchFamily="34" charset="0"/>
              </a:rPr>
              <a:t>observations: high-resolution </a:t>
            </a:r>
            <a:r>
              <a:rPr lang="en-US" sz="1400" dirty="0">
                <a:solidFill>
                  <a:schemeClr val="bg1"/>
                </a:solidFill>
                <a:latin typeface="Arial" panose="020B0604020202020204" pitchFamily="34" charset="0"/>
                <a:cs typeface="Arial" panose="020B0604020202020204" pitchFamily="34" charset="0"/>
              </a:rPr>
              <a:t>visible bands of geostationary satellites, </a:t>
            </a:r>
            <a:r>
              <a:rPr lang="en-US" sz="1400" dirty="0" smtClean="0">
                <a:solidFill>
                  <a:schemeClr val="bg1"/>
                </a:solidFill>
                <a:latin typeface="Arial" panose="020B0604020202020204" pitchFamily="34" charset="0"/>
                <a:cs typeface="Arial" panose="020B0604020202020204" pitchFamily="34" charset="0"/>
              </a:rPr>
              <a:t>such as GOES-East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GOES-West or MSG FDS and MSG IODC (41.5E)</a:t>
            </a:r>
          </a:p>
          <a:p>
            <a:pPr marL="542925" indent="-180975" algn="just">
              <a:buFontTx/>
              <a:buChar char="-"/>
              <a:defRPr/>
            </a:pPr>
            <a:endParaRPr lang="en-US" sz="1400" dirty="0" smtClean="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smtClean="0">
                <a:solidFill>
                  <a:schemeClr val="bg1"/>
                </a:solidFill>
                <a:latin typeface="Arial" panose="020B0604020202020204" pitchFamily="34" charset="0"/>
                <a:cs typeface="Arial" panose="020B0604020202020204" pitchFamily="34" charset="0"/>
              </a:rPr>
              <a:t>satellite observations utilizing the shadows cast by overshooting tops (computation of OT relative height above the surrounding anvil, based on its shadow length)</a:t>
            </a:r>
            <a:endParaRPr lang="en-US" sz="1400" dirty="0">
              <a:solidFill>
                <a:schemeClr val="bg1"/>
              </a:solidFill>
              <a:latin typeface="Arial" panose="020B0604020202020204" pitchFamily="34" charset="0"/>
              <a:cs typeface="Arial" panose="020B0604020202020204" pitchFamily="34" charset="0"/>
            </a:endParaRPr>
          </a:p>
          <a:p>
            <a:pPr marL="542925" indent="-180975" algn="just">
              <a:defRPr/>
            </a:pPr>
            <a:endParaRPr lang="en-US" sz="1400" dirty="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a:solidFill>
                  <a:schemeClr val="bg1"/>
                </a:solidFill>
                <a:latin typeface="Arial" panose="020B0604020202020204" pitchFamily="34" charset="0"/>
                <a:cs typeface="Arial" panose="020B0604020202020204" pitchFamily="34" charset="0"/>
              </a:rPr>
              <a:t>ground-based radar observations</a:t>
            </a:r>
          </a:p>
          <a:p>
            <a:pPr marL="542925" indent="-180975" algn="just">
              <a:defRPr/>
            </a:pPr>
            <a:endParaRPr lang="en-US" sz="1400" dirty="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smtClean="0">
                <a:solidFill>
                  <a:schemeClr val="bg1"/>
                </a:solidFill>
                <a:latin typeface="Arial" panose="020B0604020202020204" pitchFamily="34" charset="0"/>
                <a:cs typeface="Arial" panose="020B0604020202020204" pitchFamily="34" charset="0"/>
              </a:rPr>
              <a:t>numerical </a:t>
            </a:r>
            <a:r>
              <a:rPr lang="en-US" sz="1400" dirty="0">
                <a:solidFill>
                  <a:schemeClr val="bg1"/>
                </a:solidFill>
                <a:latin typeface="Arial" panose="020B0604020202020204" pitchFamily="34" charset="0"/>
                <a:cs typeface="Arial" panose="020B0604020202020204" pitchFamily="34" charset="0"/>
              </a:rPr>
              <a:t>model simulations (theoretical results only</a:t>
            </a:r>
            <a:r>
              <a:rPr lang="en-US" sz="1400" dirty="0" smtClean="0">
                <a:solidFill>
                  <a:schemeClr val="bg1"/>
                </a:solidFill>
                <a:latin typeface="Arial" panose="020B0604020202020204" pitchFamily="34" charset="0"/>
                <a:cs typeface="Arial" panose="020B0604020202020204" pitchFamily="34" charset="0"/>
              </a:rPr>
              <a:t>!)</a:t>
            </a:r>
          </a:p>
          <a:p>
            <a:pPr marL="542925" indent="-180975" algn="just">
              <a:buFontTx/>
              <a:buChar char="-"/>
              <a:defRPr/>
            </a:pPr>
            <a:endParaRPr lang="en-US" sz="1400" dirty="0" smtClean="0">
              <a:solidFill>
                <a:schemeClr val="bg1"/>
              </a:solidFill>
              <a:latin typeface="Arial" panose="020B0604020202020204" pitchFamily="34" charset="0"/>
              <a:cs typeface="Arial" panose="020B0604020202020204" pitchFamily="34" charset="0"/>
            </a:endParaRPr>
          </a:p>
          <a:p>
            <a:pPr marL="542925" indent="-180975" algn="just">
              <a:buFontTx/>
              <a:buChar char="-"/>
              <a:defRPr/>
            </a:pPr>
            <a:r>
              <a:rPr lang="en-US" sz="1400" dirty="0" smtClean="0">
                <a:solidFill>
                  <a:schemeClr val="bg1"/>
                </a:solidFill>
                <a:latin typeface="Arial" panose="020B0604020202020204" pitchFamily="34" charset="0"/>
                <a:cs typeface="Arial" panose="020B0604020202020204" pitchFamily="34" charset="0"/>
              </a:rPr>
              <a:t>space-borne radar and/or lidar observations, such as CloudSat and CALIPSO, or the new EarthCARE (2024) satellite</a:t>
            </a:r>
          </a:p>
        </p:txBody>
      </p:sp>
    </p:spTree>
    <p:extLst>
      <p:ext uri="{BB962C8B-B14F-4D97-AF65-F5344CB8AC3E}">
        <p14:creationId xmlns:p14="http://schemas.microsoft.com/office/powerpoint/2010/main" val="42263377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51226"/>
            <a:ext cx="780127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studies by other satellites  –  </a:t>
            </a:r>
            <a:r>
              <a:rPr lang="en-US" sz="1400" b="1" dirty="0" smtClean="0">
                <a:solidFill>
                  <a:schemeClr val="bg1"/>
                </a:solidFill>
                <a:latin typeface="Arial Black" panose="020B0A04020102020204" pitchFamily="34" charset="0"/>
                <a:cs typeface="Arial" panose="020B0604020202020204" pitchFamily="34" charset="0"/>
              </a:rPr>
              <a:t>CloudSat</a:t>
            </a:r>
            <a:r>
              <a:rPr lang="en-US" sz="1400" b="1" dirty="0" smtClean="0">
                <a:solidFill>
                  <a:schemeClr val="bg1"/>
                </a:solidFill>
                <a:latin typeface="Arial" panose="020B0604020202020204" pitchFamily="34" charset="0"/>
                <a:cs typeface="Arial" panose="020B0604020202020204" pitchFamily="34" charset="0"/>
              </a:rPr>
              <a:t>   </a:t>
            </a:r>
            <a:r>
              <a:rPr lang="en-US" sz="1200" dirty="0">
                <a:solidFill>
                  <a:prstClr val="white"/>
                </a:solidFill>
                <a:latin typeface="Arial" panose="020B0604020202020204" pitchFamily="34" charset="0"/>
                <a:cs typeface="Arial" panose="020B0604020202020204" pitchFamily="34" charset="0"/>
              </a:rPr>
              <a:t> (mission ended on </a:t>
            </a:r>
            <a:r>
              <a:rPr lang="en-US" sz="1200" dirty="0" smtClean="0">
                <a:solidFill>
                  <a:prstClr val="white"/>
                </a:solidFill>
                <a:latin typeface="Arial" panose="020B0604020202020204" pitchFamily="34" charset="0"/>
                <a:cs typeface="Arial" panose="020B0604020202020204" pitchFamily="34" charset="0"/>
              </a:rPr>
              <a:t>27 </a:t>
            </a:r>
            <a:r>
              <a:rPr lang="en-US" sz="1200" dirty="0">
                <a:solidFill>
                  <a:prstClr val="white"/>
                </a:solidFill>
                <a:latin typeface="Arial" panose="020B0604020202020204" pitchFamily="34" charset="0"/>
                <a:cs typeface="Arial" panose="020B0604020202020204" pitchFamily="34" charset="0"/>
              </a:rPr>
              <a:t>August </a:t>
            </a:r>
            <a:r>
              <a:rPr lang="en-US" sz="1200" dirty="0" smtClean="0">
                <a:solidFill>
                  <a:prstClr val="white"/>
                </a:solidFill>
                <a:latin typeface="Arial" panose="020B0604020202020204" pitchFamily="34" charset="0"/>
                <a:cs typeface="Arial" panose="020B0604020202020204" pitchFamily="34" charset="0"/>
              </a:rPr>
              <a:t>2020)</a:t>
            </a:r>
            <a:r>
              <a:rPr lang="en-US" sz="1400" b="1" dirty="0" smtClean="0">
                <a:solidFill>
                  <a:prstClr val="white"/>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4" descr="M:\[2] prednasky\RUZNE\A-Train\CloudSat.png"/>
          <p:cNvPicPr>
            <a:picLocks noChangeAspect="1" noChangeArrowheads="1"/>
          </p:cNvPicPr>
          <p:nvPr/>
        </p:nvPicPr>
        <p:blipFill>
          <a:blip r:embed="rId2" cstate="print"/>
          <a:srcRect/>
          <a:stretch>
            <a:fillRect/>
          </a:stretch>
        </p:blipFill>
        <p:spPr bwMode="auto">
          <a:xfrm>
            <a:off x="8178302" y="252992"/>
            <a:ext cx="3395936" cy="2291785"/>
          </a:xfrm>
          <a:prstGeom prst="rect">
            <a:avLst/>
          </a:prstGeom>
          <a:noFill/>
          <a:ln w="9525">
            <a:noFill/>
            <a:miter lim="800000"/>
            <a:headEnd/>
            <a:tailEnd/>
          </a:ln>
        </p:spPr>
      </p:pic>
      <p:pic>
        <p:nvPicPr>
          <p:cNvPr id="4" name="Picture 3" descr="O:\### The-very-best-of_A-Train storms\20100126 Australia\20100126-1630_Australia_CloudSat-profile.png"/>
          <p:cNvPicPr>
            <a:picLocks noChangeAspect="1" noChangeArrowheads="1"/>
          </p:cNvPicPr>
          <p:nvPr/>
        </p:nvPicPr>
        <p:blipFill>
          <a:blip r:embed="rId3" cstate="print"/>
          <a:srcRect/>
          <a:stretch>
            <a:fillRect/>
          </a:stretch>
        </p:blipFill>
        <p:spPr bwMode="auto">
          <a:xfrm>
            <a:off x="370490" y="2872307"/>
            <a:ext cx="11203747" cy="3325023"/>
          </a:xfrm>
          <a:prstGeom prst="rect">
            <a:avLst/>
          </a:prstGeom>
          <a:noFill/>
          <a:ln w="9525">
            <a:noFill/>
            <a:miter lim="800000"/>
            <a:headEnd/>
            <a:tailEnd/>
          </a:ln>
        </p:spPr>
      </p:pic>
      <p:sp>
        <p:nvSpPr>
          <p:cNvPr id="6" name="Text Box 5"/>
          <p:cNvSpPr txBox="1">
            <a:spLocks noChangeArrowheads="1"/>
          </p:cNvSpPr>
          <p:nvPr/>
        </p:nvSpPr>
        <p:spPr bwMode="auto">
          <a:xfrm>
            <a:off x="1380961" y="833117"/>
            <a:ext cx="5327269" cy="307777"/>
          </a:xfrm>
          <a:prstGeom prst="rect">
            <a:avLst/>
          </a:prstGeom>
          <a:noFill/>
          <a:ln w="9525">
            <a:noFill/>
            <a:miter lim="800000"/>
            <a:headEnd/>
            <a:tailEnd/>
          </a:ln>
        </p:spPr>
        <p:txBody>
          <a:bodyPr wrap="square">
            <a:spAutoFit/>
          </a:bodyPr>
          <a:lstStyle/>
          <a:p>
            <a:r>
              <a:rPr lang="en-US" sz="1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Cloud Profiling Radar (CPR)</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  94 </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GHz (~ 3 mm</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endPar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ovéPole 9"/>
          <p:cNvSpPr txBox="1">
            <a:spLocks noChangeArrowheads="1"/>
          </p:cNvSpPr>
          <p:nvPr/>
        </p:nvSpPr>
        <p:spPr bwMode="auto">
          <a:xfrm>
            <a:off x="2414703" y="1310997"/>
            <a:ext cx="5081800" cy="1354217"/>
          </a:xfrm>
          <a:prstGeom prst="rect">
            <a:avLst/>
          </a:prstGeom>
          <a:noFill/>
          <a:ln w="9525">
            <a:noFill/>
            <a:miter lim="800000"/>
            <a:headEnd/>
            <a:tailEnd/>
          </a:ln>
        </p:spPr>
        <p:txBody>
          <a:bodyPr wrap="square">
            <a:spAutoFit/>
          </a:bodyPr>
          <a:lstStyle/>
          <a:p>
            <a:pPr marL="285750" indent="-285750">
              <a:buFont typeface="Arial" panose="020B0604020202020204" pitchFamily="34" charset="0"/>
              <a:buChar char="•"/>
            </a:pP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approx</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1.4 km </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FOV</a:t>
            </a:r>
            <a:b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sz="6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500 </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 vertical </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resolution</a:t>
            </a:r>
          </a:p>
          <a:p>
            <a:pPr marL="285750" indent="-285750">
              <a:buFont typeface="Arial" panose="020B0604020202020204" pitchFamily="34" charset="0"/>
              <a:buChar char="•"/>
            </a:pPr>
            <a:endParaRPr lang="en-US" sz="6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from </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surface </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up to </a:t>
            </a:r>
            <a:r>
              <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30 </a:t>
            </a:r>
            <a:r>
              <a:rPr lang="en-US"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km</a:t>
            </a:r>
          </a:p>
          <a:p>
            <a:pPr marL="285750" indent="-285750">
              <a:buFont typeface="Arial" panose="020B0604020202020204" pitchFamily="34" charset="0"/>
              <a:buChar char="•"/>
            </a:pPr>
            <a:endPar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t>
            </a:r>
            <a:r>
              <a:rPr lang="en-US" sz="12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ore information</a:t>
            </a:r>
            <a:r>
              <a:rPr lang="en-US" sz="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2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4"/>
              </a:rPr>
              <a:t>eospso.nasa.gov/missions/</a:t>
            </a:r>
            <a:r>
              <a:rPr lang="en-US" sz="1200" dirty="0" err="1"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4"/>
              </a:rPr>
              <a:t>cloudsat</a:t>
            </a:r>
            <a:r>
              <a:rPr lang="en-US" sz="12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endParaRPr lang="en-US" sz="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TextovéPole 11"/>
          <p:cNvSpPr txBox="1">
            <a:spLocks noChangeArrowheads="1"/>
          </p:cNvSpPr>
          <p:nvPr/>
        </p:nvSpPr>
        <p:spPr bwMode="auto">
          <a:xfrm>
            <a:off x="2855048" y="6239259"/>
            <a:ext cx="6189515" cy="253916"/>
          </a:xfrm>
          <a:prstGeom prst="rect">
            <a:avLst/>
          </a:prstGeom>
          <a:noFill/>
          <a:ln w="9525">
            <a:noFill/>
            <a:miter lim="800000"/>
            <a:headEnd/>
            <a:tailEnd/>
          </a:ln>
        </p:spPr>
        <p:txBody>
          <a:bodyPr wrap="none">
            <a:spAutoFit/>
          </a:bodyPr>
          <a:lstStyle/>
          <a:p>
            <a:r>
              <a:rPr lang="en-US" sz="105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Visualization of data:  </a:t>
            </a:r>
            <a:r>
              <a:rPr lang="en-US" sz="105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ccplot</a:t>
            </a:r>
            <a:r>
              <a:rPr lang="en-US" sz="105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  </a:t>
            </a:r>
            <a:r>
              <a:rPr lang="en-US" sz="105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CloudSat</a:t>
            </a:r>
            <a:r>
              <a:rPr lang="en-US" sz="105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and CALIPSO plotting tool</a:t>
            </a:r>
            <a:r>
              <a:rPr lang="en-US" sz="105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05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5"/>
              </a:rPr>
              <a:t>https://</a:t>
            </a:r>
            <a:r>
              <a:rPr lang="en-US" sz="105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5"/>
              </a:rPr>
              <a:t>ccplot.org/</a:t>
            </a:r>
            <a:r>
              <a:rPr lang="en-US" sz="105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(Peter Kuma)</a:t>
            </a:r>
          </a:p>
        </p:txBody>
      </p:sp>
    </p:spTree>
    <p:extLst>
      <p:ext uri="{BB962C8B-B14F-4D97-AF65-F5344CB8AC3E}">
        <p14:creationId xmlns:p14="http://schemas.microsoft.com/office/powerpoint/2010/main" val="12657592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3343"/>
            <a:ext cx="771456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studies by other satellites  –  CALIPSO   </a:t>
            </a:r>
            <a:r>
              <a:rPr lang="en-US" sz="1200" dirty="0" smtClean="0">
                <a:solidFill>
                  <a:schemeClr val="bg1"/>
                </a:solidFill>
                <a:latin typeface="Arial" panose="020B0604020202020204" pitchFamily="34" charset="0"/>
                <a:cs typeface="Arial" panose="020B0604020202020204" pitchFamily="34" charset="0"/>
              </a:rPr>
              <a:t> (mission ended on 01 August 2023)</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4" descr="M:\[2] prednasky\RUZNE\A-Train\Calipso.png"/>
          <p:cNvPicPr>
            <a:picLocks noChangeAspect="1" noChangeArrowheads="1"/>
          </p:cNvPicPr>
          <p:nvPr/>
        </p:nvPicPr>
        <p:blipFill>
          <a:blip r:embed="rId2" cstate="print"/>
          <a:srcRect/>
          <a:stretch>
            <a:fillRect/>
          </a:stretch>
        </p:blipFill>
        <p:spPr bwMode="auto">
          <a:xfrm>
            <a:off x="8417860" y="482329"/>
            <a:ext cx="3290125" cy="2221459"/>
          </a:xfrm>
          <a:prstGeom prst="rect">
            <a:avLst/>
          </a:prstGeom>
          <a:noFill/>
          <a:ln w="9525">
            <a:noFill/>
            <a:miter lim="800000"/>
            <a:headEnd/>
            <a:tailEnd/>
          </a:ln>
        </p:spPr>
      </p:pic>
      <p:sp>
        <p:nvSpPr>
          <p:cNvPr id="4" name="Text Box 5"/>
          <p:cNvSpPr txBox="1">
            <a:spLocks noChangeArrowheads="1"/>
          </p:cNvSpPr>
          <p:nvPr/>
        </p:nvSpPr>
        <p:spPr bwMode="auto">
          <a:xfrm>
            <a:off x="624215" y="825228"/>
            <a:ext cx="5327270" cy="307777"/>
          </a:xfrm>
          <a:prstGeom prst="rect">
            <a:avLst/>
          </a:prstGeom>
          <a:noFill/>
          <a:ln w="9525">
            <a:noFill/>
            <a:miter lim="800000"/>
            <a:headEnd/>
            <a:tailEnd/>
          </a:ln>
        </p:spPr>
        <p:txBody>
          <a:bodyPr wrap="square">
            <a:spAutoFit/>
          </a:bodyPr>
          <a:lstStyle/>
          <a:p>
            <a:r>
              <a:rPr lang="en-US" sz="1400" b="1" dirty="0">
                <a:solidFill>
                  <a:schemeClr val="bg1"/>
                </a:solidFill>
                <a:latin typeface="Arial" panose="020B0604020202020204" pitchFamily="34" charset="0"/>
                <a:cs typeface="Arial" panose="020B0604020202020204" pitchFamily="34" charset="0"/>
              </a:rPr>
              <a:t>Cloud-Aerosol Lidar with Orthogonal Polarization   (CALIOP)</a:t>
            </a:r>
          </a:p>
        </p:txBody>
      </p:sp>
      <p:sp>
        <p:nvSpPr>
          <p:cNvPr id="5" name="TextovéPole 10"/>
          <p:cNvSpPr txBox="1">
            <a:spLocks noChangeArrowheads="1"/>
          </p:cNvSpPr>
          <p:nvPr/>
        </p:nvSpPr>
        <p:spPr bwMode="auto">
          <a:xfrm>
            <a:off x="1918471" y="1367653"/>
            <a:ext cx="3664786" cy="1169551"/>
          </a:xfrm>
          <a:prstGeom prst="rect">
            <a:avLst/>
          </a:prstGeom>
          <a:noFill/>
          <a:ln w="9525">
            <a:noFill/>
            <a:miter lim="800000"/>
            <a:headEnd/>
            <a:tailEnd/>
          </a:ln>
        </p:spPr>
        <p:txBody>
          <a:bodyPr wrap="none">
            <a:spAutoFit/>
          </a:bodyPr>
          <a:lstStyle/>
          <a:p>
            <a:r>
              <a:rPr lang="en-US" sz="1400" dirty="0">
                <a:solidFill>
                  <a:schemeClr val="bg1"/>
                </a:solidFill>
                <a:latin typeface="Arial" panose="020B0604020202020204" pitchFamily="34" charset="0"/>
                <a:cs typeface="Arial" panose="020B0604020202020204" pitchFamily="34" charset="0"/>
              </a:rPr>
              <a:t>1064 nm lidar (backscatter, 1 channel)</a:t>
            </a:r>
          </a:p>
          <a:p>
            <a:r>
              <a:rPr lang="en-US" sz="1400" dirty="0">
                <a:solidFill>
                  <a:schemeClr val="bg1"/>
                </a:solidFill>
                <a:latin typeface="Arial" panose="020B0604020202020204" pitchFamily="34" charset="0"/>
                <a:cs typeface="Arial" panose="020B0604020202020204" pitchFamily="34" charset="0"/>
              </a:rPr>
              <a:t>532 nm (2 channels, orthogonally polarized)</a:t>
            </a:r>
          </a:p>
          <a:p>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vertical </a:t>
            </a:r>
            <a:r>
              <a:rPr lang="en-US" sz="1400" dirty="0">
                <a:solidFill>
                  <a:schemeClr val="bg1"/>
                </a:solidFill>
                <a:latin typeface="Arial" panose="020B0604020202020204" pitchFamily="34" charset="0"/>
                <a:cs typeface="Arial" panose="020B0604020202020204" pitchFamily="34" charset="0"/>
              </a:rPr>
              <a:t>resolution 30-60 m</a:t>
            </a: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horizontal </a:t>
            </a:r>
            <a:r>
              <a:rPr lang="en-US" sz="1400" dirty="0">
                <a:solidFill>
                  <a:schemeClr val="bg1"/>
                </a:solidFill>
                <a:latin typeface="Arial" panose="020B0604020202020204" pitchFamily="34" charset="0"/>
                <a:cs typeface="Arial" panose="020B0604020202020204" pitchFamily="34" charset="0"/>
              </a:rPr>
              <a:t>resolution 333 m</a:t>
            </a:r>
          </a:p>
        </p:txBody>
      </p:sp>
      <p:pic>
        <p:nvPicPr>
          <p:cNvPr id="6" name="Obrázek 11" descr="127079main_payload.jpe"/>
          <p:cNvPicPr>
            <a:picLocks noChangeAspect="1"/>
          </p:cNvPicPr>
          <p:nvPr/>
        </p:nvPicPr>
        <p:blipFill>
          <a:blip r:embed="rId3" cstate="print"/>
          <a:srcRect/>
          <a:stretch>
            <a:fillRect/>
          </a:stretch>
        </p:blipFill>
        <p:spPr bwMode="auto">
          <a:xfrm>
            <a:off x="2020130" y="2986082"/>
            <a:ext cx="3619500" cy="2714625"/>
          </a:xfrm>
          <a:prstGeom prst="rect">
            <a:avLst/>
          </a:prstGeom>
          <a:noFill/>
          <a:ln w="3175">
            <a:solidFill>
              <a:schemeClr val="tx2"/>
            </a:solidFill>
            <a:miter lim="800000"/>
            <a:headEnd/>
            <a:tailEnd/>
          </a:ln>
        </p:spPr>
      </p:pic>
      <p:sp>
        <p:nvSpPr>
          <p:cNvPr id="7" name="TextovéPole 8"/>
          <p:cNvSpPr txBox="1">
            <a:spLocks noChangeArrowheads="1"/>
          </p:cNvSpPr>
          <p:nvPr/>
        </p:nvSpPr>
        <p:spPr bwMode="auto">
          <a:xfrm>
            <a:off x="6564870" y="3136406"/>
            <a:ext cx="4143375" cy="2492375"/>
          </a:xfrm>
          <a:prstGeom prst="rect">
            <a:avLst/>
          </a:prstGeom>
          <a:noFill/>
          <a:ln w="9525">
            <a:noFill/>
            <a:miter lim="800000"/>
            <a:headEnd/>
            <a:tailEnd/>
          </a:ln>
        </p:spPr>
        <p:txBody>
          <a:bodyPr>
            <a:spAutoFit/>
          </a:bodyPr>
          <a:lstStyle/>
          <a:p>
            <a:r>
              <a:rPr lang="en-US" sz="1200" u="sng" dirty="0">
                <a:solidFill>
                  <a:schemeClr val="bg1"/>
                </a:solidFill>
                <a:latin typeface="Arial" panose="020B0604020202020204" pitchFamily="34" charset="0"/>
                <a:cs typeface="Arial" panose="020B0604020202020204" pitchFamily="34" charset="0"/>
              </a:rPr>
              <a:t>Other CALIPSO instruments:</a:t>
            </a:r>
          </a:p>
          <a:p>
            <a:endParaRPr lang="en-US" sz="1200" dirty="0">
              <a:solidFill>
                <a:schemeClr val="bg1"/>
              </a:solidFill>
              <a:latin typeface="Arial" panose="020B0604020202020204" pitchFamily="34" charset="0"/>
              <a:cs typeface="Arial" panose="020B0604020202020204" pitchFamily="34" charset="0"/>
            </a:endParaRPr>
          </a:p>
          <a:p>
            <a:r>
              <a:rPr lang="en-US" sz="1200" b="1" dirty="0">
                <a:solidFill>
                  <a:schemeClr val="bg1"/>
                </a:solidFill>
                <a:latin typeface="Arial" panose="020B0604020202020204" pitchFamily="34" charset="0"/>
                <a:cs typeface="Arial" panose="020B0604020202020204" pitchFamily="34" charset="0"/>
              </a:rPr>
              <a:t>CALIPSO Wide Field Camera (WFC)</a:t>
            </a:r>
            <a:r>
              <a:rPr lang="en-US" sz="1200" dirty="0">
                <a:solidFill>
                  <a:schemeClr val="bg1"/>
                </a:solidFill>
                <a:latin typeface="Arial" panose="020B0604020202020204" pitchFamily="34" charset="0"/>
                <a:cs typeface="Arial" panose="020B0604020202020204" pitchFamily="34" charset="0"/>
              </a:rPr>
              <a:t>  </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125 m / 1 km  resolution</a:t>
            </a:r>
          </a:p>
          <a:p>
            <a:r>
              <a:rPr lang="en-US" sz="1200" dirty="0">
                <a:solidFill>
                  <a:schemeClr val="bg1"/>
                </a:solidFill>
                <a:latin typeface="Arial" panose="020B0604020202020204" pitchFamily="34" charset="0"/>
                <a:cs typeface="Arial" panose="020B0604020202020204" pitchFamily="34" charset="0"/>
              </a:rPr>
              <a:t>61 km swath</a:t>
            </a:r>
          </a:p>
          <a:p>
            <a:endParaRPr lang="en-US" sz="12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r>
              <a:rPr lang="en-US" sz="1200" b="1" dirty="0">
                <a:solidFill>
                  <a:schemeClr val="bg1"/>
                </a:solidFill>
                <a:latin typeface="Arial" panose="020B0604020202020204" pitchFamily="34" charset="0"/>
                <a:cs typeface="Arial" panose="020B0604020202020204" pitchFamily="34" charset="0"/>
              </a:rPr>
              <a:t>CALIPSO Infrared Imaging Radiometer (IIR)</a:t>
            </a:r>
            <a:r>
              <a:rPr lang="en-US" sz="1200" dirty="0">
                <a:solidFill>
                  <a:schemeClr val="bg1"/>
                </a:solidFill>
                <a:latin typeface="Arial" panose="020B0604020202020204" pitchFamily="34" charset="0"/>
                <a:cs typeface="Arial" panose="020B0604020202020204" pitchFamily="34" charset="0"/>
              </a:rPr>
              <a:t>  </a:t>
            </a:r>
            <a:br>
              <a:rPr lang="en-US" sz="1200" dirty="0">
                <a:solidFill>
                  <a:schemeClr val="bg1"/>
                </a:solidFill>
                <a:latin typeface="Arial" panose="020B0604020202020204" pitchFamily="34" charset="0"/>
                <a:cs typeface="Arial" panose="020B0604020202020204" pitchFamily="34" charset="0"/>
              </a:rPr>
            </a:br>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1 km resolution</a:t>
            </a:r>
          </a:p>
          <a:p>
            <a:r>
              <a:rPr lang="en-US" sz="1200" dirty="0">
                <a:solidFill>
                  <a:schemeClr val="bg1"/>
                </a:solidFill>
                <a:latin typeface="Arial" panose="020B0604020202020204" pitchFamily="34" charset="0"/>
                <a:cs typeface="Arial" panose="020B0604020202020204" pitchFamily="34" charset="0"/>
              </a:rPr>
              <a:t>64 km swath</a:t>
            </a:r>
          </a:p>
          <a:p>
            <a:r>
              <a:rPr lang="en-US" sz="1200" dirty="0">
                <a:solidFill>
                  <a:schemeClr val="bg1"/>
                </a:solidFill>
                <a:latin typeface="Arial" panose="020B0604020202020204" pitchFamily="34" charset="0"/>
                <a:cs typeface="Arial" panose="020B0604020202020204" pitchFamily="34" charset="0"/>
              </a:rPr>
              <a:t>IR bands  8.7, 10.6 and 12 µm</a:t>
            </a:r>
          </a:p>
        </p:txBody>
      </p:sp>
      <p:sp>
        <p:nvSpPr>
          <p:cNvPr id="9" name="TextovéPole 8"/>
          <p:cNvSpPr txBox="1"/>
          <p:nvPr/>
        </p:nvSpPr>
        <p:spPr>
          <a:xfrm>
            <a:off x="1933417" y="6022423"/>
            <a:ext cx="3786614" cy="276999"/>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More information</a:t>
            </a:r>
            <a:r>
              <a:rPr lang="en-US" sz="1200"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hlinkClick r:id="rId4"/>
              </a:rPr>
              <a:t>https://www-calipso.larc.nasa.gov</a:t>
            </a:r>
            <a:r>
              <a:rPr lang="en-US" sz="1200" dirty="0" smtClean="0">
                <a:solidFill>
                  <a:schemeClr val="bg1"/>
                </a:solidFill>
                <a:latin typeface="Arial" panose="020B0604020202020204" pitchFamily="34" charset="0"/>
                <a:cs typeface="Arial" panose="020B0604020202020204" pitchFamily="34" charset="0"/>
                <a:hlinkClick r:id="rId4"/>
              </a:rPr>
              <a:t>/</a:t>
            </a:r>
            <a:r>
              <a:rPr lang="en-US" sz="1200" dirty="0" smtClean="0">
                <a:solidFill>
                  <a:schemeClr val="bg1"/>
                </a:solidFill>
                <a:latin typeface="Arial" panose="020B0604020202020204" pitchFamily="34" charset="0"/>
                <a:cs typeface="Arial" panose="020B0604020202020204" pitchFamily="34" charset="0"/>
              </a:rPr>
              <a:t> </a:t>
            </a:r>
            <a:endParaRPr lang="cs-CZ"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19238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4"/>
          <p:cNvSpPr txBox="1">
            <a:spLocks noChangeArrowheads="1"/>
          </p:cNvSpPr>
          <p:nvPr/>
        </p:nvSpPr>
        <p:spPr bwMode="auto">
          <a:xfrm>
            <a:off x="9346584" y="339956"/>
            <a:ext cx="1826141" cy="230832"/>
          </a:xfrm>
          <a:prstGeom prst="rect">
            <a:avLst/>
          </a:prstGeom>
          <a:noFill/>
          <a:ln w="9525">
            <a:noFill/>
            <a:miter lim="800000"/>
            <a:headEnd/>
            <a:tailEnd/>
          </a:ln>
        </p:spPr>
        <p:txBody>
          <a:bodyPr wrap="none">
            <a:spAutoFit/>
          </a:bodyPr>
          <a:lstStyle/>
          <a:p>
            <a:r>
              <a:rPr lang="en-US" sz="900" dirty="0">
                <a:solidFill>
                  <a:schemeClr val="bg1"/>
                </a:solidFill>
                <a:latin typeface="Arial" panose="020B0604020202020204" pitchFamily="34" charset="0"/>
                <a:cs typeface="Arial" panose="020B0604020202020204" pitchFamily="34" charset="0"/>
              </a:rPr>
              <a:t>2007-07-16  08:35 UTC  Mexico</a:t>
            </a:r>
          </a:p>
        </p:txBody>
      </p:sp>
      <p:pic>
        <p:nvPicPr>
          <p:cNvPr id="3" name="Picture 4" descr="M:\[1] publikace\2012\[02] Setvak etal A-Train ECSS2011 AtmosResearch\FIGURES\FIG-02\BAK\!!!Figure02a_MODIS-and-IIR_v20120104.png"/>
          <p:cNvPicPr>
            <a:picLocks noChangeAspect="1" noChangeArrowheads="1"/>
          </p:cNvPicPr>
          <p:nvPr/>
        </p:nvPicPr>
        <p:blipFill>
          <a:blip r:embed="rId2" cstate="print"/>
          <a:srcRect/>
          <a:stretch>
            <a:fillRect/>
          </a:stretch>
        </p:blipFill>
        <p:spPr bwMode="auto">
          <a:xfrm>
            <a:off x="2088000" y="648000"/>
            <a:ext cx="8970611" cy="6048000"/>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4" name="TextovéPole 3"/>
          <p:cNvSpPr txBox="1"/>
          <p:nvPr/>
        </p:nvSpPr>
        <p:spPr>
          <a:xfrm>
            <a:off x="139482" y="5149910"/>
            <a:ext cx="5875064" cy="1342827"/>
          </a:xfrm>
          <a:prstGeom prst="rect">
            <a:avLst/>
          </a:prstGeom>
          <a:solidFill>
            <a:schemeClr val="tx1">
              <a:lumMod val="85000"/>
              <a:lumOff val="15000"/>
            </a:schemeClr>
          </a:solidFill>
          <a:ln>
            <a:solidFill>
              <a:srgbClr val="FFFFCC"/>
            </a:solidFill>
          </a:ln>
        </p:spPr>
        <p:txBody>
          <a:bodyPr wrap="square" lIns="180000" tIns="180000" rIns="180000" bIns="144000">
            <a:spAutoFit/>
          </a:bodyPr>
          <a:lstStyle/>
          <a:p>
            <a:pPr>
              <a:defRPr/>
            </a:pPr>
            <a:r>
              <a:rPr lang="en-US" sz="1100" b="1" dirty="0">
                <a:solidFill>
                  <a:schemeClr val="bg1"/>
                </a:solidFill>
                <a:latin typeface="Arial" panose="020B0604020202020204" pitchFamily="34" charset="0"/>
                <a:cs typeface="Arial" panose="020B0604020202020204" pitchFamily="34" charset="0"/>
              </a:rPr>
              <a:t>Parallax shift</a:t>
            </a:r>
            <a:r>
              <a:rPr lang="en-US" sz="1100" dirty="0">
                <a:solidFill>
                  <a:schemeClr val="bg1"/>
                </a:solidFill>
                <a:latin typeface="Arial" panose="020B0604020202020204" pitchFamily="34" charset="0"/>
                <a:cs typeface="Arial" panose="020B0604020202020204" pitchFamily="34" charset="0"/>
              </a:rPr>
              <a:t>  of the CloudSat and CALIPSO tracks</a:t>
            </a:r>
            <a:br>
              <a:rPr lang="en-US" sz="1100" dirty="0">
                <a:solidFill>
                  <a:schemeClr val="bg1"/>
                </a:solidFill>
                <a:latin typeface="Arial" panose="020B0604020202020204" pitchFamily="34" charset="0"/>
                <a:cs typeface="Arial" panose="020B0604020202020204" pitchFamily="34" charset="0"/>
              </a:rPr>
            </a:br>
            <a:endParaRPr lang="en-US" sz="600" dirty="0">
              <a:solidFill>
                <a:schemeClr val="bg1"/>
              </a:solidFill>
              <a:latin typeface="Arial" panose="020B0604020202020204" pitchFamily="34" charset="0"/>
              <a:cs typeface="Arial" panose="020B0604020202020204" pitchFamily="34" charset="0"/>
            </a:endParaRPr>
          </a:p>
          <a:p>
            <a:pPr>
              <a:defRPr/>
            </a:pPr>
            <a:r>
              <a:rPr lang="en-US" sz="1100" b="1" dirty="0">
                <a:solidFill>
                  <a:schemeClr val="bg1"/>
                </a:solidFill>
                <a:latin typeface="Arial" panose="020B0604020202020204" pitchFamily="34" charset="0"/>
                <a:cs typeface="Arial" panose="020B0604020202020204" pitchFamily="34" charset="0"/>
              </a:rPr>
              <a:t>left line</a:t>
            </a:r>
            <a:r>
              <a:rPr lang="en-US" sz="1100" dirty="0">
                <a:solidFill>
                  <a:schemeClr val="bg1"/>
                </a:solidFill>
                <a:latin typeface="Arial" panose="020B0604020202020204" pitchFamily="34" charset="0"/>
                <a:cs typeface="Arial" panose="020B0604020202020204" pitchFamily="34" charset="0"/>
              </a:rPr>
              <a:t> – track based on LAT/LON </a:t>
            </a:r>
            <a:r>
              <a:rPr lang="en-US" sz="1100" dirty="0" smtClean="0">
                <a:solidFill>
                  <a:schemeClr val="bg1"/>
                </a:solidFill>
                <a:latin typeface="Arial" panose="020B0604020202020204" pitchFamily="34" charset="0"/>
                <a:cs typeface="Arial" panose="020B0604020202020204" pitchFamily="34" charset="0"/>
              </a:rPr>
              <a:t>coordinates retrieved </a:t>
            </a:r>
            <a:r>
              <a:rPr lang="en-US" sz="1100" dirty="0">
                <a:solidFill>
                  <a:schemeClr val="bg1"/>
                </a:solidFill>
                <a:latin typeface="Arial" panose="020B0604020202020204" pitchFamily="34" charset="0"/>
                <a:cs typeface="Arial" panose="020B0604020202020204" pitchFamily="34" charset="0"/>
              </a:rPr>
              <a:t>from the HDF files</a:t>
            </a:r>
          </a:p>
          <a:p>
            <a:pPr algn="just">
              <a:defRPr/>
            </a:pPr>
            <a:r>
              <a:rPr lang="en-US" sz="500" dirty="0">
                <a:solidFill>
                  <a:schemeClr val="bg1"/>
                </a:solidFill>
                <a:latin typeface="Arial" panose="020B0604020202020204" pitchFamily="34" charset="0"/>
                <a:cs typeface="Arial" panose="020B0604020202020204" pitchFamily="34" charset="0"/>
              </a:rPr>
              <a:t/>
            </a:r>
            <a:br>
              <a:rPr lang="en-US" sz="5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right line</a:t>
            </a:r>
            <a:r>
              <a:rPr lang="en-US" sz="1100" dirty="0">
                <a:solidFill>
                  <a:schemeClr val="bg1"/>
                </a:solidFill>
                <a:latin typeface="Arial" panose="020B0604020202020204" pitchFamily="34" charset="0"/>
                <a:cs typeface="Arial" panose="020B0604020202020204" pitchFamily="34" charset="0"/>
              </a:rPr>
              <a:t> – the same track after the parallax </a:t>
            </a:r>
            <a:r>
              <a:rPr lang="en-US" sz="1100" dirty="0" smtClean="0">
                <a:solidFill>
                  <a:schemeClr val="bg1"/>
                </a:solidFill>
                <a:latin typeface="Arial" panose="020B0604020202020204" pitchFamily="34" charset="0"/>
                <a:cs typeface="Arial" panose="020B0604020202020204" pitchFamily="34" charset="0"/>
              </a:rPr>
              <a:t>shift correction.</a:t>
            </a:r>
            <a:r>
              <a:rPr lang="en-US" sz="1100" dirty="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The </a:t>
            </a:r>
            <a:r>
              <a:rPr lang="en-US" sz="1100" dirty="0">
                <a:solidFill>
                  <a:schemeClr val="bg1"/>
                </a:solidFill>
                <a:latin typeface="Arial" panose="020B0604020202020204" pitchFamily="34" charset="0"/>
                <a:cs typeface="Arial" panose="020B0604020202020204" pitchFamily="34" charset="0"/>
              </a:rPr>
              <a:t>shift itself (~ 4 to 6 km) depends on the interval between the Aqua </a:t>
            </a:r>
            <a:r>
              <a:rPr lang="en-US" sz="1100" dirty="0" smtClean="0">
                <a:solidFill>
                  <a:schemeClr val="bg1"/>
                </a:solidFill>
                <a:latin typeface="Arial" panose="020B0604020202020204" pitchFamily="34" charset="0"/>
                <a:cs typeface="Arial" panose="020B0604020202020204" pitchFamily="34" charset="0"/>
              </a:rPr>
              <a:t>and CloudSat/CALIPSO </a:t>
            </a:r>
            <a:r>
              <a:rPr lang="en-US" sz="1100" dirty="0">
                <a:solidFill>
                  <a:schemeClr val="bg1"/>
                </a:solidFill>
                <a:latin typeface="Arial" panose="020B0604020202020204" pitchFamily="34" charset="0"/>
                <a:cs typeface="Arial" panose="020B0604020202020204" pitchFamily="34" charset="0"/>
              </a:rPr>
              <a:t>overpasses, and </a:t>
            </a:r>
            <a:r>
              <a:rPr lang="en-US" sz="1100" dirty="0" smtClean="0">
                <a:solidFill>
                  <a:schemeClr val="bg1"/>
                </a:solidFill>
                <a:latin typeface="Arial" panose="020B0604020202020204" pitchFamily="34" charset="0"/>
                <a:cs typeface="Arial" panose="020B0604020202020204" pitchFamily="34" charset="0"/>
              </a:rPr>
              <a:t>also </a:t>
            </a:r>
            <a:r>
              <a:rPr lang="en-US" sz="1100" dirty="0">
                <a:solidFill>
                  <a:schemeClr val="bg1"/>
                </a:solidFill>
                <a:latin typeface="Arial" panose="020B0604020202020204" pitchFamily="34" charset="0"/>
                <a:cs typeface="Arial" panose="020B0604020202020204" pitchFamily="34" charset="0"/>
              </a:rPr>
              <a:t>on the </a:t>
            </a:r>
            <a:r>
              <a:rPr lang="en-US" sz="1100" dirty="0" smtClean="0">
                <a:solidFill>
                  <a:schemeClr val="bg1"/>
                </a:solidFill>
                <a:latin typeface="Arial" panose="020B0604020202020204" pitchFamily="34" charset="0"/>
                <a:cs typeface="Arial" panose="020B0604020202020204" pitchFamily="34" charset="0"/>
              </a:rPr>
              <a:t>cloud </a:t>
            </a:r>
            <a:r>
              <a:rPr lang="en-US" sz="1100" dirty="0">
                <a:solidFill>
                  <a:schemeClr val="bg1"/>
                </a:solidFill>
                <a:latin typeface="Arial" panose="020B0604020202020204" pitchFamily="34" charset="0"/>
                <a:cs typeface="Arial" panose="020B0604020202020204" pitchFamily="34" charset="0"/>
              </a:rPr>
              <a:t>top </a:t>
            </a:r>
            <a:r>
              <a:rPr lang="en-US" sz="1100" dirty="0" smtClean="0">
                <a:solidFill>
                  <a:schemeClr val="bg1"/>
                </a:solidFill>
                <a:latin typeface="Arial" panose="020B0604020202020204" pitchFamily="34" charset="0"/>
                <a:cs typeface="Arial" panose="020B0604020202020204" pitchFamily="34" charset="0"/>
              </a:rPr>
              <a:t>height.</a:t>
            </a:r>
            <a:endParaRPr lang="en-US" sz="11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6" y="151226"/>
            <a:ext cx="765938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studies by other satellites  –  Aqua/MODIS, CloudSat and CALIPSO</a:t>
            </a:r>
            <a:r>
              <a:rPr lang="en-US" sz="1400" b="1" dirty="0" smtClean="0">
                <a:solidFill>
                  <a:schemeClr val="bg1"/>
                </a:solidFill>
                <a:latin typeface="Arial Black" panose="020B0A040201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70733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A-TRAIN STORMS\LOJZO_nove\crop\2007-07-16_083600-083744\00cloudsat-reflec.png"/>
          <p:cNvPicPr>
            <a:picLocks noChangeAspect="1" noChangeArrowheads="1"/>
          </p:cNvPicPr>
          <p:nvPr/>
        </p:nvPicPr>
        <p:blipFill>
          <a:blip r:embed="rId2" cstate="print"/>
          <a:stretch>
            <a:fillRect/>
          </a:stretch>
        </p:blipFill>
        <p:spPr bwMode="auto">
          <a:xfrm>
            <a:off x="1080000" y="648000"/>
            <a:ext cx="10235512" cy="5040000"/>
          </a:xfrm>
          <a:prstGeom prst="rect">
            <a:avLst/>
          </a:prstGeom>
          <a:noFill/>
          <a:ln w="9525">
            <a:noFill/>
            <a:miter lim="800000"/>
            <a:headEnd/>
            <a:tailEnd/>
          </a:ln>
        </p:spPr>
      </p:pic>
      <p:sp>
        <p:nvSpPr>
          <p:cNvPr id="3" name="TextovéPole 9"/>
          <p:cNvSpPr txBox="1">
            <a:spLocks noChangeArrowheads="1"/>
          </p:cNvSpPr>
          <p:nvPr/>
        </p:nvSpPr>
        <p:spPr bwMode="auto">
          <a:xfrm>
            <a:off x="1080001" y="5832000"/>
            <a:ext cx="10235512" cy="646331"/>
          </a:xfrm>
          <a:prstGeom prst="rect">
            <a:avLst/>
          </a:prstGeom>
          <a:noFill/>
          <a:ln w="9525">
            <a:noFill/>
            <a:miter lim="800000"/>
            <a:headEnd/>
            <a:tailEnd/>
          </a:ln>
        </p:spPr>
        <p:txBody>
          <a:bodyPr wrap="square">
            <a:spAutoFit/>
          </a:bodyPr>
          <a:lstStyle/>
          <a:p>
            <a:pPr algn="just"/>
            <a:r>
              <a:rPr lang="en-US" sz="1200" dirty="0">
                <a:solidFill>
                  <a:schemeClr val="bg1"/>
                </a:solidFill>
                <a:latin typeface="Arial" panose="020B0604020202020204" pitchFamily="34" charset="0"/>
                <a:cs typeface="Arial" panose="020B0604020202020204" pitchFamily="34" charset="0"/>
              </a:rPr>
              <a:t>An example where the </a:t>
            </a:r>
            <a:r>
              <a:rPr lang="en-US" sz="1200" dirty="0" err="1">
                <a:solidFill>
                  <a:schemeClr val="bg1"/>
                </a:solidFill>
                <a:latin typeface="Arial" panose="020B0604020202020204" pitchFamily="34" charset="0"/>
                <a:cs typeface="Arial" panose="020B0604020202020204" pitchFamily="34" charset="0"/>
              </a:rPr>
              <a:t>CloudSat’s</a:t>
            </a:r>
            <a:r>
              <a:rPr lang="en-US" sz="1200" dirty="0">
                <a:solidFill>
                  <a:schemeClr val="bg1"/>
                </a:solidFill>
                <a:latin typeface="Arial" panose="020B0604020202020204" pitchFamily="34" charset="0"/>
                <a:cs typeface="Arial" panose="020B0604020202020204" pitchFamily="34" charset="0"/>
              </a:rPr>
              <a:t> CPR detects much fewer cloud particles at the anvil top area surrounding the overshooting top (OT), and places the “cloud top” much lower as compared to the CALIPSO/CALIOP data (next slide). Similar cases may lead to false overestimation of the OT magnitude (when utilizing CloudSat data only).</a:t>
            </a:r>
          </a:p>
        </p:txBody>
      </p:sp>
      <p:sp>
        <p:nvSpPr>
          <p:cNvPr id="4" name="Text Box 5"/>
          <p:cNvSpPr txBox="1">
            <a:spLocks noChangeArrowheads="1"/>
          </p:cNvSpPr>
          <p:nvPr/>
        </p:nvSpPr>
        <p:spPr bwMode="auto">
          <a:xfrm>
            <a:off x="262786" y="141394"/>
            <a:ext cx="765938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studies by other satellites  –  CloudSat</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272489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A-TRAIN STORMS\LOJZO_nove\crop\2007-07-16_083600-083744\20calipso532.png"/>
          <p:cNvPicPr>
            <a:picLocks noChangeAspect="1" noChangeArrowheads="1"/>
          </p:cNvPicPr>
          <p:nvPr/>
        </p:nvPicPr>
        <p:blipFill>
          <a:blip r:embed="rId2" cstate="print"/>
          <a:stretch>
            <a:fillRect/>
          </a:stretch>
        </p:blipFill>
        <p:spPr bwMode="auto">
          <a:xfrm>
            <a:off x="1080000" y="648000"/>
            <a:ext cx="10440505" cy="5040000"/>
          </a:xfrm>
          <a:prstGeom prst="rect">
            <a:avLst/>
          </a:prstGeom>
          <a:noFill/>
          <a:ln w="9525">
            <a:noFill/>
            <a:miter lim="800000"/>
            <a:headEnd/>
            <a:tailEnd/>
          </a:ln>
        </p:spPr>
      </p:pic>
      <p:sp>
        <p:nvSpPr>
          <p:cNvPr id="3" name="TextovéPole 8"/>
          <p:cNvSpPr txBox="1">
            <a:spLocks noChangeArrowheads="1"/>
          </p:cNvSpPr>
          <p:nvPr/>
        </p:nvSpPr>
        <p:spPr bwMode="auto">
          <a:xfrm>
            <a:off x="1079999" y="5832000"/>
            <a:ext cx="10440505" cy="646331"/>
          </a:xfrm>
          <a:prstGeom prst="rect">
            <a:avLst/>
          </a:prstGeom>
          <a:noFill/>
          <a:ln w="9525">
            <a:noFill/>
            <a:miter lim="800000"/>
            <a:headEnd/>
            <a:tailEnd/>
          </a:ln>
        </p:spPr>
        <p:txBody>
          <a:bodyPr wrap="square">
            <a:spAutoFit/>
          </a:bodyPr>
          <a:lstStyle/>
          <a:p>
            <a:pPr algn="just"/>
            <a:r>
              <a:rPr lang="en-US" sz="1200" dirty="0">
                <a:solidFill>
                  <a:schemeClr val="bg1"/>
                </a:solidFill>
                <a:latin typeface="Arial" panose="020B0604020202020204" pitchFamily="34" charset="0"/>
                <a:cs typeface="Arial" panose="020B0604020202020204" pitchFamily="34" charset="0"/>
              </a:rPr>
              <a:t>In this image, the CALIPSO vertical profile much better detects the “cloud top”, composed of semi-transparent material. Here the overshooting top rises much less above the surrounding cloud top than what might be inferred from the CloudSat profile. Also, the very thin layers at higher levels escape detection by </a:t>
            </a:r>
            <a:r>
              <a:rPr lang="en-US" sz="1200" dirty="0" err="1">
                <a:solidFill>
                  <a:schemeClr val="bg1"/>
                </a:solidFill>
                <a:latin typeface="Arial" panose="020B0604020202020204" pitchFamily="34" charset="0"/>
                <a:cs typeface="Arial" panose="020B0604020202020204" pitchFamily="34" charset="0"/>
              </a:rPr>
              <a:t>CloudSat’s</a:t>
            </a:r>
            <a:r>
              <a:rPr lang="en-US" sz="1200" dirty="0">
                <a:solidFill>
                  <a:schemeClr val="bg1"/>
                </a:solidFill>
                <a:latin typeface="Arial" panose="020B0604020202020204" pitchFamily="34" charset="0"/>
                <a:cs typeface="Arial" panose="020B0604020202020204" pitchFamily="34" charset="0"/>
              </a:rPr>
              <a:t> CPR. In contrast, CALIPSO does not “see” the lower storm levels, its lidar signal is more attenuated at higher levels.</a:t>
            </a:r>
          </a:p>
        </p:txBody>
      </p:sp>
      <p:sp>
        <p:nvSpPr>
          <p:cNvPr id="4" name="Text Box 5"/>
          <p:cNvSpPr txBox="1">
            <a:spLocks noChangeArrowheads="1"/>
          </p:cNvSpPr>
          <p:nvPr/>
        </p:nvSpPr>
        <p:spPr bwMode="auto">
          <a:xfrm>
            <a:off x="262786" y="141394"/>
            <a:ext cx="765938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studies by other satellites  –  CALIPSO</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43747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5"/>
          <p:cNvSpPr txBox="1">
            <a:spLocks noChangeArrowheads="1"/>
          </p:cNvSpPr>
          <p:nvPr/>
        </p:nvSpPr>
        <p:spPr bwMode="auto">
          <a:xfrm>
            <a:off x="1547489" y="884628"/>
            <a:ext cx="8321727" cy="2308324"/>
          </a:xfrm>
          <a:prstGeom prst="rect">
            <a:avLst/>
          </a:prstGeom>
          <a:noFill/>
          <a:ln w="9525">
            <a:noFill/>
            <a:miter lim="800000"/>
            <a:headEnd/>
            <a:tailEnd/>
          </a:ln>
        </p:spPr>
        <p:txBody>
          <a:bodyPr wrap="square">
            <a:spAutoFit/>
          </a:bodyPr>
          <a:lstStyle/>
          <a:p>
            <a:pPr marL="355600" indent="-355600" algn="just">
              <a:buFont typeface="Wingdings" pitchFamily="2" charset="2"/>
              <a:buChar char="Ø"/>
            </a:pPr>
            <a:r>
              <a:rPr lang="en-US" sz="1200" dirty="0">
                <a:solidFill>
                  <a:schemeClr val="bg1"/>
                </a:solidFill>
                <a:latin typeface="Arial" panose="020B0604020202020204" pitchFamily="34" charset="0"/>
                <a:cs typeface="Arial" panose="020B0604020202020204" pitchFamily="34" charset="0"/>
              </a:rPr>
              <a:t>MSG </a:t>
            </a:r>
            <a:r>
              <a:rPr lang="en-US" sz="1200" dirty="0" smtClean="0">
                <a:solidFill>
                  <a:schemeClr val="bg1"/>
                </a:solidFill>
                <a:latin typeface="Arial" panose="020B0604020202020204" pitchFamily="34" charset="0"/>
                <a:cs typeface="Arial" panose="020B0604020202020204" pitchFamily="34" charset="0"/>
              </a:rPr>
              <a:t>RSS (5 minute interval) often </a:t>
            </a:r>
            <a:r>
              <a:rPr lang="en-US" sz="1200" dirty="0">
                <a:solidFill>
                  <a:schemeClr val="bg1"/>
                </a:solidFill>
                <a:latin typeface="Arial" panose="020B0604020202020204" pitchFamily="34" charset="0"/>
                <a:cs typeface="Arial" panose="020B0604020202020204" pitchFamily="34" charset="0"/>
              </a:rPr>
              <a:t>shows overshooting tops (HRV or IR10.8) which can be found in one image </a:t>
            </a:r>
            <a:r>
              <a:rPr lang="en-US" sz="1200" dirty="0" smtClean="0">
                <a:solidFill>
                  <a:schemeClr val="bg1"/>
                </a:solidFill>
                <a:latin typeface="Arial" panose="020B0604020202020204" pitchFamily="34" charset="0"/>
                <a:cs typeface="Arial" panose="020B0604020202020204" pitchFamily="34" charset="0"/>
              </a:rPr>
              <a:t>only, which means that these </a:t>
            </a:r>
            <a:r>
              <a:rPr lang="en-US" sz="1200" dirty="0">
                <a:solidFill>
                  <a:schemeClr val="bg1"/>
                </a:solidFill>
                <a:latin typeface="Arial" panose="020B0604020202020204" pitchFamily="34" charset="0"/>
                <a:cs typeface="Arial" panose="020B0604020202020204" pitchFamily="34" charset="0"/>
              </a:rPr>
              <a:t>last for less than 10 minutes.</a:t>
            </a:r>
          </a:p>
          <a:p>
            <a:pPr marL="355600" indent="-355600" algn="just">
              <a:buFont typeface="Wingdings" pitchFamily="2" charset="2"/>
              <a:buChar char="Ø"/>
            </a:pPr>
            <a:endParaRPr lang="en-US" sz="1200" dirty="0">
              <a:solidFill>
                <a:schemeClr val="bg1"/>
              </a:solidFill>
              <a:latin typeface="Arial" panose="020B0604020202020204" pitchFamily="34" charset="0"/>
              <a:cs typeface="Arial" panose="020B0604020202020204" pitchFamily="34" charset="0"/>
            </a:endParaRPr>
          </a:p>
          <a:p>
            <a:pPr marL="355600" indent="-355600" algn="just">
              <a:buFont typeface="Wingdings" pitchFamily="2" charset="2"/>
              <a:buChar char="Ø"/>
            </a:pPr>
            <a:r>
              <a:rPr lang="en-US" sz="1200" dirty="0">
                <a:solidFill>
                  <a:schemeClr val="bg1"/>
                </a:solidFill>
                <a:latin typeface="Arial" panose="020B0604020202020204" pitchFamily="34" charset="0"/>
                <a:cs typeface="Arial" panose="020B0604020202020204" pitchFamily="34" charset="0"/>
              </a:rPr>
              <a:t>However, in many </a:t>
            </a:r>
            <a:r>
              <a:rPr lang="en-US" sz="1200" dirty="0" smtClean="0">
                <a:solidFill>
                  <a:schemeClr val="bg1"/>
                </a:solidFill>
                <a:latin typeface="Arial" panose="020B0604020202020204" pitchFamily="34" charset="0"/>
                <a:cs typeface="Arial" panose="020B0604020202020204" pitchFamily="34" charset="0"/>
              </a:rPr>
              <a:t>other cases, </a:t>
            </a:r>
            <a:r>
              <a:rPr lang="en-US" sz="1200" dirty="0">
                <a:solidFill>
                  <a:schemeClr val="bg1"/>
                </a:solidFill>
                <a:latin typeface="Arial" panose="020B0604020202020204" pitchFamily="34" charset="0"/>
                <a:cs typeface="Arial" panose="020B0604020202020204" pitchFamily="34" charset="0"/>
              </a:rPr>
              <a:t>the </a:t>
            </a:r>
            <a:r>
              <a:rPr lang="en-US" sz="1200" dirty="0" smtClean="0">
                <a:solidFill>
                  <a:schemeClr val="bg1"/>
                </a:solidFill>
                <a:latin typeface="Arial" panose="020B0604020202020204" pitchFamily="34" charset="0"/>
                <a:cs typeface="Arial" panose="020B0604020202020204" pitchFamily="34" charset="0"/>
              </a:rPr>
              <a:t>individual overshooting tops </a:t>
            </a:r>
            <a:r>
              <a:rPr lang="en-US" sz="1200" dirty="0">
                <a:solidFill>
                  <a:schemeClr val="bg1"/>
                </a:solidFill>
                <a:latin typeface="Arial" panose="020B0604020202020204" pitchFamily="34" charset="0"/>
                <a:cs typeface="Arial" panose="020B0604020202020204" pitchFamily="34" charset="0"/>
              </a:rPr>
              <a:t>persists for several consecutive images  …  </a:t>
            </a:r>
            <a:r>
              <a:rPr lang="en-US" sz="1200" dirty="0" smtClean="0">
                <a:solidFill>
                  <a:schemeClr val="bg1"/>
                </a:solidFill>
                <a:latin typeface="Arial" panose="020B0604020202020204" pitchFamily="34" charset="0"/>
                <a:cs typeface="Arial" panose="020B0604020202020204" pitchFamily="34" charset="0"/>
              </a:rPr>
              <a:t>but </a:t>
            </a:r>
            <a:r>
              <a:rPr lang="en-US" sz="1200" dirty="0">
                <a:solidFill>
                  <a:schemeClr val="bg1"/>
                </a:solidFill>
                <a:latin typeface="Arial" panose="020B0604020202020204" pitchFamily="34" charset="0"/>
                <a:cs typeface="Arial" panose="020B0604020202020204" pitchFamily="34" charset="0"/>
              </a:rPr>
              <a:t>is it indeed still the same </a:t>
            </a:r>
            <a:r>
              <a:rPr lang="en-US" sz="1200" dirty="0" smtClean="0">
                <a:solidFill>
                  <a:schemeClr val="bg1"/>
                </a:solidFill>
                <a:latin typeface="Arial" panose="020B0604020202020204" pitchFamily="34" charset="0"/>
                <a:cs typeface="Arial" panose="020B0604020202020204" pitchFamily="34" charset="0"/>
              </a:rPr>
              <a:t>overshooting top? </a:t>
            </a:r>
            <a:endParaRPr lang="en-US" sz="1200" dirty="0">
              <a:solidFill>
                <a:schemeClr val="bg1"/>
              </a:solidFill>
              <a:latin typeface="Arial" panose="020B0604020202020204" pitchFamily="34" charset="0"/>
              <a:cs typeface="Arial" panose="020B0604020202020204" pitchFamily="34" charset="0"/>
            </a:endParaRPr>
          </a:p>
          <a:p>
            <a:pPr marL="355600" indent="-355600" algn="just">
              <a:buFont typeface="Wingdings" pitchFamily="2" charset="2"/>
              <a:buChar char="Ø"/>
            </a:pPr>
            <a:endParaRPr lang="en-US" sz="1200" dirty="0">
              <a:solidFill>
                <a:schemeClr val="bg1"/>
              </a:solidFill>
              <a:latin typeface="Arial" panose="020B0604020202020204" pitchFamily="34" charset="0"/>
              <a:cs typeface="Arial" panose="020B0604020202020204" pitchFamily="34" charset="0"/>
            </a:endParaRPr>
          </a:p>
          <a:p>
            <a:pPr marL="355600" indent="-355600" algn="just">
              <a:buFont typeface="Wingdings" pitchFamily="2" charset="2"/>
              <a:buChar char="Ø"/>
            </a:pPr>
            <a:r>
              <a:rPr lang="en-US" sz="1200" dirty="0">
                <a:solidFill>
                  <a:schemeClr val="bg1"/>
                </a:solidFill>
                <a:latin typeface="Arial" panose="020B0604020202020204" pitchFamily="34" charset="0"/>
                <a:cs typeface="Arial" panose="020B0604020202020204" pitchFamily="34" charset="0"/>
              </a:rPr>
              <a:t>Not every overshooting top seen in HRV is cold – could be that it is already in descending phase, after balancing its temperature with its warmer </a:t>
            </a:r>
            <a:r>
              <a:rPr lang="en-US" sz="1200" dirty="0" smtClean="0">
                <a:solidFill>
                  <a:schemeClr val="bg1"/>
                </a:solidFill>
                <a:latin typeface="Arial" panose="020B0604020202020204" pitchFamily="34" charset="0"/>
                <a:cs typeface="Arial" panose="020B0604020202020204" pitchFamily="34" charset="0"/>
              </a:rPr>
              <a:t>environment?  </a:t>
            </a:r>
            <a:r>
              <a:rPr lang="en-US" sz="1200" dirty="0">
                <a:solidFill>
                  <a:schemeClr val="bg1"/>
                </a:solidFill>
                <a:latin typeface="Arial" panose="020B0604020202020204" pitchFamily="34" charset="0"/>
                <a:cs typeface="Arial" panose="020B0604020202020204" pitchFamily="34" charset="0"/>
              </a:rPr>
              <a:t>Any other explanation?</a:t>
            </a:r>
          </a:p>
          <a:p>
            <a:pPr marL="355600" indent="-355600" algn="just">
              <a:buFont typeface="Wingdings" pitchFamily="2" charset="2"/>
              <a:buChar char="Ø"/>
            </a:pPr>
            <a:endParaRPr lang="en-US" sz="1200" dirty="0">
              <a:solidFill>
                <a:schemeClr val="bg1"/>
              </a:solidFill>
              <a:latin typeface="Arial" panose="020B0604020202020204" pitchFamily="34" charset="0"/>
              <a:cs typeface="Arial" panose="020B0604020202020204" pitchFamily="34" charset="0"/>
            </a:endParaRPr>
          </a:p>
          <a:p>
            <a:pPr marL="355600" indent="-355600" algn="just">
              <a:buFont typeface="Wingdings" pitchFamily="2" charset="2"/>
              <a:buChar char="Ø"/>
            </a:pPr>
            <a:r>
              <a:rPr lang="en-US" sz="1200" dirty="0">
                <a:solidFill>
                  <a:schemeClr val="bg1"/>
                </a:solidFill>
                <a:latin typeface="Arial" panose="020B0604020202020204" pitchFamily="34" charset="0"/>
                <a:cs typeface="Arial" panose="020B0604020202020204" pitchFamily="34" charset="0"/>
              </a:rPr>
              <a:t>Some of the coldest spots are difficult to be co-located with </a:t>
            </a:r>
            <a:r>
              <a:rPr lang="en-US" sz="1200" dirty="0" smtClean="0">
                <a:solidFill>
                  <a:schemeClr val="bg1"/>
                </a:solidFill>
                <a:latin typeface="Arial" panose="020B0604020202020204" pitchFamily="34" charset="0"/>
                <a:cs typeface="Arial" panose="020B0604020202020204" pitchFamily="34" charset="0"/>
              </a:rPr>
              <a:t>corresponding </a:t>
            </a:r>
            <a:r>
              <a:rPr lang="en-US" sz="1200" dirty="0">
                <a:solidFill>
                  <a:schemeClr val="bg1"/>
                </a:solidFill>
                <a:latin typeface="Arial" panose="020B0604020202020204" pitchFamily="34" charset="0"/>
                <a:cs typeface="Arial" panose="020B0604020202020204" pitchFamily="34" charset="0"/>
              </a:rPr>
              <a:t>overshooting tops in the visible </a:t>
            </a:r>
            <a:r>
              <a:rPr lang="en-US" sz="1200" dirty="0" smtClean="0">
                <a:solidFill>
                  <a:schemeClr val="bg1"/>
                </a:solidFill>
                <a:latin typeface="Arial" panose="020B0604020202020204" pitchFamily="34" charset="0"/>
                <a:cs typeface="Arial" panose="020B0604020202020204" pitchFamily="34" charset="0"/>
              </a:rPr>
              <a:t>bands. Thus, are </a:t>
            </a:r>
            <a:r>
              <a:rPr lang="en-US" sz="1200" dirty="0">
                <a:solidFill>
                  <a:schemeClr val="bg1"/>
                </a:solidFill>
                <a:latin typeface="Arial" panose="020B0604020202020204" pitchFamily="34" charset="0"/>
                <a:cs typeface="Arial" panose="020B0604020202020204" pitchFamily="34" charset="0"/>
              </a:rPr>
              <a:t>all of the coldest spots indeed a manifestation of overshooting top? </a:t>
            </a:r>
            <a:r>
              <a:rPr lang="en-US" sz="1200" dirty="0" smtClean="0">
                <a:solidFill>
                  <a:schemeClr val="bg1"/>
                </a:solidFill>
                <a:latin typeface="Arial" panose="020B0604020202020204" pitchFamily="34" charset="0"/>
                <a:cs typeface="Arial" panose="020B0604020202020204" pitchFamily="34" charset="0"/>
              </a:rPr>
              <a:t>Other </a:t>
            </a:r>
            <a:r>
              <a:rPr lang="en-US" sz="1200" dirty="0">
                <a:solidFill>
                  <a:schemeClr val="bg1"/>
                </a:solidFill>
                <a:latin typeface="Arial" panose="020B0604020202020204" pitchFamily="34" charset="0"/>
                <a:cs typeface="Arial" panose="020B0604020202020204" pitchFamily="34" charset="0"/>
              </a:rPr>
              <a:t>possible explanation for some of the cold spots?</a:t>
            </a:r>
          </a:p>
        </p:txBody>
      </p:sp>
      <p:sp>
        <p:nvSpPr>
          <p:cNvPr id="3" name="AutoShape 11"/>
          <p:cNvSpPr>
            <a:spLocks noChangeArrowheads="1"/>
          </p:cNvSpPr>
          <p:nvPr/>
        </p:nvSpPr>
        <p:spPr bwMode="auto">
          <a:xfrm>
            <a:off x="2011067" y="3477585"/>
            <a:ext cx="401643" cy="3603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0000"/>
          </a:solidFill>
          <a:ln w="9525">
            <a:solidFill>
              <a:schemeClr val="tx1"/>
            </a:solidFill>
            <a:miter lim="800000"/>
            <a:headEnd/>
            <a:tailEnd/>
          </a:ln>
        </p:spPr>
        <p:txBody>
          <a:bodyPr wrap="none" anchor="ctr"/>
          <a:lstStyle/>
          <a:p>
            <a:endParaRPr lang="en-US" dirty="0">
              <a:solidFill>
                <a:schemeClr val="bg1"/>
              </a:solidFill>
            </a:endParaRPr>
          </a:p>
        </p:txBody>
      </p:sp>
      <p:sp>
        <p:nvSpPr>
          <p:cNvPr id="4" name="TextovéPole 3"/>
          <p:cNvSpPr txBox="1"/>
          <p:nvPr/>
        </p:nvSpPr>
        <p:spPr>
          <a:xfrm>
            <a:off x="2595862" y="3445313"/>
            <a:ext cx="7273353" cy="646331"/>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Need for higher-frequency rapid scan satellite observations … such as the future 2.5-minute rapid scan with the Meteosat Third Generation (MTG), or even better, the 1-min or 30-sec rapid scans with GOES, Himawari or FY-4 GEO satellites.</a:t>
            </a:r>
            <a:endParaRPr lang="en-US" sz="1200" dirty="0">
              <a:solidFill>
                <a:schemeClr val="bg1"/>
              </a:solidFill>
              <a:latin typeface="Arial" panose="020B0604020202020204" pitchFamily="34" charset="0"/>
              <a:cs typeface="Arial" panose="020B0604020202020204" pitchFamily="34" charset="0"/>
            </a:endParaRPr>
          </a:p>
        </p:txBody>
      </p:sp>
      <p:sp>
        <p:nvSpPr>
          <p:cNvPr id="5" name="TextovéPole 4"/>
          <p:cNvSpPr txBox="1"/>
          <p:nvPr/>
        </p:nvSpPr>
        <p:spPr>
          <a:xfrm>
            <a:off x="1903714" y="5017551"/>
            <a:ext cx="7935156" cy="461665"/>
          </a:xfrm>
          <a:prstGeom prst="rect">
            <a:avLst/>
          </a:prstGeom>
          <a:noFill/>
        </p:spPr>
        <p:txBody>
          <a:bodyPr wrap="square" rtlCol="0">
            <a:spAutoFit/>
          </a:bodyPr>
          <a:lstStyle/>
          <a:p>
            <a:r>
              <a:rPr lang="en-US" sz="1200" dirty="0" smtClean="0">
                <a:solidFill>
                  <a:schemeClr val="bg1"/>
                </a:solidFill>
                <a:latin typeface="Arial" panose="020B0604020202020204" pitchFamily="34" charset="0"/>
                <a:cs typeface="Arial" panose="020B0604020202020204" pitchFamily="34" charset="0"/>
              </a:rPr>
              <a:t>Example: 2.5-min rapid scan experiment with Meteosat-8 (MSG-1) on 20 June 2013  </a:t>
            </a:r>
            <a:r>
              <a:rPr lang="en-US" sz="1200" b="1" dirty="0" smtClean="0">
                <a:solidFill>
                  <a:schemeClr val="bg1"/>
                </a:solidFill>
                <a:latin typeface="Arial" panose="020B0604020202020204" pitchFamily="34" charset="0"/>
                <a:cs typeface="Arial" panose="020B0604020202020204" pitchFamily="34" charset="0"/>
                <a:hlinkClick r:id="rId2" action="ppaction://hlinkfile"/>
              </a:rPr>
              <a:t>sandwich product</a:t>
            </a:r>
            <a:r>
              <a:rPr lang="en-US" sz="1200" dirty="0" smtClean="0">
                <a:solidFill>
                  <a:schemeClr val="bg1"/>
                </a:solidFill>
                <a:latin typeface="Arial" panose="020B0604020202020204" pitchFamily="34" charset="0"/>
                <a:cs typeface="Arial" panose="020B0604020202020204" pitchFamily="34" charset="0"/>
              </a:rPr>
              <a:t>  and the same  </a:t>
            </a:r>
            <a:r>
              <a:rPr lang="en-US" sz="1200" b="1" dirty="0" smtClean="0">
                <a:solidFill>
                  <a:schemeClr val="bg1"/>
                </a:solidFill>
                <a:latin typeface="Arial" panose="020B0604020202020204" pitchFamily="34" charset="0"/>
                <a:cs typeface="Arial" panose="020B0604020202020204" pitchFamily="34" charset="0"/>
                <a:hlinkClick r:id="rId3" action="ppaction://hlinkfile"/>
              </a:rPr>
              <a:t>with OT detections</a:t>
            </a:r>
            <a:r>
              <a:rPr lang="en-US" sz="1200" dirty="0" smtClean="0">
                <a:solidFill>
                  <a:schemeClr val="bg1"/>
                </a:solidFill>
                <a:latin typeface="Arial" panose="020B0604020202020204" pitchFamily="34" charset="0"/>
                <a:cs typeface="Arial" panose="020B0604020202020204" pitchFamily="34" charset="0"/>
              </a:rPr>
              <a:t>.</a:t>
            </a:r>
            <a:endParaRPr lang="en-US" sz="1200" dirty="0">
              <a:solidFill>
                <a:schemeClr val="bg1"/>
              </a:solidFill>
              <a:latin typeface="Arial" panose="020B0604020202020204" pitchFamily="34" charset="0"/>
              <a:cs typeface="Arial" panose="020B0604020202020204" pitchFamily="34" charset="0"/>
            </a:endParaRPr>
          </a:p>
        </p:txBody>
      </p:sp>
      <p:cxnSp>
        <p:nvCxnSpPr>
          <p:cNvPr id="6" name="Přímá spojovací čára 11"/>
          <p:cNvCxnSpPr/>
          <p:nvPr/>
        </p:nvCxnSpPr>
        <p:spPr>
          <a:xfrm>
            <a:off x="2016287" y="4487771"/>
            <a:ext cx="7776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7" name="Text Box 5"/>
          <p:cNvSpPr txBox="1">
            <a:spLocks noChangeArrowheads="1"/>
          </p:cNvSpPr>
          <p:nvPr/>
        </p:nvSpPr>
        <p:spPr bwMode="auto">
          <a:xfrm>
            <a:off x="262786" y="141394"/>
            <a:ext cx="765938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Overshooting tops in rapid scan data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5326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440000" y="1935320"/>
            <a:ext cx="7335663" cy="800219"/>
          </a:xfrm>
          <a:prstGeom prst="rect">
            <a:avLst/>
          </a:prstGeom>
          <a:noFill/>
        </p:spPr>
        <p:txBody>
          <a:bodyPr wrap="none" rtlCol="0">
            <a:spAutoFit/>
          </a:bodyPr>
          <a:lstStyle/>
          <a:p>
            <a:r>
              <a:rPr lang="en-US" sz="2000" cap="all" dirty="0" smtClean="0">
                <a:solidFill>
                  <a:schemeClr val="bg1"/>
                </a:solidFill>
                <a:latin typeface="Arial Black" panose="020B0A04020102020204" pitchFamily="34" charset="0"/>
                <a:cs typeface="Arial" panose="020B0604020202020204" pitchFamily="34" charset="0"/>
              </a:rPr>
              <a:t>EMBEDDED WARM SPOTS / AREAS, </a:t>
            </a:r>
          </a:p>
          <a:p>
            <a:endParaRPr lang="cs-CZ" sz="600" cap="all" dirty="0" smtClean="0">
              <a:solidFill>
                <a:schemeClr val="bg1"/>
              </a:solidFill>
              <a:latin typeface="Arial Black" panose="020B0A04020102020204" pitchFamily="34" charset="0"/>
              <a:cs typeface="Arial" panose="020B0604020202020204" pitchFamily="34" charset="0"/>
            </a:endParaRPr>
          </a:p>
          <a:p>
            <a:r>
              <a:rPr lang="en-US" sz="2000" cap="all" dirty="0" smtClean="0">
                <a:solidFill>
                  <a:schemeClr val="bg1"/>
                </a:solidFill>
                <a:latin typeface="Arial Black" panose="020B0A04020102020204" pitchFamily="34" charset="0"/>
                <a:cs typeface="Arial" panose="020B0604020202020204" pitchFamily="34" charset="0"/>
              </a:rPr>
              <a:t>COLD RINGS,  COLD-U/V (ENHANCED-V) FEATURES</a:t>
            </a:r>
            <a:endParaRPr lang="en-US" sz="2000" cap="all" dirty="0">
              <a:solidFill>
                <a:schemeClr val="bg1"/>
              </a:solidFill>
              <a:latin typeface="Arial Black" panose="020B0A04020102020204" pitchFamily="34" charset="0"/>
              <a:cs typeface="Arial" panose="020B0604020202020204" pitchFamily="34" charset="0"/>
            </a:endParaRPr>
          </a:p>
        </p:txBody>
      </p:sp>
      <p:sp>
        <p:nvSpPr>
          <p:cNvPr id="5" name="TextovéPole 4"/>
          <p:cNvSpPr txBox="1"/>
          <p:nvPr/>
        </p:nvSpPr>
        <p:spPr>
          <a:xfrm>
            <a:off x="1440000" y="432000"/>
            <a:ext cx="6241324" cy="923330"/>
          </a:xfrm>
          <a:prstGeom prst="rect">
            <a:avLst/>
          </a:prstGeom>
          <a:noFill/>
        </p:spPr>
        <p:txBody>
          <a:bodyPr wrap="non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a:t>
            </a:r>
            <a:r>
              <a:rPr lang="en-US" sz="2400" dirty="0" smtClean="0">
                <a:solidFill>
                  <a:schemeClr val="tx2">
                    <a:lumMod val="75000"/>
                  </a:schemeClr>
                </a:solidFill>
                <a:latin typeface="Arial Black" panose="020B0A04020102020204" pitchFamily="34" charset="0"/>
                <a:cs typeface="Arial" panose="020B0604020202020204" pitchFamily="34" charset="0"/>
              </a:rPr>
              <a:t>2</a:t>
            </a:r>
            <a:endParaRPr lang="cs-CZ" sz="2400" dirty="0" smtClean="0">
              <a:solidFill>
                <a:schemeClr val="tx2">
                  <a:lumMod val="75000"/>
                </a:schemeClr>
              </a:solidFill>
              <a:latin typeface="Arial Black" panose="020B0A04020102020204" pitchFamily="34" charset="0"/>
              <a:cs typeface="Arial" panose="020B0604020202020204" pitchFamily="34" charset="0"/>
            </a:endParaRPr>
          </a:p>
          <a:p>
            <a:endParaRPr lang="cs-CZ" sz="600" dirty="0" smtClean="0">
              <a:solidFill>
                <a:schemeClr val="tx2">
                  <a:lumMod val="75000"/>
                </a:schemeClr>
              </a:solidFill>
              <a:latin typeface="Arial Black" panose="020B0A04020102020204" pitchFamily="34" charset="0"/>
              <a:cs typeface="Arial" panose="020B0604020202020204" pitchFamily="34" charset="0"/>
            </a:endParaRPr>
          </a:p>
          <a:p>
            <a:r>
              <a:rPr lang="en-US" sz="2400" dirty="0" smtClean="0">
                <a:solidFill>
                  <a:schemeClr val="tx2">
                    <a:lumMod val="75000"/>
                  </a:schemeClr>
                </a:solidFill>
                <a:latin typeface="Arial Black" panose="020B0A04020102020204" pitchFamily="34" charset="0"/>
                <a:cs typeface="Arial" panose="020B0604020202020204" pitchFamily="34" charset="0"/>
              </a:rPr>
              <a:t>STORM TOPS IN</a:t>
            </a:r>
            <a:r>
              <a:rPr lang="cs-CZ" sz="2400" dirty="0" smtClean="0">
                <a:solidFill>
                  <a:schemeClr val="tx2">
                    <a:lumMod val="75000"/>
                  </a:schemeClr>
                </a:solidFill>
                <a:latin typeface="Arial Black" panose="020B0A04020102020204" pitchFamily="34" charset="0"/>
                <a:cs typeface="Arial" panose="020B0604020202020204" pitchFamily="34" charset="0"/>
              </a:rPr>
              <a:t> </a:t>
            </a:r>
            <a:r>
              <a:rPr lang="en-US" sz="2400" dirty="0" smtClean="0">
                <a:solidFill>
                  <a:schemeClr val="tx2">
                    <a:lumMod val="75000"/>
                  </a:schemeClr>
                </a:solidFill>
                <a:latin typeface="Arial Black" panose="020B0A04020102020204" pitchFamily="34" charset="0"/>
                <a:cs typeface="Arial" panose="020B0604020202020204" pitchFamily="34" charset="0"/>
              </a:rPr>
              <a:t>IR-WINDOW BANDS</a:t>
            </a:r>
            <a:endParaRPr lang="cs-CZ" sz="2400" dirty="0" smtClean="0">
              <a:solidFill>
                <a:schemeClr val="tx2">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35579956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050506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Embedded warm spots / areas,  cold rings and cold-U/V cloud-top features  –  terminology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15"/>
          <p:cNvSpPr txBox="1">
            <a:spLocks noChangeArrowheads="1"/>
          </p:cNvSpPr>
          <p:nvPr/>
        </p:nvSpPr>
        <p:spPr bwMode="auto">
          <a:xfrm>
            <a:off x="270669" y="883357"/>
            <a:ext cx="5176317" cy="4647426"/>
          </a:xfrm>
          <a:prstGeom prst="rect">
            <a:avLst/>
          </a:prstGeom>
          <a:noFill/>
          <a:ln w="9525">
            <a:noFill/>
            <a:miter lim="800000"/>
            <a:headEnd/>
            <a:tailEnd/>
          </a:ln>
        </p:spPr>
        <p:txBody>
          <a:bodyPr wrap="square">
            <a:spAutoFit/>
          </a:bodyPr>
          <a:lstStyle/>
          <a:p>
            <a:pPr algn="just"/>
            <a:r>
              <a:rPr lang="en-US" sz="1500" b="1" dirty="0">
                <a:solidFill>
                  <a:srgbClr val="FF0000"/>
                </a:solidFill>
                <a:latin typeface="Arial" panose="020B0604020202020204" pitchFamily="34" charset="0"/>
                <a:cs typeface="Arial" panose="020B0604020202020204" pitchFamily="34" charset="0"/>
              </a:rPr>
              <a:t>Embedded warm </a:t>
            </a:r>
            <a:r>
              <a:rPr lang="en-US" sz="1500" b="1" dirty="0" smtClean="0">
                <a:solidFill>
                  <a:srgbClr val="FF0000"/>
                </a:solidFill>
                <a:latin typeface="Arial" panose="020B0604020202020204" pitchFamily="34" charset="0"/>
                <a:cs typeface="Arial" panose="020B0604020202020204" pitchFamily="34" charset="0"/>
              </a:rPr>
              <a:t>spot (area)</a:t>
            </a:r>
            <a:r>
              <a:rPr lang="en-US" sz="15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smaller region of higher BT, enclosed by a (more or less) continuous region of lower temperatures, which forms downwind of overshooting tops or in vicinity of elevated domes. </a:t>
            </a: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smtClean="0">
                <a:solidFill>
                  <a:schemeClr val="bg1"/>
                </a:solidFill>
                <a:latin typeface="Arial" panose="020B0604020202020204" pitchFamily="34" charset="0"/>
                <a:cs typeface="Arial" panose="020B0604020202020204" pitchFamily="34" charset="0"/>
              </a:rPr>
              <a:t>The </a:t>
            </a:r>
            <a:r>
              <a:rPr lang="en-US" sz="1500" b="1" dirty="0" smtClean="0">
                <a:solidFill>
                  <a:srgbClr val="FF0000"/>
                </a:solidFill>
                <a:latin typeface="Arial" panose="020B0604020202020204" pitchFamily="34" charset="0"/>
                <a:cs typeface="Arial" panose="020B0604020202020204" pitchFamily="34" charset="0"/>
              </a:rPr>
              <a:t>cold-ring</a:t>
            </a:r>
            <a:r>
              <a:rPr lang="en-US" sz="1400" dirty="0" smtClean="0">
                <a:solidFill>
                  <a:schemeClr val="bg1"/>
                </a:solidFill>
                <a:latin typeface="Arial" panose="020B0604020202020204" pitchFamily="34" charset="0"/>
                <a:cs typeface="Arial" panose="020B0604020202020204" pitchFamily="34" charset="0"/>
              </a:rPr>
              <a:t> and </a:t>
            </a:r>
            <a:r>
              <a:rPr lang="en-US" sz="1500" b="1" dirty="0">
                <a:solidFill>
                  <a:srgbClr val="FF0000"/>
                </a:solidFill>
                <a:latin typeface="Arial" panose="020B0604020202020204" pitchFamily="34" charset="0"/>
                <a:cs typeface="Arial" panose="020B0604020202020204" pitchFamily="34" charset="0"/>
              </a:rPr>
              <a:t>cold-U/V</a:t>
            </a:r>
            <a:r>
              <a:rPr lang="en-US" sz="1400" b="1" dirty="0">
                <a:solidFill>
                  <a:srgbClr val="FF0000"/>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features </a:t>
            </a:r>
            <a:r>
              <a:rPr lang="en-US" sz="1400" dirty="0">
                <a:solidFill>
                  <a:schemeClr val="bg1"/>
                </a:solidFill>
                <a:latin typeface="Arial" panose="020B0604020202020204" pitchFamily="34" charset="0"/>
                <a:cs typeface="Arial" panose="020B0604020202020204" pitchFamily="34" charset="0"/>
              </a:rPr>
              <a:t>are cold parts of a </a:t>
            </a:r>
            <a:r>
              <a:rPr lang="en-US" sz="1400" dirty="0" smtClean="0">
                <a:solidFill>
                  <a:schemeClr val="bg1"/>
                </a:solidFill>
                <a:latin typeface="Arial" panose="020B0604020202020204" pitchFamily="34" charset="0"/>
                <a:cs typeface="Arial" panose="020B0604020202020204" pitchFamily="34" charset="0"/>
              </a:rPr>
              <a:t>storm-top anvil, </a:t>
            </a:r>
            <a:r>
              <a:rPr lang="en-US" sz="1400" dirty="0">
                <a:solidFill>
                  <a:schemeClr val="bg1"/>
                </a:solidFill>
                <a:latin typeface="Arial" panose="020B0604020202020204" pitchFamily="34" charset="0"/>
                <a:cs typeface="Arial" panose="020B0604020202020204" pitchFamily="34" charset="0"/>
              </a:rPr>
              <a:t>surrounding longer-lived (~ 30-40 minutes at least) and larger-sized embedded warm areas. It is the character, form of encapsulation of the embedded warm area which determines if the storm is labeled as </a:t>
            </a:r>
            <a:r>
              <a:rPr lang="en-US" sz="1400" dirty="0" smtClean="0">
                <a:solidFill>
                  <a:schemeClr val="bg1"/>
                </a:solidFill>
                <a:latin typeface="Arial" panose="020B0604020202020204" pitchFamily="34" charset="0"/>
                <a:cs typeface="Arial" panose="020B0604020202020204" pitchFamily="34" charset="0"/>
              </a:rPr>
              <a:t>cold-ring shaped </a:t>
            </a:r>
            <a:r>
              <a:rPr lang="en-US" sz="1400" dirty="0">
                <a:solidFill>
                  <a:schemeClr val="bg1"/>
                </a:solidFill>
                <a:latin typeface="Arial" panose="020B0604020202020204" pitchFamily="34" charset="0"/>
                <a:cs typeface="Arial" panose="020B0604020202020204" pitchFamily="34" charset="0"/>
              </a:rPr>
              <a:t>or </a:t>
            </a:r>
            <a:r>
              <a:rPr lang="en-US" sz="1400" dirty="0" smtClean="0">
                <a:solidFill>
                  <a:schemeClr val="bg1"/>
                </a:solidFill>
                <a:latin typeface="Arial" panose="020B0604020202020204" pitchFamily="34" charset="0"/>
                <a:cs typeface="Arial" panose="020B0604020202020204" pitchFamily="34" charset="0"/>
              </a:rPr>
              <a:t>cold-U/V shaped </a:t>
            </a:r>
            <a:r>
              <a:rPr lang="en-US" sz="1400" dirty="0">
                <a:solidFill>
                  <a:schemeClr val="bg1"/>
                </a:solidFill>
                <a:latin typeface="Arial" panose="020B0604020202020204" pitchFamily="34" charset="0"/>
                <a:cs typeface="Arial" panose="020B0604020202020204" pitchFamily="34" charset="0"/>
              </a:rPr>
              <a:t>one. </a:t>
            </a:r>
            <a:r>
              <a:rPr lang="en-US" sz="1400" dirty="0" smtClean="0">
                <a:solidFill>
                  <a:schemeClr val="bg1"/>
                </a:solidFill>
                <a:latin typeface="Arial" panose="020B0604020202020204" pitchFamily="34" charset="0"/>
                <a:cs typeface="Arial" panose="020B0604020202020204" pitchFamily="34" charset="0"/>
              </a:rPr>
              <a:t>Storms with both, cold rings or cold-U/V features, are typically prone to produce some form of severe weather. </a:t>
            </a: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Short-lived embedded warm spots (~ 5-20 minutes) or areas are much more frequent than their longer-lived forms, found inside cold-U/V or cold-ring features. The short-lived warm spots do not indicate possibly severe storms, they may form downwind of any overshooting top, under favorable environmental conditions (tropopause inversion and cloud-top relative winds</a:t>
            </a:r>
            <a:r>
              <a:rPr lang="en-US" sz="1400" dirty="0" smtClean="0">
                <a:solidFill>
                  <a:schemeClr val="bg1"/>
                </a:solidFill>
                <a:latin typeface="Arial" panose="020B0604020202020204" pitchFamily="34" charset="0"/>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p:txBody>
      </p:sp>
      <p:pic>
        <p:nvPicPr>
          <p:cNvPr id="4" name="Picture 2" descr="H:\MSG - predvybrane situace\20080602 mozna CloudSat-MODIS cold-rings\img-msgce-BT\msgce.BT.20080602.1515.0.jpg"/>
          <p:cNvPicPr>
            <a:picLocks noChangeAspect="1" noChangeArrowheads="1"/>
          </p:cNvPicPr>
          <p:nvPr/>
        </p:nvPicPr>
        <p:blipFill>
          <a:blip r:embed="rId2" cstate="print"/>
          <a:srcRect/>
          <a:stretch>
            <a:fillRect/>
          </a:stretch>
        </p:blipFill>
        <p:spPr bwMode="auto">
          <a:xfrm>
            <a:off x="5739908" y="969572"/>
            <a:ext cx="5896314" cy="4422236"/>
          </a:xfrm>
          <a:prstGeom prst="rect">
            <a:avLst/>
          </a:prstGeom>
          <a:noFill/>
          <a:ln w="0">
            <a:solidFill>
              <a:schemeClr val="bg1">
                <a:lumMod val="50000"/>
              </a:schemeClr>
            </a:solidFill>
            <a:miter lim="800000"/>
            <a:headEnd/>
            <a:tailEnd/>
          </a:ln>
        </p:spPr>
      </p:pic>
    </p:spTree>
    <p:extLst>
      <p:ext uri="{BB962C8B-B14F-4D97-AF65-F5344CB8AC3E}">
        <p14:creationId xmlns:p14="http://schemas.microsoft.com/office/powerpoint/2010/main" val="416603010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153592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Embedded warm spots / areas,  cold rings and cold-U/V cloud-top features  –  example </a:t>
            </a:r>
            <a:r>
              <a:rPr lang="en-US" sz="1200" dirty="0" smtClean="0">
                <a:solidFill>
                  <a:schemeClr val="bg1"/>
                </a:solidFill>
                <a:latin typeface="Arial" panose="020B0604020202020204" pitchFamily="34" charset="0"/>
                <a:cs typeface="Arial" panose="020B0604020202020204" pitchFamily="34" charset="0"/>
              </a:rPr>
              <a:t> (2018-06-11,  MSG-3 RSS, SEVIRI IR10.8-BT 200-240K)</a:t>
            </a:r>
            <a:endParaRPr lang="en-US" sz="1200" dirty="0">
              <a:solidFill>
                <a:schemeClr val="bg1"/>
              </a:solidFill>
              <a:latin typeface="Arial" panose="020B0604020202020204" pitchFamily="34" charset="0"/>
              <a:cs typeface="Arial" panose="020B0604020202020204" pitchFamily="34" charset="0"/>
            </a:endParaRPr>
          </a:p>
        </p:txBody>
      </p:sp>
      <p:pic>
        <p:nvPicPr>
          <p:cNvPr id="3" name="20180611_CE_IR108-BT_200-240K_10-fps_x264_ABR_8Mb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20000" y="540000"/>
            <a:ext cx="8874001" cy="6120000"/>
          </a:xfrm>
          <a:prstGeom prst="rect">
            <a:avLst/>
          </a:prstGeom>
          <a:ln w="0">
            <a:solidFill>
              <a:schemeClr val="bg1">
                <a:lumMod val="65000"/>
              </a:schemeClr>
            </a:solidFill>
          </a:ln>
        </p:spPr>
      </p:pic>
    </p:spTree>
    <p:extLst>
      <p:ext uri="{BB962C8B-B14F-4D97-AF65-F5344CB8AC3E}">
        <p14:creationId xmlns:p14="http://schemas.microsoft.com/office/powerpoint/2010/main" val="2876711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0505062"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terminology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14" descr="Obr4_20060625-1345_MSG1_HRV-IR108BT"/>
          <p:cNvPicPr>
            <a:picLocks noChangeAspect="1" noChangeArrowheads="1"/>
          </p:cNvPicPr>
          <p:nvPr/>
        </p:nvPicPr>
        <p:blipFill>
          <a:blip r:embed="rId2" cstate="print"/>
          <a:srcRect/>
          <a:stretch>
            <a:fillRect/>
          </a:stretch>
        </p:blipFill>
        <p:spPr bwMode="auto">
          <a:xfrm>
            <a:off x="1620000" y="612000"/>
            <a:ext cx="9087267" cy="5940000"/>
          </a:xfrm>
          <a:prstGeom prst="rect">
            <a:avLst/>
          </a:prstGeom>
          <a:noFill/>
          <a:ln w="0">
            <a:solidFill>
              <a:schemeClr val="bg1">
                <a:lumMod val="50000"/>
              </a:schemeClr>
            </a:solidFill>
            <a:miter lim="800000"/>
            <a:headEnd/>
            <a:tailEnd/>
          </a:ln>
        </p:spPr>
      </p:pic>
      <p:sp>
        <p:nvSpPr>
          <p:cNvPr id="5" name="Text Box 16"/>
          <p:cNvSpPr txBox="1">
            <a:spLocks noChangeArrowheads="1"/>
          </p:cNvSpPr>
          <p:nvPr/>
        </p:nvSpPr>
        <p:spPr bwMode="auto">
          <a:xfrm>
            <a:off x="1785339" y="785813"/>
            <a:ext cx="428322" cy="230832"/>
          </a:xfrm>
          <a:prstGeom prst="rect">
            <a:avLst/>
          </a:prstGeom>
          <a:solidFill>
            <a:srgbClr val="002060"/>
          </a:solidFill>
          <a:ln w="9525">
            <a:solidFill>
              <a:srgbClr val="FFFFCC"/>
            </a:solidFill>
            <a:miter lim="800000"/>
            <a:headEnd/>
            <a:tailEnd/>
          </a:ln>
        </p:spPr>
        <p:txBody>
          <a:bodyPr wrap="none">
            <a:spAutoFit/>
          </a:bodyPr>
          <a:lstStyle/>
          <a:p>
            <a:r>
              <a:rPr lang="en-US" sz="900" b="1" dirty="0">
                <a:solidFill>
                  <a:schemeClr val="bg1"/>
                </a:solidFill>
                <a:latin typeface="Arial" panose="020B0604020202020204" pitchFamily="34" charset="0"/>
                <a:cs typeface="Arial" panose="020B0604020202020204" pitchFamily="34" charset="0"/>
              </a:rPr>
              <a:t>HRV</a:t>
            </a:r>
            <a:endParaRPr lang="cs-CZ" sz="900" b="1" dirty="0">
              <a:solidFill>
                <a:schemeClr val="bg1"/>
              </a:solidFill>
              <a:latin typeface="Arial" panose="020B0604020202020204" pitchFamily="34" charset="0"/>
              <a:cs typeface="Arial" panose="020B0604020202020204" pitchFamily="34" charset="0"/>
            </a:endParaRPr>
          </a:p>
        </p:txBody>
      </p:sp>
      <p:sp>
        <p:nvSpPr>
          <p:cNvPr id="6" name="Text Box 17"/>
          <p:cNvSpPr txBox="1">
            <a:spLocks noChangeArrowheads="1"/>
          </p:cNvSpPr>
          <p:nvPr/>
        </p:nvSpPr>
        <p:spPr bwMode="auto">
          <a:xfrm>
            <a:off x="9497566" y="785813"/>
            <a:ext cx="1018227" cy="230832"/>
          </a:xfrm>
          <a:prstGeom prst="rect">
            <a:avLst/>
          </a:prstGeom>
          <a:solidFill>
            <a:srgbClr val="002060"/>
          </a:solidFill>
          <a:ln w="9525">
            <a:solidFill>
              <a:srgbClr val="FFFFCC"/>
            </a:solidFill>
            <a:miter lim="800000"/>
            <a:headEnd/>
            <a:tailEnd/>
          </a:ln>
        </p:spPr>
        <p:txBody>
          <a:bodyPr wrap="none">
            <a:spAutoFit/>
          </a:bodyPr>
          <a:lstStyle/>
          <a:p>
            <a:r>
              <a:rPr lang="en-US" sz="900" b="1" dirty="0">
                <a:solidFill>
                  <a:schemeClr val="bg1"/>
                </a:solidFill>
                <a:latin typeface="Arial" panose="020B0604020202020204" pitchFamily="34" charset="0"/>
                <a:cs typeface="Arial" panose="020B0604020202020204" pitchFamily="34" charset="0"/>
              </a:rPr>
              <a:t>IR 10.8 BT ENH</a:t>
            </a:r>
            <a:endParaRPr lang="cs-CZ" sz="900" b="1" dirty="0">
              <a:solidFill>
                <a:schemeClr val="bg1"/>
              </a:solidFill>
              <a:latin typeface="Arial" panose="020B0604020202020204" pitchFamily="34" charset="0"/>
              <a:cs typeface="Arial" panose="020B0604020202020204" pitchFamily="34" charset="0"/>
            </a:endParaRPr>
          </a:p>
        </p:txBody>
      </p:sp>
      <p:sp>
        <p:nvSpPr>
          <p:cNvPr id="7" name="Line 12"/>
          <p:cNvSpPr>
            <a:spLocks noChangeShapeType="1"/>
          </p:cNvSpPr>
          <p:nvPr/>
        </p:nvSpPr>
        <p:spPr bwMode="auto">
          <a:xfrm flipH="1" flipV="1">
            <a:off x="8389291" y="2485617"/>
            <a:ext cx="1214437" cy="357188"/>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8" name="Line 13"/>
          <p:cNvSpPr>
            <a:spLocks noChangeShapeType="1"/>
          </p:cNvSpPr>
          <p:nvPr/>
        </p:nvSpPr>
        <p:spPr bwMode="auto">
          <a:xfrm flipH="1">
            <a:off x="8389291" y="2842805"/>
            <a:ext cx="1500187" cy="433387"/>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9" name="Line 14"/>
          <p:cNvSpPr>
            <a:spLocks noChangeShapeType="1"/>
          </p:cNvSpPr>
          <p:nvPr/>
        </p:nvSpPr>
        <p:spPr bwMode="auto">
          <a:xfrm flipH="1">
            <a:off x="8675041" y="2869792"/>
            <a:ext cx="1428750" cy="46038"/>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10" name="Text Box 15"/>
          <p:cNvSpPr txBox="1">
            <a:spLocks noChangeArrowheads="1"/>
          </p:cNvSpPr>
          <p:nvPr/>
        </p:nvSpPr>
        <p:spPr bwMode="auto">
          <a:xfrm>
            <a:off x="9583090" y="2731680"/>
            <a:ext cx="976549" cy="261610"/>
          </a:xfrm>
          <a:prstGeom prst="rect">
            <a:avLst/>
          </a:prstGeom>
          <a:solidFill>
            <a:srgbClr val="800000"/>
          </a:solidFill>
          <a:ln w="12700">
            <a:solidFill>
              <a:srgbClr val="FFFFFF"/>
            </a:solidFill>
            <a:miter lim="800000"/>
            <a:headEnd/>
            <a:tailEnd/>
          </a:ln>
        </p:spPr>
        <p:txBody>
          <a:bodyPr wrap="none">
            <a:spAutoFit/>
          </a:bodyPr>
          <a:lstStyle/>
          <a:p>
            <a:r>
              <a:rPr lang="en-US" sz="1100" b="1" dirty="0">
                <a:solidFill>
                  <a:schemeClr val="bg1"/>
                </a:solidFill>
                <a:latin typeface="Arial" panose="020B0604020202020204" pitchFamily="34" charset="0"/>
                <a:cs typeface="Arial" panose="020B0604020202020204" pitchFamily="34" charset="0"/>
              </a:rPr>
              <a:t>COLD RING</a:t>
            </a:r>
            <a:endParaRPr lang="cs-CZ" sz="1100" b="1" dirty="0">
              <a:solidFill>
                <a:schemeClr val="bg1"/>
              </a:solidFill>
              <a:latin typeface="Arial" panose="020B0604020202020204" pitchFamily="34" charset="0"/>
              <a:cs typeface="Arial" panose="020B0604020202020204" pitchFamily="34" charset="0"/>
            </a:endParaRPr>
          </a:p>
        </p:txBody>
      </p:sp>
      <p:sp>
        <p:nvSpPr>
          <p:cNvPr id="11" name="Line 16"/>
          <p:cNvSpPr>
            <a:spLocks noChangeShapeType="1"/>
          </p:cNvSpPr>
          <p:nvPr/>
        </p:nvSpPr>
        <p:spPr bwMode="auto">
          <a:xfrm>
            <a:off x="6741617" y="2534776"/>
            <a:ext cx="1500188" cy="500063"/>
          </a:xfrm>
          <a:prstGeom prst="line">
            <a:avLst/>
          </a:prstGeom>
          <a:noFill/>
          <a:ln w="38100">
            <a:solidFill>
              <a:srgbClr val="000000"/>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12" name="Text Box 17"/>
          <p:cNvSpPr txBox="1">
            <a:spLocks noChangeArrowheads="1"/>
          </p:cNvSpPr>
          <p:nvPr/>
        </p:nvSpPr>
        <p:spPr bwMode="auto">
          <a:xfrm>
            <a:off x="5158777" y="2254250"/>
            <a:ext cx="1785937" cy="400110"/>
          </a:xfrm>
          <a:prstGeom prst="rect">
            <a:avLst/>
          </a:prstGeom>
          <a:solidFill>
            <a:srgbClr val="800000"/>
          </a:solidFill>
          <a:ln w="12700">
            <a:solidFill>
              <a:srgbClr val="FFFFFF"/>
            </a:solidFill>
            <a:miter lim="800000"/>
            <a:headEnd/>
            <a:tailEnd/>
          </a:ln>
          <a:effectLst/>
        </p:spPr>
        <p:txBody>
          <a:bodyPr>
            <a:spAutoFit/>
          </a:bodyPr>
          <a:lstStyle/>
          <a:p>
            <a:pPr algn="ctr">
              <a:defRPr/>
            </a:pPr>
            <a:r>
              <a:rPr lang="en-US" sz="1000" b="1" dirty="0">
                <a:solidFill>
                  <a:schemeClr val="bg1"/>
                </a:solidFill>
                <a:latin typeface="Arial" panose="020B0604020202020204" pitchFamily="34" charset="0"/>
                <a:cs typeface="Arial" panose="020B0604020202020204" pitchFamily="34" charset="0"/>
              </a:rPr>
              <a:t>CENTRAL WARM SPOT</a:t>
            </a:r>
            <a:br>
              <a:rPr lang="en-US" sz="1000" b="1" dirty="0">
                <a:solidFill>
                  <a:schemeClr val="bg1"/>
                </a:solidFill>
                <a:latin typeface="Arial" panose="020B0604020202020204" pitchFamily="34" charset="0"/>
                <a:cs typeface="Arial" panose="020B0604020202020204" pitchFamily="34" charset="0"/>
              </a:rPr>
            </a:br>
            <a:r>
              <a:rPr lang="en-US" sz="1000" b="1" dirty="0">
                <a:solidFill>
                  <a:schemeClr val="bg1"/>
                </a:solidFill>
                <a:latin typeface="Arial" panose="020B0604020202020204" pitchFamily="34" charset="0"/>
                <a:cs typeface="Arial" panose="020B0604020202020204" pitchFamily="34" charset="0"/>
              </a:rPr>
              <a:t>(CWS)</a:t>
            </a:r>
            <a:endParaRPr lang="cs-CZ" sz="1000" b="1" dirty="0">
              <a:solidFill>
                <a:schemeClr val="bg1"/>
              </a:solidFill>
              <a:latin typeface="Arial" panose="020B0604020202020204" pitchFamily="34" charset="0"/>
              <a:cs typeface="Arial" panose="020B0604020202020204" pitchFamily="34" charset="0"/>
            </a:endParaRPr>
          </a:p>
        </p:txBody>
      </p:sp>
      <p:sp>
        <p:nvSpPr>
          <p:cNvPr id="13" name="TextovéPole 4"/>
          <p:cNvSpPr txBox="1">
            <a:spLocks noChangeArrowheads="1"/>
          </p:cNvSpPr>
          <p:nvPr/>
        </p:nvSpPr>
        <p:spPr bwMode="auto">
          <a:xfrm>
            <a:off x="8038891" y="251463"/>
            <a:ext cx="3807453"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200</a:t>
            </a:r>
            <a:r>
              <a:rPr lang="cs-CZ" sz="900" dirty="0" smtClean="0">
                <a:solidFill>
                  <a:schemeClr val="bg1"/>
                </a:solidFill>
                <a:latin typeface="Arial" panose="020B0604020202020204" pitchFamily="34" charset="0"/>
                <a:cs typeface="Arial" panose="020B0604020202020204" pitchFamily="34" charset="0"/>
              </a:rPr>
              <a:t>6</a:t>
            </a:r>
            <a:r>
              <a:rPr lang="en-US" sz="900" dirty="0" smtClean="0">
                <a:solidFill>
                  <a:schemeClr val="bg1"/>
                </a:solidFill>
                <a:latin typeface="Arial" panose="020B0604020202020204" pitchFamily="34" charset="0"/>
                <a:cs typeface="Arial" panose="020B0604020202020204" pitchFamily="34" charset="0"/>
              </a:rPr>
              <a:t>-0</a:t>
            </a:r>
            <a:r>
              <a:rPr lang="cs-CZ" sz="900" dirty="0" smtClean="0">
                <a:solidFill>
                  <a:schemeClr val="bg1"/>
                </a:solidFill>
                <a:latin typeface="Arial" panose="020B0604020202020204" pitchFamily="34" charset="0"/>
                <a:cs typeface="Arial" panose="020B0604020202020204" pitchFamily="34" charset="0"/>
              </a:rPr>
              <a:t>5</a:t>
            </a:r>
            <a:r>
              <a:rPr lang="en-US" sz="900" dirty="0" smtClean="0">
                <a:solidFill>
                  <a:schemeClr val="bg1"/>
                </a:solidFill>
                <a:latin typeface="Arial" panose="020B0604020202020204" pitchFamily="34" charset="0"/>
                <a:cs typeface="Arial" panose="020B0604020202020204" pitchFamily="34" charset="0"/>
              </a:rPr>
              <a:t>-</a:t>
            </a:r>
            <a:r>
              <a:rPr lang="cs-CZ" sz="900" dirty="0" smtClean="0">
                <a:solidFill>
                  <a:schemeClr val="bg1"/>
                </a:solidFill>
                <a:latin typeface="Arial" panose="020B0604020202020204" pitchFamily="34" charset="0"/>
                <a:cs typeface="Arial" panose="020B0604020202020204" pitchFamily="34" charset="0"/>
              </a:rPr>
              <a:t>25</a:t>
            </a:r>
            <a:r>
              <a:rPr lang="en-US" sz="900" dirty="0" smtClean="0">
                <a:solidFill>
                  <a:schemeClr val="bg1"/>
                </a:solidFill>
                <a:latin typeface="Arial" panose="020B0604020202020204" pitchFamily="34" charset="0"/>
                <a:cs typeface="Arial" panose="020B0604020202020204" pitchFamily="34" charset="0"/>
              </a:rPr>
              <a:t>  </a:t>
            </a:r>
            <a:r>
              <a:rPr lang="cs-CZ" sz="900" dirty="0" smtClean="0">
                <a:solidFill>
                  <a:schemeClr val="bg1"/>
                </a:solidFill>
                <a:latin typeface="Arial" panose="020B0604020202020204" pitchFamily="34" charset="0"/>
                <a:cs typeface="Arial" panose="020B0604020202020204" pitchFamily="34" charset="0"/>
              </a:rPr>
              <a:t>13</a:t>
            </a:r>
            <a:r>
              <a:rPr lang="en-US" sz="900" dirty="0" smtClean="0">
                <a:solidFill>
                  <a:schemeClr val="bg1"/>
                </a:solidFill>
                <a:latin typeface="Arial" panose="020B0604020202020204" pitchFamily="34" charset="0"/>
                <a:cs typeface="Arial" panose="020B0604020202020204" pitchFamily="34" charset="0"/>
              </a:rPr>
              <a:t>:</a:t>
            </a:r>
            <a:r>
              <a:rPr lang="cs-CZ" sz="900" dirty="0" smtClean="0">
                <a:solidFill>
                  <a:schemeClr val="bg1"/>
                </a:solidFill>
                <a:latin typeface="Arial" panose="020B0604020202020204" pitchFamily="34" charset="0"/>
                <a:cs typeface="Arial" panose="020B0604020202020204" pitchFamily="34" charset="0"/>
              </a:rPr>
              <a:t>4</a:t>
            </a:r>
            <a:r>
              <a:rPr lang="en-US" sz="900" dirty="0" smtClean="0">
                <a:solidFill>
                  <a:schemeClr val="bg1"/>
                </a:solidFill>
                <a:latin typeface="Arial" panose="020B0604020202020204" pitchFamily="34" charset="0"/>
                <a:cs typeface="Arial" panose="020B0604020202020204" pitchFamily="34" charset="0"/>
              </a:rPr>
              <a:t>5 </a:t>
            </a:r>
            <a:r>
              <a:rPr lang="en-US" sz="900" dirty="0">
                <a:solidFill>
                  <a:schemeClr val="bg1"/>
                </a:solidFill>
                <a:latin typeface="Arial" panose="020B0604020202020204" pitchFamily="34" charset="0"/>
                <a:cs typeface="Arial" panose="020B0604020202020204" pitchFamily="34" charset="0"/>
              </a:rPr>
              <a:t>UTC  </a:t>
            </a:r>
            <a:r>
              <a:rPr lang="cs-CZ" sz="900" dirty="0" smtClean="0">
                <a:solidFill>
                  <a:schemeClr val="bg1"/>
                </a:solidFill>
                <a:latin typeface="Arial" panose="020B0604020202020204" pitchFamily="34" charset="0"/>
                <a:cs typeface="Arial" panose="020B0604020202020204" pitchFamily="34" charset="0"/>
              </a:rPr>
              <a:t>Meteosat-8 (MSG-1),  </a:t>
            </a:r>
            <a:r>
              <a:rPr lang="en-US" sz="900" dirty="0" smtClean="0">
                <a:solidFill>
                  <a:schemeClr val="bg1"/>
                </a:solidFill>
                <a:latin typeface="Arial" panose="020B0604020202020204" pitchFamily="34" charset="0"/>
                <a:cs typeface="Arial" panose="020B0604020202020204" pitchFamily="34" charset="0"/>
              </a:rPr>
              <a:t>Czech Republic, Austria</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22658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0505062"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a:t>
            </a:r>
            <a:r>
              <a:rPr lang="cs-CZ" sz="1400" b="1" dirty="0" smtClean="0">
                <a:solidFill>
                  <a:schemeClr val="bg1"/>
                </a:solidFill>
                <a:latin typeface="Arial" panose="020B0604020202020204" pitchFamily="34" charset="0"/>
                <a:cs typeface="Arial" panose="020B0604020202020204" pitchFamily="34" charset="0"/>
              </a:rPr>
              <a:t>U/V</a:t>
            </a:r>
            <a:r>
              <a:rPr lang="en-US" sz="1400" b="1" dirty="0" smtClean="0">
                <a:solidFill>
                  <a:schemeClr val="bg1"/>
                </a:solidFill>
                <a:latin typeface="Arial" panose="020B0604020202020204" pitchFamily="34" charset="0"/>
                <a:cs typeface="Arial" panose="020B0604020202020204" pitchFamily="34" charset="0"/>
              </a:rPr>
              <a:t>  (enhanced-V)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terminology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12" descr="200705261500_MSG2_HRV-IR108BT-500m_mosaic"/>
          <p:cNvPicPr>
            <a:picLocks noChangeAspect="1" noChangeArrowheads="1"/>
          </p:cNvPicPr>
          <p:nvPr/>
        </p:nvPicPr>
        <p:blipFill>
          <a:blip r:embed="rId2" cstate="print"/>
          <a:srcRect/>
          <a:stretch>
            <a:fillRect/>
          </a:stretch>
        </p:blipFill>
        <p:spPr bwMode="auto">
          <a:xfrm>
            <a:off x="1620000" y="612000"/>
            <a:ext cx="9090773" cy="5940000"/>
          </a:xfrm>
          <a:prstGeom prst="rect">
            <a:avLst/>
          </a:prstGeom>
          <a:noFill/>
          <a:ln w="0">
            <a:solidFill>
              <a:schemeClr val="bg1">
                <a:lumMod val="50000"/>
              </a:schemeClr>
            </a:solidFill>
            <a:miter lim="800000"/>
            <a:headEnd/>
            <a:tailEnd/>
          </a:ln>
        </p:spPr>
      </p:pic>
      <p:sp>
        <p:nvSpPr>
          <p:cNvPr id="4" name="Line 14"/>
          <p:cNvSpPr>
            <a:spLocks noChangeShapeType="1"/>
          </p:cNvSpPr>
          <p:nvPr/>
        </p:nvSpPr>
        <p:spPr bwMode="auto">
          <a:xfrm flipH="1" flipV="1">
            <a:off x="9531610" y="3999888"/>
            <a:ext cx="785812" cy="1143000"/>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5" name="Line 15"/>
          <p:cNvSpPr>
            <a:spLocks noChangeShapeType="1"/>
          </p:cNvSpPr>
          <p:nvPr/>
        </p:nvSpPr>
        <p:spPr bwMode="auto">
          <a:xfrm flipH="1" flipV="1">
            <a:off x="8960110" y="4499951"/>
            <a:ext cx="1214437" cy="642937"/>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6" name="Text Box 17"/>
          <p:cNvSpPr txBox="1">
            <a:spLocks noChangeArrowheads="1"/>
          </p:cNvSpPr>
          <p:nvPr/>
        </p:nvSpPr>
        <p:spPr bwMode="auto">
          <a:xfrm>
            <a:off x="10004174" y="5080976"/>
            <a:ext cx="1052512" cy="261937"/>
          </a:xfrm>
          <a:prstGeom prst="rect">
            <a:avLst/>
          </a:prstGeom>
          <a:solidFill>
            <a:srgbClr val="800000"/>
          </a:solidFill>
          <a:ln w="12700">
            <a:solidFill>
              <a:srgbClr val="FFFFFF"/>
            </a:solidFill>
            <a:miter lim="800000"/>
            <a:headEnd/>
            <a:tailEnd/>
          </a:ln>
        </p:spPr>
        <p:txBody>
          <a:bodyPr>
            <a:spAutoFit/>
          </a:bodyPr>
          <a:lstStyle/>
          <a:p>
            <a:pPr algn="ctr"/>
            <a:r>
              <a:rPr lang="en-US" sz="1100" b="1" i="1" dirty="0">
                <a:solidFill>
                  <a:schemeClr val="bg1"/>
                </a:solidFill>
                <a:latin typeface="Arial" panose="020B0604020202020204" pitchFamily="34" charset="0"/>
                <a:cs typeface="Arial" panose="020B0604020202020204" pitchFamily="34" charset="0"/>
              </a:rPr>
              <a:t>COLD-U</a:t>
            </a:r>
            <a:endParaRPr lang="cs-CZ" sz="1100" b="1" i="1" dirty="0">
              <a:solidFill>
                <a:schemeClr val="bg1"/>
              </a:solidFill>
              <a:latin typeface="Arial" panose="020B0604020202020204" pitchFamily="34" charset="0"/>
              <a:cs typeface="Arial" panose="020B0604020202020204" pitchFamily="34" charset="0"/>
            </a:endParaRPr>
          </a:p>
        </p:txBody>
      </p:sp>
      <p:sp>
        <p:nvSpPr>
          <p:cNvPr id="7" name="Line 18"/>
          <p:cNvSpPr>
            <a:spLocks noChangeShapeType="1"/>
          </p:cNvSpPr>
          <p:nvPr/>
        </p:nvSpPr>
        <p:spPr bwMode="auto">
          <a:xfrm flipV="1">
            <a:off x="7241562" y="4056474"/>
            <a:ext cx="1854200" cy="803275"/>
          </a:xfrm>
          <a:prstGeom prst="line">
            <a:avLst/>
          </a:prstGeom>
          <a:noFill/>
          <a:ln w="38100">
            <a:solidFill>
              <a:srgbClr val="000000"/>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8" name="Text Box 19"/>
          <p:cNvSpPr txBox="1">
            <a:spLocks noChangeArrowheads="1"/>
          </p:cNvSpPr>
          <p:nvPr/>
        </p:nvSpPr>
        <p:spPr bwMode="auto">
          <a:xfrm>
            <a:off x="5633271" y="4691984"/>
            <a:ext cx="1714500" cy="400110"/>
          </a:xfrm>
          <a:prstGeom prst="rect">
            <a:avLst/>
          </a:prstGeom>
          <a:solidFill>
            <a:srgbClr val="800000"/>
          </a:solidFill>
          <a:ln w="12700">
            <a:solidFill>
              <a:srgbClr val="FFFFFF"/>
            </a:solidFill>
            <a:miter lim="800000"/>
            <a:headEnd/>
            <a:tailEnd/>
          </a:ln>
        </p:spPr>
        <p:txBody>
          <a:bodyPr>
            <a:spAutoFit/>
          </a:bodyPr>
          <a:lstStyle/>
          <a:p>
            <a:pPr algn="ctr"/>
            <a:r>
              <a:rPr lang="en-US" sz="1000" b="1" i="1" dirty="0">
                <a:solidFill>
                  <a:schemeClr val="bg1"/>
                </a:solidFill>
                <a:latin typeface="Arial" panose="020B0604020202020204" pitchFamily="34" charset="0"/>
                <a:cs typeface="Arial" panose="020B0604020202020204" pitchFamily="34" charset="0"/>
              </a:rPr>
              <a:t>CLOSE-IN WARM AREA</a:t>
            </a:r>
          </a:p>
          <a:p>
            <a:pPr algn="ctr"/>
            <a:r>
              <a:rPr lang="en-US" sz="1000" b="1" i="1" dirty="0">
                <a:solidFill>
                  <a:schemeClr val="bg1"/>
                </a:solidFill>
                <a:latin typeface="Arial" panose="020B0604020202020204" pitchFamily="34" charset="0"/>
                <a:cs typeface="Arial" panose="020B0604020202020204" pitchFamily="34" charset="0"/>
              </a:rPr>
              <a:t>(CWA)</a:t>
            </a:r>
            <a:endParaRPr lang="cs-CZ" sz="1000" b="1" i="1" dirty="0">
              <a:solidFill>
                <a:schemeClr val="bg1"/>
              </a:solidFill>
              <a:latin typeface="Arial" panose="020B0604020202020204" pitchFamily="34" charset="0"/>
              <a:cs typeface="Arial" panose="020B0604020202020204" pitchFamily="34" charset="0"/>
            </a:endParaRPr>
          </a:p>
        </p:txBody>
      </p:sp>
      <p:sp>
        <p:nvSpPr>
          <p:cNvPr id="9" name="Line 21"/>
          <p:cNvSpPr>
            <a:spLocks noChangeShapeType="1"/>
          </p:cNvSpPr>
          <p:nvPr/>
        </p:nvSpPr>
        <p:spPr bwMode="auto">
          <a:xfrm flipH="1">
            <a:off x="8550073" y="1572236"/>
            <a:ext cx="1171575" cy="1295400"/>
          </a:xfrm>
          <a:prstGeom prst="line">
            <a:avLst/>
          </a:prstGeom>
          <a:noFill/>
          <a:ln w="38100">
            <a:solidFill>
              <a:srgbClr val="000000"/>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10" name="Text Box 20"/>
          <p:cNvSpPr txBox="1">
            <a:spLocks noChangeArrowheads="1"/>
          </p:cNvSpPr>
          <p:nvPr/>
        </p:nvSpPr>
        <p:spPr bwMode="auto">
          <a:xfrm>
            <a:off x="9211190" y="1478525"/>
            <a:ext cx="1665288" cy="400110"/>
          </a:xfrm>
          <a:prstGeom prst="rect">
            <a:avLst/>
          </a:prstGeom>
          <a:solidFill>
            <a:srgbClr val="800000"/>
          </a:solidFill>
          <a:ln w="12700">
            <a:solidFill>
              <a:srgbClr val="FFFFFF"/>
            </a:solidFill>
            <a:miter lim="800000"/>
            <a:headEnd/>
            <a:tailEnd/>
          </a:ln>
        </p:spPr>
        <p:txBody>
          <a:bodyPr>
            <a:spAutoFit/>
          </a:bodyPr>
          <a:lstStyle/>
          <a:p>
            <a:pPr algn="ctr"/>
            <a:r>
              <a:rPr lang="en-US" sz="1000" b="1" i="1" dirty="0">
                <a:solidFill>
                  <a:schemeClr val="bg1"/>
                </a:solidFill>
                <a:latin typeface="Arial" panose="020B0604020202020204" pitchFamily="34" charset="0"/>
                <a:cs typeface="Arial" panose="020B0604020202020204" pitchFamily="34" charset="0"/>
              </a:rPr>
              <a:t>DISTANT WARM AREA</a:t>
            </a:r>
          </a:p>
          <a:p>
            <a:pPr algn="ctr"/>
            <a:r>
              <a:rPr lang="en-US" sz="1000" b="1" i="1" dirty="0">
                <a:solidFill>
                  <a:schemeClr val="bg1"/>
                </a:solidFill>
                <a:latin typeface="Arial" panose="020B0604020202020204" pitchFamily="34" charset="0"/>
                <a:cs typeface="Arial" panose="020B0604020202020204" pitchFamily="34" charset="0"/>
              </a:rPr>
              <a:t>(DWA)</a:t>
            </a:r>
            <a:endParaRPr lang="cs-CZ" sz="1000" b="1" i="1" dirty="0">
              <a:solidFill>
                <a:schemeClr val="bg1"/>
              </a:solidFill>
              <a:latin typeface="Arial" panose="020B0604020202020204" pitchFamily="34" charset="0"/>
              <a:cs typeface="Arial" panose="020B0604020202020204" pitchFamily="34" charset="0"/>
            </a:endParaRPr>
          </a:p>
        </p:txBody>
      </p:sp>
      <p:sp>
        <p:nvSpPr>
          <p:cNvPr id="14" name="Line 15"/>
          <p:cNvSpPr>
            <a:spLocks noChangeShapeType="1"/>
          </p:cNvSpPr>
          <p:nvPr/>
        </p:nvSpPr>
        <p:spPr bwMode="auto">
          <a:xfrm flipH="1" flipV="1">
            <a:off x="9388735" y="4428513"/>
            <a:ext cx="785812" cy="642938"/>
          </a:xfrm>
          <a:prstGeom prst="line">
            <a:avLst/>
          </a:prstGeom>
          <a:noFill/>
          <a:ln w="38100">
            <a:solidFill>
              <a:schemeClr val="bg1"/>
            </a:solidFill>
            <a:round/>
            <a:headEnd/>
            <a:tailEnd type="stealth" w="med" len="lg"/>
          </a:ln>
        </p:spPr>
        <p:txBody>
          <a:bodyPr/>
          <a:lstStyle/>
          <a:p>
            <a:endParaRPr lang="en-US">
              <a:solidFill>
                <a:schemeClr val="bg1"/>
              </a:solidFill>
              <a:latin typeface="Arial" panose="020B0604020202020204" pitchFamily="34" charset="0"/>
              <a:cs typeface="Arial" panose="020B0604020202020204" pitchFamily="34" charset="0"/>
            </a:endParaRPr>
          </a:p>
        </p:txBody>
      </p:sp>
      <p:sp>
        <p:nvSpPr>
          <p:cNvPr id="15" name="TextovéPole 4"/>
          <p:cNvSpPr txBox="1">
            <a:spLocks noChangeArrowheads="1"/>
          </p:cNvSpPr>
          <p:nvPr/>
        </p:nvSpPr>
        <p:spPr bwMode="auto">
          <a:xfrm>
            <a:off x="8668157" y="251463"/>
            <a:ext cx="3082895"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200</a:t>
            </a:r>
            <a:r>
              <a:rPr lang="cs-CZ" sz="900" dirty="0">
                <a:solidFill>
                  <a:schemeClr val="bg1"/>
                </a:solidFill>
                <a:latin typeface="Arial" panose="020B0604020202020204" pitchFamily="34" charset="0"/>
                <a:cs typeface="Arial" panose="020B0604020202020204" pitchFamily="34" charset="0"/>
              </a:rPr>
              <a:t>7</a:t>
            </a:r>
            <a:r>
              <a:rPr lang="en-US" sz="900" dirty="0" smtClean="0">
                <a:solidFill>
                  <a:schemeClr val="bg1"/>
                </a:solidFill>
                <a:latin typeface="Arial" panose="020B0604020202020204" pitchFamily="34" charset="0"/>
                <a:cs typeface="Arial" panose="020B0604020202020204" pitchFamily="34" charset="0"/>
              </a:rPr>
              <a:t>-0</a:t>
            </a:r>
            <a:r>
              <a:rPr lang="cs-CZ" sz="900" dirty="0" smtClean="0">
                <a:solidFill>
                  <a:schemeClr val="bg1"/>
                </a:solidFill>
                <a:latin typeface="Arial" panose="020B0604020202020204" pitchFamily="34" charset="0"/>
                <a:cs typeface="Arial" panose="020B0604020202020204" pitchFamily="34" charset="0"/>
              </a:rPr>
              <a:t>5</a:t>
            </a:r>
            <a:r>
              <a:rPr lang="en-US" sz="900" dirty="0" smtClean="0">
                <a:solidFill>
                  <a:schemeClr val="bg1"/>
                </a:solidFill>
                <a:latin typeface="Arial" panose="020B0604020202020204" pitchFamily="34" charset="0"/>
                <a:cs typeface="Arial" panose="020B0604020202020204" pitchFamily="34" charset="0"/>
              </a:rPr>
              <a:t>-</a:t>
            </a:r>
            <a:r>
              <a:rPr lang="cs-CZ" sz="900" dirty="0" smtClean="0">
                <a:solidFill>
                  <a:schemeClr val="bg1"/>
                </a:solidFill>
                <a:latin typeface="Arial" panose="020B0604020202020204" pitchFamily="34" charset="0"/>
                <a:cs typeface="Arial" panose="020B0604020202020204" pitchFamily="34" charset="0"/>
              </a:rPr>
              <a:t>26</a:t>
            </a:r>
            <a:r>
              <a:rPr lang="en-US" sz="900" dirty="0" smtClean="0">
                <a:solidFill>
                  <a:schemeClr val="bg1"/>
                </a:solidFill>
                <a:latin typeface="Arial" panose="020B0604020202020204" pitchFamily="34" charset="0"/>
                <a:cs typeface="Arial" panose="020B0604020202020204" pitchFamily="34" charset="0"/>
              </a:rPr>
              <a:t>  </a:t>
            </a:r>
            <a:r>
              <a:rPr lang="cs-CZ" sz="900" dirty="0" smtClean="0">
                <a:solidFill>
                  <a:schemeClr val="bg1"/>
                </a:solidFill>
                <a:latin typeface="Arial" panose="020B0604020202020204" pitchFamily="34" charset="0"/>
                <a:cs typeface="Arial" panose="020B0604020202020204" pitchFamily="34" charset="0"/>
              </a:rPr>
              <a:t>15</a:t>
            </a:r>
            <a:r>
              <a:rPr lang="en-US" sz="900" dirty="0" smtClean="0">
                <a:solidFill>
                  <a:schemeClr val="bg1"/>
                </a:solidFill>
                <a:latin typeface="Arial" panose="020B0604020202020204" pitchFamily="34" charset="0"/>
                <a:cs typeface="Arial" panose="020B0604020202020204" pitchFamily="34" charset="0"/>
              </a:rPr>
              <a:t>:</a:t>
            </a:r>
            <a:r>
              <a:rPr lang="cs-CZ" sz="900" dirty="0" smtClean="0">
                <a:solidFill>
                  <a:schemeClr val="bg1"/>
                </a:solidFill>
                <a:latin typeface="Arial" panose="020B0604020202020204" pitchFamily="34" charset="0"/>
                <a:cs typeface="Arial" panose="020B0604020202020204" pitchFamily="34" charset="0"/>
              </a:rPr>
              <a:t>00</a:t>
            </a:r>
            <a:r>
              <a:rPr lang="en-US" sz="900" dirty="0" smtClean="0">
                <a:solidFill>
                  <a:schemeClr val="bg1"/>
                </a:solidFill>
                <a:latin typeface="Arial" panose="020B0604020202020204" pitchFamily="34" charset="0"/>
                <a:cs typeface="Arial" panose="020B0604020202020204" pitchFamily="34" charset="0"/>
              </a:rPr>
              <a:t> </a:t>
            </a:r>
            <a:r>
              <a:rPr lang="en-US" sz="900" dirty="0">
                <a:solidFill>
                  <a:schemeClr val="bg1"/>
                </a:solidFill>
                <a:latin typeface="Arial" panose="020B0604020202020204" pitchFamily="34" charset="0"/>
                <a:cs typeface="Arial" panose="020B0604020202020204" pitchFamily="34" charset="0"/>
              </a:rPr>
              <a:t>UTC  </a:t>
            </a:r>
            <a:r>
              <a:rPr lang="cs-CZ" sz="900" dirty="0" smtClean="0">
                <a:solidFill>
                  <a:schemeClr val="bg1"/>
                </a:solidFill>
                <a:latin typeface="Arial" panose="020B0604020202020204" pitchFamily="34" charset="0"/>
                <a:cs typeface="Arial" panose="020B0604020202020204" pitchFamily="34" charset="0"/>
              </a:rPr>
              <a:t>Meteosat-9 (MSG-2),  </a:t>
            </a:r>
            <a:r>
              <a:rPr lang="en-US" sz="900" dirty="0" smtClean="0">
                <a:solidFill>
                  <a:schemeClr val="bg1"/>
                </a:solidFill>
                <a:latin typeface="Arial" panose="020B0604020202020204" pitchFamily="34" charset="0"/>
                <a:cs typeface="Arial" panose="020B0604020202020204" pitchFamily="34" charset="0"/>
              </a:rPr>
              <a:t>Germany</a:t>
            </a:r>
            <a:endParaRPr lang="en-US" sz="900" dirty="0">
              <a:solidFill>
                <a:schemeClr val="bg1"/>
              </a:solidFill>
              <a:latin typeface="Arial" panose="020B0604020202020204" pitchFamily="34" charset="0"/>
              <a:cs typeface="Arial" panose="020B0604020202020204" pitchFamily="34" charset="0"/>
            </a:endParaRPr>
          </a:p>
        </p:txBody>
      </p:sp>
      <p:sp>
        <p:nvSpPr>
          <p:cNvPr id="16" name="Text Box 16"/>
          <p:cNvSpPr txBox="1">
            <a:spLocks noChangeArrowheads="1"/>
          </p:cNvSpPr>
          <p:nvPr/>
        </p:nvSpPr>
        <p:spPr bwMode="auto">
          <a:xfrm>
            <a:off x="1785339" y="785813"/>
            <a:ext cx="428322" cy="230832"/>
          </a:xfrm>
          <a:prstGeom prst="rect">
            <a:avLst/>
          </a:prstGeom>
          <a:solidFill>
            <a:srgbClr val="002060"/>
          </a:solidFill>
          <a:ln w="9525">
            <a:solidFill>
              <a:srgbClr val="FFFFCC"/>
            </a:solidFill>
            <a:miter lim="800000"/>
            <a:headEnd/>
            <a:tailEnd/>
          </a:ln>
        </p:spPr>
        <p:txBody>
          <a:bodyPr wrap="none">
            <a:spAutoFit/>
          </a:bodyPr>
          <a:lstStyle/>
          <a:p>
            <a:r>
              <a:rPr lang="en-US" sz="900" b="1" dirty="0">
                <a:solidFill>
                  <a:schemeClr val="bg1"/>
                </a:solidFill>
                <a:latin typeface="Arial" panose="020B0604020202020204" pitchFamily="34" charset="0"/>
                <a:cs typeface="Arial" panose="020B0604020202020204" pitchFamily="34" charset="0"/>
              </a:rPr>
              <a:t>HRV</a:t>
            </a:r>
            <a:endParaRPr lang="cs-CZ" sz="900" b="1" dirty="0">
              <a:solidFill>
                <a:schemeClr val="bg1"/>
              </a:solidFill>
              <a:latin typeface="Arial" panose="020B0604020202020204" pitchFamily="34" charset="0"/>
              <a:cs typeface="Arial" panose="020B0604020202020204" pitchFamily="34" charset="0"/>
            </a:endParaRPr>
          </a:p>
        </p:txBody>
      </p:sp>
      <p:sp>
        <p:nvSpPr>
          <p:cNvPr id="17" name="Text Box 17"/>
          <p:cNvSpPr txBox="1">
            <a:spLocks noChangeArrowheads="1"/>
          </p:cNvSpPr>
          <p:nvPr/>
        </p:nvSpPr>
        <p:spPr bwMode="auto">
          <a:xfrm>
            <a:off x="9497566" y="785813"/>
            <a:ext cx="1018227" cy="230832"/>
          </a:xfrm>
          <a:prstGeom prst="rect">
            <a:avLst/>
          </a:prstGeom>
          <a:solidFill>
            <a:srgbClr val="002060"/>
          </a:solidFill>
          <a:ln w="9525">
            <a:solidFill>
              <a:srgbClr val="FFFFCC"/>
            </a:solidFill>
            <a:miter lim="800000"/>
            <a:headEnd/>
            <a:tailEnd/>
          </a:ln>
        </p:spPr>
        <p:txBody>
          <a:bodyPr wrap="none">
            <a:spAutoFit/>
          </a:bodyPr>
          <a:lstStyle/>
          <a:p>
            <a:r>
              <a:rPr lang="en-US" sz="900" b="1" dirty="0">
                <a:solidFill>
                  <a:schemeClr val="bg1"/>
                </a:solidFill>
                <a:latin typeface="Arial" panose="020B0604020202020204" pitchFamily="34" charset="0"/>
                <a:cs typeface="Arial" panose="020B0604020202020204" pitchFamily="34" charset="0"/>
              </a:rPr>
              <a:t>IR 10.8 BT ENH</a:t>
            </a:r>
            <a:endParaRPr lang="cs-CZ" sz="9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85310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050506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Embedded warm spots / areas,  cold rings and cold-U/V cloud-top features  –  terminology and comments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19"/>
          <p:cNvSpPr txBox="1">
            <a:spLocks noChangeArrowheads="1"/>
          </p:cNvSpPr>
          <p:nvPr/>
        </p:nvSpPr>
        <p:spPr bwMode="auto">
          <a:xfrm>
            <a:off x="2001781" y="5074301"/>
            <a:ext cx="8111458" cy="523220"/>
          </a:xfrm>
          <a:prstGeom prst="rect">
            <a:avLst/>
          </a:prstGeom>
          <a:solidFill>
            <a:srgbClr val="000080"/>
          </a:solidFill>
          <a:ln w="6350">
            <a:solidFill>
              <a:srgbClr val="FFFFCC"/>
            </a:solidFill>
            <a:miter lim="800000"/>
            <a:headEnd/>
            <a:tailEnd/>
          </a:ln>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No formal quantitative definition of cold-U/V and cold-ring features, and related CWA and CWS in terms of their temperature differences and thresholds, shape and size, duration … </a:t>
            </a:r>
            <a:endParaRPr lang="cs-CZ" sz="1400" dirty="0">
              <a:solidFill>
                <a:schemeClr val="bg1"/>
              </a:solidFill>
              <a:latin typeface="Arial" panose="020B0604020202020204" pitchFamily="34" charset="0"/>
              <a:cs typeface="Arial" panose="020B0604020202020204" pitchFamily="34" charset="0"/>
            </a:endParaRPr>
          </a:p>
        </p:txBody>
      </p:sp>
      <p:sp>
        <p:nvSpPr>
          <p:cNvPr id="4" name="TextovéPole 15"/>
          <p:cNvSpPr txBox="1">
            <a:spLocks noChangeArrowheads="1"/>
          </p:cNvSpPr>
          <p:nvPr/>
        </p:nvSpPr>
        <p:spPr bwMode="auto">
          <a:xfrm>
            <a:off x="1888095" y="1127980"/>
            <a:ext cx="8323467" cy="3323987"/>
          </a:xfrm>
          <a:prstGeom prst="rect">
            <a:avLst/>
          </a:prstGeom>
          <a:noFill/>
          <a:ln w="9525">
            <a:noFill/>
            <a:miter lim="800000"/>
            <a:headEnd/>
            <a:tailEnd/>
          </a:ln>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Sometimes it is impossible to decide if </a:t>
            </a:r>
            <a:r>
              <a:rPr lang="en-US" sz="1400" dirty="0" smtClean="0">
                <a:solidFill>
                  <a:schemeClr val="bg1"/>
                </a:solidFill>
                <a:latin typeface="Arial" panose="020B0604020202020204" pitchFamily="34" charset="0"/>
                <a:cs typeface="Arial" panose="020B0604020202020204" pitchFamily="34" charset="0"/>
              </a:rPr>
              <a:t>a </a:t>
            </a:r>
            <a:r>
              <a:rPr lang="en-US" sz="1400" dirty="0">
                <a:solidFill>
                  <a:schemeClr val="bg1"/>
                </a:solidFill>
                <a:latin typeface="Arial" panose="020B0604020202020204" pitchFamily="34" charset="0"/>
                <a:cs typeface="Arial" panose="020B0604020202020204" pitchFamily="34" charset="0"/>
              </a:rPr>
              <a:t>storm </a:t>
            </a:r>
            <a:r>
              <a:rPr lang="en-US" sz="1400" dirty="0" smtClean="0">
                <a:solidFill>
                  <a:schemeClr val="bg1"/>
                </a:solidFill>
                <a:latin typeface="Arial" panose="020B0604020202020204" pitchFamily="34" charset="0"/>
                <a:cs typeface="Arial" panose="020B0604020202020204" pitchFamily="34" charset="0"/>
              </a:rPr>
              <a:t>should be characterized </a:t>
            </a:r>
            <a:r>
              <a:rPr lang="en-US" sz="1400" dirty="0">
                <a:solidFill>
                  <a:schemeClr val="bg1"/>
                </a:solidFill>
                <a:latin typeface="Arial" panose="020B0604020202020204" pitchFamily="34" charset="0"/>
                <a:cs typeface="Arial" panose="020B0604020202020204" pitchFamily="34" charset="0"/>
              </a:rPr>
              <a:t>rather </a:t>
            </a:r>
            <a:r>
              <a:rPr lang="en-US" sz="1400" dirty="0" smtClean="0">
                <a:solidFill>
                  <a:schemeClr val="bg1"/>
                </a:solidFill>
                <a:latin typeface="Arial" panose="020B0604020202020204" pitchFamily="34" charset="0"/>
                <a:cs typeface="Arial" panose="020B0604020202020204" pitchFamily="34" charset="0"/>
              </a:rPr>
              <a:t>as a </a:t>
            </a:r>
            <a:r>
              <a:rPr lang="en-US" sz="1400" dirty="0">
                <a:solidFill>
                  <a:schemeClr val="bg1"/>
                </a:solidFill>
                <a:latin typeface="Arial" panose="020B0604020202020204" pitchFamily="34" charset="0"/>
                <a:cs typeface="Arial" panose="020B0604020202020204" pitchFamily="34" charset="0"/>
              </a:rPr>
              <a:t>cold-U/V or cold-ring </a:t>
            </a:r>
            <a:r>
              <a:rPr lang="en-US" sz="1400" dirty="0" smtClean="0">
                <a:solidFill>
                  <a:schemeClr val="bg1"/>
                </a:solidFill>
                <a:latin typeface="Arial" panose="020B0604020202020204" pitchFamily="34" charset="0"/>
                <a:cs typeface="Arial" panose="020B0604020202020204" pitchFamily="34" charset="0"/>
              </a:rPr>
              <a:t>shaped one. </a:t>
            </a:r>
            <a:r>
              <a:rPr lang="en-US" sz="1400" dirty="0">
                <a:solidFill>
                  <a:schemeClr val="bg1"/>
                </a:solidFill>
                <a:latin typeface="Arial" panose="020B0604020202020204" pitchFamily="34" charset="0"/>
                <a:cs typeface="Arial" panose="020B0604020202020204" pitchFamily="34" charset="0"/>
              </a:rPr>
              <a:t>Similarly, it may not be possible to decide between the U or V form - the shape depends not only on the </a:t>
            </a:r>
            <a:r>
              <a:rPr lang="en-US" sz="1400" dirty="0" smtClean="0">
                <a:solidFill>
                  <a:schemeClr val="bg1"/>
                </a:solidFill>
                <a:latin typeface="Arial" panose="020B0604020202020204" pitchFamily="34" charset="0"/>
                <a:cs typeface="Arial" panose="020B0604020202020204" pitchFamily="34" charset="0"/>
              </a:rPr>
              <a:t>real </a:t>
            </a:r>
            <a:r>
              <a:rPr lang="en-US" sz="1400" dirty="0">
                <a:solidFill>
                  <a:schemeClr val="bg1"/>
                </a:solidFill>
                <a:latin typeface="Arial" panose="020B0604020202020204" pitchFamily="34" charset="0"/>
                <a:cs typeface="Arial" panose="020B0604020202020204" pitchFamily="34" charset="0"/>
              </a:rPr>
              <a:t>appearance of the storm </a:t>
            </a:r>
            <a:r>
              <a:rPr lang="en-US" sz="1400" dirty="0" smtClean="0">
                <a:solidFill>
                  <a:schemeClr val="bg1"/>
                </a:solidFill>
                <a:latin typeface="Arial" panose="020B0604020202020204" pitchFamily="34" charset="0"/>
                <a:cs typeface="Arial" panose="020B0604020202020204" pitchFamily="34" charset="0"/>
              </a:rPr>
              <a:t>top (as seen from above), </a:t>
            </a:r>
            <a:r>
              <a:rPr lang="en-US" sz="1400" dirty="0">
                <a:solidFill>
                  <a:schemeClr val="bg1"/>
                </a:solidFill>
                <a:latin typeface="Arial" panose="020B0604020202020204" pitchFamily="34" charset="0"/>
                <a:cs typeface="Arial" panose="020B0604020202020204" pitchFamily="34" charset="0"/>
              </a:rPr>
              <a:t>but also on the viewing </a:t>
            </a:r>
            <a:r>
              <a:rPr lang="en-US" sz="1400" dirty="0" smtClean="0">
                <a:solidFill>
                  <a:schemeClr val="bg1"/>
                </a:solidFill>
                <a:latin typeface="Arial" panose="020B0604020202020204" pitchFamily="34" charset="0"/>
                <a:cs typeface="Arial" panose="020B0604020202020204" pitchFamily="34" charset="0"/>
              </a:rPr>
              <a:t>geometry.</a:t>
            </a:r>
            <a:endParaRPr lang="en-US" sz="1400" dirty="0">
              <a:solidFill>
                <a:schemeClr val="bg1"/>
              </a:solidFill>
              <a:latin typeface="Arial" panose="020B0604020202020204" pitchFamily="34" charset="0"/>
              <a:cs typeface="Arial" panose="020B0604020202020204" pitchFamily="34" charset="0"/>
            </a:endParaRP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Also, occasionally we observe transitions from a </a:t>
            </a:r>
            <a:r>
              <a:rPr lang="en-US" sz="1400" dirty="0" smtClean="0">
                <a:solidFill>
                  <a:schemeClr val="bg1"/>
                </a:solidFill>
                <a:latin typeface="Arial" panose="020B0604020202020204" pitchFamily="34" charset="0"/>
                <a:cs typeface="Arial" panose="020B0604020202020204" pitchFamily="34" charset="0"/>
              </a:rPr>
              <a:t>cold-ring shaped </a:t>
            </a:r>
            <a:r>
              <a:rPr lang="en-US" sz="1400" dirty="0">
                <a:solidFill>
                  <a:schemeClr val="bg1"/>
                </a:solidFill>
                <a:latin typeface="Arial" panose="020B0604020202020204" pitchFamily="34" charset="0"/>
                <a:cs typeface="Arial" panose="020B0604020202020204" pitchFamily="34" charset="0"/>
              </a:rPr>
              <a:t>form to a cold-U/V shaped one (not the opposite way), and also transitions between cold-U and cold-V shapes (both ways</a:t>
            </a:r>
            <a:r>
              <a:rPr lang="en-US" sz="1400" dirty="0" smtClean="0">
                <a:solidFill>
                  <a:schemeClr val="bg1"/>
                </a:solidFill>
                <a:latin typeface="Arial" panose="020B0604020202020204" pitchFamily="34" charset="0"/>
                <a:cs typeface="Arial" panose="020B0604020202020204" pitchFamily="34" charset="0"/>
              </a:rPr>
              <a:t>).</a:t>
            </a: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smtClean="0">
                <a:solidFill>
                  <a:schemeClr val="bg1"/>
                </a:solidFill>
                <a:latin typeface="Arial" panose="020B0604020202020204" pitchFamily="34" charset="0"/>
                <a:cs typeface="Arial" panose="020B0604020202020204" pitchFamily="34" charset="0"/>
              </a:rPr>
              <a:t>Cold rings are typical for low wind shear environments, while cold-U/V almost always form under strong wind shear conditions (jet stream, ...). Both types form downwind of the overshooting tops area. </a:t>
            </a:r>
            <a:endParaRPr lang="en-US" sz="1400" dirty="0">
              <a:solidFill>
                <a:schemeClr val="bg1"/>
              </a:solidFill>
              <a:latin typeface="Arial" panose="020B0604020202020204" pitchFamily="34" charset="0"/>
              <a:cs typeface="Arial" panose="020B0604020202020204" pitchFamily="34" charset="0"/>
            </a:endParaRPr>
          </a:p>
          <a:p>
            <a:pPr algn="just"/>
            <a:endParaRPr lang="en-US" sz="1400" dirty="0" smtClean="0">
              <a:solidFill>
                <a:schemeClr val="bg1"/>
              </a:solidFill>
              <a:latin typeface="Arial" panose="020B0604020202020204" pitchFamily="34" charset="0"/>
              <a:cs typeface="Arial" panose="020B0604020202020204" pitchFamily="34" charset="0"/>
            </a:endParaRP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b="1" u="sng" dirty="0" smtClean="0">
                <a:solidFill>
                  <a:srgbClr val="FF0000"/>
                </a:solidFill>
                <a:latin typeface="Arial" panose="020B0604020202020204" pitchFamily="34" charset="0"/>
                <a:cs typeface="Arial" panose="020B0604020202020204" pitchFamily="34" charset="0"/>
              </a:rPr>
              <a:t>Caution</a:t>
            </a:r>
            <a:r>
              <a:rPr lang="en-US" sz="1400" b="1" dirty="0" smtClean="0">
                <a:solidFill>
                  <a:srgbClr val="FF0000"/>
                </a:solidFill>
                <a:latin typeface="Arial" panose="020B0604020202020204" pitchFamily="34" charset="0"/>
                <a:cs typeface="Arial" panose="020B0604020202020204" pitchFamily="34" charset="0"/>
              </a:rPr>
              <a:t>:   as  embedded </a:t>
            </a:r>
            <a:r>
              <a:rPr lang="en-US" sz="1400" b="1" dirty="0">
                <a:solidFill>
                  <a:srgbClr val="FF0000"/>
                </a:solidFill>
                <a:latin typeface="Arial" panose="020B0604020202020204" pitchFamily="34" charset="0"/>
                <a:cs typeface="Arial" panose="020B0604020202020204" pitchFamily="34" charset="0"/>
              </a:rPr>
              <a:t>warm </a:t>
            </a:r>
            <a:r>
              <a:rPr lang="en-US" sz="1400" b="1" dirty="0" smtClean="0">
                <a:solidFill>
                  <a:srgbClr val="FF0000"/>
                </a:solidFill>
                <a:latin typeface="Arial" panose="020B0604020202020204" pitchFamily="34" charset="0"/>
                <a:cs typeface="Arial" panose="020B0604020202020204" pitchFamily="34" charset="0"/>
              </a:rPr>
              <a:t>area can </a:t>
            </a:r>
            <a:r>
              <a:rPr lang="en-US" sz="1400" b="1" u="sng" dirty="0" smtClean="0">
                <a:solidFill>
                  <a:srgbClr val="FF0000"/>
                </a:solidFill>
                <a:latin typeface="Arial" panose="020B0604020202020204" pitchFamily="34" charset="0"/>
                <a:cs typeface="Arial" panose="020B0604020202020204" pitchFamily="34" charset="0"/>
              </a:rPr>
              <a:t>not</a:t>
            </a:r>
            <a:r>
              <a:rPr lang="en-US" sz="1400" b="1" dirty="0" smtClean="0">
                <a:solidFill>
                  <a:srgbClr val="FF0000"/>
                </a:solidFill>
                <a:latin typeface="Arial" panose="020B0604020202020204" pitchFamily="34" charset="0"/>
                <a:cs typeface="Arial" panose="020B0604020202020204" pitchFamily="34" charset="0"/>
              </a:rPr>
              <a:t> be </a:t>
            </a:r>
            <a:r>
              <a:rPr lang="en-US" sz="1400" b="1" dirty="0">
                <a:solidFill>
                  <a:srgbClr val="FF0000"/>
                </a:solidFill>
                <a:latin typeface="Arial" panose="020B0604020202020204" pitchFamily="34" charset="0"/>
                <a:cs typeface="Arial" panose="020B0604020202020204" pitchFamily="34" charset="0"/>
              </a:rPr>
              <a:t>considered </a:t>
            </a:r>
            <a:r>
              <a:rPr lang="en-US" sz="1400" b="1" dirty="0" smtClean="0">
                <a:solidFill>
                  <a:srgbClr val="FF0000"/>
                </a:solidFill>
                <a:latin typeface="Arial" panose="020B0604020202020204" pitchFamily="34" charset="0"/>
                <a:cs typeface="Arial" panose="020B0604020202020204" pitchFamily="34" charset="0"/>
              </a:rPr>
              <a:t>a </a:t>
            </a:r>
            <a:r>
              <a:rPr lang="en-US" sz="1400" b="1" dirty="0">
                <a:solidFill>
                  <a:srgbClr val="FF0000"/>
                </a:solidFill>
                <a:latin typeface="Arial" panose="020B0604020202020204" pitchFamily="34" charset="0"/>
                <a:cs typeface="Arial" panose="020B0604020202020204" pitchFamily="34" charset="0"/>
              </a:rPr>
              <a:t>warmer region, </a:t>
            </a:r>
            <a:r>
              <a:rPr lang="en-US" sz="1400" b="1" dirty="0" smtClean="0">
                <a:solidFill>
                  <a:srgbClr val="FF0000"/>
                </a:solidFill>
                <a:latin typeface="Arial" panose="020B0604020202020204" pitchFamily="34" charset="0"/>
                <a:cs typeface="Arial" panose="020B0604020202020204" pitchFamily="34" charset="0"/>
              </a:rPr>
              <a:t>which </a:t>
            </a:r>
            <a:r>
              <a:rPr lang="en-US" sz="1400" b="1" dirty="0">
                <a:solidFill>
                  <a:srgbClr val="FF0000"/>
                </a:solidFill>
                <a:latin typeface="Arial" panose="020B0604020202020204" pitchFamily="34" charset="0"/>
                <a:cs typeface="Arial" panose="020B0604020202020204" pitchFamily="34" charset="0"/>
              </a:rPr>
              <a:t>formed by merging of two or more </a:t>
            </a:r>
            <a:r>
              <a:rPr lang="en-US" sz="1400" b="1" dirty="0" smtClean="0">
                <a:solidFill>
                  <a:srgbClr val="FF0000"/>
                </a:solidFill>
                <a:latin typeface="Arial" panose="020B0604020202020204" pitchFamily="34" charset="0"/>
                <a:cs typeface="Arial" panose="020B0604020202020204" pitchFamily="34" charset="0"/>
              </a:rPr>
              <a:t>independent storm cells. </a:t>
            </a:r>
            <a:r>
              <a:rPr lang="en-US" sz="1400" b="1" dirty="0">
                <a:solidFill>
                  <a:srgbClr val="FF0000"/>
                </a:solidFill>
                <a:latin typeface="Arial" panose="020B0604020202020204" pitchFamily="34" charset="0"/>
                <a:cs typeface="Arial" panose="020B0604020202020204" pitchFamily="34" charset="0"/>
              </a:rPr>
              <a:t>Consequently, the same applies to classifying a storm as cold-U/V one.</a:t>
            </a:r>
          </a:p>
        </p:txBody>
      </p:sp>
    </p:spTree>
    <p:extLst>
      <p:ext uri="{BB962C8B-B14F-4D97-AF65-F5344CB8AC3E}">
        <p14:creationId xmlns:p14="http://schemas.microsoft.com/office/powerpoint/2010/main" val="9622377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400967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MSG SEVIRI data </a:t>
            </a:r>
            <a:endParaRPr lang="en-US" sz="1400" b="1" dirty="0">
              <a:solidFill>
                <a:schemeClr val="bg1"/>
              </a:solidFill>
              <a:latin typeface="Arial" panose="020B0604020202020204" pitchFamily="34" charset="0"/>
              <a:cs typeface="Arial" panose="020B0604020202020204" pitchFamily="34" charset="0"/>
            </a:endParaRPr>
          </a:p>
        </p:txBody>
      </p:sp>
      <p:pic>
        <p:nvPicPr>
          <p:cNvPr id="7" name="Picture 4"/>
          <p:cNvPicPr>
            <a:picLocks noChangeAspect="1" noChangeArrowheads="1"/>
          </p:cNvPicPr>
          <p:nvPr/>
        </p:nvPicPr>
        <p:blipFill>
          <a:blip r:embed="rId2" cstate="print"/>
          <a:srcRect/>
          <a:stretch>
            <a:fillRect/>
          </a:stretch>
        </p:blipFill>
        <p:spPr bwMode="auto">
          <a:xfrm>
            <a:off x="677916" y="831674"/>
            <a:ext cx="7860460" cy="5281248"/>
          </a:xfrm>
          <a:prstGeom prst="rect">
            <a:avLst/>
          </a:prstGeom>
          <a:noFill/>
          <a:ln w="0">
            <a:solidFill>
              <a:schemeClr val="bg1">
                <a:lumMod val="50000"/>
              </a:schemeClr>
            </a:solidFill>
            <a:miter lim="800000"/>
            <a:headEnd/>
            <a:tailEnd/>
          </a:ln>
        </p:spPr>
      </p:pic>
      <p:pic>
        <p:nvPicPr>
          <p:cNvPr id="8" name="Picture 3" descr="O:\!!! support files\BT- BTD color scales\BT-bluered-and-BTD-rainbow-scales_266x20_150dpi\BT_bluered-scale_266x20.PNG"/>
          <p:cNvPicPr>
            <a:picLocks noChangeAspect="1" noChangeArrowheads="1"/>
          </p:cNvPicPr>
          <p:nvPr/>
        </p:nvPicPr>
        <p:blipFill>
          <a:blip r:embed="rId3" cstate="print"/>
          <a:stretch>
            <a:fillRect/>
          </a:stretch>
        </p:blipFill>
        <p:spPr bwMode="auto">
          <a:xfrm>
            <a:off x="709221" y="5910941"/>
            <a:ext cx="2352462" cy="176877"/>
          </a:xfrm>
          <a:prstGeom prst="rect">
            <a:avLst/>
          </a:prstGeom>
          <a:noFill/>
        </p:spPr>
      </p:pic>
      <p:sp>
        <p:nvSpPr>
          <p:cNvPr id="9" name="TextovéPole 4"/>
          <p:cNvSpPr txBox="1">
            <a:spLocks noChangeArrowheads="1"/>
          </p:cNvSpPr>
          <p:nvPr/>
        </p:nvSpPr>
        <p:spPr bwMode="auto">
          <a:xfrm>
            <a:off x="8811400" y="858440"/>
            <a:ext cx="2759089" cy="707886"/>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200</a:t>
            </a:r>
            <a:r>
              <a:rPr lang="cs-CZ" sz="1000" dirty="0" smtClean="0">
                <a:solidFill>
                  <a:schemeClr val="bg1"/>
                </a:solidFill>
                <a:latin typeface="Arial" panose="020B0604020202020204" pitchFamily="34" charset="0"/>
                <a:cs typeface="Arial" panose="020B0604020202020204" pitchFamily="34" charset="0"/>
              </a:rPr>
              <a:t>6</a:t>
            </a:r>
            <a:r>
              <a:rPr lang="en-US" sz="1000" dirty="0" smtClean="0">
                <a:solidFill>
                  <a:schemeClr val="bg1"/>
                </a:solidFill>
                <a:latin typeface="Arial" panose="020B0604020202020204" pitchFamily="34" charset="0"/>
                <a:cs typeface="Arial" panose="020B0604020202020204" pitchFamily="34" charset="0"/>
              </a:rPr>
              <a:t>-0</a:t>
            </a:r>
            <a:r>
              <a:rPr lang="cs-CZ" sz="1000" dirty="0" smtClean="0">
                <a:solidFill>
                  <a:schemeClr val="bg1"/>
                </a:solidFill>
                <a:latin typeface="Arial" panose="020B0604020202020204" pitchFamily="34" charset="0"/>
                <a:cs typeface="Arial" panose="020B0604020202020204" pitchFamily="34" charset="0"/>
              </a:rPr>
              <a:t>5</a:t>
            </a:r>
            <a:r>
              <a:rPr lang="en-US" sz="1000" dirty="0" smtClean="0">
                <a:solidFill>
                  <a:schemeClr val="bg1"/>
                </a:solidFill>
                <a:latin typeface="Arial" panose="020B0604020202020204" pitchFamily="34" charset="0"/>
                <a:cs typeface="Arial" panose="020B0604020202020204" pitchFamily="34" charset="0"/>
              </a:rPr>
              <a:t>-</a:t>
            </a:r>
            <a:r>
              <a:rPr lang="cs-CZ" sz="1000" dirty="0" smtClean="0">
                <a:solidFill>
                  <a:schemeClr val="bg1"/>
                </a:solidFill>
                <a:latin typeface="Arial" panose="020B0604020202020204" pitchFamily="34" charset="0"/>
                <a:cs typeface="Arial" panose="020B0604020202020204" pitchFamily="34" charset="0"/>
              </a:rPr>
              <a:t>25</a:t>
            </a:r>
            <a:r>
              <a:rPr lang="en-US" sz="1000" dirty="0" smtClean="0">
                <a:solidFill>
                  <a:schemeClr val="bg1"/>
                </a:solidFill>
                <a:latin typeface="Arial" panose="020B0604020202020204" pitchFamily="34" charset="0"/>
                <a:cs typeface="Arial" panose="020B0604020202020204" pitchFamily="34" charset="0"/>
              </a:rPr>
              <a:t>  </a:t>
            </a:r>
            <a:r>
              <a:rPr lang="cs-CZ" sz="1000" dirty="0" smtClean="0">
                <a:solidFill>
                  <a:schemeClr val="bg1"/>
                </a:solidFill>
                <a:latin typeface="Arial" panose="020B0604020202020204" pitchFamily="34" charset="0"/>
                <a:cs typeface="Arial" panose="020B0604020202020204" pitchFamily="34" charset="0"/>
              </a:rPr>
              <a:t>1</a:t>
            </a:r>
            <a:r>
              <a:rPr lang="en-US" sz="1000" dirty="0" smtClean="0">
                <a:solidFill>
                  <a:schemeClr val="bg1"/>
                </a:solidFill>
                <a:latin typeface="Arial" panose="020B0604020202020204" pitchFamily="34" charset="0"/>
                <a:cs typeface="Arial" panose="020B0604020202020204" pitchFamily="34" charset="0"/>
              </a:rPr>
              <a:t>4:</a:t>
            </a:r>
            <a:r>
              <a:rPr lang="en-US" sz="1000" dirty="0" smtClean="0">
                <a:solidFill>
                  <a:schemeClr val="bg1"/>
                </a:solidFill>
                <a:latin typeface="Arial" panose="020B0604020202020204" pitchFamily="34" charset="0"/>
                <a:cs typeface="Arial" panose="020B0604020202020204" pitchFamily="34" charset="0"/>
              </a:rPr>
              <a:t>00</a:t>
            </a:r>
            <a:r>
              <a:rPr lang="en-US" sz="1000" dirty="0" smtClean="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UTC  </a:t>
            </a:r>
            <a:r>
              <a:rPr lang="cs-CZ" sz="1000" dirty="0" smtClean="0">
                <a:solidFill>
                  <a:schemeClr val="bg1"/>
                </a:solidFill>
                <a:latin typeface="Arial" panose="020B0604020202020204" pitchFamily="34" charset="0"/>
                <a:cs typeface="Arial" panose="020B0604020202020204" pitchFamily="34" charset="0"/>
              </a:rPr>
              <a:t>Meteosat-8 (MSG-1</a:t>
            </a:r>
            <a:r>
              <a:rPr lang="cs-CZ" sz="1000" dirty="0" smtClean="0">
                <a:solidFill>
                  <a:schemeClr val="bg1"/>
                </a:solidFill>
                <a:latin typeface="Arial" panose="020B0604020202020204" pitchFamily="34" charset="0"/>
                <a:cs typeface="Arial" panose="020B0604020202020204" pitchFamily="34" charset="0"/>
              </a:rPr>
              <a:t>)</a:t>
            </a:r>
            <a:endParaRPr lang="en-US" sz="1000" dirty="0" smtClean="0">
              <a:solidFill>
                <a:schemeClr val="bg1"/>
              </a:solidFill>
              <a:latin typeface="Arial" panose="020B0604020202020204" pitchFamily="34" charset="0"/>
              <a:cs typeface="Arial" panose="020B0604020202020204" pitchFamily="34" charset="0"/>
            </a:endParaRPr>
          </a:p>
          <a:p>
            <a:endParaRPr lang="en-US" sz="1000" dirty="0" smtClean="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S</a:t>
            </a:r>
            <a:r>
              <a:rPr lang="en-US" sz="1000" dirty="0" smtClean="0">
                <a:solidFill>
                  <a:schemeClr val="bg1"/>
                </a:solidFill>
                <a:latin typeface="Arial" panose="020B0604020202020204" pitchFamily="34" charset="0"/>
                <a:cs typeface="Arial" panose="020B0604020202020204" pitchFamily="34" charset="0"/>
              </a:rPr>
              <a:t>andwich of HRV  and  IR10.8 BT 200 - 240K</a:t>
            </a:r>
            <a:endParaRPr lang="en-US" sz="1000" dirty="0">
              <a:solidFill>
                <a:schemeClr val="bg1"/>
              </a:solidFill>
              <a:latin typeface="Arial" panose="020B0604020202020204" pitchFamily="34" charset="0"/>
              <a:cs typeface="Arial" panose="020B0604020202020204" pitchFamily="34" charset="0"/>
            </a:endParaRPr>
          </a:p>
          <a:p>
            <a:r>
              <a:rPr lang="en-US" sz="1000" dirty="0" smtClean="0">
                <a:solidFill>
                  <a:schemeClr val="bg1"/>
                </a:solidFill>
                <a:latin typeface="Arial" panose="020B0604020202020204" pitchFamily="34" charset="0"/>
                <a:cs typeface="Arial" panose="020B0604020202020204" pitchFamily="34" charset="0"/>
              </a:rPr>
              <a:t>Czech Republic and </a:t>
            </a:r>
            <a:r>
              <a:rPr lang="en-US" sz="1000" dirty="0" smtClean="0">
                <a:solidFill>
                  <a:schemeClr val="bg1"/>
                </a:solidFill>
                <a:latin typeface="Arial" panose="020B0604020202020204" pitchFamily="34" charset="0"/>
                <a:cs typeface="Arial" panose="020B0604020202020204" pitchFamily="34" charset="0"/>
              </a:rPr>
              <a:t>Austria</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20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400967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MSG SEVIRI data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9" descr="msgce"/>
          <p:cNvPicPr>
            <a:picLocks noChangeAspect="1" noChangeArrowheads="1"/>
          </p:cNvPicPr>
          <p:nvPr/>
        </p:nvPicPr>
        <p:blipFill>
          <a:blip r:embed="rId2" cstate="print"/>
          <a:srcRect/>
          <a:stretch>
            <a:fillRect/>
          </a:stretch>
        </p:blipFill>
        <p:spPr bwMode="auto">
          <a:xfrm>
            <a:off x="72000" y="900000"/>
            <a:ext cx="6000001" cy="4500000"/>
          </a:xfrm>
          <a:prstGeom prst="rect">
            <a:avLst/>
          </a:prstGeom>
          <a:noFill/>
          <a:ln w="0">
            <a:solidFill>
              <a:schemeClr val="bg1">
                <a:lumMod val="50000"/>
              </a:schemeClr>
            </a:solidFill>
            <a:miter lim="800000"/>
            <a:headEnd/>
            <a:tailEnd/>
          </a:ln>
        </p:spPr>
      </p:pic>
      <p:pic>
        <p:nvPicPr>
          <p:cNvPr id="4" name="Picture 5" descr="O:\_ storms 2008\20080520 cold-rings H\MSG oper imgs\img-msgce-BT\msgce.BT.20080520.1415.0.jpg"/>
          <p:cNvPicPr>
            <a:picLocks noChangeAspect="1" noChangeArrowheads="1"/>
          </p:cNvPicPr>
          <p:nvPr/>
        </p:nvPicPr>
        <p:blipFill>
          <a:blip r:embed="rId3" cstate="print"/>
          <a:srcRect/>
          <a:stretch>
            <a:fillRect/>
          </a:stretch>
        </p:blipFill>
        <p:spPr bwMode="auto">
          <a:xfrm>
            <a:off x="6120000" y="900000"/>
            <a:ext cx="6000000" cy="4500000"/>
          </a:xfrm>
          <a:prstGeom prst="rect">
            <a:avLst/>
          </a:prstGeom>
          <a:noFill/>
          <a:ln w="0">
            <a:solidFill>
              <a:schemeClr val="bg1">
                <a:lumMod val="50000"/>
              </a:schemeClr>
            </a:solidFill>
            <a:miter lim="800000"/>
            <a:headEnd/>
            <a:tailEnd/>
          </a:ln>
        </p:spPr>
      </p:pic>
      <p:sp>
        <p:nvSpPr>
          <p:cNvPr id="5" name="TextovéPole 4"/>
          <p:cNvSpPr txBox="1">
            <a:spLocks noChangeArrowheads="1"/>
          </p:cNvSpPr>
          <p:nvPr/>
        </p:nvSpPr>
        <p:spPr bwMode="auto">
          <a:xfrm>
            <a:off x="1976350" y="5405533"/>
            <a:ext cx="1851789"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200</a:t>
            </a:r>
            <a:r>
              <a:rPr lang="cs-CZ" sz="900" dirty="0">
                <a:solidFill>
                  <a:schemeClr val="bg1"/>
                </a:solidFill>
                <a:latin typeface="Arial" panose="020B0604020202020204" pitchFamily="34" charset="0"/>
                <a:cs typeface="Arial" panose="020B0604020202020204" pitchFamily="34" charset="0"/>
              </a:rPr>
              <a:t>7</a:t>
            </a:r>
            <a:r>
              <a:rPr lang="en-US" sz="900" dirty="0" smtClean="0">
                <a:solidFill>
                  <a:schemeClr val="bg1"/>
                </a:solidFill>
                <a:latin typeface="Arial" panose="020B0604020202020204" pitchFamily="34" charset="0"/>
                <a:cs typeface="Arial" panose="020B0604020202020204" pitchFamily="34" charset="0"/>
              </a:rPr>
              <a:t>-07-0</a:t>
            </a:r>
            <a:r>
              <a:rPr lang="cs-CZ" sz="900" dirty="0" smtClean="0">
                <a:solidFill>
                  <a:schemeClr val="bg1"/>
                </a:solidFill>
                <a:latin typeface="Arial" panose="020B0604020202020204" pitchFamily="34" charset="0"/>
                <a:cs typeface="Arial" panose="020B0604020202020204" pitchFamily="34" charset="0"/>
              </a:rPr>
              <a:t>2</a:t>
            </a:r>
            <a:r>
              <a:rPr lang="en-US" sz="900" dirty="0" smtClean="0">
                <a:solidFill>
                  <a:schemeClr val="bg1"/>
                </a:solidFill>
                <a:latin typeface="Arial" panose="020B0604020202020204" pitchFamily="34" charset="0"/>
                <a:cs typeface="Arial" panose="020B0604020202020204" pitchFamily="34" charset="0"/>
              </a:rPr>
              <a:t>  </a:t>
            </a:r>
            <a:r>
              <a:rPr lang="cs-CZ" sz="900" dirty="0" smtClean="0">
                <a:solidFill>
                  <a:schemeClr val="bg1"/>
                </a:solidFill>
                <a:latin typeface="Arial" panose="020B0604020202020204" pitchFamily="34" charset="0"/>
                <a:cs typeface="Arial" panose="020B0604020202020204" pitchFamily="34" charset="0"/>
              </a:rPr>
              <a:t>15</a:t>
            </a:r>
            <a:r>
              <a:rPr lang="en-US" sz="900" dirty="0" smtClean="0">
                <a:solidFill>
                  <a:schemeClr val="bg1"/>
                </a:solidFill>
                <a:latin typeface="Arial" panose="020B0604020202020204" pitchFamily="34" charset="0"/>
                <a:cs typeface="Arial" panose="020B0604020202020204" pitchFamily="34" charset="0"/>
              </a:rPr>
              <a:t>:</a:t>
            </a:r>
            <a:r>
              <a:rPr lang="cs-CZ" sz="900" dirty="0" smtClean="0">
                <a:solidFill>
                  <a:schemeClr val="bg1"/>
                </a:solidFill>
                <a:latin typeface="Arial" panose="020B0604020202020204" pitchFamily="34" charset="0"/>
                <a:cs typeface="Arial" panose="020B0604020202020204" pitchFamily="34" charset="0"/>
              </a:rPr>
              <a:t>00</a:t>
            </a:r>
            <a:r>
              <a:rPr lang="en-US" sz="900" dirty="0" smtClean="0">
                <a:solidFill>
                  <a:schemeClr val="bg1"/>
                </a:solidFill>
                <a:latin typeface="Arial" panose="020B0604020202020204" pitchFamily="34" charset="0"/>
                <a:cs typeface="Arial" panose="020B0604020202020204" pitchFamily="34" charset="0"/>
              </a:rPr>
              <a:t> UTC</a:t>
            </a:r>
            <a:r>
              <a:rPr lang="cs-CZ" sz="900" dirty="0" smtClean="0">
                <a:solidFill>
                  <a:schemeClr val="bg1"/>
                </a:solidFill>
                <a:latin typeface="Arial" panose="020B0604020202020204" pitchFamily="34" charset="0"/>
                <a:cs typeface="Arial" panose="020B0604020202020204" pitchFamily="34" charset="0"/>
              </a:rPr>
              <a:t>,  </a:t>
            </a:r>
            <a:r>
              <a:rPr lang="en-US" sz="900" dirty="0" smtClean="0">
                <a:solidFill>
                  <a:schemeClr val="bg1"/>
                </a:solidFill>
                <a:latin typeface="Arial" panose="020B0604020202020204" pitchFamily="34" charset="0"/>
                <a:cs typeface="Arial" panose="020B0604020202020204" pitchFamily="34" charset="0"/>
              </a:rPr>
              <a:t>Poland</a:t>
            </a:r>
            <a:endParaRPr lang="en-US" sz="900" dirty="0">
              <a:solidFill>
                <a:schemeClr val="bg1"/>
              </a:solidFill>
              <a:latin typeface="Arial" panose="020B0604020202020204" pitchFamily="34" charset="0"/>
              <a:cs typeface="Arial" panose="020B0604020202020204" pitchFamily="34" charset="0"/>
            </a:endParaRPr>
          </a:p>
        </p:txBody>
      </p:sp>
      <p:sp>
        <p:nvSpPr>
          <p:cNvPr id="6" name="TextovéPole 5"/>
          <p:cNvSpPr txBox="1">
            <a:spLocks noChangeArrowheads="1"/>
          </p:cNvSpPr>
          <p:nvPr/>
        </p:nvSpPr>
        <p:spPr bwMode="auto">
          <a:xfrm>
            <a:off x="8337165" y="5408498"/>
            <a:ext cx="1928733"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2008-05-</a:t>
            </a:r>
            <a:r>
              <a:rPr lang="cs-CZ" sz="900" dirty="0" smtClean="0">
                <a:solidFill>
                  <a:schemeClr val="bg1"/>
                </a:solidFill>
                <a:latin typeface="Arial" panose="020B0604020202020204" pitchFamily="34" charset="0"/>
                <a:cs typeface="Arial" panose="020B0604020202020204" pitchFamily="34" charset="0"/>
              </a:rPr>
              <a:t>2</a:t>
            </a:r>
            <a:r>
              <a:rPr lang="en-US" sz="900" dirty="0" smtClean="0">
                <a:solidFill>
                  <a:schemeClr val="bg1"/>
                </a:solidFill>
                <a:latin typeface="Arial" panose="020B0604020202020204" pitchFamily="34" charset="0"/>
                <a:cs typeface="Arial" panose="020B0604020202020204" pitchFamily="34" charset="0"/>
              </a:rPr>
              <a:t>0  </a:t>
            </a:r>
            <a:r>
              <a:rPr lang="cs-CZ" sz="900" dirty="0" smtClean="0">
                <a:solidFill>
                  <a:schemeClr val="bg1"/>
                </a:solidFill>
                <a:latin typeface="Arial" panose="020B0604020202020204" pitchFamily="34" charset="0"/>
                <a:cs typeface="Arial" panose="020B0604020202020204" pitchFamily="34" charset="0"/>
              </a:rPr>
              <a:t>1</a:t>
            </a:r>
            <a:r>
              <a:rPr lang="en-US" sz="900" dirty="0" smtClean="0">
                <a:solidFill>
                  <a:schemeClr val="bg1"/>
                </a:solidFill>
                <a:latin typeface="Arial" panose="020B0604020202020204" pitchFamily="34" charset="0"/>
                <a:cs typeface="Arial" panose="020B0604020202020204" pitchFamily="34" charset="0"/>
              </a:rPr>
              <a:t>4:15 UTC</a:t>
            </a:r>
            <a:r>
              <a:rPr lang="cs-CZ" sz="900" dirty="0" smtClean="0">
                <a:solidFill>
                  <a:schemeClr val="bg1"/>
                </a:solidFill>
                <a:latin typeface="Arial" panose="020B0604020202020204" pitchFamily="34" charset="0"/>
                <a:cs typeface="Arial" panose="020B0604020202020204" pitchFamily="34" charset="0"/>
              </a:rPr>
              <a:t>,  </a:t>
            </a:r>
            <a:r>
              <a:rPr lang="en-US" sz="900" dirty="0" smtClean="0">
                <a:solidFill>
                  <a:schemeClr val="bg1"/>
                </a:solidFill>
                <a:latin typeface="Arial" panose="020B0604020202020204" pitchFamily="34" charset="0"/>
                <a:cs typeface="Arial" panose="020B0604020202020204" pitchFamily="34" charset="0"/>
              </a:rPr>
              <a:t>Hungary</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1706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MSG south Africa 2010\pre-selected IR10.8-BT cases\20101028-1230_MSG2_Africa.png"/>
          <p:cNvPicPr>
            <a:picLocks noChangeAspect="1" noChangeArrowheads="1"/>
          </p:cNvPicPr>
          <p:nvPr/>
        </p:nvPicPr>
        <p:blipFill>
          <a:blip r:embed="rId2" cstate="print"/>
          <a:srcRect/>
          <a:stretch>
            <a:fillRect/>
          </a:stretch>
        </p:blipFill>
        <p:spPr bwMode="auto">
          <a:xfrm>
            <a:off x="72000" y="900000"/>
            <a:ext cx="6000000" cy="4500000"/>
          </a:xfrm>
          <a:prstGeom prst="rect">
            <a:avLst/>
          </a:prstGeom>
          <a:noFill/>
          <a:ln w="0">
            <a:solidFill>
              <a:schemeClr val="bg1">
                <a:lumMod val="50000"/>
              </a:schemeClr>
            </a:solidFill>
          </a:ln>
        </p:spPr>
      </p:pic>
      <p:pic>
        <p:nvPicPr>
          <p:cNvPr id="4" name="Picture 2" descr="O:\20101106-07 central Africa - warm spots\MSG2_IR108-BT_Central-Africa detail PNG\201011061500_MSG2_20101106_central-Africa-detail.png"/>
          <p:cNvPicPr>
            <a:picLocks noChangeAspect="1" noChangeArrowheads="1"/>
          </p:cNvPicPr>
          <p:nvPr/>
        </p:nvPicPr>
        <p:blipFill>
          <a:blip r:embed="rId3" cstate="print"/>
          <a:srcRect/>
          <a:stretch>
            <a:fillRect/>
          </a:stretch>
        </p:blipFill>
        <p:spPr bwMode="auto">
          <a:xfrm>
            <a:off x="6120000" y="900000"/>
            <a:ext cx="6000000" cy="4500000"/>
          </a:xfrm>
          <a:prstGeom prst="rect">
            <a:avLst/>
          </a:prstGeom>
          <a:noFill/>
          <a:ln w="0">
            <a:solidFill>
              <a:schemeClr val="bg1">
                <a:lumMod val="50000"/>
              </a:schemeClr>
            </a:solidFill>
          </a:ln>
        </p:spPr>
      </p:pic>
      <p:sp>
        <p:nvSpPr>
          <p:cNvPr id="5" name="TextovéPole 4"/>
          <p:cNvSpPr txBox="1">
            <a:spLocks noChangeArrowheads="1"/>
          </p:cNvSpPr>
          <p:nvPr/>
        </p:nvSpPr>
        <p:spPr bwMode="auto">
          <a:xfrm>
            <a:off x="2126125" y="5405533"/>
            <a:ext cx="1851789"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2010-10-</a:t>
            </a:r>
            <a:r>
              <a:rPr lang="cs-CZ" sz="900" dirty="0" smtClean="0">
                <a:solidFill>
                  <a:schemeClr val="bg1"/>
                </a:solidFill>
                <a:latin typeface="Arial" panose="020B0604020202020204" pitchFamily="34" charset="0"/>
                <a:cs typeface="Arial" panose="020B0604020202020204" pitchFamily="34" charset="0"/>
              </a:rPr>
              <a:t>2</a:t>
            </a:r>
            <a:r>
              <a:rPr lang="en-US" sz="900" dirty="0" smtClean="0">
                <a:solidFill>
                  <a:schemeClr val="bg1"/>
                </a:solidFill>
                <a:latin typeface="Arial" panose="020B0604020202020204" pitchFamily="34" charset="0"/>
                <a:cs typeface="Arial" panose="020B0604020202020204" pitchFamily="34" charset="0"/>
              </a:rPr>
              <a:t>8  </a:t>
            </a:r>
            <a:r>
              <a:rPr lang="cs-CZ" sz="900" dirty="0" smtClean="0">
                <a:solidFill>
                  <a:schemeClr val="bg1"/>
                </a:solidFill>
                <a:latin typeface="Arial" panose="020B0604020202020204" pitchFamily="34" charset="0"/>
                <a:cs typeface="Arial" panose="020B0604020202020204" pitchFamily="34" charset="0"/>
              </a:rPr>
              <a:t>1</a:t>
            </a:r>
            <a:r>
              <a:rPr lang="en-US" sz="900" dirty="0" smtClean="0">
                <a:solidFill>
                  <a:schemeClr val="bg1"/>
                </a:solidFill>
                <a:latin typeface="Arial" panose="020B0604020202020204" pitchFamily="34" charset="0"/>
                <a:cs typeface="Arial" panose="020B0604020202020204" pitchFamily="34" charset="0"/>
              </a:rPr>
              <a:t>2:</a:t>
            </a:r>
            <a:r>
              <a:rPr lang="en-US" sz="900" dirty="0">
                <a:solidFill>
                  <a:schemeClr val="bg1"/>
                </a:solidFill>
                <a:latin typeface="Arial" panose="020B0604020202020204" pitchFamily="34" charset="0"/>
                <a:cs typeface="Arial" panose="020B0604020202020204" pitchFamily="34" charset="0"/>
              </a:rPr>
              <a:t>3</a:t>
            </a:r>
            <a:r>
              <a:rPr lang="cs-CZ" sz="900" dirty="0" smtClean="0">
                <a:solidFill>
                  <a:schemeClr val="bg1"/>
                </a:solidFill>
                <a:latin typeface="Arial" panose="020B0604020202020204" pitchFamily="34" charset="0"/>
                <a:cs typeface="Arial" panose="020B0604020202020204" pitchFamily="34" charset="0"/>
              </a:rPr>
              <a:t>0</a:t>
            </a:r>
            <a:r>
              <a:rPr lang="en-US" sz="900" dirty="0" smtClean="0">
                <a:solidFill>
                  <a:schemeClr val="bg1"/>
                </a:solidFill>
                <a:latin typeface="Arial" panose="020B0604020202020204" pitchFamily="34" charset="0"/>
                <a:cs typeface="Arial" panose="020B0604020202020204" pitchFamily="34" charset="0"/>
              </a:rPr>
              <a:t> UTC</a:t>
            </a:r>
            <a:r>
              <a:rPr lang="cs-CZ" sz="900" dirty="0" smtClean="0">
                <a:solidFill>
                  <a:schemeClr val="bg1"/>
                </a:solidFill>
                <a:latin typeface="Arial" panose="020B0604020202020204" pitchFamily="34" charset="0"/>
                <a:cs typeface="Arial" panose="020B0604020202020204" pitchFamily="34" charset="0"/>
              </a:rPr>
              <a:t>,  </a:t>
            </a:r>
            <a:r>
              <a:rPr lang="en-US" sz="900" dirty="0" smtClean="0">
                <a:solidFill>
                  <a:schemeClr val="bg1"/>
                </a:solidFill>
                <a:latin typeface="Arial" panose="020B0604020202020204" pitchFamily="34" charset="0"/>
                <a:cs typeface="Arial" panose="020B0604020202020204" pitchFamily="34" charset="0"/>
              </a:rPr>
              <a:t>Angola</a:t>
            </a:r>
            <a:endParaRPr lang="en-US" sz="900" dirty="0">
              <a:solidFill>
                <a:schemeClr val="bg1"/>
              </a:solidFill>
              <a:latin typeface="Arial" panose="020B0604020202020204" pitchFamily="34" charset="0"/>
              <a:cs typeface="Arial" panose="020B0604020202020204" pitchFamily="34" charset="0"/>
            </a:endParaRPr>
          </a:p>
        </p:txBody>
      </p:sp>
      <p:sp>
        <p:nvSpPr>
          <p:cNvPr id="6" name="TextovéPole 5"/>
          <p:cNvSpPr txBox="1">
            <a:spLocks noChangeArrowheads="1"/>
          </p:cNvSpPr>
          <p:nvPr/>
        </p:nvSpPr>
        <p:spPr bwMode="auto">
          <a:xfrm>
            <a:off x="7722304" y="5408498"/>
            <a:ext cx="3057247" cy="230832"/>
          </a:xfrm>
          <a:prstGeom prst="rect">
            <a:avLst/>
          </a:prstGeom>
          <a:noFill/>
          <a:ln w="9525">
            <a:noFill/>
            <a:miter lim="800000"/>
            <a:headEnd/>
            <a:tailEnd/>
          </a:ln>
        </p:spPr>
        <p:txBody>
          <a:bodyPr wrap="none">
            <a:spAutoFit/>
          </a:bodyPr>
          <a:lstStyle/>
          <a:p>
            <a:r>
              <a:rPr lang="en-US" sz="900" dirty="0" smtClean="0">
                <a:solidFill>
                  <a:schemeClr val="bg1"/>
                </a:solidFill>
                <a:latin typeface="Arial" panose="020B0604020202020204" pitchFamily="34" charset="0"/>
                <a:cs typeface="Arial" panose="020B0604020202020204" pitchFamily="34" charset="0"/>
              </a:rPr>
              <a:t>2010-06-11  </a:t>
            </a:r>
            <a:r>
              <a:rPr lang="cs-CZ" sz="900" dirty="0" smtClean="0">
                <a:solidFill>
                  <a:schemeClr val="bg1"/>
                </a:solidFill>
                <a:latin typeface="Arial" panose="020B0604020202020204" pitchFamily="34" charset="0"/>
                <a:cs typeface="Arial" panose="020B0604020202020204" pitchFamily="34" charset="0"/>
              </a:rPr>
              <a:t>1</a:t>
            </a:r>
            <a:r>
              <a:rPr lang="en-US" sz="900" dirty="0" smtClean="0">
                <a:solidFill>
                  <a:schemeClr val="bg1"/>
                </a:solidFill>
                <a:latin typeface="Arial" panose="020B0604020202020204" pitchFamily="34" charset="0"/>
                <a:cs typeface="Arial" panose="020B0604020202020204" pitchFamily="34" charset="0"/>
              </a:rPr>
              <a:t>5:00 UTC</a:t>
            </a:r>
            <a:r>
              <a:rPr lang="cs-CZ" sz="900" dirty="0" smtClean="0">
                <a:solidFill>
                  <a:schemeClr val="bg1"/>
                </a:solidFill>
                <a:latin typeface="Arial" panose="020B0604020202020204" pitchFamily="34" charset="0"/>
                <a:cs typeface="Arial" panose="020B0604020202020204" pitchFamily="34" charset="0"/>
              </a:rPr>
              <a:t>,  </a:t>
            </a:r>
            <a:r>
              <a:rPr lang="en-US" sz="900" dirty="0" smtClean="0">
                <a:solidFill>
                  <a:schemeClr val="bg1"/>
                </a:solidFill>
                <a:latin typeface="Arial" panose="020B0604020202020204" pitchFamily="34" charset="0"/>
                <a:cs typeface="Arial" panose="020B0604020202020204" pitchFamily="34" charset="0"/>
              </a:rPr>
              <a:t>Democratic Republic of Congo</a:t>
            </a:r>
            <a:endParaRPr lang="en-US" sz="900" dirty="0">
              <a:solidFill>
                <a:schemeClr val="bg1"/>
              </a:solidFill>
              <a:latin typeface="Arial" panose="020B0604020202020204" pitchFamily="34" charset="0"/>
              <a:cs typeface="Arial" panose="020B0604020202020204" pitchFamily="34" charset="0"/>
            </a:endParaRPr>
          </a:p>
        </p:txBody>
      </p:sp>
      <p:pic>
        <p:nvPicPr>
          <p:cNvPr id="7" name="Picture 3" descr="O:\20101119_1205utc Zimbabwe\BT-colorscale_190-230K.png"/>
          <p:cNvPicPr>
            <a:picLocks noChangeAspect="1" noChangeArrowheads="1"/>
          </p:cNvPicPr>
          <p:nvPr/>
        </p:nvPicPr>
        <p:blipFill>
          <a:blip r:embed="rId4" cstate="print"/>
          <a:srcRect/>
          <a:stretch>
            <a:fillRect/>
          </a:stretch>
        </p:blipFill>
        <p:spPr bwMode="auto">
          <a:xfrm>
            <a:off x="5008047" y="5408004"/>
            <a:ext cx="2160000" cy="183209"/>
          </a:xfrm>
          <a:prstGeom prst="rect">
            <a:avLst/>
          </a:prstGeom>
          <a:noFill/>
          <a:ln w="9525">
            <a:noFill/>
            <a:miter lim="800000"/>
            <a:headEnd/>
            <a:tailEnd/>
          </a:ln>
        </p:spPr>
      </p:pic>
      <p:sp>
        <p:nvSpPr>
          <p:cNvPr id="9" name="Text Box 5"/>
          <p:cNvSpPr txBox="1">
            <a:spLocks noChangeArrowheads="1"/>
          </p:cNvSpPr>
          <p:nvPr/>
        </p:nvSpPr>
        <p:spPr bwMode="auto">
          <a:xfrm>
            <a:off x="262785" y="141394"/>
            <a:ext cx="400967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MSG SEVIRI data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858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819" y="3672000"/>
            <a:ext cx="3948076" cy="3060000"/>
          </a:xfrm>
          <a:prstGeom prst="rect">
            <a:avLst/>
          </a:prstGeom>
          <a:ln w="0">
            <a:solidFill>
              <a:schemeClr val="bg1">
                <a:lumMod val="65000"/>
              </a:schemeClr>
            </a:solidFill>
          </a:ln>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8819" y="540000"/>
            <a:ext cx="7431673" cy="5760000"/>
          </a:xfrm>
          <a:prstGeom prst="rect">
            <a:avLst/>
          </a:prstGeom>
          <a:ln w="0">
            <a:solidFill>
              <a:schemeClr val="bg1">
                <a:lumMod val="65000"/>
              </a:schemeClr>
            </a:solidFill>
          </a:ln>
        </p:spPr>
      </p:pic>
      <p:pic>
        <p:nvPicPr>
          <p:cNvPr id="2" name="Obrázek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6819" y="539999"/>
            <a:ext cx="3948077" cy="3060000"/>
          </a:xfrm>
          <a:prstGeom prst="rect">
            <a:avLst/>
          </a:prstGeom>
          <a:ln w="0">
            <a:solidFill>
              <a:schemeClr val="bg1">
                <a:lumMod val="65000"/>
              </a:schemeClr>
            </a:solidFill>
          </a:ln>
        </p:spPr>
      </p:pic>
      <p:sp>
        <p:nvSpPr>
          <p:cNvPr id="5" name="Text Box 5"/>
          <p:cNvSpPr txBox="1">
            <a:spLocks noChangeArrowheads="1"/>
          </p:cNvSpPr>
          <p:nvPr/>
        </p:nvSpPr>
        <p:spPr bwMode="auto">
          <a:xfrm>
            <a:off x="262785" y="141394"/>
            <a:ext cx="3502969"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MODIS data </a:t>
            </a:r>
            <a:endParaRPr lang="en-US" sz="1400" b="1" dirty="0">
              <a:solidFill>
                <a:schemeClr val="bg1"/>
              </a:solidFill>
              <a:latin typeface="Arial" panose="020B0604020202020204" pitchFamily="34" charset="0"/>
              <a:cs typeface="Arial" panose="020B0604020202020204" pitchFamily="34" charset="0"/>
            </a:endParaRPr>
          </a:p>
        </p:txBody>
      </p:sp>
      <p:sp>
        <p:nvSpPr>
          <p:cNvPr id="6" name="Text Box 12"/>
          <p:cNvSpPr txBox="1">
            <a:spLocks noChangeArrowheads="1"/>
          </p:cNvSpPr>
          <p:nvPr/>
        </p:nvSpPr>
        <p:spPr bwMode="auto">
          <a:xfrm>
            <a:off x="6023143" y="190477"/>
            <a:ext cx="5962897" cy="261938"/>
          </a:xfrm>
          <a:prstGeom prst="rect">
            <a:avLst/>
          </a:prstGeom>
          <a:noFill/>
          <a:ln w="9525">
            <a:noFill/>
            <a:miter lim="800000"/>
            <a:headEnd/>
            <a:tailEnd/>
          </a:ln>
        </p:spPr>
        <p:txBody>
          <a:bodyPr wrap="square">
            <a:spAutoFit/>
          </a:bodyPr>
          <a:lstStyle/>
          <a:p>
            <a:r>
              <a:rPr lang="en-US" sz="1050" dirty="0" smtClean="0">
                <a:solidFill>
                  <a:schemeClr val="bg1"/>
                </a:solidFill>
                <a:latin typeface="Arial" panose="020B0604020202020204" pitchFamily="34" charset="0"/>
                <a:cs typeface="Arial" panose="020B0604020202020204" pitchFamily="34" charset="0"/>
              </a:rPr>
              <a:t>28 October 2016 03:10 </a:t>
            </a:r>
            <a:r>
              <a:rPr lang="en-US" sz="1050" dirty="0">
                <a:solidFill>
                  <a:schemeClr val="bg1"/>
                </a:solidFill>
                <a:latin typeface="Arial" panose="020B0604020202020204" pitchFamily="34" charset="0"/>
                <a:cs typeface="Arial" panose="020B0604020202020204" pitchFamily="34" charset="0"/>
              </a:rPr>
              <a:t>UTC MODIS </a:t>
            </a:r>
            <a:r>
              <a:rPr lang="en-US" sz="1050" dirty="0" smtClean="0">
                <a:solidFill>
                  <a:schemeClr val="bg1"/>
                </a:solidFill>
                <a:latin typeface="Arial" panose="020B0604020202020204" pitchFamily="34" charset="0"/>
                <a:cs typeface="Arial" panose="020B0604020202020204" pitchFamily="34" charset="0"/>
              </a:rPr>
              <a:t>Terra </a:t>
            </a:r>
            <a:r>
              <a:rPr lang="en-US" sz="1050" dirty="0">
                <a:solidFill>
                  <a:schemeClr val="bg1"/>
                </a:solidFill>
                <a:latin typeface="Arial" panose="020B0604020202020204" pitchFamily="34" charset="0"/>
                <a:cs typeface="Arial" panose="020B0604020202020204" pitchFamily="34" charset="0"/>
              </a:rPr>
              <a:t>sandwich product (band 1 and band 31 BT), </a:t>
            </a:r>
            <a:r>
              <a:rPr lang="en-US" sz="1050" dirty="0" smtClean="0">
                <a:solidFill>
                  <a:schemeClr val="bg1"/>
                </a:solidFill>
                <a:latin typeface="Arial" panose="020B0604020202020204" pitchFamily="34" charset="0"/>
                <a:cs typeface="Arial" panose="020B0604020202020204" pitchFamily="34" charset="0"/>
              </a:rPr>
              <a:t>Vietnam</a:t>
            </a:r>
            <a:endParaRPr lang="cs-CZ"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199016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5"/>
          <p:cNvSpPr txBox="1">
            <a:spLocks noChangeArrowheads="1"/>
          </p:cNvSpPr>
          <p:nvPr/>
        </p:nvSpPr>
        <p:spPr bwMode="auto">
          <a:xfrm>
            <a:off x="262785" y="141394"/>
            <a:ext cx="3502969"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MODIS data </a:t>
            </a:r>
            <a:endParaRPr lang="en-US" sz="1400" b="1" dirty="0">
              <a:solidFill>
                <a:schemeClr val="bg1"/>
              </a:solidFill>
              <a:latin typeface="Arial" panose="020B0604020202020204" pitchFamily="34" charset="0"/>
              <a:cs typeface="Arial" panose="020B0604020202020204" pitchFamily="34" charset="0"/>
            </a:endParaRPr>
          </a:p>
        </p:txBody>
      </p:sp>
      <p:pic>
        <p:nvPicPr>
          <p:cNvPr id="4" name="Picture 2" descr="O:\000_ENVI_pracovni\MODIS_Mercator 250m\20070506_Mercator_sandwich_b1_b31-BT_250m_plain-crop.png"/>
          <p:cNvPicPr>
            <a:picLocks noChangeAspect="1" noChangeArrowheads="1"/>
          </p:cNvPicPr>
          <p:nvPr/>
        </p:nvPicPr>
        <p:blipFill>
          <a:blip r:embed="rId2" cstate="print">
            <a:lum bright="7000"/>
          </a:blip>
          <a:srcRect/>
          <a:stretch>
            <a:fillRect/>
          </a:stretch>
        </p:blipFill>
        <p:spPr bwMode="auto">
          <a:xfrm>
            <a:off x="2052000" y="540000"/>
            <a:ext cx="8152954" cy="6118610"/>
          </a:xfrm>
          <a:prstGeom prst="rect">
            <a:avLst/>
          </a:prstGeom>
          <a:noFill/>
          <a:ln w="0">
            <a:solidFill>
              <a:schemeClr val="bg1">
                <a:lumMod val="50000"/>
              </a:schemeClr>
            </a:solidFill>
            <a:miter lim="800000"/>
            <a:headEnd/>
            <a:tailEnd/>
          </a:ln>
        </p:spPr>
      </p:pic>
      <p:sp>
        <p:nvSpPr>
          <p:cNvPr id="5" name="Text Box 12"/>
          <p:cNvSpPr txBox="1">
            <a:spLocks noChangeArrowheads="1"/>
          </p:cNvSpPr>
          <p:nvPr/>
        </p:nvSpPr>
        <p:spPr bwMode="auto">
          <a:xfrm>
            <a:off x="5786659" y="190477"/>
            <a:ext cx="5962897" cy="261938"/>
          </a:xfrm>
          <a:prstGeom prst="rect">
            <a:avLst/>
          </a:prstGeom>
          <a:noFill/>
          <a:ln w="9525">
            <a:noFill/>
            <a:miter lim="800000"/>
            <a:headEnd/>
            <a:tailEnd/>
          </a:ln>
        </p:spPr>
        <p:txBody>
          <a:bodyPr wrap="square">
            <a:spAutoFit/>
          </a:bodyPr>
          <a:lstStyle/>
          <a:p>
            <a:r>
              <a:rPr lang="en-US" sz="1050">
                <a:solidFill>
                  <a:schemeClr val="bg1"/>
                </a:solidFill>
                <a:latin typeface="Arial" panose="020B0604020202020204" pitchFamily="34" charset="0"/>
                <a:cs typeface="Arial" panose="020B0604020202020204" pitchFamily="34" charset="0"/>
              </a:rPr>
              <a:t>6 May 2006 19:28 UTC MODIS Aqua sandwich product (band 1 and band 31 BT), Missouri, USA</a:t>
            </a:r>
            <a:endParaRPr lang="cs-CZ"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0416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3502969"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 MODIS data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12"/>
          <p:cNvSpPr txBox="1">
            <a:spLocks noChangeArrowheads="1"/>
          </p:cNvSpPr>
          <p:nvPr/>
        </p:nvSpPr>
        <p:spPr bwMode="auto">
          <a:xfrm>
            <a:off x="5388077" y="190477"/>
            <a:ext cx="6676104" cy="253916"/>
          </a:xfrm>
          <a:prstGeom prst="rect">
            <a:avLst/>
          </a:prstGeom>
          <a:noFill/>
          <a:ln w="9525">
            <a:noFill/>
            <a:miter lim="800000"/>
            <a:headEnd/>
            <a:tailEnd/>
          </a:ln>
        </p:spPr>
        <p:txBody>
          <a:bodyPr wrap="square">
            <a:spAutoFit/>
          </a:bodyPr>
          <a:lstStyle/>
          <a:p>
            <a:r>
              <a:rPr lang="en-US" sz="1050" dirty="0" smtClean="0">
                <a:solidFill>
                  <a:schemeClr val="bg1"/>
                </a:solidFill>
                <a:latin typeface="Arial" panose="020B0604020202020204" pitchFamily="34" charset="0"/>
                <a:cs typeface="Arial" panose="020B0604020202020204" pitchFamily="34" charset="0"/>
              </a:rPr>
              <a:t>22 December 2007 18:37 UTC MODIS Aqua, sandwich product (250 m band 1 &amp; 1000 m band 31 BT), Brazil</a:t>
            </a:r>
            <a:endParaRPr lang="en-US" sz="1050" dirty="0">
              <a:solidFill>
                <a:schemeClr val="bg1"/>
              </a:solidFill>
              <a:latin typeface="Arial" panose="020B0604020202020204" pitchFamily="34" charset="0"/>
              <a:cs typeface="Arial" panose="020B0604020202020204" pitchFamily="34" charset="0"/>
            </a:endParaRPr>
          </a:p>
        </p:txBody>
      </p:sp>
      <p:pic>
        <p:nvPicPr>
          <p:cNvPr id="4" name="Picture 2" descr="M:\[1] publikace a recenze - pracovni\2012\[03] Setvak-etal _ STG-SWG2012 Sandwich Image Products\Fig2\Mercator-250m_sandwich_crop.png"/>
          <p:cNvPicPr>
            <a:picLocks noChangeAspect="1" noChangeArrowheads="1"/>
          </p:cNvPicPr>
          <p:nvPr/>
        </p:nvPicPr>
        <p:blipFill>
          <a:blip r:embed="rId2" cstate="print"/>
          <a:srcRect/>
          <a:stretch>
            <a:fillRect/>
          </a:stretch>
        </p:blipFill>
        <p:spPr bwMode="auto">
          <a:xfrm>
            <a:off x="2304000" y="540000"/>
            <a:ext cx="7755664" cy="6120000"/>
          </a:xfrm>
          <a:prstGeom prst="rect">
            <a:avLst/>
          </a:prstGeom>
          <a:noFill/>
          <a:ln w="0">
            <a:solidFill>
              <a:schemeClr val="bg1">
                <a:lumMod val="50000"/>
              </a:schemeClr>
            </a:solidFill>
          </a:ln>
        </p:spPr>
      </p:pic>
    </p:spTree>
    <p:extLst>
      <p:ext uri="{BB962C8B-B14F-4D97-AF65-F5344CB8AC3E}">
        <p14:creationId xmlns:p14="http://schemas.microsoft.com/office/powerpoint/2010/main" val="295724546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O:\20140213 Kelut volcano\VIIRS Suomi-NPP 1730 UTC\Mercator - crop (and zoom) 1000x750\20140213_1730UTC_VIIRS_NPP__02_HDR-based_DN.png"/>
          <p:cNvPicPr>
            <a:picLocks noChangeAspect="1" noChangeArrowheads="1"/>
          </p:cNvPicPr>
          <p:nvPr/>
        </p:nvPicPr>
        <p:blipFill>
          <a:blip r:embed="rId2" cstate="print"/>
          <a:srcRect/>
          <a:stretch>
            <a:fillRect/>
          </a:stretch>
        </p:blipFill>
        <p:spPr bwMode="auto">
          <a:xfrm>
            <a:off x="255171" y="504000"/>
            <a:ext cx="3864721" cy="3117139"/>
          </a:xfrm>
          <a:prstGeom prst="rect">
            <a:avLst/>
          </a:prstGeom>
          <a:noFill/>
          <a:ln w="9525">
            <a:noFill/>
            <a:miter lim="800000"/>
            <a:headEnd/>
            <a:tailEnd/>
          </a:ln>
        </p:spPr>
      </p:pic>
      <p:pic>
        <p:nvPicPr>
          <p:cNvPr id="3" name="Picture 2" descr="O:\20140213 Kelut volcano\VIIRS Suomi-NPP 1730 UTC\Mercator - crop (and zoom) 1000x750\20140213_1730UTC_VIIRS_NPP__06_sandwich_DN_I5.png"/>
          <p:cNvPicPr>
            <a:picLocks noChangeAspect="1" noChangeArrowheads="1"/>
          </p:cNvPicPr>
          <p:nvPr/>
        </p:nvPicPr>
        <p:blipFill>
          <a:blip r:embed="rId3" cstate="print">
            <a:lum bright="2000"/>
          </a:blip>
          <a:srcRect/>
          <a:stretch>
            <a:fillRect/>
          </a:stretch>
        </p:blipFill>
        <p:spPr bwMode="auto">
          <a:xfrm>
            <a:off x="4173854" y="504000"/>
            <a:ext cx="7810925" cy="6300000"/>
          </a:xfrm>
          <a:prstGeom prst="rect">
            <a:avLst/>
          </a:prstGeom>
          <a:noFill/>
          <a:ln w="9525">
            <a:noFill/>
            <a:miter lim="800000"/>
            <a:headEnd/>
            <a:tailEnd/>
          </a:ln>
        </p:spPr>
      </p:pic>
      <p:pic>
        <p:nvPicPr>
          <p:cNvPr id="4" name="Picture 2" descr="O:\20140213 Kelut volcano\VIIRS Suomi-NPP 1730 UTC\Mercator - crop (and zoom) 1000x750\20140213_1730UTC_VIIRS_NPP__05_I5-BT_180-230K.png"/>
          <p:cNvPicPr>
            <a:picLocks noChangeAspect="1" noChangeArrowheads="1"/>
          </p:cNvPicPr>
          <p:nvPr/>
        </p:nvPicPr>
        <p:blipFill>
          <a:blip r:embed="rId4" cstate="print"/>
          <a:srcRect/>
          <a:stretch>
            <a:fillRect/>
          </a:stretch>
        </p:blipFill>
        <p:spPr bwMode="auto">
          <a:xfrm>
            <a:off x="255172" y="3678988"/>
            <a:ext cx="3864720" cy="3117139"/>
          </a:xfrm>
          <a:prstGeom prst="rect">
            <a:avLst/>
          </a:prstGeom>
          <a:noFill/>
          <a:ln w="9525">
            <a:noFill/>
            <a:miter lim="800000"/>
            <a:headEnd/>
            <a:tailEnd/>
          </a:ln>
        </p:spPr>
      </p:pic>
      <p:sp>
        <p:nvSpPr>
          <p:cNvPr id="6" name="Text Box 5"/>
          <p:cNvSpPr txBox="1">
            <a:spLocks noChangeArrowheads="1"/>
          </p:cNvSpPr>
          <p:nvPr/>
        </p:nvSpPr>
        <p:spPr bwMode="auto">
          <a:xfrm>
            <a:off x="262785" y="141394"/>
            <a:ext cx="3502969"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 rings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volcanic cloud  </a:t>
            </a:r>
            <a:endParaRPr lang="en-US" sz="1400" b="1" dirty="0">
              <a:solidFill>
                <a:schemeClr val="bg1"/>
              </a:solidFill>
              <a:latin typeface="Arial" panose="020B0604020202020204" pitchFamily="34" charset="0"/>
              <a:cs typeface="Arial" panose="020B0604020202020204" pitchFamily="34" charset="0"/>
            </a:endParaRPr>
          </a:p>
        </p:txBody>
      </p:sp>
      <p:sp>
        <p:nvSpPr>
          <p:cNvPr id="7" name="Text Box 12"/>
          <p:cNvSpPr txBox="1">
            <a:spLocks noChangeArrowheads="1"/>
          </p:cNvSpPr>
          <p:nvPr/>
        </p:nvSpPr>
        <p:spPr bwMode="auto">
          <a:xfrm>
            <a:off x="3026980" y="190477"/>
            <a:ext cx="9104588" cy="253916"/>
          </a:xfrm>
          <a:prstGeom prst="rect">
            <a:avLst/>
          </a:prstGeom>
          <a:noFill/>
          <a:ln w="9525">
            <a:noFill/>
            <a:miter lim="800000"/>
            <a:headEnd/>
            <a:tailEnd/>
          </a:ln>
        </p:spPr>
        <p:txBody>
          <a:bodyPr wrap="square">
            <a:spAutoFit/>
          </a:bodyPr>
          <a:lstStyle/>
          <a:p>
            <a:r>
              <a:rPr lang="en-US" sz="1050" dirty="0" smtClean="0">
                <a:solidFill>
                  <a:schemeClr val="bg1"/>
                </a:solidFill>
                <a:latin typeface="Arial" panose="020B0604020202020204" pitchFamily="34" charset="0"/>
                <a:cs typeface="Arial" panose="020B0604020202020204" pitchFamily="34" charset="0"/>
              </a:rPr>
              <a:t>2014-04-13  17:30 UTC,  Suomi-NPP VIIRS Day/Night band (illuminated by Moon, 750 m) and I5 band (375 m),  Kelud Volcano, East Java, Indonesia</a:t>
            </a:r>
            <a:endParaRPr lang="en-US"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28835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general comments</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6"/>
          <p:cNvSpPr txBox="1">
            <a:spLocks noChangeArrowheads="1"/>
          </p:cNvSpPr>
          <p:nvPr/>
        </p:nvSpPr>
        <p:spPr bwMode="auto">
          <a:xfrm>
            <a:off x="350288" y="1849002"/>
            <a:ext cx="6397353" cy="1600438"/>
          </a:xfrm>
          <a:prstGeom prst="rect">
            <a:avLst/>
          </a:prstGeom>
          <a:noFill/>
          <a:ln w="9525">
            <a:noFill/>
            <a:miter lim="800000"/>
            <a:headEnd/>
            <a:tailEnd/>
          </a:ln>
          <a:effectLst/>
        </p:spPr>
        <p:txBody>
          <a:bodyPr wrap="square">
            <a:spAutoFit/>
          </a:bodyPr>
          <a:lstStyle/>
          <a:p>
            <a:pPr algn="just">
              <a:defRPr/>
            </a:pPr>
            <a:r>
              <a:rPr lang="en-US" sz="1400" dirty="0">
                <a:solidFill>
                  <a:schemeClr val="bg1"/>
                </a:solidFill>
                <a:latin typeface="Arial" panose="020B0604020202020204" pitchFamily="34" charset="0"/>
                <a:cs typeface="Arial" panose="020B0604020202020204" pitchFamily="34" charset="0"/>
              </a:rPr>
              <a:t>The </a:t>
            </a:r>
            <a:r>
              <a:rPr lang="en-US" sz="1400" dirty="0" smtClean="0">
                <a:solidFill>
                  <a:schemeClr val="bg1"/>
                </a:solidFill>
                <a:latin typeface="Arial" panose="020B0604020202020204" pitchFamily="34" charset="0"/>
                <a:cs typeface="Arial" panose="020B0604020202020204" pitchFamily="34" charset="0"/>
              </a:rPr>
              <a:t>“enhanced-V” </a:t>
            </a:r>
            <a:r>
              <a:rPr lang="en-US" sz="1400" dirty="0">
                <a:solidFill>
                  <a:schemeClr val="bg1"/>
                </a:solidFill>
                <a:latin typeface="Arial" panose="020B0604020202020204" pitchFamily="34" charset="0"/>
                <a:cs typeface="Arial" panose="020B0604020202020204" pitchFamily="34" charset="0"/>
              </a:rPr>
              <a:t>features documented first in early 1980’s on the basis </a:t>
            </a:r>
            <a:r>
              <a:rPr lang="en-US" sz="1400" dirty="0" smtClean="0">
                <a:solidFill>
                  <a:schemeClr val="bg1"/>
                </a:solidFill>
                <a:latin typeface="Arial" panose="020B0604020202020204" pitchFamily="34" charset="0"/>
                <a:cs typeface="Arial" panose="020B0604020202020204" pitchFamily="34" charset="0"/>
              </a:rPr>
              <a:t>of </a:t>
            </a:r>
            <a:r>
              <a:rPr lang="en-US" sz="1400" dirty="0">
                <a:solidFill>
                  <a:schemeClr val="bg1"/>
                </a:solidFill>
                <a:latin typeface="Arial" panose="020B0604020202020204" pitchFamily="34" charset="0"/>
                <a:cs typeface="Arial" panose="020B0604020202020204" pitchFamily="34" charset="0"/>
              </a:rPr>
              <a:t>GOES and NOAA/AVHRR imagery, showing a very </a:t>
            </a:r>
            <a:r>
              <a:rPr lang="en-US" sz="1400" dirty="0" smtClean="0">
                <a:solidFill>
                  <a:schemeClr val="bg1"/>
                </a:solidFill>
                <a:latin typeface="Arial" panose="020B0604020202020204" pitchFamily="34" charset="0"/>
                <a:cs typeface="Arial" panose="020B0604020202020204" pitchFamily="34" charset="0"/>
              </a:rPr>
              <a:t>close statistical </a:t>
            </a:r>
            <a:r>
              <a:rPr lang="en-US" sz="1400" dirty="0">
                <a:solidFill>
                  <a:schemeClr val="bg1"/>
                </a:solidFill>
                <a:latin typeface="Arial" panose="020B0604020202020204" pitchFamily="34" charset="0"/>
                <a:cs typeface="Arial" panose="020B0604020202020204" pitchFamily="34" charset="0"/>
              </a:rPr>
              <a:t>correlation with severe weather or supercells. However, this feature alone does </a:t>
            </a:r>
            <a:r>
              <a:rPr lang="en-US" sz="1400" dirty="0">
                <a:solidFill>
                  <a:schemeClr val="bg1"/>
                </a:solidFill>
                <a:effectLst>
                  <a:outerShdw blurRad="38100" dist="38100" dir="2700000" algn="tl">
                    <a:srgbClr val="C0C0C0"/>
                  </a:outerShdw>
                </a:effectLst>
                <a:latin typeface="Arial" panose="020B0604020202020204" pitchFamily="34" charset="0"/>
                <a:cs typeface="Arial" panose="020B0604020202020204" pitchFamily="34" charset="0"/>
              </a:rPr>
              <a:t>not</a:t>
            </a:r>
            <a:r>
              <a:rPr lang="en-US" sz="1400" dirty="0">
                <a:solidFill>
                  <a:schemeClr val="bg1"/>
                </a:solidFill>
                <a:latin typeface="Arial" panose="020B0604020202020204" pitchFamily="34" charset="0"/>
                <a:cs typeface="Arial" panose="020B0604020202020204" pitchFamily="34" charset="0"/>
              </a:rPr>
              <a:t> automatically classify a storm as a supercell !!! </a:t>
            </a:r>
          </a:p>
          <a:p>
            <a:pPr algn="just">
              <a:defRPr/>
            </a:pPr>
            <a:r>
              <a:rPr lang="en-US" sz="1400" dirty="0">
                <a:solidFill>
                  <a:schemeClr val="bg1"/>
                </a:solidFill>
                <a:latin typeface="Arial" panose="020B0604020202020204" pitchFamily="34" charset="0"/>
                <a:cs typeface="Arial" panose="020B0604020202020204" pitchFamily="34" charset="0"/>
              </a:rPr>
              <a:t>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If observed, it indicates a </a:t>
            </a:r>
            <a:r>
              <a:rPr lang="en-US" sz="1400" b="1" dirty="0">
                <a:solidFill>
                  <a:schemeClr val="bg1"/>
                </a:solidFill>
                <a:latin typeface="Arial" panose="020B0604020202020204" pitchFamily="34" charset="0"/>
                <a:cs typeface="Arial" panose="020B0604020202020204" pitchFamily="34" charset="0"/>
              </a:rPr>
              <a:t>possible severity</a:t>
            </a:r>
            <a:r>
              <a:rPr lang="en-US" sz="1400" dirty="0">
                <a:solidFill>
                  <a:schemeClr val="bg1"/>
                </a:solidFill>
                <a:latin typeface="Arial" panose="020B0604020202020204" pitchFamily="34" charset="0"/>
                <a:cs typeface="Arial" panose="020B0604020202020204" pitchFamily="34" charset="0"/>
              </a:rPr>
              <a:t> of the storm, it is </a:t>
            </a:r>
            <a:r>
              <a:rPr lang="en-US" sz="1400" b="1" dirty="0">
                <a:solidFill>
                  <a:schemeClr val="bg1"/>
                </a:solidFill>
                <a:latin typeface="Arial" panose="020B0604020202020204" pitchFamily="34" charset="0"/>
                <a:cs typeface="Arial" panose="020B0604020202020204" pitchFamily="34" charset="0"/>
              </a:rPr>
              <a:t>not</a:t>
            </a:r>
            <a:r>
              <a:rPr lang="en-US" sz="1400" dirty="0">
                <a:solidFill>
                  <a:schemeClr val="bg1"/>
                </a:solidFill>
                <a:latin typeface="Arial" panose="020B0604020202020204" pitchFamily="34" charset="0"/>
                <a:cs typeface="Arial" panose="020B0604020202020204" pitchFamily="34" charset="0"/>
              </a:rPr>
              <a:t> a </a:t>
            </a:r>
            <a:r>
              <a:rPr lang="en-US" sz="1400" dirty="0" smtClean="0">
                <a:solidFill>
                  <a:schemeClr val="bg1"/>
                </a:solidFill>
                <a:latin typeface="Arial" panose="020B0604020202020204" pitchFamily="34" charset="0"/>
                <a:cs typeface="Arial" panose="020B0604020202020204" pitchFamily="34" charset="0"/>
              </a:rPr>
              <a:t>prove </a:t>
            </a:r>
            <a:r>
              <a:rPr lang="en-US" sz="1400" dirty="0">
                <a:solidFill>
                  <a:schemeClr val="bg1"/>
                </a:solidFill>
                <a:latin typeface="Arial" panose="020B0604020202020204" pitchFamily="34" charset="0"/>
                <a:cs typeface="Arial" panose="020B0604020202020204" pitchFamily="34" charset="0"/>
              </a:rPr>
              <a:t>of </a:t>
            </a:r>
            <a:r>
              <a:rPr lang="en-US" sz="1400" dirty="0" smtClean="0">
                <a:solidFill>
                  <a:schemeClr val="bg1"/>
                </a:solidFill>
                <a:latin typeface="Arial" panose="020B0604020202020204" pitchFamily="34" charset="0"/>
                <a:cs typeface="Arial" panose="020B0604020202020204" pitchFamily="34" charset="0"/>
              </a:rPr>
              <a:t>storm’s </a:t>
            </a:r>
            <a:r>
              <a:rPr lang="en-US" sz="1400" dirty="0">
                <a:solidFill>
                  <a:schemeClr val="bg1"/>
                </a:solidFill>
                <a:latin typeface="Arial" panose="020B0604020202020204" pitchFamily="34" charset="0"/>
                <a:cs typeface="Arial" panose="020B0604020202020204" pitchFamily="34" charset="0"/>
              </a:rPr>
              <a:t>severity!</a:t>
            </a:r>
            <a:endParaRPr lang="cs-CZ" sz="1400" dirty="0">
              <a:solidFill>
                <a:schemeClr val="bg1"/>
              </a:solidFill>
              <a:latin typeface="Arial" panose="020B0604020202020204" pitchFamily="34" charset="0"/>
              <a:cs typeface="Arial" panose="020B0604020202020204" pitchFamily="34" charset="0"/>
            </a:endParaRPr>
          </a:p>
        </p:txBody>
      </p:sp>
      <p:sp>
        <p:nvSpPr>
          <p:cNvPr id="4" name="Text Box 7"/>
          <p:cNvSpPr txBox="1">
            <a:spLocks noChangeArrowheads="1"/>
          </p:cNvSpPr>
          <p:nvPr/>
        </p:nvSpPr>
        <p:spPr bwMode="auto">
          <a:xfrm>
            <a:off x="493163" y="3906049"/>
            <a:ext cx="6199299" cy="1491141"/>
          </a:xfrm>
          <a:prstGeom prst="rect">
            <a:avLst/>
          </a:prstGeom>
          <a:noFill/>
          <a:ln w="9525">
            <a:solidFill>
              <a:srgbClr val="FFFFCC"/>
            </a:solidFill>
            <a:miter lim="800000"/>
            <a:headEnd/>
            <a:tailEnd/>
          </a:ln>
        </p:spPr>
        <p:txBody>
          <a:bodyPr wrap="square" lIns="180000" tIns="144000" rIns="180000" bIns="144000">
            <a:spAutoFit/>
          </a:bodyPr>
          <a:lstStyle/>
          <a:p>
            <a:pPr algn="just"/>
            <a:r>
              <a:rPr lang="en-US" sz="1300" dirty="0">
                <a:solidFill>
                  <a:schemeClr val="bg1"/>
                </a:solidFill>
                <a:latin typeface="Arial" panose="020B0604020202020204" pitchFamily="34" charset="0"/>
                <a:cs typeface="Arial" panose="020B0604020202020204" pitchFamily="34" charset="0"/>
              </a:rPr>
              <a:t>Mechanism of the cold-U/V and CWA, and cold-ring and CWS couplets formation:  still not quite well (unambiguously) explained, several different approaches, mechanisms. Both types are most likely generated by similar </a:t>
            </a:r>
            <a:r>
              <a:rPr lang="en-US" sz="1300" dirty="0" smtClean="0">
                <a:solidFill>
                  <a:schemeClr val="bg1"/>
                </a:solidFill>
                <a:latin typeface="Arial" panose="020B0604020202020204" pitchFamily="34" charset="0"/>
                <a:cs typeface="Arial" panose="020B0604020202020204" pitchFamily="34" charset="0"/>
              </a:rPr>
              <a:t>mechanism(s), </a:t>
            </a:r>
            <a:r>
              <a:rPr lang="en-US" sz="1300" dirty="0">
                <a:solidFill>
                  <a:schemeClr val="bg1"/>
                </a:solidFill>
                <a:latin typeface="Arial" panose="020B0604020202020204" pitchFamily="34" charset="0"/>
                <a:cs typeface="Arial" panose="020B0604020202020204" pitchFamily="34" charset="0"/>
              </a:rPr>
              <a:t>and the discriminating factor seems to be the upper-level wind shear (cold rings typical for lower shear, cold-U or V for higher values of wind shear) and character (strength) of the lower-stratospheric inversion </a:t>
            </a:r>
            <a:endParaRPr lang="cs-CZ" sz="1300" dirty="0">
              <a:solidFill>
                <a:schemeClr val="bg1"/>
              </a:solidFill>
              <a:latin typeface="Arial" panose="020B0604020202020204" pitchFamily="34" charset="0"/>
              <a:cs typeface="Arial" panose="020B0604020202020204" pitchFamily="34" charset="0"/>
            </a:endParaRPr>
          </a:p>
        </p:txBody>
      </p:sp>
      <p:sp>
        <p:nvSpPr>
          <p:cNvPr id="5" name="Text Box 9"/>
          <p:cNvSpPr txBox="1">
            <a:spLocks noChangeArrowheads="1"/>
          </p:cNvSpPr>
          <p:nvPr/>
        </p:nvSpPr>
        <p:spPr bwMode="auto">
          <a:xfrm>
            <a:off x="350288" y="896502"/>
            <a:ext cx="6397353" cy="738664"/>
          </a:xfrm>
          <a:prstGeom prst="rect">
            <a:avLst/>
          </a:prstGeom>
          <a:noFill/>
          <a:ln w="9525">
            <a:noFill/>
            <a:miter lim="800000"/>
            <a:headEnd/>
            <a:tailEnd/>
          </a:ln>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Originally called as </a:t>
            </a:r>
            <a:r>
              <a:rPr lang="en-US" sz="1400" b="1" i="1" dirty="0">
                <a:solidFill>
                  <a:srgbClr val="FF0000"/>
                </a:solidFill>
                <a:latin typeface="Arial" panose="020B0604020202020204" pitchFamily="34" charset="0"/>
                <a:cs typeface="Arial" panose="020B0604020202020204" pitchFamily="34" charset="0"/>
              </a:rPr>
              <a:t>enhanced-V</a:t>
            </a:r>
            <a:r>
              <a:rPr lang="en-US" sz="1400" dirty="0">
                <a:solidFill>
                  <a:schemeClr val="bg1"/>
                </a:solidFill>
                <a:latin typeface="Arial" panose="020B0604020202020204" pitchFamily="34" charset="0"/>
                <a:cs typeface="Arial" panose="020B0604020202020204" pitchFamily="34" charset="0"/>
              </a:rPr>
              <a:t> (since observed in the enhanced IR imagery), presently stressed the cold nature of the feature by naming them as </a:t>
            </a:r>
            <a:r>
              <a:rPr lang="en-US" sz="1400" i="1" dirty="0">
                <a:solidFill>
                  <a:schemeClr val="bg1"/>
                </a:solidFill>
                <a:latin typeface="Arial" panose="020B0604020202020204" pitchFamily="34" charset="0"/>
                <a:cs typeface="Arial" panose="020B0604020202020204" pitchFamily="34" charset="0"/>
              </a:rPr>
              <a:t>cold-U</a:t>
            </a:r>
            <a:r>
              <a:rPr lang="en-US" sz="1400" dirty="0">
                <a:solidFill>
                  <a:schemeClr val="bg1"/>
                </a:solidFill>
                <a:latin typeface="Arial" panose="020B0604020202020204" pitchFamily="34" charset="0"/>
                <a:cs typeface="Arial" panose="020B0604020202020204" pitchFamily="34" charset="0"/>
              </a:rPr>
              <a:t> or </a:t>
            </a:r>
            <a:r>
              <a:rPr lang="en-US" sz="1400" i="1" dirty="0">
                <a:solidFill>
                  <a:schemeClr val="bg1"/>
                </a:solidFill>
                <a:latin typeface="Arial" panose="020B0604020202020204" pitchFamily="34" charset="0"/>
                <a:cs typeface="Arial" panose="020B0604020202020204" pitchFamily="34" charset="0"/>
              </a:rPr>
              <a:t>cold-V</a:t>
            </a:r>
            <a:r>
              <a:rPr lang="en-US" sz="1400" dirty="0">
                <a:solidFill>
                  <a:schemeClr val="bg1"/>
                </a:solidFill>
                <a:latin typeface="Arial" panose="020B0604020202020204" pitchFamily="34" charset="0"/>
                <a:cs typeface="Arial" panose="020B0604020202020204" pitchFamily="34" charset="0"/>
              </a:rPr>
              <a:t> shape (or </a:t>
            </a:r>
            <a:r>
              <a:rPr lang="en-US" sz="1400" dirty="0" smtClean="0">
                <a:solidFill>
                  <a:schemeClr val="bg1"/>
                </a:solidFill>
                <a:latin typeface="Arial" panose="020B0604020202020204" pitchFamily="34" charset="0"/>
                <a:cs typeface="Arial" panose="020B0604020202020204" pitchFamily="34" charset="0"/>
              </a:rPr>
              <a:t>generally </a:t>
            </a:r>
            <a:r>
              <a:rPr lang="en-US" sz="1400" b="1" i="1" dirty="0" smtClean="0">
                <a:solidFill>
                  <a:srgbClr val="FF0000"/>
                </a:solidFill>
                <a:latin typeface="Arial" panose="020B0604020202020204" pitchFamily="34" charset="0"/>
                <a:cs typeface="Arial" panose="020B0604020202020204" pitchFamily="34" charset="0"/>
              </a:rPr>
              <a:t>cold-U/V</a:t>
            </a:r>
            <a:r>
              <a:rPr lang="en-US" sz="1400" dirty="0" smtClean="0">
                <a:solidFill>
                  <a:schemeClr val="bg1"/>
                </a:solidFill>
                <a:latin typeface="Arial" panose="020B0604020202020204" pitchFamily="34" charset="0"/>
                <a:cs typeface="Arial" panose="020B0604020202020204" pitchFamily="34" charset="0"/>
              </a:rPr>
              <a:t> shape, feature).</a:t>
            </a:r>
            <a:endParaRPr lang="cs-CZ" sz="1400" dirty="0">
              <a:solidFill>
                <a:schemeClr val="bg1"/>
              </a:solidFill>
              <a:latin typeface="Arial" panose="020B0604020202020204" pitchFamily="34" charset="0"/>
              <a:cs typeface="Arial" panose="020B0604020202020204" pitchFamily="34" charset="0"/>
            </a:endParaRPr>
          </a:p>
        </p:txBody>
      </p:sp>
      <p:pic>
        <p:nvPicPr>
          <p:cNvPr id="6" name="Obrázek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6984" y="197069"/>
            <a:ext cx="4862789" cy="6213564"/>
          </a:xfrm>
          <a:prstGeom prst="rect">
            <a:avLst/>
          </a:prstGeom>
          <a:ln w="0">
            <a:solidFill>
              <a:schemeClr val="bg1">
                <a:lumMod val="50000"/>
              </a:schemeClr>
            </a:solidFill>
          </a:ln>
        </p:spPr>
      </p:pic>
      <p:sp>
        <p:nvSpPr>
          <p:cNvPr id="7" name="Text Box 4"/>
          <p:cNvSpPr txBox="1">
            <a:spLocks noChangeArrowheads="1"/>
          </p:cNvSpPr>
          <p:nvPr/>
        </p:nvSpPr>
        <p:spPr bwMode="auto">
          <a:xfrm>
            <a:off x="7657042" y="6473930"/>
            <a:ext cx="3828292"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18 August 1986  13:30 </a:t>
            </a:r>
            <a:r>
              <a:rPr lang="en-US" sz="1000" dirty="0" smtClean="0">
                <a:solidFill>
                  <a:schemeClr val="bg1"/>
                </a:solidFill>
                <a:latin typeface="Arial" panose="020B0604020202020204" pitchFamily="34" charset="0"/>
                <a:cs typeface="Arial" panose="020B0604020202020204" pitchFamily="34" charset="0"/>
              </a:rPr>
              <a:t>UTC,  AVHRR  NOAA-9</a:t>
            </a:r>
            <a:r>
              <a:rPr lang="en-US" sz="1000" dirty="0">
                <a:solidFill>
                  <a:schemeClr val="bg1"/>
                </a:solidFill>
                <a:latin typeface="Arial" panose="020B0604020202020204" pitchFamily="34" charset="0"/>
                <a:cs typeface="Arial" panose="020B0604020202020204" pitchFamily="34" charset="0"/>
              </a:rPr>
              <a:t>, Czech Republic</a:t>
            </a:r>
            <a:endParaRPr lang="cs-CZ"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488744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EUMETSAT_Alanya-2010\Mercator-43N-98W_500m_RGB124-band2_band4-BT-194-240K_blended_crop1800x1200_x0-600_y0-700.png"/>
          <p:cNvPicPr>
            <a:picLocks noChangeAspect="1" noChangeArrowheads="1"/>
          </p:cNvPicPr>
          <p:nvPr/>
        </p:nvPicPr>
        <p:blipFill>
          <a:blip r:embed="rId2" cstate="print"/>
          <a:srcRect/>
          <a:stretch>
            <a:fillRect/>
          </a:stretch>
        </p:blipFill>
        <p:spPr bwMode="auto">
          <a:xfrm>
            <a:off x="1584000" y="576000"/>
            <a:ext cx="9022412" cy="6014942"/>
          </a:xfrm>
          <a:prstGeom prst="rect">
            <a:avLst/>
          </a:prstGeom>
          <a:noFill/>
          <a:ln w="0">
            <a:solidFill>
              <a:schemeClr val="bg1">
                <a:lumMod val="50000"/>
              </a:schemeClr>
            </a:solidFill>
          </a:ln>
        </p:spPr>
      </p:pic>
      <p:sp>
        <p:nvSpPr>
          <p:cNvPr id="3" name="TextovéPole 7"/>
          <p:cNvSpPr txBox="1">
            <a:spLocks noChangeArrowheads="1"/>
          </p:cNvSpPr>
          <p:nvPr/>
        </p:nvSpPr>
        <p:spPr bwMode="auto">
          <a:xfrm>
            <a:off x="6272107" y="183804"/>
            <a:ext cx="5748690"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2009-07-09  11:35 </a:t>
            </a:r>
            <a:r>
              <a:rPr lang="en-US" sz="1000" dirty="0" smtClean="0">
                <a:solidFill>
                  <a:schemeClr val="bg1"/>
                </a:solidFill>
                <a:latin typeface="Arial" panose="020B0604020202020204" pitchFamily="34" charset="0"/>
                <a:cs typeface="Arial" panose="020B0604020202020204" pitchFamily="34" charset="0"/>
              </a:rPr>
              <a:t>UTC,  AVHRR  NOAA-15,  South </a:t>
            </a:r>
            <a:r>
              <a:rPr lang="en-US" sz="1000" dirty="0">
                <a:solidFill>
                  <a:schemeClr val="bg1"/>
                </a:solidFill>
                <a:latin typeface="Arial" panose="020B0604020202020204" pitchFamily="34" charset="0"/>
                <a:cs typeface="Arial" panose="020B0604020202020204" pitchFamily="34" charset="0"/>
              </a:rPr>
              <a:t>Dakota, Minnesota, Nebraska, Iowa,  U.S.A</a:t>
            </a:r>
            <a:r>
              <a:rPr lang="en-US" sz="1000" dirty="0" smtClean="0">
                <a:solidFill>
                  <a:schemeClr val="bg1"/>
                </a:solidFill>
                <a:latin typeface="Arial" panose="020B0604020202020204" pitchFamily="34" charset="0"/>
                <a:cs typeface="Arial" panose="020B0604020202020204" pitchFamily="34" charset="0"/>
              </a:rPr>
              <a:t>.</a:t>
            </a:r>
            <a:endParaRPr lang="en-US" sz="1000" dirty="0">
              <a:solidFill>
                <a:schemeClr val="bg1"/>
              </a:solidFill>
              <a:latin typeface="Arial" panose="020B0604020202020204" pitchFamily="34" charset="0"/>
              <a:cs typeface="Arial" panose="020B0604020202020204" pitchFamily="34" charset="0"/>
            </a:endParaRPr>
          </a:p>
        </p:txBody>
      </p:sp>
      <p:sp>
        <p:nvSpPr>
          <p:cNvPr id="4"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569424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00" y="792000"/>
            <a:ext cx="3996000" cy="4998631"/>
          </a:xfrm>
          <a:prstGeom prst="rect">
            <a:avLst/>
          </a:prstGeom>
          <a:ln w="0">
            <a:solidFill>
              <a:schemeClr val="bg1">
                <a:lumMod val="50000"/>
              </a:schemeClr>
            </a:solidFill>
          </a:ln>
          <a:scene3d>
            <a:camera prst="orthographicFront"/>
            <a:lightRig rig="threePt" dir="t"/>
          </a:scene3d>
          <a:sp3d contourW="12700">
            <a:contourClr>
              <a:schemeClr val="tx1"/>
            </a:contourClr>
          </a:sp3d>
        </p:spPr>
      </p:pic>
      <p:pic>
        <p:nvPicPr>
          <p:cNvPr id="4" name="Obrázek 3"/>
          <p:cNvPicPr>
            <a:picLocks noChangeAspect="1"/>
          </p:cNvPicPr>
          <p:nvPr/>
        </p:nvPicPr>
        <p:blipFill>
          <a:blip r:embed="rId3">
            <a:lum bright="-10000"/>
            <a:extLst>
              <a:ext uri="{28A0092B-C50C-407E-A947-70E740481C1C}">
                <a14:useLocalDpi xmlns:a14="http://schemas.microsoft.com/office/drawing/2010/main" val="0"/>
              </a:ext>
            </a:extLst>
          </a:blip>
          <a:stretch>
            <a:fillRect/>
          </a:stretch>
        </p:blipFill>
        <p:spPr>
          <a:xfrm>
            <a:off x="4086000" y="792000"/>
            <a:ext cx="3996000" cy="4998631"/>
          </a:xfrm>
          <a:prstGeom prst="rect">
            <a:avLst/>
          </a:prstGeom>
          <a:ln w="0">
            <a:solidFill>
              <a:schemeClr val="bg1">
                <a:lumMod val="50000"/>
              </a:schemeClr>
            </a:solidFill>
          </a:ln>
          <a:scene3d>
            <a:camera prst="orthographicFront"/>
            <a:lightRig rig="threePt" dir="t"/>
          </a:scene3d>
          <a:sp3d contourW="12700">
            <a:contourClr>
              <a:schemeClr val="tx1"/>
            </a:contourClr>
          </a:sp3d>
        </p:spPr>
      </p:pic>
      <p:pic>
        <p:nvPicPr>
          <p:cNvPr id="5" name="Obráze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0948" y="5555994"/>
            <a:ext cx="2160000" cy="162404"/>
          </a:xfrm>
          <a:prstGeom prst="rect">
            <a:avLst/>
          </a:prstGeom>
        </p:spPr>
      </p:pic>
      <p:pic>
        <p:nvPicPr>
          <p:cNvPr id="6" name="Obrázek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36000" y="792000"/>
            <a:ext cx="3996000" cy="4998631"/>
          </a:xfrm>
          <a:prstGeom prst="rect">
            <a:avLst/>
          </a:prstGeom>
          <a:ln w="0">
            <a:solidFill>
              <a:schemeClr val="bg1">
                <a:lumMod val="50000"/>
              </a:schemeClr>
            </a:solidFill>
          </a:ln>
          <a:scene3d>
            <a:camera prst="orthographicFront"/>
            <a:lightRig rig="threePt" dir="t"/>
          </a:scene3d>
          <a:sp3d contourW="12700">
            <a:contourClr>
              <a:schemeClr val="tx1"/>
            </a:contourClr>
          </a:sp3d>
        </p:spPr>
      </p:pic>
      <p:sp>
        <p:nvSpPr>
          <p:cNvPr id="7" name="TextovéPole 6"/>
          <p:cNvSpPr txBox="1"/>
          <p:nvPr/>
        </p:nvSpPr>
        <p:spPr>
          <a:xfrm>
            <a:off x="7551698" y="193915"/>
            <a:ext cx="4094391"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16 September 2016  12:22 UTC, MODIS Aqua,  Tyrrhenian Sea, Italy</a:t>
            </a:r>
            <a:endParaRPr lang="en-US" sz="1000"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64083" y="821352"/>
            <a:ext cx="614271" cy="369332"/>
          </a:xfrm>
          <a:prstGeom prst="rect">
            <a:avLst/>
          </a:prstGeom>
          <a:solidFill>
            <a:schemeClr val="tx1"/>
          </a:solid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Band 01</a:t>
            </a:r>
          </a:p>
          <a:p>
            <a:r>
              <a:rPr lang="en-US" sz="900" dirty="0" smtClean="0">
                <a:solidFill>
                  <a:schemeClr val="bg1"/>
                </a:solidFill>
                <a:latin typeface="Arial" panose="020B0604020202020204" pitchFamily="34" charset="0"/>
                <a:cs typeface="Arial" panose="020B0604020202020204" pitchFamily="34" charset="0"/>
              </a:rPr>
              <a:t>250 m </a:t>
            </a:r>
            <a:endParaRPr lang="en-US" sz="900" dirty="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4118680" y="821352"/>
            <a:ext cx="614271" cy="369332"/>
          </a:xfrm>
          <a:prstGeom prst="rect">
            <a:avLst/>
          </a:prstGeom>
          <a:solidFill>
            <a:schemeClr val="tx1"/>
          </a:solid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Band </a:t>
            </a:r>
            <a:r>
              <a:rPr lang="en-US" sz="900" dirty="0">
                <a:solidFill>
                  <a:schemeClr val="bg1"/>
                </a:solidFill>
                <a:latin typeface="Arial" panose="020B0604020202020204" pitchFamily="34" charset="0"/>
                <a:cs typeface="Arial" panose="020B0604020202020204" pitchFamily="34" charset="0"/>
              </a:rPr>
              <a:t>3</a:t>
            </a:r>
            <a:r>
              <a:rPr lang="en-US" sz="900" dirty="0" smtClean="0">
                <a:solidFill>
                  <a:schemeClr val="bg1"/>
                </a:solidFill>
                <a:latin typeface="Arial" panose="020B0604020202020204" pitchFamily="34" charset="0"/>
                <a:cs typeface="Arial" panose="020B0604020202020204" pitchFamily="34" charset="0"/>
              </a:rPr>
              <a:t>1</a:t>
            </a:r>
          </a:p>
          <a:p>
            <a:r>
              <a:rPr lang="en-US" sz="900" dirty="0">
                <a:solidFill>
                  <a:schemeClr val="bg1"/>
                </a:solidFill>
                <a:latin typeface="Arial" panose="020B0604020202020204" pitchFamily="34" charset="0"/>
                <a:cs typeface="Arial" panose="020B0604020202020204" pitchFamily="34" charset="0"/>
              </a:rPr>
              <a:t>1</a:t>
            </a:r>
            <a:r>
              <a:rPr lang="en-US" sz="900" dirty="0" smtClean="0">
                <a:solidFill>
                  <a:schemeClr val="bg1"/>
                </a:solidFill>
                <a:latin typeface="Arial" panose="020B0604020202020204" pitchFamily="34" charset="0"/>
                <a:cs typeface="Arial" panose="020B0604020202020204" pitchFamily="34" charset="0"/>
              </a:rPr>
              <a:t> km </a:t>
            </a:r>
            <a:endParaRPr lang="en-US" sz="900"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8157145" y="821682"/>
            <a:ext cx="1215455" cy="507831"/>
          </a:xfrm>
          <a:prstGeom prst="rect">
            <a:avLst/>
          </a:prstGeom>
          <a:solidFill>
            <a:schemeClr val="tx1"/>
          </a:solidFill>
          <a:ln w="0">
            <a:noFill/>
          </a:ln>
        </p:spPr>
        <p:txBody>
          <a:bodyPr wrap="square" rtlCol="0">
            <a:spAutoFit/>
          </a:bodyPr>
          <a:lstStyle/>
          <a:p>
            <a:r>
              <a:rPr lang="en-US" sz="900" dirty="0" smtClean="0">
                <a:solidFill>
                  <a:schemeClr val="bg1"/>
                </a:solidFill>
                <a:latin typeface="Arial" panose="020B0604020202020204" pitchFamily="34" charset="0"/>
                <a:cs typeface="Arial" panose="020B0604020202020204" pitchFamily="34" charset="0"/>
              </a:rPr>
              <a:t>Sandwich product of bands 01 (250 m) &amp; band 31 (1 km)</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26055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00" y="576000"/>
            <a:ext cx="3996000" cy="5810015"/>
          </a:xfrm>
          <a:prstGeom prst="rect">
            <a:avLst/>
          </a:prstGeom>
          <a:ln w="0">
            <a:solidFill>
              <a:schemeClr val="bg1">
                <a:lumMod val="50000"/>
              </a:schemeClr>
            </a:solidFill>
          </a:ln>
          <a:scene3d>
            <a:camera prst="orthographicFront"/>
            <a:lightRig rig="threePt" dir="t"/>
          </a:scene3d>
          <a:sp3d contourW="12700">
            <a:contourClr>
              <a:schemeClr val="tx1"/>
            </a:contourClr>
          </a:sp3d>
        </p:spPr>
      </p:pic>
      <p:pic>
        <p:nvPicPr>
          <p:cNvPr id="3" name="Obrázek 2"/>
          <p:cNvPicPr>
            <a:picLocks noChangeAspect="1"/>
          </p:cNvPicPr>
          <p:nvPr/>
        </p:nvPicPr>
        <p:blipFill>
          <a:blip r:embed="rId3">
            <a:lum bright="-8000"/>
            <a:extLst>
              <a:ext uri="{28A0092B-C50C-407E-A947-70E740481C1C}">
                <a14:useLocalDpi xmlns:a14="http://schemas.microsoft.com/office/drawing/2010/main" val="0"/>
              </a:ext>
            </a:extLst>
          </a:blip>
          <a:stretch>
            <a:fillRect/>
          </a:stretch>
        </p:blipFill>
        <p:spPr>
          <a:xfrm>
            <a:off x="4086000" y="576000"/>
            <a:ext cx="3996000" cy="5810015"/>
          </a:xfrm>
          <a:prstGeom prst="rect">
            <a:avLst/>
          </a:prstGeom>
          <a:ln w="0">
            <a:solidFill>
              <a:schemeClr val="bg1">
                <a:lumMod val="50000"/>
              </a:schemeClr>
            </a:solidFill>
          </a:ln>
          <a:scene3d>
            <a:camera prst="orthographicFront"/>
            <a:lightRig rig="threePt" dir="t"/>
          </a:scene3d>
          <a:sp3d contourW="12700">
            <a:contourClr>
              <a:schemeClr val="tx1"/>
            </a:contourClr>
          </a:sp3d>
        </p:spPr>
      </p:pic>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36000" y="576000"/>
            <a:ext cx="3996000" cy="5810015"/>
          </a:xfrm>
          <a:prstGeom prst="rect">
            <a:avLst/>
          </a:prstGeom>
          <a:ln w="0">
            <a:solidFill>
              <a:schemeClr val="bg1">
                <a:lumMod val="50000"/>
              </a:schemeClr>
            </a:solidFill>
          </a:ln>
          <a:scene3d>
            <a:camera prst="orthographicFront"/>
            <a:lightRig rig="threePt" dir="t"/>
          </a:scene3d>
          <a:sp3d contourW="12700">
            <a:contourClr>
              <a:schemeClr val="tx1"/>
            </a:contourClr>
          </a:sp3d>
        </p:spPr>
      </p:pic>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7" name="TextovéPole 6"/>
          <p:cNvSpPr txBox="1"/>
          <p:nvPr/>
        </p:nvSpPr>
        <p:spPr>
          <a:xfrm>
            <a:off x="4118298" y="605328"/>
            <a:ext cx="601447" cy="369332"/>
          </a:xfrm>
          <a:prstGeom prst="rect">
            <a:avLst/>
          </a:prstGeom>
          <a:solidFill>
            <a:schemeClr val="tx1"/>
          </a:solidFill>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Band I5</a:t>
            </a:r>
          </a:p>
          <a:p>
            <a:r>
              <a:rPr lang="en-US" sz="900" dirty="0" smtClean="0">
                <a:solidFill>
                  <a:schemeClr val="bg1"/>
                </a:solidFill>
                <a:latin typeface="Arial" panose="020B0604020202020204" pitchFamily="34" charset="0"/>
                <a:cs typeface="Arial" panose="020B0604020202020204" pitchFamily="34" charset="0"/>
              </a:rPr>
              <a:t>375 m</a:t>
            </a:r>
            <a:endParaRPr lang="en-US" sz="900"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68318" y="607898"/>
            <a:ext cx="601447" cy="369332"/>
          </a:xfrm>
          <a:prstGeom prst="rect">
            <a:avLst/>
          </a:prstGeom>
          <a:solidFill>
            <a:schemeClr val="tx1"/>
          </a:solidFill>
          <a:ln w="0">
            <a:no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Band I1</a:t>
            </a:r>
          </a:p>
          <a:p>
            <a:r>
              <a:rPr lang="en-US" sz="900" dirty="0" smtClean="0">
                <a:solidFill>
                  <a:schemeClr val="bg1"/>
                </a:solidFill>
                <a:latin typeface="Arial" panose="020B0604020202020204" pitchFamily="34" charset="0"/>
                <a:cs typeface="Arial" panose="020B0604020202020204" pitchFamily="34" charset="0"/>
              </a:rPr>
              <a:t>375 m</a:t>
            </a:r>
            <a:endParaRPr lang="en-US" sz="900" dirty="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8165028" y="603339"/>
            <a:ext cx="1360310" cy="369332"/>
          </a:xfrm>
          <a:prstGeom prst="rect">
            <a:avLst/>
          </a:prstGeom>
          <a:solidFill>
            <a:schemeClr val="tx1"/>
          </a:solidFill>
          <a:ln w="0">
            <a:noFill/>
          </a:ln>
        </p:spPr>
        <p:txBody>
          <a:bodyPr wrap="square" rtlCol="0">
            <a:spAutoFit/>
          </a:bodyPr>
          <a:lstStyle/>
          <a:p>
            <a:r>
              <a:rPr lang="en-US" sz="900" dirty="0" smtClean="0">
                <a:solidFill>
                  <a:schemeClr val="bg1"/>
                </a:solidFill>
                <a:latin typeface="Arial" panose="020B0604020202020204" pitchFamily="34" charset="0"/>
                <a:cs typeface="Arial" panose="020B0604020202020204" pitchFamily="34" charset="0"/>
              </a:rPr>
              <a:t>Sandwich product of bands I1 &amp; I5, 375 m</a:t>
            </a:r>
            <a:endParaRPr lang="en-US" sz="900" dirty="0">
              <a:solidFill>
                <a:schemeClr val="bg1"/>
              </a:solidFill>
              <a:latin typeface="Arial" panose="020B0604020202020204" pitchFamily="34" charset="0"/>
              <a:cs typeface="Arial" panose="020B0604020202020204" pitchFamily="34" charset="0"/>
            </a:endParaRPr>
          </a:p>
        </p:txBody>
      </p:sp>
      <p:pic>
        <p:nvPicPr>
          <p:cNvPr id="10" name="Obrázek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80948" y="6178733"/>
            <a:ext cx="2160000" cy="162404"/>
          </a:xfrm>
          <a:prstGeom prst="rect">
            <a:avLst/>
          </a:prstGeom>
        </p:spPr>
      </p:pic>
      <p:sp>
        <p:nvSpPr>
          <p:cNvPr id="11" name="TextovéPole 10"/>
          <p:cNvSpPr txBox="1"/>
          <p:nvPr/>
        </p:nvSpPr>
        <p:spPr>
          <a:xfrm>
            <a:off x="7551700" y="193915"/>
            <a:ext cx="4379725"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16 September 2016  12:43 UTC, VIIRS Suomi-NPP,  Tyrrhenian Sea, Italy</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869307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noChangeArrowheads="1"/>
          </p:cNvPicPr>
          <p:nvPr/>
        </p:nvPicPr>
        <p:blipFill>
          <a:blip r:embed="rId2" cstate="print"/>
          <a:srcRect/>
          <a:stretch>
            <a:fillRect/>
          </a:stretch>
        </p:blipFill>
        <p:spPr bwMode="auto">
          <a:xfrm>
            <a:off x="1977109" y="576000"/>
            <a:ext cx="8064001" cy="6048000"/>
          </a:xfrm>
          <a:prstGeom prst="rect">
            <a:avLst/>
          </a:prstGeom>
          <a:noFill/>
          <a:ln w="0">
            <a:solidFill>
              <a:schemeClr val="bg1">
                <a:lumMod val="50000"/>
              </a:schemeClr>
            </a:solidFill>
            <a:miter lim="800000"/>
            <a:headEnd/>
            <a:tailEnd/>
          </a:ln>
        </p:spPr>
      </p:pic>
      <p:sp>
        <p:nvSpPr>
          <p:cNvPr id="7" name="TextovéPole 6"/>
          <p:cNvSpPr txBox="1"/>
          <p:nvPr/>
        </p:nvSpPr>
        <p:spPr>
          <a:xfrm>
            <a:off x="5653205" y="202274"/>
            <a:ext cx="6210354" cy="246221"/>
          </a:xfrm>
          <a:prstGeom prst="rect">
            <a:avLst/>
          </a:prstGeom>
          <a:noFill/>
        </p:spPr>
        <p:txBody>
          <a:bodyPr wrap="none">
            <a:spAutoFit/>
          </a:bodyPr>
          <a:lstStyle/>
          <a:p>
            <a:pPr>
              <a:defRPr/>
            </a:pPr>
            <a:r>
              <a:rPr lang="en-US" sz="1000" dirty="0" smtClean="0">
                <a:solidFill>
                  <a:schemeClr val="bg1"/>
                </a:solidFill>
                <a:latin typeface="Arial" panose="020B0604020202020204" pitchFamily="34" charset="0"/>
                <a:cs typeface="Arial" panose="020B0604020202020204" pitchFamily="34" charset="0"/>
              </a:rPr>
              <a:t>2008-05-31  14:00 </a:t>
            </a:r>
            <a:r>
              <a:rPr lang="en-US" sz="1000" dirty="0">
                <a:solidFill>
                  <a:schemeClr val="bg1"/>
                </a:solidFill>
                <a:latin typeface="Arial" panose="020B0604020202020204" pitchFamily="34" charset="0"/>
                <a:cs typeface="Arial" panose="020B0604020202020204" pitchFamily="34" charset="0"/>
              </a:rPr>
              <a:t>UTC  </a:t>
            </a:r>
            <a:r>
              <a:rPr lang="en-US" sz="1000" dirty="0" smtClean="0">
                <a:solidFill>
                  <a:schemeClr val="bg1"/>
                </a:solidFill>
                <a:latin typeface="Arial" panose="020B0604020202020204" pitchFamily="34" charset="0"/>
                <a:cs typeface="Arial" panose="020B0604020202020204" pitchFamily="34" charset="0"/>
              </a:rPr>
              <a:t>Meteosat-8</a:t>
            </a:r>
            <a:r>
              <a:rPr lang="cs-CZ" sz="1000" dirty="0" smtClean="0">
                <a:solidFill>
                  <a:schemeClr val="bg1"/>
                </a:solidFill>
                <a:latin typeface="Arial" panose="020B0604020202020204" pitchFamily="34" charset="0"/>
                <a:cs typeface="Arial" panose="020B0604020202020204" pitchFamily="34" charset="0"/>
              </a:rPr>
              <a:t>  SEVIRI</a:t>
            </a:r>
            <a:r>
              <a:rPr lang="en-US" sz="1000" dirty="0" smtClean="0">
                <a:solidFill>
                  <a:schemeClr val="bg1"/>
                </a:solidFill>
                <a:latin typeface="Arial" panose="020B0604020202020204" pitchFamily="34" charset="0"/>
                <a:cs typeface="Arial" panose="020B0604020202020204" pitchFamily="34" charset="0"/>
              </a:rPr>
              <a:t>, 5-minute Rapid Scan Service (RSS),  </a:t>
            </a:r>
            <a:r>
              <a:rPr lang="en-US" sz="1000" dirty="0">
                <a:solidFill>
                  <a:schemeClr val="bg1"/>
                </a:solidFill>
                <a:latin typeface="Arial" panose="020B0604020202020204" pitchFamily="34" charset="0"/>
                <a:cs typeface="Arial" panose="020B0604020202020204" pitchFamily="34" charset="0"/>
              </a:rPr>
              <a:t>IR10.8 </a:t>
            </a:r>
            <a:r>
              <a:rPr lang="en-US" sz="1000" dirty="0" smtClean="0">
                <a:solidFill>
                  <a:schemeClr val="bg1"/>
                </a:solidFill>
                <a:latin typeface="Arial" panose="020B0604020202020204" pitchFamily="34" charset="0"/>
                <a:cs typeface="Arial" panose="020B0604020202020204" pitchFamily="34" charset="0"/>
              </a:rPr>
              <a:t>BT,   Germany </a:t>
            </a:r>
            <a:endParaRPr lang="en-US" sz="1000" dirty="0">
              <a:solidFill>
                <a:schemeClr val="bg1"/>
              </a:solidFill>
              <a:latin typeface="Arial" panose="020B0604020202020204" pitchFamily="34" charset="0"/>
              <a:cs typeface="Arial" panose="020B0604020202020204" pitchFamily="34" charset="0"/>
            </a:endParaRPr>
          </a:p>
        </p:txBody>
      </p:sp>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1331" y="6437473"/>
            <a:ext cx="2160000" cy="162404"/>
          </a:xfrm>
          <a:prstGeom prst="rect">
            <a:avLst/>
          </a:prstGeom>
        </p:spPr>
      </p:pic>
      <p:sp>
        <p:nvSpPr>
          <p:cNvPr id="10"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1" name="TextovéPole 10"/>
          <p:cNvSpPr txBox="1"/>
          <p:nvPr/>
        </p:nvSpPr>
        <p:spPr>
          <a:xfrm>
            <a:off x="10861340" y="4938603"/>
            <a:ext cx="546945" cy="246221"/>
          </a:xfrm>
          <a:prstGeom prst="rect">
            <a:avLst/>
          </a:prstGeom>
          <a:solidFill>
            <a:srgbClr val="990000"/>
          </a:solidFill>
          <a:ln>
            <a:solidFill>
              <a:schemeClr val="bg1"/>
            </a:solidFill>
          </a:ln>
        </p:spPr>
        <p:txBody>
          <a:bodyPr wrap="none" rtlCol="0">
            <a:spAutoFit/>
          </a:bodyPr>
          <a:lstStyle/>
          <a:p>
            <a:r>
              <a:rPr lang="en-US" sz="1000" b="1" dirty="0" smtClean="0">
                <a:noFill/>
                <a:latin typeface="Arial" panose="020B0604020202020204" pitchFamily="34" charset="0"/>
                <a:cs typeface="Arial" panose="020B0604020202020204" pitchFamily="34" charset="0"/>
                <a:hlinkClick r:id="rId4" action="ppaction://hlinkfile"/>
              </a:rPr>
              <a:t>LOOP</a:t>
            </a:r>
            <a:endParaRPr lang="en-US" sz="1000" b="1" dirty="0">
              <a:no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759733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10505062"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Transition of cold</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ring</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shaped storms into cold-U/V shaped ones  –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8"/>
          <p:cNvSpPr txBox="1">
            <a:spLocks noChangeArrowheads="1"/>
          </p:cNvSpPr>
          <p:nvPr/>
        </p:nvSpPr>
        <p:spPr bwMode="auto">
          <a:xfrm>
            <a:off x="8848935" y="320730"/>
            <a:ext cx="2332690"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26 </a:t>
            </a:r>
            <a:r>
              <a:rPr lang="en-US" sz="1000" dirty="0">
                <a:solidFill>
                  <a:schemeClr val="bg1"/>
                </a:solidFill>
                <a:latin typeface="Arial" panose="020B0604020202020204" pitchFamily="34" charset="0"/>
                <a:cs typeface="Arial" panose="020B0604020202020204" pitchFamily="34" charset="0"/>
              </a:rPr>
              <a:t>May 2007, </a:t>
            </a:r>
            <a:r>
              <a:rPr lang="en-US" sz="1000" dirty="0" smtClean="0">
                <a:solidFill>
                  <a:schemeClr val="bg1"/>
                </a:solidFill>
                <a:latin typeface="Arial" panose="020B0604020202020204" pitchFamily="34" charset="0"/>
                <a:cs typeface="Arial" panose="020B0604020202020204" pitchFamily="34" charset="0"/>
              </a:rPr>
              <a:t>MSG SEVIRI, Germany</a:t>
            </a:r>
            <a:endParaRPr lang="en-US" sz="1000" dirty="0">
              <a:solidFill>
                <a:schemeClr val="bg1"/>
              </a:solidFill>
              <a:latin typeface="Arial" panose="020B0604020202020204" pitchFamily="34" charset="0"/>
              <a:cs typeface="Arial" panose="020B0604020202020204" pitchFamily="34" charset="0"/>
            </a:endParaRPr>
          </a:p>
        </p:txBody>
      </p:sp>
      <p:pic>
        <p:nvPicPr>
          <p:cNvPr id="4" name="Picture 9" descr="200705261500_MSG2_IR108_mercator-500m_crop"/>
          <p:cNvPicPr>
            <a:picLocks noChangeAspect="1" noChangeArrowheads="1"/>
          </p:cNvPicPr>
          <p:nvPr/>
        </p:nvPicPr>
        <p:blipFill>
          <a:blip r:embed="rId2" cstate="print"/>
          <a:srcRect/>
          <a:stretch>
            <a:fillRect/>
          </a:stretch>
        </p:blipFill>
        <p:spPr bwMode="auto">
          <a:xfrm>
            <a:off x="6948000" y="864000"/>
            <a:ext cx="4129406" cy="5400000"/>
          </a:xfrm>
          <a:prstGeom prst="rect">
            <a:avLst/>
          </a:prstGeom>
          <a:noFill/>
          <a:ln w="0">
            <a:solidFill>
              <a:schemeClr val="bg1">
                <a:lumMod val="50000"/>
              </a:schemeClr>
            </a:solidFill>
            <a:miter lim="800000"/>
            <a:headEnd/>
            <a:tailEnd/>
          </a:ln>
        </p:spPr>
      </p:pic>
      <p:pic>
        <p:nvPicPr>
          <p:cNvPr id="5" name="Picture 10" descr="200705261330_MSG2_IR108_mercator-500m_crop"/>
          <p:cNvPicPr>
            <a:picLocks noChangeAspect="1" noChangeArrowheads="1"/>
          </p:cNvPicPr>
          <p:nvPr/>
        </p:nvPicPr>
        <p:blipFill>
          <a:blip r:embed="rId3" cstate="print"/>
          <a:srcRect/>
          <a:stretch>
            <a:fillRect/>
          </a:stretch>
        </p:blipFill>
        <p:spPr bwMode="auto">
          <a:xfrm>
            <a:off x="1489534" y="864000"/>
            <a:ext cx="4129406" cy="5400000"/>
          </a:xfrm>
          <a:prstGeom prst="rect">
            <a:avLst/>
          </a:prstGeom>
          <a:noFill/>
          <a:ln w="0">
            <a:solidFill>
              <a:schemeClr val="bg1">
                <a:lumMod val="50000"/>
              </a:schemeClr>
            </a:solidFill>
            <a:miter lim="800000"/>
            <a:headEnd/>
            <a:tailEnd/>
          </a:ln>
        </p:spPr>
      </p:pic>
      <p:sp>
        <p:nvSpPr>
          <p:cNvPr id="6" name="AutoShape 11"/>
          <p:cNvSpPr>
            <a:spLocks noChangeArrowheads="1"/>
          </p:cNvSpPr>
          <p:nvPr/>
        </p:nvSpPr>
        <p:spPr bwMode="auto">
          <a:xfrm>
            <a:off x="5744295" y="3589338"/>
            <a:ext cx="1120775" cy="504825"/>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chemeClr val="accent1"/>
          </a:solidFill>
          <a:ln w="9525">
            <a:solidFill>
              <a:schemeClr val="tx1"/>
            </a:solidFill>
            <a:miter lim="800000"/>
            <a:headEnd/>
            <a:tailEnd/>
          </a:ln>
        </p:spPr>
        <p:txBody>
          <a:bodyPr wrap="none" anchor="ctr"/>
          <a:lstStyle/>
          <a:p>
            <a:endParaRPr lang="en-US">
              <a:solidFill>
                <a:schemeClr val="bg1"/>
              </a:solidFill>
            </a:endParaRPr>
          </a:p>
        </p:txBody>
      </p:sp>
      <p:sp>
        <p:nvSpPr>
          <p:cNvPr id="7" name="Text Box 12"/>
          <p:cNvSpPr txBox="1">
            <a:spLocks noChangeArrowheads="1"/>
          </p:cNvSpPr>
          <p:nvPr/>
        </p:nvSpPr>
        <p:spPr bwMode="auto">
          <a:xfrm>
            <a:off x="6073271" y="875533"/>
            <a:ext cx="809837" cy="246221"/>
          </a:xfrm>
          <a:prstGeom prst="rect">
            <a:avLst/>
          </a:prstGeom>
          <a:solidFill>
            <a:srgbClr val="333333"/>
          </a:solidFill>
          <a:ln w="12700">
            <a:solidFill>
              <a:schemeClr val="bg1"/>
            </a:solid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15:00 UTC</a:t>
            </a:r>
            <a:endParaRPr lang="cs-CZ" sz="1000" dirty="0">
              <a:solidFill>
                <a:schemeClr val="bg1"/>
              </a:solidFill>
              <a:latin typeface="Arial" panose="020B0604020202020204" pitchFamily="34" charset="0"/>
              <a:cs typeface="Arial" panose="020B0604020202020204" pitchFamily="34" charset="0"/>
            </a:endParaRPr>
          </a:p>
        </p:txBody>
      </p:sp>
      <p:sp>
        <p:nvSpPr>
          <p:cNvPr id="8" name="Text Box 13"/>
          <p:cNvSpPr txBox="1">
            <a:spLocks noChangeArrowheads="1"/>
          </p:cNvSpPr>
          <p:nvPr/>
        </p:nvSpPr>
        <p:spPr bwMode="auto">
          <a:xfrm>
            <a:off x="623738" y="873584"/>
            <a:ext cx="809837" cy="246221"/>
          </a:xfrm>
          <a:prstGeom prst="rect">
            <a:avLst/>
          </a:prstGeom>
          <a:solidFill>
            <a:srgbClr val="333333"/>
          </a:solidFill>
          <a:ln w="12700">
            <a:solidFill>
              <a:schemeClr val="bg1"/>
            </a:solid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13:30 UTC</a:t>
            </a:r>
            <a:endParaRPr lang="cs-CZ" sz="1000" dirty="0">
              <a:solidFill>
                <a:schemeClr val="bg1"/>
              </a:solidFill>
              <a:latin typeface="Arial" panose="020B0604020202020204" pitchFamily="34" charset="0"/>
              <a:cs typeface="Arial" panose="020B0604020202020204" pitchFamily="34" charset="0"/>
            </a:endParaRPr>
          </a:p>
        </p:txBody>
      </p:sp>
      <p:pic>
        <p:nvPicPr>
          <p:cNvPr id="9" name="Picture 3" descr="O:\!!! support files\BT- BTD color scales\BT-bluered-and-BTD-rainbow-scales_266x20_150dpi\BT_bluered-scale_266x20.PNG"/>
          <p:cNvPicPr>
            <a:picLocks noChangeAspect="1" noChangeArrowheads="1"/>
          </p:cNvPicPr>
          <p:nvPr/>
        </p:nvPicPr>
        <p:blipFill>
          <a:blip r:embed="rId4" cstate="print"/>
          <a:stretch>
            <a:fillRect/>
          </a:stretch>
        </p:blipFill>
        <p:spPr bwMode="auto">
          <a:xfrm>
            <a:off x="4989753" y="6450725"/>
            <a:ext cx="2533650" cy="190500"/>
          </a:xfrm>
          <a:prstGeom prst="rect">
            <a:avLst/>
          </a:prstGeom>
          <a:noFill/>
        </p:spPr>
      </p:pic>
    </p:spTree>
    <p:extLst>
      <p:ext uri="{BB962C8B-B14F-4D97-AF65-F5344CB8AC3E}">
        <p14:creationId xmlns:p14="http://schemas.microsoft.com/office/powerpoint/2010/main" val="364647309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713912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Transition of cold</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ring</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shaped storms into cold-U/V shaped ones  –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14"/>
          <p:cNvSpPr txBox="1">
            <a:spLocks noChangeArrowheads="1"/>
          </p:cNvSpPr>
          <p:nvPr/>
        </p:nvSpPr>
        <p:spPr bwMode="auto">
          <a:xfrm>
            <a:off x="1770406" y="6271467"/>
            <a:ext cx="801823"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14:15 UTC</a:t>
            </a:r>
          </a:p>
        </p:txBody>
      </p:sp>
      <p:sp>
        <p:nvSpPr>
          <p:cNvPr id="4" name="TextovéPole 15"/>
          <p:cNvSpPr txBox="1">
            <a:spLocks noChangeArrowheads="1"/>
          </p:cNvSpPr>
          <p:nvPr/>
        </p:nvSpPr>
        <p:spPr bwMode="auto">
          <a:xfrm>
            <a:off x="5642485" y="6271467"/>
            <a:ext cx="801823"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14:40 UTC</a:t>
            </a:r>
          </a:p>
        </p:txBody>
      </p:sp>
      <p:sp>
        <p:nvSpPr>
          <p:cNvPr id="5" name="TextovéPole 16"/>
          <p:cNvSpPr txBox="1">
            <a:spLocks noChangeArrowheads="1"/>
          </p:cNvSpPr>
          <p:nvPr/>
        </p:nvSpPr>
        <p:spPr bwMode="auto">
          <a:xfrm>
            <a:off x="9688668" y="6271467"/>
            <a:ext cx="801823"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15:20 UTC</a:t>
            </a:r>
          </a:p>
        </p:txBody>
      </p:sp>
      <p:sp>
        <p:nvSpPr>
          <p:cNvPr id="6" name="TextovéPole 25"/>
          <p:cNvSpPr txBox="1">
            <a:spLocks noChangeArrowheads="1"/>
          </p:cNvSpPr>
          <p:nvPr/>
        </p:nvSpPr>
        <p:spPr bwMode="auto">
          <a:xfrm>
            <a:off x="8442115" y="357962"/>
            <a:ext cx="3596053" cy="246221"/>
          </a:xfrm>
          <a:prstGeom prst="rect">
            <a:avLst/>
          </a:prstGeom>
          <a:noFill/>
          <a:ln w="9525">
            <a:noFill/>
            <a:miter lim="800000"/>
            <a:headEnd/>
            <a:tailEnd/>
          </a:ln>
        </p:spPr>
        <p:txBody>
          <a:bodyPr wrap="square">
            <a:spAutoFit/>
          </a:bodyPr>
          <a:lstStyle/>
          <a:p>
            <a:pPr algn="just"/>
            <a:r>
              <a:rPr lang="en-US" sz="1000" dirty="0">
                <a:solidFill>
                  <a:schemeClr val="bg1"/>
                </a:solidFill>
                <a:latin typeface="Arial" panose="020B0604020202020204" pitchFamily="34" charset="0"/>
                <a:cs typeface="Arial" panose="020B0604020202020204" pitchFamily="34" charset="0"/>
              </a:rPr>
              <a:t>2012-04-09   MSG-1 (Meteosat-8)  IR10.8,  eastern Turkey</a:t>
            </a:r>
            <a:endParaRPr lang="cs-CZ" sz="1000" dirty="0">
              <a:solidFill>
                <a:schemeClr val="bg1"/>
              </a:solidFill>
              <a:latin typeface="Arial" panose="020B0604020202020204" pitchFamily="34" charset="0"/>
              <a:cs typeface="Arial" panose="020B0604020202020204" pitchFamily="34" charset="0"/>
            </a:endParaRPr>
          </a:p>
        </p:txBody>
      </p:sp>
      <p:pic>
        <p:nvPicPr>
          <p:cNvPr id="7" name="Picture 16" descr="O:\20120409 East Turkey\IR10.8-BT with overlays 203-243K\crops\201204091415_MSG1_East-Turkey_IR108-BT_203-243K_.png"/>
          <p:cNvPicPr>
            <a:picLocks noChangeAspect="1" noChangeArrowheads="1"/>
          </p:cNvPicPr>
          <p:nvPr/>
        </p:nvPicPr>
        <p:blipFill>
          <a:blip r:embed="rId2" cstate="print"/>
          <a:srcRect/>
          <a:stretch>
            <a:fillRect/>
          </a:stretch>
        </p:blipFill>
        <p:spPr bwMode="auto">
          <a:xfrm>
            <a:off x="360000" y="864000"/>
            <a:ext cx="3781825" cy="5400000"/>
          </a:xfrm>
          <a:prstGeom prst="rect">
            <a:avLst/>
          </a:prstGeom>
          <a:noFill/>
          <a:ln w="0">
            <a:solidFill>
              <a:schemeClr val="bg1">
                <a:lumMod val="50000"/>
              </a:schemeClr>
            </a:solidFill>
            <a:miter lim="800000"/>
            <a:headEnd/>
            <a:tailEnd/>
          </a:ln>
        </p:spPr>
      </p:pic>
      <p:pic>
        <p:nvPicPr>
          <p:cNvPr id="8" name="Picture 17" descr="O:\20120409 East Turkey\IR10.8-BT with overlays 203-243K\crops\201204091440_MSG1_East-Turkey_IR108-BT_203-243K_.png"/>
          <p:cNvPicPr>
            <a:picLocks noChangeAspect="1" noChangeArrowheads="1"/>
          </p:cNvPicPr>
          <p:nvPr/>
        </p:nvPicPr>
        <p:blipFill>
          <a:blip r:embed="rId3" cstate="print"/>
          <a:srcRect/>
          <a:stretch>
            <a:fillRect/>
          </a:stretch>
        </p:blipFill>
        <p:spPr bwMode="auto">
          <a:xfrm>
            <a:off x="4248000" y="864000"/>
            <a:ext cx="3779809" cy="5400000"/>
          </a:xfrm>
          <a:prstGeom prst="rect">
            <a:avLst/>
          </a:prstGeom>
          <a:noFill/>
          <a:ln w="0">
            <a:solidFill>
              <a:schemeClr val="bg1">
                <a:lumMod val="50000"/>
              </a:schemeClr>
            </a:solidFill>
            <a:miter lim="800000"/>
            <a:headEnd/>
            <a:tailEnd/>
          </a:ln>
        </p:spPr>
      </p:pic>
      <p:sp>
        <p:nvSpPr>
          <p:cNvPr id="9" name="AutoShape 11"/>
          <p:cNvSpPr>
            <a:spLocks noChangeArrowheads="1"/>
          </p:cNvSpPr>
          <p:nvPr/>
        </p:nvSpPr>
        <p:spPr bwMode="auto">
          <a:xfrm>
            <a:off x="3968700" y="3644900"/>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pic>
        <p:nvPicPr>
          <p:cNvPr id="10" name="Picture 18" descr="O:\20120409 East Turkey\IR10.8-BT with overlays 203-243K\crops\201204091520_MSG1_East-Turkey_IR108-BT_203-243K_.png"/>
          <p:cNvPicPr>
            <a:picLocks noChangeAspect="1" noChangeArrowheads="1"/>
          </p:cNvPicPr>
          <p:nvPr/>
        </p:nvPicPr>
        <p:blipFill>
          <a:blip r:embed="rId4" cstate="print"/>
          <a:srcRect/>
          <a:stretch>
            <a:fillRect/>
          </a:stretch>
        </p:blipFill>
        <p:spPr bwMode="auto">
          <a:xfrm>
            <a:off x="8136000" y="864000"/>
            <a:ext cx="3779808" cy="5400000"/>
          </a:xfrm>
          <a:prstGeom prst="rect">
            <a:avLst/>
          </a:prstGeom>
          <a:noFill/>
          <a:ln w="0">
            <a:solidFill>
              <a:schemeClr val="bg1">
                <a:lumMod val="50000"/>
              </a:schemeClr>
            </a:solidFill>
            <a:miter lim="800000"/>
            <a:headEnd/>
            <a:tailEnd/>
          </a:ln>
        </p:spPr>
      </p:pic>
      <p:sp>
        <p:nvSpPr>
          <p:cNvPr id="11" name="AutoShape 11"/>
          <p:cNvSpPr>
            <a:spLocks noChangeArrowheads="1"/>
          </p:cNvSpPr>
          <p:nvPr/>
        </p:nvSpPr>
        <p:spPr bwMode="auto">
          <a:xfrm>
            <a:off x="7869547" y="3644900"/>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pic>
        <p:nvPicPr>
          <p:cNvPr id="12" name="Picture 16" descr="O:\20120409 East Turkey\!!! support files\BT_blue-red-scale_222x17_vert-bars_72dpi_203-243K.png"/>
          <p:cNvPicPr>
            <a:picLocks noChangeAspect="1" noChangeArrowheads="1"/>
          </p:cNvPicPr>
          <p:nvPr/>
        </p:nvPicPr>
        <p:blipFill>
          <a:blip r:embed="rId5" cstate="print"/>
          <a:srcRect/>
          <a:stretch>
            <a:fillRect/>
          </a:stretch>
        </p:blipFill>
        <p:spPr bwMode="auto">
          <a:xfrm>
            <a:off x="5181409" y="6107830"/>
            <a:ext cx="1619250" cy="125412"/>
          </a:xfrm>
          <a:prstGeom prst="rect">
            <a:avLst/>
          </a:prstGeom>
          <a:noFill/>
          <a:ln w="9525">
            <a:noFill/>
            <a:miter lim="800000"/>
            <a:headEnd/>
            <a:tailEnd/>
          </a:ln>
        </p:spPr>
      </p:pic>
      <p:sp>
        <p:nvSpPr>
          <p:cNvPr id="14" name="AutoShape 11"/>
          <p:cNvSpPr>
            <a:spLocks noChangeArrowheads="1"/>
          </p:cNvSpPr>
          <p:nvPr/>
        </p:nvSpPr>
        <p:spPr bwMode="auto">
          <a:xfrm>
            <a:off x="11751648" y="3639642"/>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spTree>
    <p:extLst>
      <p:ext uri="{BB962C8B-B14F-4D97-AF65-F5344CB8AC3E}">
        <p14:creationId xmlns:p14="http://schemas.microsoft.com/office/powerpoint/2010/main" val="336567677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4" descr="O:\20120409 East Turkey\IR10.8-BT with overlays 203-243K\crops\201204091535_MSG1_East-Turkey_IR108-BT_203-243K_.png"/>
          <p:cNvPicPr>
            <a:picLocks noChangeAspect="1" noChangeArrowheads="1"/>
          </p:cNvPicPr>
          <p:nvPr/>
        </p:nvPicPr>
        <p:blipFill>
          <a:blip r:embed="rId2" cstate="print"/>
          <a:srcRect/>
          <a:stretch>
            <a:fillRect/>
          </a:stretch>
        </p:blipFill>
        <p:spPr bwMode="auto">
          <a:xfrm>
            <a:off x="360000" y="864000"/>
            <a:ext cx="3781825" cy="5400000"/>
          </a:xfrm>
          <a:prstGeom prst="rect">
            <a:avLst/>
          </a:prstGeom>
          <a:noFill/>
          <a:ln w="0">
            <a:solidFill>
              <a:schemeClr val="bg1">
                <a:lumMod val="50000"/>
              </a:schemeClr>
            </a:solidFill>
            <a:miter lim="800000"/>
            <a:headEnd/>
            <a:tailEnd/>
          </a:ln>
        </p:spPr>
      </p:pic>
      <p:pic>
        <p:nvPicPr>
          <p:cNvPr id="7" name="Picture 15" descr="O:\20120409 East Turkey\IR10.8-BT with overlays 203-243K\crops\201204091545_MSG1_East-Turkey_IR108-BT_203-243K_.png"/>
          <p:cNvPicPr>
            <a:picLocks noChangeAspect="1" noChangeArrowheads="1"/>
          </p:cNvPicPr>
          <p:nvPr/>
        </p:nvPicPr>
        <p:blipFill>
          <a:blip r:embed="rId3" cstate="print"/>
          <a:srcRect/>
          <a:stretch>
            <a:fillRect/>
          </a:stretch>
        </p:blipFill>
        <p:spPr bwMode="auto">
          <a:xfrm>
            <a:off x="4248000" y="864000"/>
            <a:ext cx="3779809" cy="5400000"/>
          </a:xfrm>
          <a:prstGeom prst="rect">
            <a:avLst/>
          </a:prstGeom>
          <a:noFill/>
          <a:ln w="0">
            <a:solidFill>
              <a:schemeClr val="bg1">
                <a:lumMod val="50000"/>
              </a:schemeClr>
            </a:solidFill>
            <a:miter lim="800000"/>
            <a:headEnd/>
            <a:tailEnd/>
          </a:ln>
        </p:spPr>
      </p:pic>
      <p:pic>
        <p:nvPicPr>
          <p:cNvPr id="9" name="Picture 16" descr="O:\20120409 East Turkey\IR10.8-BT with overlays 203-243K\crops\201204091610_MSG1_East-Turkey_IR108-BT_203-243K_.png"/>
          <p:cNvPicPr>
            <a:picLocks noChangeAspect="1" noChangeArrowheads="1"/>
          </p:cNvPicPr>
          <p:nvPr/>
        </p:nvPicPr>
        <p:blipFill>
          <a:blip r:embed="rId4" cstate="print"/>
          <a:srcRect/>
          <a:stretch>
            <a:fillRect/>
          </a:stretch>
        </p:blipFill>
        <p:spPr bwMode="auto">
          <a:xfrm>
            <a:off x="8136000" y="864000"/>
            <a:ext cx="3779808" cy="5400000"/>
          </a:xfrm>
          <a:prstGeom prst="rect">
            <a:avLst/>
          </a:prstGeom>
          <a:noFill/>
          <a:ln w="0">
            <a:solidFill>
              <a:schemeClr val="bg1">
                <a:lumMod val="50000"/>
              </a:schemeClr>
            </a:solidFill>
            <a:miter lim="800000"/>
            <a:headEnd/>
            <a:tailEnd/>
          </a:ln>
        </p:spPr>
      </p:pic>
      <p:sp>
        <p:nvSpPr>
          <p:cNvPr id="11" name="TextovéPole 10"/>
          <p:cNvSpPr txBox="1"/>
          <p:nvPr/>
        </p:nvSpPr>
        <p:spPr>
          <a:xfrm>
            <a:off x="11333066" y="6428390"/>
            <a:ext cx="546945" cy="246221"/>
          </a:xfrm>
          <a:prstGeom prst="rect">
            <a:avLst/>
          </a:prstGeom>
          <a:solidFill>
            <a:srgbClr val="990000"/>
          </a:solidFill>
          <a:ln>
            <a:solidFill>
              <a:srgbClr val="FFFFCC"/>
            </a:solidFill>
          </a:ln>
        </p:spPr>
        <p:txBody>
          <a:bodyPr wrap="none" rtlCol="0">
            <a:spAutoFit/>
          </a:bodyPr>
          <a:lstStyle/>
          <a:p>
            <a:r>
              <a:rPr lang="en-US" sz="1000" b="1" dirty="0" smtClean="0">
                <a:solidFill>
                  <a:schemeClr val="bg1"/>
                </a:solidFill>
                <a:latin typeface="Arial" panose="020B0604020202020204" pitchFamily="34" charset="0"/>
                <a:cs typeface="Arial" panose="020B0604020202020204" pitchFamily="34" charset="0"/>
                <a:hlinkClick r:id="rId5" action="ppaction://hlinkfile"/>
              </a:rPr>
              <a:t>LOOP</a:t>
            </a:r>
            <a:endParaRPr lang="en-US" sz="1000" b="1" dirty="0">
              <a:solidFill>
                <a:schemeClr val="bg1"/>
              </a:solidFill>
              <a:latin typeface="Arial" panose="020B0604020202020204" pitchFamily="34" charset="0"/>
              <a:cs typeface="Arial" panose="020B0604020202020204" pitchFamily="34" charset="0"/>
            </a:endParaRPr>
          </a:p>
        </p:txBody>
      </p:sp>
      <p:sp>
        <p:nvSpPr>
          <p:cNvPr id="12" name="Text Box 5"/>
          <p:cNvSpPr txBox="1">
            <a:spLocks noChangeArrowheads="1"/>
          </p:cNvSpPr>
          <p:nvPr/>
        </p:nvSpPr>
        <p:spPr bwMode="auto">
          <a:xfrm>
            <a:off x="262786" y="141394"/>
            <a:ext cx="713912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Transition of cold</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ring</a:t>
            </a:r>
            <a:r>
              <a:rPr lang="cs-CZ" sz="1400" b="1" dirty="0" smtClean="0">
                <a:solidFill>
                  <a:schemeClr val="bg1"/>
                </a:solidFill>
                <a:latin typeface="Arial" panose="020B0604020202020204" pitchFamily="34" charset="0"/>
                <a:cs typeface="Arial" panose="020B0604020202020204" pitchFamily="34" charset="0"/>
              </a:rPr>
              <a:t>-</a:t>
            </a:r>
            <a:r>
              <a:rPr lang="en-US" sz="1400" b="1" dirty="0" smtClean="0">
                <a:solidFill>
                  <a:schemeClr val="bg1"/>
                </a:solidFill>
                <a:latin typeface="Arial" panose="020B0604020202020204" pitchFamily="34" charset="0"/>
                <a:cs typeface="Arial" panose="020B0604020202020204" pitchFamily="34" charset="0"/>
              </a:rPr>
              <a:t>shaped storms into cold-U/V shaped ones  –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13" name="TextovéPole 25"/>
          <p:cNvSpPr txBox="1">
            <a:spLocks noChangeArrowheads="1"/>
          </p:cNvSpPr>
          <p:nvPr/>
        </p:nvSpPr>
        <p:spPr bwMode="auto">
          <a:xfrm>
            <a:off x="8442115" y="357962"/>
            <a:ext cx="3596053" cy="246221"/>
          </a:xfrm>
          <a:prstGeom prst="rect">
            <a:avLst/>
          </a:prstGeom>
          <a:noFill/>
          <a:ln w="9525">
            <a:noFill/>
            <a:miter lim="800000"/>
            <a:headEnd/>
            <a:tailEnd/>
          </a:ln>
        </p:spPr>
        <p:txBody>
          <a:bodyPr wrap="square">
            <a:spAutoFit/>
          </a:bodyPr>
          <a:lstStyle/>
          <a:p>
            <a:pPr algn="just"/>
            <a:r>
              <a:rPr lang="en-US" sz="1000" dirty="0">
                <a:solidFill>
                  <a:schemeClr val="bg1"/>
                </a:solidFill>
                <a:latin typeface="Arial" panose="020B0604020202020204" pitchFamily="34" charset="0"/>
                <a:cs typeface="Arial" panose="020B0604020202020204" pitchFamily="34" charset="0"/>
              </a:rPr>
              <a:t>2012-04-09   MSG-1 (Meteosat-8)  IR10.8,  eastern Turkey</a:t>
            </a:r>
            <a:endParaRPr lang="cs-CZ" sz="1000" dirty="0">
              <a:solidFill>
                <a:schemeClr val="bg1"/>
              </a:solidFill>
              <a:latin typeface="Arial" panose="020B0604020202020204" pitchFamily="34" charset="0"/>
              <a:cs typeface="Arial" panose="020B0604020202020204" pitchFamily="34" charset="0"/>
            </a:endParaRPr>
          </a:p>
        </p:txBody>
      </p:sp>
      <p:sp>
        <p:nvSpPr>
          <p:cNvPr id="14" name="AutoShape 11"/>
          <p:cNvSpPr>
            <a:spLocks noChangeArrowheads="1"/>
          </p:cNvSpPr>
          <p:nvPr/>
        </p:nvSpPr>
        <p:spPr bwMode="auto">
          <a:xfrm>
            <a:off x="3968700" y="3644900"/>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sp>
        <p:nvSpPr>
          <p:cNvPr id="15" name="AutoShape 11"/>
          <p:cNvSpPr>
            <a:spLocks noChangeArrowheads="1"/>
          </p:cNvSpPr>
          <p:nvPr/>
        </p:nvSpPr>
        <p:spPr bwMode="auto">
          <a:xfrm>
            <a:off x="7869547" y="3644900"/>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sp>
        <p:nvSpPr>
          <p:cNvPr id="16" name="TextovéPole 14"/>
          <p:cNvSpPr txBox="1">
            <a:spLocks noChangeArrowheads="1"/>
          </p:cNvSpPr>
          <p:nvPr/>
        </p:nvSpPr>
        <p:spPr bwMode="auto">
          <a:xfrm>
            <a:off x="1770406" y="6271467"/>
            <a:ext cx="801823"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1</a:t>
            </a:r>
            <a:r>
              <a:rPr lang="cs-CZ" sz="1000" dirty="0" smtClean="0">
                <a:solidFill>
                  <a:schemeClr val="bg1"/>
                </a:solidFill>
                <a:latin typeface="Arial" panose="020B0604020202020204" pitchFamily="34" charset="0"/>
                <a:cs typeface="Arial" panose="020B0604020202020204" pitchFamily="34" charset="0"/>
              </a:rPr>
              <a:t>5</a:t>
            </a:r>
            <a:r>
              <a:rPr lang="en-US" sz="1000" dirty="0" smtClean="0">
                <a:solidFill>
                  <a:schemeClr val="bg1"/>
                </a:solidFill>
                <a:latin typeface="Arial" panose="020B0604020202020204" pitchFamily="34" charset="0"/>
                <a:cs typeface="Arial" panose="020B0604020202020204" pitchFamily="34" charset="0"/>
              </a:rPr>
              <a:t>:</a:t>
            </a:r>
            <a:r>
              <a:rPr lang="cs-CZ" sz="1000" dirty="0" smtClean="0">
                <a:solidFill>
                  <a:schemeClr val="bg1"/>
                </a:solidFill>
                <a:latin typeface="Arial" panose="020B0604020202020204" pitchFamily="34" charset="0"/>
                <a:cs typeface="Arial" panose="020B0604020202020204" pitchFamily="34" charset="0"/>
              </a:rPr>
              <a:t>3</a:t>
            </a:r>
            <a:r>
              <a:rPr lang="en-US" sz="1000" dirty="0" smtClean="0">
                <a:solidFill>
                  <a:schemeClr val="bg1"/>
                </a:solidFill>
                <a:latin typeface="Arial" panose="020B0604020202020204" pitchFamily="34" charset="0"/>
                <a:cs typeface="Arial" panose="020B0604020202020204" pitchFamily="34" charset="0"/>
              </a:rPr>
              <a:t>5 </a:t>
            </a:r>
            <a:r>
              <a:rPr lang="en-US" sz="1000" dirty="0">
                <a:solidFill>
                  <a:schemeClr val="bg1"/>
                </a:solidFill>
                <a:latin typeface="Arial" panose="020B0604020202020204" pitchFamily="34" charset="0"/>
                <a:cs typeface="Arial" panose="020B0604020202020204" pitchFamily="34" charset="0"/>
              </a:rPr>
              <a:t>UTC</a:t>
            </a:r>
          </a:p>
        </p:txBody>
      </p:sp>
      <p:sp>
        <p:nvSpPr>
          <p:cNvPr id="17" name="TextovéPole 15"/>
          <p:cNvSpPr txBox="1">
            <a:spLocks noChangeArrowheads="1"/>
          </p:cNvSpPr>
          <p:nvPr/>
        </p:nvSpPr>
        <p:spPr bwMode="auto">
          <a:xfrm>
            <a:off x="5642485" y="6271467"/>
            <a:ext cx="801823"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1</a:t>
            </a:r>
            <a:r>
              <a:rPr lang="cs-CZ" sz="1000" dirty="0" smtClean="0">
                <a:solidFill>
                  <a:schemeClr val="bg1"/>
                </a:solidFill>
                <a:latin typeface="Arial" panose="020B0604020202020204" pitchFamily="34" charset="0"/>
                <a:cs typeface="Arial" panose="020B0604020202020204" pitchFamily="34" charset="0"/>
              </a:rPr>
              <a:t>5</a:t>
            </a:r>
            <a:r>
              <a:rPr lang="en-US" sz="1000" dirty="0" smtClean="0">
                <a:solidFill>
                  <a:schemeClr val="bg1"/>
                </a:solidFill>
                <a:latin typeface="Arial" panose="020B0604020202020204" pitchFamily="34" charset="0"/>
                <a:cs typeface="Arial" panose="020B0604020202020204" pitchFamily="34" charset="0"/>
              </a:rPr>
              <a:t>:4</a:t>
            </a:r>
            <a:r>
              <a:rPr lang="cs-CZ" sz="1000" dirty="0" smtClean="0">
                <a:solidFill>
                  <a:schemeClr val="bg1"/>
                </a:solidFill>
                <a:latin typeface="Arial" panose="020B0604020202020204" pitchFamily="34" charset="0"/>
                <a:cs typeface="Arial" panose="020B0604020202020204" pitchFamily="34" charset="0"/>
              </a:rPr>
              <a:t>5</a:t>
            </a:r>
            <a:r>
              <a:rPr lang="en-US" sz="1000" dirty="0" smtClean="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UTC</a:t>
            </a:r>
          </a:p>
        </p:txBody>
      </p:sp>
      <p:sp>
        <p:nvSpPr>
          <p:cNvPr id="18" name="TextovéPole 16"/>
          <p:cNvSpPr txBox="1">
            <a:spLocks noChangeArrowheads="1"/>
          </p:cNvSpPr>
          <p:nvPr/>
        </p:nvSpPr>
        <p:spPr bwMode="auto">
          <a:xfrm>
            <a:off x="9688668" y="6271467"/>
            <a:ext cx="801823"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1</a:t>
            </a:r>
            <a:r>
              <a:rPr lang="cs-CZ" sz="1000" dirty="0" smtClean="0">
                <a:solidFill>
                  <a:schemeClr val="bg1"/>
                </a:solidFill>
                <a:latin typeface="Arial" panose="020B0604020202020204" pitchFamily="34" charset="0"/>
                <a:cs typeface="Arial" panose="020B0604020202020204" pitchFamily="34" charset="0"/>
              </a:rPr>
              <a:t>6</a:t>
            </a:r>
            <a:r>
              <a:rPr lang="en-US" sz="1000" dirty="0" smtClean="0">
                <a:solidFill>
                  <a:schemeClr val="bg1"/>
                </a:solidFill>
                <a:latin typeface="Arial" panose="020B0604020202020204" pitchFamily="34" charset="0"/>
                <a:cs typeface="Arial" panose="020B0604020202020204" pitchFamily="34" charset="0"/>
              </a:rPr>
              <a:t>:</a:t>
            </a:r>
            <a:r>
              <a:rPr lang="cs-CZ" sz="1000" dirty="0" smtClean="0">
                <a:solidFill>
                  <a:schemeClr val="bg1"/>
                </a:solidFill>
                <a:latin typeface="Arial" panose="020B0604020202020204" pitchFamily="34" charset="0"/>
                <a:cs typeface="Arial" panose="020B0604020202020204" pitchFamily="34" charset="0"/>
              </a:rPr>
              <a:t>1</a:t>
            </a:r>
            <a:r>
              <a:rPr lang="en-US" sz="1000" dirty="0" smtClean="0">
                <a:solidFill>
                  <a:schemeClr val="bg1"/>
                </a:solidFill>
                <a:latin typeface="Arial" panose="020B0604020202020204" pitchFamily="34" charset="0"/>
                <a:cs typeface="Arial" panose="020B0604020202020204" pitchFamily="34" charset="0"/>
              </a:rPr>
              <a:t>0 </a:t>
            </a:r>
            <a:r>
              <a:rPr lang="en-US" sz="1000" dirty="0">
                <a:solidFill>
                  <a:schemeClr val="bg1"/>
                </a:solidFill>
                <a:latin typeface="Arial" panose="020B0604020202020204" pitchFamily="34" charset="0"/>
                <a:cs typeface="Arial" panose="020B0604020202020204" pitchFamily="34" charset="0"/>
              </a:rPr>
              <a:t>UTC</a:t>
            </a:r>
          </a:p>
        </p:txBody>
      </p:sp>
      <p:pic>
        <p:nvPicPr>
          <p:cNvPr id="19" name="Picture 16" descr="O:\20120409 East Turkey\!!! support files\BT_blue-red-scale_222x17_vert-bars_72dpi_203-243K.png"/>
          <p:cNvPicPr>
            <a:picLocks noChangeAspect="1" noChangeArrowheads="1"/>
          </p:cNvPicPr>
          <p:nvPr/>
        </p:nvPicPr>
        <p:blipFill>
          <a:blip r:embed="rId6" cstate="print"/>
          <a:srcRect/>
          <a:stretch>
            <a:fillRect/>
          </a:stretch>
        </p:blipFill>
        <p:spPr bwMode="auto">
          <a:xfrm>
            <a:off x="5181409" y="6107830"/>
            <a:ext cx="1619250" cy="125412"/>
          </a:xfrm>
          <a:prstGeom prst="rect">
            <a:avLst/>
          </a:prstGeom>
          <a:noFill/>
          <a:ln w="9525">
            <a:noFill/>
            <a:miter lim="800000"/>
            <a:headEnd/>
            <a:tailEnd/>
          </a:ln>
        </p:spPr>
      </p:pic>
      <p:sp>
        <p:nvSpPr>
          <p:cNvPr id="20" name="AutoShape 11"/>
          <p:cNvSpPr>
            <a:spLocks noChangeArrowheads="1"/>
          </p:cNvSpPr>
          <p:nvPr/>
        </p:nvSpPr>
        <p:spPr bwMode="auto">
          <a:xfrm>
            <a:off x="85108" y="3639641"/>
            <a:ext cx="433387" cy="44926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977 h 21600"/>
              <a:gd name="T14" fmla="*/ 16340 w 21600"/>
              <a:gd name="T15" fmla="*/ 15623 h 21600"/>
            </a:gdLst>
            <a:ahLst/>
            <a:cxnLst>
              <a:cxn ang="T8">
                <a:pos x="T0" y="T1"/>
              </a:cxn>
              <a:cxn ang="T9">
                <a:pos x="T2" y="T3"/>
              </a:cxn>
              <a:cxn ang="T10">
                <a:pos x="T4" y="T5"/>
              </a:cxn>
              <a:cxn ang="T11">
                <a:pos x="T6" y="T7"/>
              </a:cxn>
            </a:cxnLst>
            <a:rect l="T12" t="T13" r="T14" b="T15"/>
            <a:pathLst>
              <a:path w="21600" h="21600">
                <a:moveTo>
                  <a:pt x="9821" y="0"/>
                </a:moveTo>
                <a:lnTo>
                  <a:pt x="9821" y="5977"/>
                </a:lnTo>
                <a:lnTo>
                  <a:pt x="3375" y="5977"/>
                </a:lnTo>
                <a:lnTo>
                  <a:pt x="3375" y="15623"/>
                </a:lnTo>
                <a:lnTo>
                  <a:pt x="9821" y="15623"/>
                </a:lnTo>
                <a:lnTo>
                  <a:pt x="9821" y="21600"/>
                </a:lnTo>
                <a:lnTo>
                  <a:pt x="21600" y="10800"/>
                </a:lnTo>
                <a:close/>
              </a:path>
              <a:path w="21600" h="21600">
                <a:moveTo>
                  <a:pt x="1350" y="5977"/>
                </a:moveTo>
                <a:lnTo>
                  <a:pt x="1350" y="15623"/>
                </a:lnTo>
                <a:lnTo>
                  <a:pt x="2700" y="15623"/>
                </a:lnTo>
                <a:lnTo>
                  <a:pt x="2700" y="5977"/>
                </a:lnTo>
                <a:close/>
              </a:path>
              <a:path w="21600" h="21600">
                <a:moveTo>
                  <a:pt x="0" y="5977"/>
                </a:moveTo>
                <a:lnTo>
                  <a:pt x="0" y="15623"/>
                </a:lnTo>
                <a:lnTo>
                  <a:pt x="675" y="15623"/>
                </a:lnTo>
                <a:lnTo>
                  <a:pt x="675" y="5977"/>
                </a:lnTo>
                <a:close/>
              </a:path>
            </a:pathLst>
          </a:custGeom>
          <a:solidFill>
            <a:srgbClr val="FFFF00"/>
          </a:solidFill>
          <a:ln w="12700">
            <a:solidFill>
              <a:schemeClr val="tx1"/>
            </a:solidFill>
            <a:miter lim="800000"/>
            <a:headEnd/>
            <a:tailEnd/>
          </a:ln>
        </p:spPr>
        <p:txBody>
          <a:bodyPr wrap="none" anchor="ctr"/>
          <a:lstStyle/>
          <a:p>
            <a:endParaRPr lang="en-US">
              <a:solidFill>
                <a:schemeClr val="bg1"/>
              </a:solidFill>
            </a:endParaRPr>
          </a:p>
        </p:txBody>
      </p:sp>
    </p:spTree>
    <p:extLst>
      <p:ext uri="{BB962C8B-B14F-4D97-AF65-F5344CB8AC3E}">
        <p14:creationId xmlns:p14="http://schemas.microsoft.com/office/powerpoint/2010/main" val="396144263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ovéPole 9"/>
          <p:cNvSpPr txBox="1"/>
          <p:nvPr/>
        </p:nvSpPr>
        <p:spPr>
          <a:xfrm>
            <a:off x="301769" y="6357885"/>
            <a:ext cx="3068469" cy="253916"/>
          </a:xfrm>
          <a:prstGeom prst="rect">
            <a:avLst/>
          </a:prstGeom>
          <a:noFill/>
        </p:spPr>
        <p:txBody>
          <a:bodyPr wrap="none">
            <a:spAutoFit/>
          </a:bodyPr>
          <a:lstStyle/>
          <a:p>
            <a:pPr>
              <a:defRPr/>
            </a:pPr>
            <a:r>
              <a:rPr lang="en-US" sz="1050" dirty="0" smtClean="0">
                <a:solidFill>
                  <a:schemeClr val="bg1">
                    <a:lumMod val="85000"/>
                  </a:schemeClr>
                </a:solidFill>
                <a:latin typeface="Arial" panose="020B0604020202020204" pitchFamily="34" charset="0"/>
                <a:cs typeface="Arial" panose="020B0604020202020204" pitchFamily="34" charset="0"/>
              </a:rPr>
              <a:t>2008-08-09  13:20 </a:t>
            </a:r>
            <a:r>
              <a:rPr lang="en-US" sz="1050" dirty="0">
                <a:solidFill>
                  <a:schemeClr val="bg1">
                    <a:lumMod val="85000"/>
                  </a:schemeClr>
                </a:solidFill>
                <a:latin typeface="Arial" panose="020B0604020202020204" pitchFamily="34" charset="0"/>
                <a:cs typeface="Arial" panose="020B0604020202020204" pitchFamily="34" charset="0"/>
              </a:rPr>
              <a:t>UTC  </a:t>
            </a:r>
            <a:r>
              <a:rPr lang="en-US" sz="1050" dirty="0" smtClean="0">
                <a:solidFill>
                  <a:schemeClr val="bg1">
                    <a:lumMod val="85000"/>
                  </a:schemeClr>
                </a:solidFill>
                <a:latin typeface="Arial" panose="020B0604020202020204" pitchFamily="34" charset="0"/>
                <a:cs typeface="Arial" panose="020B0604020202020204" pitchFamily="34" charset="0"/>
              </a:rPr>
              <a:t>Meteosat-8,  </a:t>
            </a:r>
            <a:r>
              <a:rPr lang="en-US" sz="1050" dirty="0">
                <a:solidFill>
                  <a:schemeClr val="bg1">
                    <a:lumMod val="85000"/>
                  </a:schemeClr>
                </a:solidFill>
                <a:latin typeface="Arial" panose="020B0604020202020204" pitchFamily="34" charset="0"/>
                <a:cs typeface="Arial" panose="020B0604020202020204" pitchFamily="34" charset="0"/>
              </a:rPr>
              <a:t>IR10.8 BT</a:t>
            </a:r>
          </a:p>
        </p:txBody>
      </p:sp>
      <p:sp>
        <p:nvSpPr>
          <p:cNvPr id="11" name="Text Box 13"/>
          <p:cNvSpPr txBox="1">
            <a:spLocks noChangeArrowheads="1"/>
          </p:cNvSpPr>
          <p:nvPr/>
        </p:nvSpPr>
        <p:spPr bwMode="auto">
          <a:xfrm>
            <a:off x="5485470" y="6352545"/>
            <a:ext cx="2771836" cy="246221"/>
          </a:xfrm>
          <a:prstGeom prst="rect">
            <a:avLst/>
          </a:prstGeom>
          <a:noFill/>
          <a:ln w="9525">
            <a:noFill/>
            <a:miter lim="800000"/>
            <a:headEnd/>
            <a:tailEnd/>
          </a:ln>
        </p:spPr>
        <p:txBody>
          <a:bodyPr wrap="square">
            <a:spAutoFit/>
          </a:bodyPr>
          <a:lstStyle/>
          <a:p>
            <a:pPr>
              <a:defRPr/>
            </a:pPr>
            <a:r>
              <a:rPr lang="en-US" sz="1000" dirty="0" smtClean="0">
                <a:solidFill>
                  <a:schemeClr val="bg1">
                    <a:lumMod val="85000"/>
                  </a:schemeClr>
                </a:solidFill>
                <a:latin typeface="Arial" panose="020B0604020202020204" pitchFamily="34" charset="0"/>
                <a:cs typeface="Arial" panose="020B0604020202020204" pitchFamily="34" charset="0"/>
              </a:rPr>
              <a:t>Arab Peninsula, eastern parts of Rub al Khali</a:t>
            </a:r>
            <a:endParaRPr lang="en-US" sz="1000" dirty="0">
              <a:solidFill>
                <a:schemeClr val="bg1">
                  <a:lumMod val="85000"/>
                </a:schemeClr>
              </a:solidFill>
              <a:latin typeface="Arial" panose="020B0604020202020204" pitchFamily="34" charset="0"/>
              <a:cs typeface="Arial" panose="020B0604020202020204" pitchFamily="34" charset="0"/>
            </a:endParaRPr>
          </a:p>
        </p:txBody>
      </p:sp>
      <p:pic>
        <p:nvPicPr>
          <p:cNvPr id="12" name="Picture 2" descr="O:\20080809 cold-ring and cold-U storms Rub al Khali (MSG)\MSG1 IR10.8-BT 1320utc (b) PNG scale shifts with map and scale\MSG1_200808091320_IR108-BT_184-224K.png"/>
          <p:cNvPicPr>
            <a:picLocks noChangeAspect="1" noChangeArrowheads="1"/>
          </p:cNvPicPr>
          <p:nvPr/>
        </p:nvPicPr>
        <p:blipFill>
          <a:blip r:embed="rId2" cstate="print"/>
          <a:srcRect/>
          <a:stretch>
            <a:fillRect/>
          </a:stretch>
        </p:blipFill>
        <p:spPr bwMode="auto">
          <a:xfrm>
            <a:off x="396000" y="540000"/>
            <a:ext cx="7680000" cy="5760000"/>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13" name="TextovéPole 12"/>
          <p:cNvSpPr txBox="1"/>
          <p:nvPr/>
        </p:nvSpPr>
        <p:spPr>
          <a:xfrm>
            <a:off x="8943698" y="4899080"/>
            <a:ext cx="546945" cy="246221"/>
          </a:xfrm>
          <a:prstGeom prst="rect">
            <a:avLst/>
          </a:prstGeom>
          <a:solidFill>
            <a:srgbClr val="990000"/>
          </a:solidFill>
          <a:ln>
            <a:solidFill>
              <a:srgbClr val="FFFFCC"/>
            </a:solidFill>
          </a:ln>
        </p:spPr>
        <p:txBody>
          <a:bodyPr wrap="none" rtlCol="0">
            <a:spAutoFit/>
          </a:bodyPr>
          <a:lstStyle/>
          <a:p>
            <a:r>
              <a:rPr lang="en-US" sz="1000" b="1" dirty="0" smtClean="0">
                <a:latin typeface="Arial" panose="020B0604020202020204" pitchFamily="34" charset="0"/>
                <a:cs typeface="Arial" panose="020B0604020202020204" pitchFamily="34" charset="0"/>
                <a:hlinkClick r:id="rId3" action="ppaction://hlinkfile"/>
              </a:rPr>
              <a:t>LOOP</a:t>
            </a:r>
            <a:endParaRPr lang="en-US" sz="1000" b="1" dirty="0">
              <a:latin typeface="Arial" panose="020B0604020202020204" pitchFamily="34" charset="0"/>
              <a:cs typeface="Arial" panose="020B0604020202020204" pitchFamily="34" charset="0"/>
            </a:endParaRPr>
          </a:p>
        </p:txBody>
      </p:sp>
      <p:sp>
        <p:nvSpPr>
          <p:cNvPr id="14"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430235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20080116_1100-2300 Maputo warm-plume cold-U\___  IOM Maputo\200801161800_MSG2_Maputo_184-224.png"/>
          <p:cNvPicPr>
            <a:picLocks noChangeAspect="1" noChangeArrowheads="1"/>
          </p:cNvPicPr>
          <p:nvPr/>
        </p:nvPicPr>
        <p:blipFill>
          <a:blip r:embed="rId2" cstate="print"/>
          <a:srcRect/>
          <a:stretch>
            <a:fillRect/>
          </a:stretch>
        </p:blipFill>
        <p:spPr bwMode="auto">
          <a:xfrm>
            <a:off x="396000" y="540000"/>
            <a:ext cx="7677870" cy="5760000"/>
          </a:xfrm>
          <a:prstGeom prst="rect">
            <a:avLst/>
          </a:prstGeom>
          <a:noFill/>
          <a:ln w="9525">
            <a:gradFill>
              <a:gsLst>
                <a:gs pos="0">
                  <a:srgbClr val="777777"/>
                </a:gs>
                <a:gs pos="50000">
                  <a:schemeClr val="accent1">
                    <a:tint val="44500"/>
                    <a:satMod val="160000"/>
                  </a:schemeClr>
                </a:gs>
                <a:gs pos="100000">
                  <a:schemeClr val="accent1">
                    <a:tint val="23500"/>
                    <a:satMod val="160000"/>
                  </a:schemeClr>
                </a:gs>
              </a:gsLst>
              <a:lin ang="5400000" scaled="0"/>
            </a:gradFill>
            <a:miter lim="800000"/>
            <a:headEnd/>
            <a:tailEnd/>
          </a:ln>
        </p:spPr>
      </p:pic>
      <p:sp>
        <p:nvSpPr>
          <p:cNvPr id="3" name="Text Box 13"/>
          <p:cNvSpPr txBox="1">
            <a:spLocks noChangeArrowheads="1"/>
          </p:cNvSpPr>
          <p:nvPr/>
        </p:nvSpPr>
        <p:spPr bwMode="auto">
          <a:xfrm>
            <a:off x="5640865" y="6351398"/>
            <a:ext cx="2762164" cy="246221"/>
          </a:xfrm>
          <a:prstGeom prst="rect">
            <a:avLst/>
          </a:prstGeom>
          <a:noFill/>
          <a:ln w="9525">
            <a:noFill/>
            <a:miter lim="800000"/>
            <a:headEnd/>
            <a:tailEnd/>
          </a:ln>
        </p:spPr>
        <p:txBody>
          <a:bodyPr wrap="square">
            <a:spAutoFit/>
          </a:bodyPr>
          <a:lstStyle/>
          <a:p>
            <a:pPr>
              <a:defRPr/>
            </a:pPr>
            <a:r>
              <a:rPr lang="en-US" sz="1000" dirty="0" smtClean="0">
                <a:solidFill>
                  <a:schemeClr val="bg1">
                    <a:lumMod val="85000"/>
                  </a:schemeClr>
                </a:solidFill>
                <a:latin typeface="Arial" panose="020B0604020202020204" pitchFamily="34" charset="0"/>
                <a:cs typeface="Arial" panose="020B0604020202020204" pitchFamily="34" charset="0"/>
              </a:rPr>
              <a:t>South </a:t>
            </a:r>
            <a:r>
              <a:rPr lang="en-US" sz="1000" dirty="0">
                <a:solidFill>
                  <a:schemeClr val="bg1">
                    <a:lumMod val="85000"/>
                  </a:schemeClr>
                </a:solidFill>
                <a:latin typeface="Arial" panose="020B0604020202020204" pitchFamily="34" charset="0"/>
                <a:cs typeface="Arial" panose="020B0604020202020204" pitchFamily="34" charset="0"/>
              </a:rPr>
              <a:t>Africa, Swaziland and </a:t>
            </a:r>
            <a:r>
              <a:rPr lang="en-US" sz="1000" dirty="0" smtClean="0">
                <a:solidFill>
                  <a:schemeClr val="bg1">
                    <a:lumMod val="85000"/>
                  </a:schemeClr>
                </a:solidFill>
                <a:latin typeface="Arial" panose="020B0604020202020204" pitchFamily="34" charset="0"/>
                <a:cs typeface="Arial" panose="020B0604020202020204" pitchFamily="34" charset="0"/>
              </a:rPr>
              <a:t>Mozambique </a:t>
            </a:r>
            <a:endParaRPr lang="en-US" sz="1000" dirty="0">
              <a:solidFill>
                <a:schemeClr val="bg1">
                  <a:lumMod val="85000"/>
                </a:schemeClr>
              </a:solidFill>
              <a:latin typeface="Arial" panose="020B0604020202020204" pitchFamily="34" charset="0"/>
              <a:cs typeface="Arial" panose="020B0604020202020204" pitchFamily="34" charset="0"/>
            </a:endParaRPr>
          </a:p>
        </p:txBody>
      </p:sp>
      <p:sp>
        <p:nvSpPr>
          <p:cNvPr id="4" name="TextovéPole 3"/>
          <p:cNvSpPr txBox="1"/>
          <p:nvPr/>
        </p:nvSpPr>
        <p:spPr>
          <a:xfrm>
            <a:off x="8939005" y="4893870"/>
            <a:ext cx="546945" cy="246221"/>
          </a:xfrm>
          <a:prstGeom prst="rect">
            <a:avLst/>
          </a:prstGeom>
          <a:solidFill>
            <a:srgbClr val="990000"/>
          </a:solidFill>
          <a:ln>
            <a:solidFill>
              <a:srgbClr val="FFFFCC"/>
            </a:solidFill>
          </a:ln>
        </p:spPr>
        <p:txBody>
          <a:bodyPr wrap="none" rtlCol="0">
            <a:spAutoFit/>
          </a:bodyPr>
          <a:lstStyle/>
          <a:p>
            <a:r>
              <a:rPr lang="en-US" sz="1000" b="1" dirty="0" smtClean="0">
                <a:latin typeface="Arial" panose="020B0604020202020204" pitchFamily="34" charset="0"/>
                <a:cs typeface="Arial" panose="020B0604020202020204" pitchFamily="34" charset="0"/>
                <a:hlinkClick r:id="rId3" action="ppaction://hlinkfile"/>
              </a:rPr>
              <a:t>LOOP</a:t>
            </a:r>
            <a:endParaRPr lang="en-US" sz="1000" b="1" dirty="0">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examples</a:t>
            </a:r>
            <a:endParaRPr lang="en-US" sz="1400" b="1" dirty="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301769" y="6357885"/>
            <a:ext cx="3143809" cy="253916"/>
          </a:xfrm>
          <a:prstGeom prst="rect">
            <a:avLst/>
          </a:prstGeom>
          <a:noFill/>
        </p:spPr>
        <p:txBody>
          <a:bodyPr wrap="none">
            <a:spAutoFit/>
          </a:bodyPr>
          <a:lstStyle/>
          <a:p>
            <a:pPr>
              <a:defRPr/>
            </a:pPr>
            <a:r>
              <a:rPr lang="en-US" sz="1050" dirty="0" smtClean="0">
                <a:solidFill>
                  <a:schemeClr val="bg1">
                    <a:lumMod val="85000"/>
                  </a:schemeClr>
                </a:solidFill>
                <a:latin typeface="Arial" panose="020B0604020202020204" pitchFamily="34" charset="0"/>
                <a:cs typeface="Arial" panose="020B0604020202020204" pitchFamily="34" charset="0"/>
              </a:rPr>
              <a:t>2008-01-16  13:20 </a:t>
            </a:r>
            <a:r>
              <a:rPr lang="en-US" sz="1050" dirty="0">
                <a:solidFill>
                  <a:schemeClr val="bg1">
                    <a:lumMod val="85000"/>
                  </a:schemeClr>
                </a:solidFill>
                <a:latin typeface="Arial" panose="020B0604020202020204" pitchFamily="34" charset="0"/>
                <a:cs typeface="Arial" panose="020B0604020202020204" pitchFamily="34" charset="0"/>
              </a:rPr>
              <a:t>UTC  </a:t>
            </a:r>
            <a:r>
              <a:rPr lang="en-US" sz="1050" dirty="0" smtClean="0">
                <a:solidFill>
                  <a:schemeClr val="bg1">
                    <a:lumMod val="85000"/>
                  </a:schemeClr>
                </a:solidFill>
                <a:latin typeface="Arial" panose="020B0604020202020204" pitchFamily="34" charset="0"/>
                <a:cs typeface="Arial" panose="020B0604020202020204" pitchFamily="34" charset="0"/>
              </a:rPr>
              <a:t>Meteosat-8,  </a:t>
            </a:r>
            <a:r>
              <a:rPr lang="en-US" sz="1050" dirty="0">
                <a:solidFill>
                  <a:schemeClr val="bg1">
                    <a:lumMod val="85000"/>
                  </a:schemeClr>
                </a:solidFill>
                <a:latin typeface="Arial" panose="020B0604020202020204" pitchFamily="34" charset="0"/>
                <a:cs typeface="Arial" panose="020B0604020202020204" pitchFamily="34" charset="0"/>
              </a:rPr>
              <a:t>IR10.8 BT</a:t>
            </a:r>
          </a:p>
        </p:txBody>
      </p:sp>
    </p:spTree>
    <p:extLst>
      <p:ext uri="{BB962C8B-B14F-4D97-AF65-F5344CB8AC3E}">
        <p14:creationId xmlns:p14="http://schemas.microsoft.com/office/powerpoint/2010/main" val="263942972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2184" y="526264"/>
            <a:ext cx="11482996" cy="6087371"/>
          </a:xfrm>
          <a:prstGeom prst="rect">
            <a:avLst/>
          </a:prstGeom>
        </p:spPr>
      </p:pic>
      <p:sp>
        <p:nvSpPr>
          <p:cNvPr id="3" name="Text Box 5"/>
          <p:cNvSpPr txBox="1">
            <a:spLocks noChangeArrowheads="1"/>
          </p:cNvSpPr>
          <p:nvPr/>
        </p:nvSpPr>
        <p:spPr bwMode="auto">
          <a:xfrm>
            <a:off x="262785" y="141394"/>
            <a:ext cx="8124470" cy="307777"/>
          </a:xfrm>
          <a:prstGeom prst="rect">
            <a:avLst/>
          </a:prstGeom>
          <a:noFill/>
          <a:ln w="9525">
            <a:noFill/>
            <a:miter lim="800000"/>
            <a:headEnd/>
            <a:tailEnd/>
          </a:ln>
          <a:effectLst/>
        </p:spPr>
        <p:txBody>
          <a:bodyPr wrap="square">
            <a:spAutoFit/>
          </a:bodyPr>
          <a:lstStyle/>
          <a:p>
            <a:pPr>
              <a:defRPr/>
            </a:pPr>
            <a:r>
              <a:rPr lang="cs-CZ" sz="1400" b="1" dirty="0" smtClean="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impact of adjustment of the color enhancement</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59101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27" y="0"/>
            <a:ext cx="12442128" cy="7015655"/>
          </a:xfrm>
          <a:prstGeom prst="rect">
            <a:avLst/>
          </a:prstGeom>
        </p:spPr>
      </p:pic>
      <p:sp>
        <p:nvSpPr>
          <p:cNvPr id="3" name="Text Box 5"/>
          <p:cNvSpPr txBox="1">
            <a:spLocks noChangeArrowheads="1"/>
          </p:cNvSpPr>
          <p:nvPr/>
        </p:nvSpPr>
        <p:spPr bwMode="auto">
          <a:xfrm>
            <a:off x="262785" y="141394"/>
            <a:ext cx="8124470" cy="307777"/>
          </a:xfrm>
          <a:prstGeom prst="rect">
            <a:avLst/>
          </a:prstGeom>
          <a:noFill/>
          <a:ln w="9525">
            <a:noFill/>
            <a:miter lim="800000"/>
            <a:headEnd/>
            <a:tailEnd/>
          </a:ln>
          <a:effectLst/>
        </p:spPr>
        <p:txBody>
          <a:bodyPr wrap="square">
            <a:spAutoFit/>
          </a:bodyPr>
          <a:lstStyle/>
          <a:p>
            <a:pPr>
              <a:defRPr/>
            </a:pPr>
            <a:r>
              <a:rPr lang="cs-CZ" sz="1400" b="1" dirty="0" smtClean="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features </a:t>
            </a:r>
            <a:r>
              <a:rPr lang="cs-CZ" sz="1400" b="1"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  </a:t>
            </a:r>
            <a:r>
              <a:rPr lang="en-US" sz="1200" b="1" dirty="0">
                <a:solidFill>
                  <a:schemeClr val="bg1"/>
                </a:solidFill>
                <a:latin typeface="Arial" panose="020B0604020202020204" pitchFamily="34" charset="0"/>
                <a:cs typeface="Arial" panose="020B0604020202020204" pitchFamily="34" charset="0"/>
              </a:rPr>
              <a:t>VIIRS 375 m resolution  </a:t>
            </a:r>
            <a:r>
              <a:rPr lang="en-US" sz="1200" dirty="0">
                <a:solidFill>
                  <a:schemeClr val="bg1"/>
                </a:solidFill>
                <a:latin typeface="Arial" panose="020B0604020202020204" pitchFamily="34" charset="0"/>
                <a:cs typeface="Arial" panose="020B0604020202020204" pitchFamily="34" charset="0"/>
              </a:rPr>
              <a:t> (2018-06-11  </a:t>
            </a:r>
            <a:r>
              <a:rPr lang="en-US" sz="1200" dirty="0" smtClean="0">
                <a:solidFill>
                  <a:schemeClr val="bg1"/>
                </a:solidFill>
                <a:latin typeface="Arial" panose="020B0604020202020204" pitchFamily="34" charset="0"/>
                <a:cs typeface="Arial" panose="020B0604020202020204" pitchFamily="34" charset="0"/>
              </a:rPr>
              <a:t>11:37 </a:t>
            </a:r>
            <a:r>
              <a:rPr lang="en-US" sz="1200" dirty="0">
                <a:solidFill>
                  <a:schemeClr val="bg1"/>
                </a:solidFill>
                <a:latin typeface="Arial" panose="020B0604020202020204" pitchFamily="34" charset="0"/>
                <a:cs typeface="Arial" panose="020B0604020202020204" pitchFamily="34" charset="0"/>
              </a:rPr>
              <a:t>UTC,  </a:t>
            </a:r>
            <a:r>
              <a:rPr lang="en-US" sz="1200" dirty="0" smtClean="0">
                <a:solidFill>
                  <a:schemeClr val="bg1"/>
                </a:solidFill>
                <a:latin typeface="Arial" panose="020B0604020202020204" pitchFamily="34" charset="0"/>
                <a:cs typeface="Arial" panose="020B0604020202020204" pitchFamily="34" charset="0"/>
              </a:rPr>
              <a:t>Suomi-NPP)</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801845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7"/>
          <p:cNvGraphicFramePr>
            <a:graphicFrameLocks noChangeAspect="1"/>
          </p:cNvGraphicFramePr>
          <p:nvPr>
            <p:extLst>
              <p:ext uri="{D42A27DB-BD31-4B8C-83A1-F6EECF244321}">
                <p14:modId xmlns:p14="http://schemas.microsoft.com/office/powerpoint/2010/main" val="2612290078"/>
              </p:ext>
            </p:extLst>
          </p:nvPr>
        </p:nvGraphicFramePr>
        <p:xfrm>
          <a:off x="6963717" y="825718"/>
          <a:ext cx="3639486" cy="5169452"/>
        </p:xfrm>
        <a:graphic>
          <a:graphicData uri="http://schemas.openxmlformats.org/presentationml/2006/ole">
            <mc:AlternateContent xmlns:mc="http://schemas.openxmlformats.org/markup-compatibility/2006">
              <mc:Choice xmlns:v="urn:schemas-microsoft-com:vml" Requires="v">
                <p:oleObj spid="_x0000_s1066" name="Image" r:id="rId3" imgW="5015873" imgH="7123810" progId="">
                  <p:embed/>
                </p:oleObj>
              </mc:Choice>
              <mc:Fallback>
                <p:oleObj name="Image" r:id="rId3" imgW="5015873" imgH="7123810"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3717" y="825718"/>
                        <a:ext cx="3639486" cy="5169452"/>
                      </a:xfrm>
                      <a:prstGeom prst="rect">
                        <a:avLst/>
                      </a:prstGeom>
                      <a:noFill/>
                      <a:ln>
                        <a:noFill/>
                      </a:ln>
                      <a:effectLst/>
                      <a:extLst/>
                    </p:spPr>
                  </p:pic>
                </p:oleObj>
              </mc:Fallback>
            </mc:AlternateContent>
          </a:graphicData>
        </a:graphic>
      </p:graphicFrame>
      <p:graphicFrame>
        <p:nvGraphicFramePr>
          <p:cNvPr id="3" name="Object 8"/>
          <p:cNvGraphicFramePr>
            <a:graphicFrameLocks noChangeAspect="1"/>
          </p:cNvGraphicFramePr>
          <p:nvPr>
            <p:extLst>
              <p:ext uri="{D42A27DB-BD31-4B8C-83A1-F6EECF244321}">
                <p14:modId xmlns:p14="http://schemas.microsoft.com/office/powerpoint/2010/main" val="882565329"/>
              </p:ext>
            </p:extLst>
          </p:nvPr>
        </p:nvGraphicFramePr>
        <p:xfrm>
          <a:off x="1661514" y="1651148"/>
          <a:ext cx="5094010" cy="4347197"/>
        </p:xfrm>
        <a:graphic>
          <a:graphicData uri="http://schemas.openxmlformats.org/presentationml/2006/ole">
            <mc:AlternateContent xmlns:mc="http://schemas.openxmlformats.org/markup-compatibility/2006">
              <mc:Choice xmlns:v="urn:schemas-microsoft-com:vml" Requires="v">
                <p:oleObj spid="_x0000_s1067" name="Image" r:id="rId5" imgW="8749206" imgH="7466667" progId="">
                  <p:embed/>
                </p:oleObj>
              </mc:Choice>
              <mc:Fallback>
                <p:oleObj name="Image" r:id="rId5" imgW="8749206" imgH="7466667" progId="">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61514" y="1651148"/>
                        <a:ext cx="5094010" cy="4347197"/>
                      </a:xfrm>
                      <a:prstGeom prst="rect">
                        <a:avLst/>
                      </a:prstGeom>
                      <a:noFill/>
                      <a:ln>
                        <a:noFill/>
                      </a:ln>
                      <a:effectLst/>
                      <a:extLst/>
                    </p:spPr>
                  </p:pic>
                </p:oleObj>
              </mc:Fallback>
            </mc:AlternateContent>
          </a:graphicData>
        </a:graphic>
      </p:graphicFrame>
      <p:sp>
        <p:nvSpPr>
          <p:cNvPr id="4" name="Text Box 10"/>
          <p:cNvSpPr txBox="1">
            <a:spLocks noChangeArrowheads="1"/>
          </p:cNvSpPr>
          <p:nvPr/>
        </p:nvSpPr>
        <p:spPr bwMode="auto">
          <a:xfrm>
            <a:off x="1586902" y="825718"/>
            <a:ext cx="1677987" cy="307777"/>
          </a:xfrm>
          <a:prstGeom prst="rect">
            <a:avLst/>
          </a:prstGeom>
          <a:noFill/>
          <a:ln w="9525">
            <a:noFill/>
            <a:miter lim="800000"/>
            <a:headEnd/>
            <a:tailEnd/>
          </a:ln>
        </p:spPr>
        <p:txBody>
          <a:bodyPr>
            <a:spAutoFit/>
          </a:bodyPr>
          <a:lstStyle/>
          <a:p>
            <a:r>
              <a:rPr lang="en-US" sz="1400" b="1" dirty="0">
                <a:solidFill>
                  <a:srgbClr val="FF3200"/>
                </a:solidFill>
                <a:latin typeface="Arial" panose="020B0604020202020204" pitchFamily="34" charset="0"/>
                <a:cs typeface="Arial" panose="020B0604020202020204" pitchFamily="34" charset="0"/>
              </a:rPr>
              <a:t>Wake effects </a:t>
            </a:r>
          </a:p>
        </p:txBody>
      </p:sp>
      <p:sp>
        <p:nvSpPr>
          <p:cNvPr id="5" name="TextovéPole 11"/>
          <p:cNvSpPr txBox="1">
            <a:spLocks noChangeArrowheads="1"/>
          </p:cNvSpPr>
          <p:nvPr/>
        </p:nvSpPr>
        <p:spPr bwMode="auto">
          <a:xfrm>
            <a:off x="1598178" y="1120332"/>
            <a:ext cx="4928746" cy="461963"/>
          </a:xfrm>
          <a:prstGeom prst="rect">
            <a:avLst/>
          </a:prstGeom>
          <a:noFill/>
          <a:ln w="9525">
            <a:noFill/>
            <a:miter lim="800000"/>
            <a:headEnd/>
            <a:tailEnd/>
          </a:ln>
        </p:spPr>
        <p:txBody>
          <a:bodyPr wrap="square">
            <a:spAutoFit/>
          </a:bodyPr>
          <a:lstStyle/>
          <a:p>
            <a:r>
              <a:rPr lang="en-US" sz="1200" dirty="0" smtClean="0">
                <a:solidFill>
                  <a:schemeClr val="bg1">
                    <a:lumMod val="85000"/>
                  </a:schemeClr>
                </a:solidFill>
              </a:rPr>
              <a:t>R.F</a:t>
            </a:r>
            <a:r>
              <a:rPr lang="en-US" sz="1200" dirty="0">
                <a:solidFill>
                  <a:schemeClr val="bg1">
                    <a:lumMod val="85000"/>
                  </a:schemeClr>
                </a:solidFill>
              </a:rPr>
              <a:t>. Adler, A.F. </a:t>
            </a:r>
            <a:r>
              <a:rPr lang="en-US" sz="1200" dirty="0" err="1">
                <a:solidFill>
                  <a:schemeClr val="bg1">
                    <a:lumMod val="85000"/>
                  </a:schemeClr>
                </a:solidFill>
              </a:rPr>
              <a:t>Hasler</a:t>
            </a:r>
            <a:r>
              <a:rPr lang="en-US" sz="1200" dirty="0">
                <a:solidFill>
                  <a:schemeClr val="bg1">
                    <a:lumMod val="85000"/>
                  </a:schemeClr>
                </a:solidFill>
              </a:rPr>
              <a:t>, G.M. </a:t>
            </a:r>
            <a:r>
              <a:rPr lang="en-US" sz="1200" dirty="0" err="1">
                <a:solidFill>
                  <a:schemeClr val="bg1">
                    <a:lumMod val="85000"/>
                  </a:schemeClr>
                </a:solidFill>
              </a:rPr>
              <a:t>Heymsfield</a:t>
            </a:r>
            <a:r>
              <a:rPr lang="en-US" sz="1200" dirty="0">
                <a:solidFill>
                  <a:schemeClr val="bg1">
                    <a:lumMod val="85000"/>
                  </a:schemeClr>
                </a:solidFill>
              </a:rPr>
              <a:t>, R.A. Mack, D.W. McCann, A.J. </a:t>
            </a:r>
            <a:r>
              <a:rPr lang="en-US" sz="1200" dirty="0" err="1">
                <a:solidFill>
                  <a:schemeClr val="bg1">
                    <a:lumMod val="85000"/>
                  </a:schemeClr>
                </a:solidFill>
              </a:rPr>
              <a:t>Negri</a:t>
            </a:r>
            <a:r>
              <a:rPr lang="en-US" sz="1200" dirty="0">
                <a:solidFill>
                  <a:schemeClr val="bg1">
                    <a:lumMod val="85000"/>
                  </a:schemeClr>
                </a:solidFill>
              </a:rPr>
              <a:t>, R.E. Schlesinger,  </a:t>
            </a:r>
            <a:r>
              <a:rPr lang="en-US" sz="1200" dirty="0" smtClean="0">
                <a:solidFill>
                  <a:schemeClr val="bg1">
                    <a:lumMod val="85000"/>
                  </a:schemeClr>
                </a:solidFill>
              </a:rPr>
              <a:t>and many others  ...  see next slide</a:t>
            </a:r>
            <a:endParaRPr lang="cs-CZ" sz="1200" dirty="0">
              <a:solidFill>
                <a:schemeClr val="bg1">
                  <a:lumMod val="85000"/>
                </a:schemeClr>
              </a:solidFill>
            </a:endParaRPr>
          </a:p>
        </p:txBody>
      </p:sp>
      <p:sp>
        <p:nvSpPr>
          <p:cNvPr id="6" name="Text Box 10"/>
          <p:cNvSpPr txBox="1">
            <a:spLocks noChangeArrowheads="1"/>
          </p:cNvSpPr>
          <p:nvPr/>
        </p:nvSpPr>
        <p:spPr bwMode="auto">
          <a:xfrm>
            <a:off x="1608029" y="6114233"/>
            <a:ext cx="9104637" cy="230832"/>
          </a:xfrm>
          <a:prstGeom prst="rect">
            <a:avLst/>
          </a:prstGeom>
          <a:noFill/>
          <a:ln w="9525">
            <a:noFill/>
            <a:miter lim="800000"/>
            <a:headEnd/>
            <a:tailEnd/>
          </a:ln>
        </p:spPr>
        <p:txBody>
          <a:bodyPr wrap="square">
            <a:spAutoFit/>
          </a:bodyPr>
          <a:lstStyle/>
          <a:p>
            <a:r>
              <a:rPr lang="en-US" sz="900" dirty="0">
                <a:solidFill>
                  <a:srgbClr val="DDDDDD"/>
                </a:solidFill>
                <a:latin typeface="Arial" panose="020B0604020202020204" pitchFamily="34" charset="0"/>
                <a:cs typeface="Arial" panose="020B0604020202020204" pitchFamily="34" charset="0"/>
              </a:rPr>
              <a:t>From:  Adler, R. F., and R. A. Mack, 1986. Thunderstorm cloud top dynamics as inferred from satellite observations and a cloud top parcel model. J. Atmos. Sci., 43, 1945-1960.</a:t>
            </a:r>
          </a:p>
        </p:txBody>
      </p:sp>
      <p:sp>
        <p:nvSpPr>
          <p:cNvPr id="7" name="Text Box 5"/>
          <p:cNvSpPr txBox="1">
            <a:spLocks noChangeArrowheads="1"/>
          </p:cNvSpPr>
          <p:nvPr/>
        </p:nvSpPr>
        <p:spPr bwMode="auto">
          <a:xfrm>
            <a:off x="262785" y="141394"/>
            <a:ext cx="1009516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and warm area classic explanations      </a:t>
            </a:r>
            <a:r>
              <a:rPr lang="en-US" sz="1200" dirty="0" smtClean="0">
                <a:solidFill>
                  <a:schemeClr val="bg1"/>
                </a:solidFill>
                <a:latin typeface="Arial" panose="020B0604020202020204" pitchFamily="34" charset="0"/>
                <a:cs typeface="Arial" panose="020B0604020202020204" pitchFamily="34" charset="0"/>
              </a:rPr>
              <a:t>(late 1970’s  –  1990’s)</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569197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and warm area classic references: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5"/>
          <p:cNvSpPr txBox="1">
            <a:spLocks noChangeArrowheads="1"/>
          </p:cNvSpPr>
          <p:nvPr/>
        </p:nvSpPr>
        <p:spPr bwMode="auto">
          <a:xfrm>
            <a:off x="874986" y="599306"/>
            <a:ext cx="9924394" cy="5816977"/>
          </a:xfrm>
          <a:prstGeom prst="rect">
            <a:avLst/>
          </a:prstGeom>
          <a:noFill/>
          <a:ln w="9525">
            <a:noFill/>
            <a:miter lim="800000"/>
            <a:headEnd/>
            <a:tailEnd/>
          </a:ln>
        </p:spPr>
        <p:txBody>
          <a:bodyPr wrap="square">
            <a:spAutoFit/>
          </a:bodyPr>
          <a:lstStyle/>
          <a:p>
            <a:r>
              <a:rPr lang="en-US" sz="1200" dirty="0" smtClean="0">
                <a:solidFill>
                  <a:srgbClr val="DDDDDD"/>
                </a:solidFill>
                <a:latin typeface="Arial" panose="020B0604020202020204" pitchFamily="34" charset="0"/>
                <a:cs typeface="Arial" panose="020B0604020202020204" pitchFamily="34" charset="0"/>
              </a:rPr>
              <a:t>Adler</a:t>
            </a:r>
            <a:r>
              <a:rPr lang="en-US" sz="1200" dirty="0">
                <a:solidFill>
                  <a:srgbClr val="DDDDDD"/>
                </a:solidFill>
                <a:latin typeface="Arial" panose="020B0604020202020204" pitchFamily="34" charset="0"/>
                <a:cs typeface="Arial" panose="020B0604020202020204" pitchFamily="34" charset="0"/>
              </a:rPr>
              <a:t>, R. F., M. J. Markus, and D. D. </a:t>
            </a:r>
            <a:r>
              <a:rPr lang="en-US" sz="1200" dirty="0" err="1">
                <a:solidFill>
                  <a:srgbClr val="DDDDDD"/>
                </a:solidFill>
                <a:latin typeface="Arial" panose="020B0604020202020204" pitchFamily="34" charset="0"/>
                <a:cs typeface="Arial" panose="020B0604020202020204" pitchFamily="34" charset="0"/>
              </a:rPr>
              <a:t>Fenn</a:t>
            </a:r>
            <a:r>
              <a:rPr lang="en-US" sz="1200" dirty="0">
                <a:solidFill>
                  <a:srgbClr val="DDDDDD"/>
                </a:solidFill>
                <a:latin typeface="Arial" panose="020B0604020202020204" pitchFamily="34" charset="0"/>
                <a:cs typeface="Arial" panose="020B0604020202020204" pitchFamily="34" charset="0"/>
              </a:rPr>
              <a:t>, 1985. Detection of severe Midwest thunderstorms using geosynchronous satellite data. Mon. </a:t>
            </a:r>
            <a:r>
              <a:rPr lang="en-US" sz="1200" dirty="0" err="1">
                <a:solidFill>
                  <a:srgbClr val="DDDDDD"/>
                </a:solidFill>
                <a:latin typeface="Arial" panose="020B0604020202020204" pitchFamily="34" charset="0"/>
                <a:cs typeface="Arial" panose="020B0604020202020204" pitchFamily="34" charset="0"/>
              </a:rPr>
              <a:t>Wea</a:t>
            </a:r>
            <a:r>
              <a:rPr lang="en-US" sz="1200" dirty="0">
                <a:solidFill>
                  <a:srgbClr val="DDDDDD"/>
                </a:solidFill>
                <a:latin typeface="Arial" panose="020B0604020202020204" pitchFamily="34" charset="0"/>
                <a:cs typeface="Arial" panose="020B0604020202020204" pitchFamily="34" charset="0"/>
              </a:rPr>
              <a:t>. Rev., 113, 769-781.</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a:solidFill>
                  <a:srgbClr val="DDDDDD"/>
                </a:solidFill>
                <a:latin typeface="Arial" panose="020B0604020202020204" pitchFamily="34" charset="0"/>
                <a:cs typeface="Arial" panose="020B0604020202020204" pitchFamily="34" charset="0"/>
              </a:rPr>
              <a:t>Adler, R. F., and R. A. Mack, 1986. Thunderstorm cloud top dynamics as inferred from satellite observations and a cloud top parcel model. J. Atmos. Sci., 43, 1945-1960.</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Hasler</a:t>
            </a:r>
            <a:r>
              <a:rPr lang="en-US" sz="1200" dirty="0">
                <a:solidFill>
                  <a:srgbClr val="DDDDDD"/>
                </a:solidFill>
                <a:latin typeface="Arial" panose="020B0604020202020204" pitchFamily="34" charset="0"/>
                <a:cs typeface="Arial" panose="020B0604020202020204" pitchFamily="34" charset="0"/>
              </a:rPr>
              <a:t>, A. F., 1981. Stereographic observations from geosynchronous satellites - an important new tool for the atmospheric science. Bull. Amer. Meteor. Soc., 62, 194-212.</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Heymsfield</a:t>
            </a:r>
            <a:r>
              <a:rPr lang="en-US" sz="1200" dirty="0">
                <a:solidFill>
                  <a:srgbClr val="DDDDDD"/>
                </a:solidFill>
                <a:latin typeface="Arial" panose="020B0604020202020204" pitchFamily="34" charset="0"/>
                <a:cs typeface="Arial" panose="020B0604020202020204" pitchFamily="34" charset="0"/>
              </a:rPr>
              <a:t>, G. M., R. H. </a:t>
            </a:r>
            <a:r>
              <a:rPr lang="en-US" sz="1200" dirty="0" err="1">
                <a:solidFill>
                  <a:srgbClr val="DDDDDD"/>
                </a:solidFill>
                <a:latin typeface="Arial" panose="020B0604020202020204" pitchFamily="34" charset="0"/>
                <a:cs typeface="Arial" panose="020B0604020202020204" pitchFamily="34" charset="0"/>
              </a:rPr>
              <a:t>Blackmer</a:t>
            </a:r>
            <a:r>
              <a:rPr lang="en-US" sz="1200" dirty="0">
                <a:solidFill>
                  <a:srgbClr val="DDDDDD"/>
                </a:solidFill>
                <a:latin typeface="Arial" panose="020B0604020202020204" pitchFamily="34" charset="0"/>
                <a:cs typeface="Arial" panose="020B0604020202020204" pitchFamily="34" charset="0"/>
              </a:rPr>
              <a:t> Jr., and S. </a:t>
            </a:r>
            <a:r>
              <a:rPr lang="en-US" sz="1200" dirty="0" err="1">
                <a:solidFill>
                  <a:srgbClr val="DDDDDD"/>
                </a:solidFill>
                <a:latin typeface="Arial" panose="020B0604020202020204" pitchFamily="34" charset="0"/>
                <a:cs typeface="Arial" panose="020B0604020202020204" pitchFamily="34" charset="0"/>
              </a:rPr>
              <a:t>Schotz</a:t>
            </a:r>
            <a:r>
              <a:rPr lang="en-US" sz="1200" dirty="0">
                <a:solidFill>
                  <a:srgbClr val="DDDDDD"/>
                </a:solidFill>
                <a:latin typeface="Arial" panose="020B0604020202020204" pitchFamily="34" charset="0"/>
                <a:cs typeface="Arial" panose="020B0604020202020204" pitchFamily="34" charset="0"/>
              </a:rPr>
              <a:t>, 1983a. Upper level structure of Oklahoma tornadic storms on 2 May 1979, Pt. 1 radar and satellite observations. </a:t>
            </a:r>
            <a:r>
              <a:rPr lang="en-US" sz="1200" dirty="0" err="1">
                <a:solidFill>
                  <a:srgbClr val="DDDDDD"/>
                </a:solidFill>
                <a:latin typeface="Arial" panose="020B0604020202020204" pitchFamily="34" charset="0"/>
                <a:cs typeface="Arial" panose="020B0604020202020204" pitchFamily="34" charset="0"/>
              </a:rPr>
              <a:t>J.Atmos.Sci</a:t>
            </a:r>
            <a:r>
              <a:rPr lang="en-US" sz="1200" dirty="0">
                <a:solidFill>
                  <a:srgbClr val="DDDDDD"/>
                </a:solidFill>
                <a:latin typeface="Arial" panose="020B0604020202020204" pitchFamily="34" charset="0"/>
                <a:cs typeface="Arial" panose="020B0604020202020204" pitchFamily="34" charset="0"/>
              </a:rPr>
              <a:t>., 40, 1740-1755.</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Heymsfield</a:t>
            </a:r>
            <a:r>
              <a:rPr lang="en-US" sz="1200" dirty="0">
                <a:solidFill>
                  <a:srgbClr val="DDDDDD"/>
                </a:solidFill>
                <a:latin typeface="Arial" panose="020B0604020202020204" pitchFamily="34" charset="0"/>
                <a:cs typeface="Arial" panose="020B0604020202020204" pitchFamily="34" charset="0"/>
              </a:rPr>
              <a:t>, G. M., G. </a:t>
            </a:r>
            <a:r>
              <a:rPr lang="en-US" sz="1200" dirty="0" err="1">
                <a:solidFill>
                  <a:srgbClr val="DDDDDD"/>
                </a:solidFill>
                <a:latin typeface="Arial" panose="020B0604020202020204" pitchFamily="34" charset="0"/>
                <a:cs typeface="Arial" panose="020B0604020202020204" pitchFamily="34" charset="0"/>
              </a:rPr>
              <a:t>Szejwach</a:t>
            </a:r>
            <a:r>
              <a:rPr lang="en-US" sz="1200" dirty="0">
                <a:solidFill>
                  <a:srgbClr val="DDDDDD"/>
                </a:solidFill>
                <a:latin typeface="Arial" panose="020B0604020202020204" pitchFamily="34" charset="0"/>
                <a:cs typeface="Arial" panose="020B0604020202020204" pitchFamily="34" charset="0"/>
              </a:rPr>
              <a:t>, S. </a:t>
            </a:r>
            <a:r>
              <a:rPr lang="en-US" sz="1200" dirty="0" err="1">
                <a:solidFill>
                  <a:srgbClr val="DDDDDD"/>
                </a:solidFill>
                <a:latin typeface="Arial" panose="020B0604020202020204" pitchFamily="34" charset="0"/>
                <a:cs typeface="Arial" panose="020B0604020202020204" pitchFamily="34" charset="0"/>
              </a:rPr>
              <a:t>Schotz</a:t>
            </a:r>
            <a:r>
              <a:rPr lang="en-US" sz="1200" dirty="0">
                <a:solidFill>
                  <a:srgbClr val="DDDDDD"/>
                </a:solidFill>
                <a:latin typeface="Arial" panose="020B0604020202020204" pitchFamily="34" charset="0"/>
                <a:cs typeface="Arial" panose="020B0604020202020204" pitchFamily="34" charset="0"/>
              </a:rPr>
              <a:t>, and R. H. </a:t>
            </a:r>
            <a:r>
              <a:rPr lang="en-US" sz="1200" dirty="0" err="1">
                <a:solidFill>
                  <a:srgbClr val="DDDDDD"/>
                </a:solidFill>
                <a:latin typeface="Arial" panose="020B0604020202020204" pitchFamily="34" charset="0"/>
                <a:cs typeface="Arial" panose="020B0604020202020204" pitchFamily="34" charset="0"/>
              </a:rPr>
              <a:t>Blackmer</a:t>
            </a:r>
            <a:r>
              <a:rPr lang="en-US" sz="1200" dirty="0">
                <a:solidFill>
                  <a:srgbClr val="DDDDDD"/>
                </a:solidFill>
                <a:latin typeface="Arial" panose="020B0604020202020204" pitchFamily="34" charset="0"/>
                <a:cs typeface="Arial" panose="020B0604020202020204" pitchFamily="34" charset="0"/>
              </a:rPr>
              <a:t> Jr., 1983b. Upper level structure of Oklahoma tornadic storms on 2 May 1979, Pt. 2 Proposed explanation of "V" pattern and internal warm region in infrared observations. J. Atmos. Sci., 40, 1756-1767.</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Heymsfield</a:t>
            </a:r>
            <a:r>
              <a:rPr lang="en-US" sz="1200" dirty="0">
                <a:solidFill>
                  <a:srgbClr val="DDDDDD"/>
                </a:solidFill>
                <a:latin typeface="Arial" panose="020B0604020202020204" pitchFamily="34" charset="0"/>
                <a:cs typeface="Arial" panose="020B0604020202020204" pitchFamily="34" charset="0"/>
              </a:rPr>
              <a:t>, G. M., and R. H. </a:t>
            </a:r>
            <a:r>
              <a:rPr lang="en-US" sz="1200" dirty="0" err="1">
                <a:solidFill>
                  <a:srgbClr val="DDDDDD"/>
                </a:solidFill>
                <a:latin typeface="Arial" panose="020B0604020202020204" pitchFamily="34" charset="0"/>
                <a:cs typeface="Arial" panose="020B0604020202020204" pitchFamily="34" charset="0"/>
              </a:rPr>
              <a:t>Blackmer</a:t>
            </a:r>
            <a:r>
              <a:rPr lang="en-US" sz="1200" dirty="0">
                <a:solidFill>
                  <a:srgbClr val="DDDDDD"/>
                </a:solidFill>
                <a:latin typeface="Arial" panose="020B0604020202020204" pitchFamily="34" charset="0"/>
                <a:cs typeface="Arial" panose="020B0604020202020204" pitchFamily="34" charset="0"/>
              </a:rPr>
              <a:t> Jr., 1988. Satellite-observed characteristics of Midwest severe thunderstorm anvils. Mon. </a:t>
            </a:r>
            <a:r>
              <a:rPr lang="en-US" sz="1200" dirty="0" err="1">
                <a:solidFill>
                  <a:srgbClr val="DDDDDD"/>
                </a:solidFill>
                <a:latin typeface="Arial" panose="020B0604020202020204" pitchFamily="34" charset="0"/>
                <a:cs typeface="Arial" panose="020B0604020202020204" pitchFamily="34" charset="0"/>
              </a:rPr>
              <a:t>Wea</a:t>
            </a:r>
            <a:r>
              <a:rPr lang="en-US" sz="1200" dirty="0">
                <a:solidFill>
                  <a:srgbClr val="DDDDDD"/>
                </a:solidFill>
                <a:latin typeface="Arial" panose="020B0604020202020204" pitchFamily="34" charset="0"/>
                <a:cs typeface="Arial" panose="020B0604020202020204" pitchFamily="34" charset="0"/>
              </a:rPr>
              <a:t>. Rev., 116, 2200-2224.</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Heymsfield</a:t>
            </a:r>
            <a:r>
              <a:rPr lang="en-US" sz="1200" dirty="0">
                <a:solidFill>
                  <a:srgbClr val="DDDDDD"/>
                </a:solidFill>
                <a:latin typeface="Arial" panose="020B0604020202020204" pitchFamily="34" charset="0"/>
                <a:cs typeface="Arial" panose="020B0604020202020204" pitchFamily="34" charset="0"/>
              </a:rPr>
              <a:t>, G. M., R. Fulton, and J. D. </a:t>
            </a:r>
            <a:r>
              <a:rPr lang="en-US" sz="1200" dirty="0" err="1">
                <a:solidFill>
                  <a:srgbClr val="DDDDDD"/>
                </a:solidFill>
                <a:latin typeface="Arial" panose="020B0604020202020204" pitchFamily="34" charset="0"/>
                <a:cs typeface="Arial" panose="020B0604020202020204" pitchFamily="34" charset="0"/>
              </a:rPr>
              <a:t>Spinhirne</a:t>
            </a:r>
            <a:r>
              <a:rPr lang="en-US" sz="1200" dirty="0">
                <a:solidFill>
                  <a:srgbClr val="DDDDDD"/>
                </a:solidFill>
                <a:latin typeface="Arial" panose="020B0604020202020204" pitchFamily="34" charset="0"/>
                <a:cs typeface="Arial" panose="020B0604020202020204" pitchFamily="34" charset="0"/>
              </a:rPr>
              <a:t>, 1991. Aircraft overflight measurements of Midwest severe storms: Implications on geosynchronous </a:t>
            </a:r>
            <a:r>
              <a:rPr lang="en-US" sz="1200" dirty="0" smtClean="0">
                <a:solidFill>
                  <a:srgbClr val="DDDDDD"/>
                </a:solidFill>
                <a:latin typeface="Arial" panose="020B0604020202020204" pitchFamily="34" charset="0"/>
                <a:cs typeface="Arial" panose="020B0604020202020204" pitchFamily="34" charset="0"/>
              </a:rPr>
              <a:t>satellite </a:t>
            </a:r>
            <a:r>
              <a:rPr lang="en-US" sz="1200" dirty="0">
                <a:solidFill>
                  <a:srgbClr val="DDDDDD"/>
                </a:solidFill>
                <a:latin typeface="Arial" panose="020B0604020202020204" pitchFamily="34" charset="0"/>
                <a:cs typeface="Arial" panose="020B0604020202020204" pitchFamily="34" charset="0"/>
              </a:rPr>
              <a:t>interpretations. Mon. </a:t>
            </a:r>
            <a:r>
              <a:rPr lang="en-US" sz="1200" dirty="0" err="1">
                <a:solidFill>
                  <a:srgbClr val="DDDDDD"/>
                </a:solidFill>
                <a:latin typeface="Arial" panose="020B0604020202020204" pitchFamily="34" charset="0"/>
                <a:cs typeface="Arial" panose="020B0604020202020204" pitchFamily="34" charset="0"/>
              </a:rPr>
              <a:t>Wea</a:t>
            </a:r>
            <a:r>
              <a:rPr lang="en-US" sz="1200" dirty="0">
                <a:solidFill>
                  <a:srgbClr val="DDDDDD"/>
                </a:solidFill>
                <a:latin typeface="Arial" panose="020B0604020202020204" pitchFamily="34" charset="0"/>
                <a:cs typeface="Arial" panose="020B0604020202020204" pitchFamily="34" charset="0"/>
              </a:rPr>
              <a:t>. Rev., 119, 436-456.</a:t>
            </a:r>
          </a:p>
          <a:p>
            <a:endParaRPr lang="en-US" sz="1200" dirty="0">
              <a:solidFill>
                <a:srgbClr val="DDDDDD"/>
              </a:solidFill>
              <a:latin typeface="Arial" panose="020B0604020202020204" pitchFamily="34" charset="0"/>
              <a:cs typeface="Arial" panose="020B0604020202020204" pitchFamily="34" charset="0"/>
            </a:endParaRPr>
          </a:p>
          <a:p>
            <a:r>
              <a:rPr lang="en-US" sz="1200" dirty="0">
                <a:solidFill>
                  <a:srgbClr val="DDDDDD"/>
                </a:solidFill>
                <a:latin typeface="Arial" panose="020B0604020202020204" pitchFamily="34" charset="0"/>
                <a:cs typeface="Arial" panose="020B0604020202020204" pitchFamily="34" charset="0"/>
              </a:rPr>
              <a:t>Mack, R. A., A. F. </a:t>
            </a:r>
            <a:r>
              <a:rPr lang="en-US" sz="1200" dirty="0" err="1">
                <a:solidFill>
                  <a:srgbClr val="DDDDDD"/>
                </a:solidFill>
                <a:latin typeface="Arial" panose="020B0604020202020204" pitchFamily="34" charset="0"/>
                <a:cs typeface="Arial" panose="020B0604020202020204" pitchFamily="34" charset="0"/>
              </a:rPr>
              <a:t>Hasler</a:t>
            </a:r>
            <a:r>
              <a:rPr lang="en-US" sz="1200" dirty="0">
                <a:solidFill>
                  <a:srgbClr val="DDDDDD"/>
                </a:solidFill>
                <a:latin typeface="Arial" panose="020B0604020202020204" pitchFamily="34" charset="0"/>
                <a:cs typeface="Arial" panose="020B0604020202020204" pitchFamily="34" charset="0"/>
              </a:rPr>
              <a:t>, and R. F. Adler, 1983. Thunderstorm cloud top observations using satellite stereoscopy. Mon. </a:t>
            </a:r>
            <a:r>
              <a:rPr lang="en-US" sz="1200" dirty="0" err="1">
                <a:solidFill>
                  <a:srgbClr val="DDDDDD"/>
                </a:solidFill>
                <a:latin typeface="Arial" panose="020B0604020202020204" pitchFamily="34" charset="0"/>
                <a:cs typeface="Arial" panose="020B0604020202020204" pitchFamily="34" charset="0"/>
              </a:rPr>
              <a:t>Wea</a:t>
            </a:r>
            <a:r>
              <a:rPr lang="en-US" sz="1200" dirty="0">
                <a:solidFill>
                  <a:srgbClr val="DDDDDD"/>
                </a:solidFill>
                <a:latin typeface="Arial" panose="020B0604020202020204" pitchFamily="34" charset="0"/>
                <a:cs typeface="Arial" panose="020B0604020202020204" pitchFamily="34" charset="0"/>
              </a:rPr>
              <a:t>. Rev., 111, 1949-1964.</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a:solidFill>
                  <a:srgbClr val="DDDDDD"/>
                </a:solidFill>
                <a:latin typeface="Arial" panose="020B0604020202020204" pitchFamily="34" charset="0"/>
                <a:cs typeface="Arial" panose="020B0604020202020204" pitchFamily="34" charset="0"/>
              </a:rPr>
              <a:t>McCann, D. W., 1983. The enhanced-V: A satellite observable severe storm signature. Mon. </a:t>
            </a:r>
            <a:r>
              <a:rPr lang="en-US" sz="1200" dirty="0" err="1">
                <a:solidFill>
                  <a:srgbClr val="DDDDDD"/>
                </a:solidFill>
                <a:latin typeface="Arial" panose="020B0604020202020204" pitchFamily="34" charset="0"/>
                <a:cs typeface="Arial" panose="020B0604020202020204" pitchFamily="34" charset="0"/>
              </a:rPr>
              <a:t>Wea</a:t>
            </a:r>
            <a:r>
              <a:rPr lang="en-US" sz="1200" dirty="0">
                <a:solidFill>
                  <a:srgbClr val="DDDDDD"/>
                </a:solidFill>
                <a:latin typeface="Arial" panose="020B0604020202020204" pitchFamily="34" charset="0"/>
                <a:cs typeface="Arial" panose="020B0604020202020204" pitchFamily="34" charset="0"/>
              </a:rPr>
              <a:t>. Rev., 111, 887-894.</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err="1">
                <a:solidFill>
                  <a:srgbClr val="DDDDDD"/>
                </a:solidFill>
                <a:latin typeface="Arial" panose="020B0604020202020204" pitchFamily="34" charset="0"/>
                <a:cs typeface="Arial" panose="020B0604020202020204" pitchFamily="34" charset="0"/>
              </a:rPr>
              <a:t>Negri</a:t>
            </a:r>
            <a:r>
              <a:rPr lang="en-US" sz="1200" dirty="0">
                <a:solidFill>
                  <a:srgbClr val="DDDDDD"/>
                </a:solidFill>
                <a:latin typeface="Arial" panose="020B0604020202020204" pitchFamily="34" charset="0"/>
                <a:cs typeface="Arial" panose="020B0604020202020204" pitchFamily="34" charset="0"/>
              </a:rPr>
              <a:t>, A. J., 1982. Cloud-top structure of tornadic storms on 10 April 1979 from rapid scan and stereo satellite observations. Bull. Amer. Meteor. Soc., 63, 1151-1159.</a:t>
            </a:r>
            <a:br>
              <a:rPr lang="en-US" sz="1200" dirty="0">
                <a:solidFill>
                  <a:srgbClr val="DDDDDD"/>
                </a:solidFill>
                <a:latin typeface="Arial" panose="020B0604020202020204" pitchFamily="34" charset="0"/>
                <a:cs typeface="Arial" panose="020B0604020202020204" pitchFamily="34" charset="0"/>
              </a:rPr>
            </a:br>
            <a:endParaRPr lang="en-US" sz="1200" dirty="0">
              <a:solidFill>
                <a:srgbClr val="DDDDDD"/>
              </a:solidFill>
              <a:latin typeface="Arial" panose="020B0604020202020204" pitchFamily="34" charset="0"/>
              <a:cs typeface="Arial" panose="020B0604020202020204" pitchFamily="34" charset="0"/>
            </a:endParaRPr>
          </a:p>
          <a:p>
            <a:r>
              <a:rPr lang="en-US" sz="1200" dirty="0">
                <a:solidFill>
                  <a:srgbClr val="DDDDDD"/>
                </a:solidFill>
                <a:latin typeface="Arial" panose="020B0604020202020204" pitchFamily="34" charset="0"/>
                <a:cs typeface="Arial" panose="020B0604020202020204" pitchFamily="34" charset="0"/>
              </a:rPr>
              <a:t>Schlesinger, R. E., 1984: Mature Thunderstorm Cloud-Top Structure and Dynamics: A Three Dimensional Numerical Simulation Study. J. Atmos. Sci., 41, 1551-1570.</a:t>
            </a:r>
          </a:p>
        </p:txBody>
      </p:sp>
    </p:spTree>
    <p:extLst>
      <p:ext uri="{BB962C8B-B14F-4D97-AF65-F5344CB8AC3E}">
        <p14:creationId xmlns:p14="http://schemas.microsoft.com/office/powerpoint/2010/main" val="298224254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1009516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and warm area classic explanations      </a:t>
            </a:r>
            <a:r>
              <a:rPr lang="en-US" sz="1200" dirty="0" smtClean="0">
                <a:solidFill>
                  <a:schemeClr val="bg1"/>
                </a:solidFill>
                <a:latin typeface="Arial" panose="020B0604020202020204" pitchFamily="34" charset="0"/>
                <a:cs typeface="Arial" panose="020B0604020202020204" pitchFamily="34" charset="0"/>
              </a:rPr>
              <a:t>(late 1970’s  –  1990’s)</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pic>
        <p:nvPicPr>
          <p:cNvPr id="3" name="Picture 6" descr="Fujita_JMSJ1982_fig11-p363"/>
          <p:cNvPicPr>
            <a:picLocks noChangeAspect="1" noChangeArrowheads="1"/>
          </p:cNvPicPr>
          <p:nvPr/>
        </p:nvPicPr>
        <p:blipFill>
          <a:blip r:embed="rId2" cstate="print"/>
          <a:srcRect/>
          <a:stretch>
            <a:fillRect/>
          </a:stretch>
        </p:blipFill>
        <p:spPr bwMode="auto">
          <a:xfrm>
            <a:off x="2215052" y="605491"/>
            <a:ext cx="6601047" cy="5661219"/>
          </a:xfrm>
          <a:prstGeom prst="rect">
            <a:avLst/>
          </a:prstGeom>
          <a:noFill/>
          <a:ln w="9525">
            <a:noFill/>
            <a:miter lim="800000"/>
            <a:headEnd/>
            <a:tailEnd/>
          </a:ln>
        </p:spPr>
      </p:pic>
      <p:sp>
        <p:nvSpPr>
          <p:cNvPr id="4" name="Text Box 8"/>
          <p:cNvSpPr txBox="1">
            <a:spLocks noChangeArrowheads="1"/>
          </p:cNvSpPr>
          <p:nvPr/>
        </p:nvSpPr>
        <p:spPr bwMode="auto">
          <a:xfrm>
            <a:off x="473073" y="833602"/>
            <a:ext cx="1478290" cy="307777"/>
          </a:xfrm>
          <a:prstGeom prst="rect">
            <a:avLst/>
          </a:prstGeom>
          <a:noFill/>
          <a:ln w="9525">
            <a:noFill/>
            <a:miter lim="800000"/>
            <a:headEnd/>
            <a:tailEnd/>
          </a:ln>
        </p:spPr>
        <p:txBody>
          <a:bodyPr wrap="none">
            <a:spAutoFit/>
          </a:bodyPr>
          <a:lstStyle/>
          <a:p>
            <a:pPr algn="ctr"/>
            <a:r>
              <a:rPr lang="en-US" sz="1400" b="1" dirty="0">
                <a:solidFill>
                  <a:srgbClr val="FF3200"/>
                </a:solidFill>
                <a:latin typeface="Arial" panose="020B0604020202020204" pitchFamily="34" charset="0"/>
                <a:cs typeface="Arial" panose="020B0604020202020204" pitchFamily="34" charset="0"/>
              </a:rPr>
              <a:t>Jumping cirrus</a:t>
            </a:r>
          </a:p>
        </p:txBody>
      </p:sp>
      <p:sp>
        <p:nvSpPr>
          <p:cNvPr id="5" name="TextovéPole 10"/>
          <p:cNvSpPr txBox="1">
            <a:spLocks noChangeArrowheads="1"/>
          </p:cNvSpPr>
          <p:nvPr/>
        </p:nvSpPr>
        <p:spPr bwMode="auto">
          <a:xfrm>
            <a:off x="507342" y="1153514"/>
            <a:ext cx="1193800" cy="276999"/>
          </a:xfrm>
          <a:prstGeom prst="rect">
            <a:avLst/>
          </a:prstGeom>
          <a:noFill/>
          <a:ln w="9525">
            <a:noFill/>
            <a:miter lim="800000"/>
            <a:headEnd/>
            <a:tailEnd/>
          </a:ln>
        </p:spPr>
        <p:txBody>
          <a:bodyPr>
            <a:spAutoFit/>
          </a:bodyPr>
          <a:lstStyle/>
          <a:p>
            <a:r>
              <a:rPr lang="en-US" sz="1200" dirty="0" smtClean="0">
                <a:solidFill>
                  <a:schemeClr val="bg1">
                    <a:lumMod val="85000"/>
                  </a:schemeClr>
                </a:solidFill>
                <a:latin typeface="Arial" panose="020B0604020202020204" pitchFamily="34" charset="0"/>
                <a:cs typeface="Arial" panose="020B0604020202020204" pitchFamily="34" charset="0"/>
              </a:rPr>
              <a:t>T. T</a:t>
            </a:r>
            <a:r>
              <a:rPr lang="en-US" sz="1200" dirty="0">
                <a:solidFill>
                  <a:schemeClr val="bg1">
                    <a:lumMod val="85000"/>
                  </a:schemeClr>
                </a:solidFill>
                <a:latin typeface="Arial" panose="020B0604020202020204" pitchFamily="34" charset="0"/>
                <a:cs typeface="Arial" panose="020B0604020202020204" pitchFamily="34" charset="0"/>
              </a:rPr>
              <a:t>. </a:t>
            </a:r>
            <a:r>
              <a:rPr lang="en-US" sz="1200" dirty="0" smtClean="0">
                <a:solidFill>
                  <a:schemeClr val="bg1">
                    <a:lumMod val="85000"/>
                  </a:schemeClr>
                </a:solidFill>
                <a:latin typeface="Arial" panose="020B0604020202020204" pitchFamily="34" charset="0"/>
                <a:cs typeface="Arial" panose="020B0604020202020204" pitchFamily="34" charset="0"/>
              </a:rPr>
              <a:t>Fujita</a:t>
            </a:r>
            <a:endParaRPr lang="cs-CZ" sz="1200" dirty="0">
              <a:solidFill>
                <a:schemeClr val="bg1">
                  <a:lumMod val="85000"/>
                </a:schemeClr>
              </a:solidFill>
              <a:latin typeface="Arial" panose="020B0604020202020204" pitchFamily="34" charset="0"/>
              <a:cs typeface="Arial" panose="020B0604020202020204" pitchFamily="34" charset="0"/>
            </a:endParaRPr>
          </a:p>
        </p:txBody>
      </p:sp>
      <p:sp>
        <p:nvSpPr>
          <p:cNvPr id="6" name="Text Box 9"/>
          <p:cNvSpPr txBox="1">
            <a:spLocks noChangeArrowheads="1"/>
          </p:cNvSpPr>
          <p:nvPr/>
        </p:nvSpPr>
        <p:spPr bwMode="auto">
          <a:xfrm>
            <a:off x="2151065" y="6288138"/>
            <a:ext cx="6748568" cy="400110"/>
          </a:xfrm>
          <a:prstGeom prst="rect">
            <a:avLst/>
          </a:prstGeom>
          <a:noFill/>
          <a:ln w="9525">
            <a:noFill/>
            <a:miter lim="800000"/>
            <a:headEnd/>
            <a:tailEnd/>
          </a:ln>
        </p:spPr>
        <p:txBody>
          <a:bodyPr wrap="square">
            <a:spAutoFit/>
          </a:bodyPr>
          <a:lstStyle/>
          <a:p>
            <a:pPr algn="just"/>
            <a:r>
              <a:rPr lang="en-US" sz="1000" dirty="0">
                <a:solidFill>
                  <a:srgbClr val="DDDDDD"/>
                </a:solidFill>
                <a:latin typeface="Arial" panose="020B0604020202020204" pitchFamily="34" charset="0"/>
                <a:cs typeface="Arial" panose="020B0604020202020204" pitchFamily="34" charset="0"/>
              </a:rPr>
              <a:t>From:  Fujita T. T., 1982. Principle of stereoscopic height computations and their applications to stratospheric cirrus over severe thunderstorms. J. Meteor. Soc. of Japan, 60, 355-368.</a:t>
            </a:r>
          </a:p>
        </p:txBody>
      </p:sp>
      <p:cxnSp>
        <p:nvCxnSpPr>
          <p:cNvPr id="8" name="Přímá spojnice se šipkou 7"/>
          <p:cNvCxnSpPr/>
          <p:nvPr/>
        </p:nvCxnSpPr>
        <p:spPr>
          <a:xfrm flipH="1">
            <a:off x="8213832" y="1765737"/>
            <a:ext cx="819807" cy="7883"/>
          </a:xfrm>
          <a:prstGeom prst="straightConnector1">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12" name="TextovéPole 11"/>
          <p:cNvSpPr txBox="1"/>
          <p:nvPr/>
        </p:nvSpPr>
        <p:spPr>
          <a:xfrm>
            <a:off x="9191294" y="1631731"/>
            <a:ext cx="2609196" cy="1015663"/>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Fujita’s stratospheric wake cirrus, very closely related to a modern concept of the </a:t>
            </a:r>
            <a:r>
              <a:rPr lang="en-US" sz="1200" b="1" dirty="0" smtClean="0">
                <a:solidFill>
                  <a:srgbClr val="FF0000"/>
                </a:solidFill>
                <a:latin typeface="Arial" panose="020B0604020202020204" pitchFamily="34" charset="0"/>
                <a:cs typeface="Arial" panose="020B0604020202020204" pitchFamily="34" charset="0"/>
              </a:rPr>
              <a:t>above-anvil cirrus plumes</a:t>
            </a:r>
            <a:r>
              <a:rPr lang="en-US" sz="1200" dirty="0" smtClean="0">
                <a:solidFill>
                  <a:schemeClr val="bg1"/>
                </a:solidFill>
                <a:latin typeface="Arial" panose="020B0604020202020204" pitchFamily="34" charset="0"/>
                <a:cs typeface="Arial" panose="020B0604020202020204" pitchFamily="34" charset="0"/>
              </a:rPr>
              <a:t> (AACP), in detail described in “Convective storms – Part 3”</a:t>
            </a:r>
            <a:endParaRPr lang="cs-CZ" sz="1200" dirty="0" smtClean="0">
              <a:solidFill>
                <a:schemeClr val="bg1"/>
              </a:solidFill>
              <a:latin typeface="Arial" panose="020B0604020202020204" pitchFamily="34" charset="0"/>
              <a:cs typeface="Arial" panose="020B0604020202020204" pitchFamily="34" charset="0"/>
            </a:endParaRPr>
          </a:p>
        </p:txBody>
      </p:sp>
      <p:sp>
        <p:nvSpPr>
          <p:cNvPr id="9" name="Šipka doprava 8"/>
          <p:cNvSpPr/>
          <p:nvPr/>
        </p:nvSpPr>
        <p:spPr bwMode="auto">
          <a:xfrm>
            <a:off x="3456000" y="1702800"/>
            <a:ext cx="504000" cy="108000"/>
          </a:xfrm>
          <a:prstGeom prst="rightArrow">
            <a:avLst>
              <a:gd name="adj1" fmla="val 50000"/>
              <a:gd name="adj2" fmla="val 125781"/>
            </a:avLst>
          </a:prstGeom>
          <a:solidFill>
            <a:srgbClr val="FF33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s-CZ" sz="2000" b="0" i="0" u="none" strike="noStrike" cap="none" normalizeH="0" baseline="0" smtClean="0">
              <a:ln>
                <a:noFill/>
              </a:ln>
              <a:solidFill>
                <a:srgbClr val="FFCC66"/>
              </a:solidFill>
              <a:effectLst/>
              <a:latin typeface="Arial" charset="0"/>
            </a:endParaRPr>
          </a:p>
        </p:txBody>
      </p:sp>
    </p:spTree>
    <p:extLst>
      <p:ext uri="{BB962C8B-B14F-4D97-AF65-F5344CB8AC3E}">
        <p14:creationId xmlns:p14="http://schemas.microsoft.com/office/powerpoint/2010/main" val="121359445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9"/>
          <p:cNvSpPr txBox="1">
            <a:spLocks noChangeArrowheads="1"/>
          </p:cNvSpPr>
          <p:nvPr/>
        </p:nvSpPr>
        <p:spPr bwMode="auto">
          <a:xfrm>
            <a:off x="1524666" y="1484784"/>
            <a:ext cx="8864810" cy="2708434"/>
          </a:xfrm>
          <a:prstGeom prst="rect">
            <a:avLst/>
          </a:prstGeom>
          <a:noFill/>
          <a:ln w="9525">
            <a:noFill/>
            <a:miter lim="800000"/>
            <a:headEnd/>
            <a:tailEnd/>
          </a:ln>
        </p:spPr>
        <p:txBody>
          <a:bodyPr wrap="square">
            <a:spAutoFit/>
          </a:bodyPr>
          <a:lstStyle/>
          <a:p>
            <a:pPr algn="just"/>
            <a:r>
              <a:rPr lang="en-US" sz="1600" b="1" dirty="0" smtClean="0">
                <a:solidFill>
                  <a:srgbClr val="FF0000"/>
                </a:solidFill>
                <a:latin typeface="Arial" panose="020B0604020202020204" pitchFamily="34" charset="0"/>
                <a:cs typeface="Arial" panose="020B0604020202020204" pitchFamily="34" charset="0"/>
              </a:rPr>
              <a:t>Plume-masking mechanism</a:t>
            </a:r>
            <a:r>
              <a:rPr lang="en-US" sz="1400" dirty="0" smtClean="0">
                <a:solidFill>
                  <a:schemeClr val="bg1"/>
                </a:solidFill>
                <a:latin typeface="Arial" panose="020B0604020202020204" pitchFamily="34" charset="0"/>
                <a:cs typeface="Arial" panose="020B0604020202020204" pitchFamily="34" charset="0"/>
              </a:rPr>
              <a:t> – warmer </a:t>
            </a:r>
            <a:r>
              <a:rPr lang="en-US" sz="1400" dirty="0">
                <a:solidFill>
                  <a:schemeClr val="bg1"/>
                </a:solidFill>
                <a:latin typeface="Arial" panose="020B0604020202020204" pitchFamily="34" charset="0"/>
                <a:cs typeface="Arial" panose="020B0604020202020204" pitchFamily="34" charset="0"/>
              </a:rPr>
              <a:t>above-anvil </a:t>
            </a:r>
            <a:r>
              <a:rPr lang="en-US" sz="1400" dirty="0" smtClean="0">
                <a:solidFill>
                  <a:schemeClr val="bg1"/>
                </a:solidFill>
                <a:latin typeface="Arial" panose="020B0604020202020204" pitchFamily="34" charset="0"/>
                <a:cs typeface="Arial" panose="020B0604020202020204" pitchFamily="34" charset="0"/>
              </a:rPr>
              <a:t>plume partially masking </a:t>
            </a:r>
            <a:r>
              <a:rPr lang="en-US" sz="1400" dirty="0">
                <a:solidFill>
                  <a:schemeClr val="bg1"/>
                </a:solidFill>
                <a:latin typeface="Arial" panose="020B0604020202020204" pitchFamily="34" charset="0"/>
                <a:cs typeface="Arial" panose="020B0604020202020204" pitchFamily="34" charset="0"/>
              </a:rPr>
              <a:t>the downwind parts of the cold anvil cloud top </a:t>
            </a:r>
            <a:r>
              <a:rPr lang="en-US" sz="1400" dirty="0" smtClean="0">
                <a:solidFill>
                  <a:schemeClr val="bg1"/>
                </a:solidFill>
                <a:latin typeface="Arial" panose="020B0604020202020204" pitchFamily="34" charset="0"/>
                <a:cs typeface="Arial" panose="020B0604020202020204" pitchFamily="34" charset="0"/>
              </a:rPr>
              <a:t>– either the regular, uniform anvil, or in </a:t>
            </a:r>
            <a:r>
              <a:rPr lang="en-US" sz="1400" dirty="0">
                <a:solidFill>
                  <a:schemeClr val="bg1"/>
                </a:solidFill>
                <a:latin typeface="Arial" panose="020B0604020202020204" pitchFamily="34" charset="0"/>
                <a:cs typeface="Arial" panose="020B0604020202020204" pitchFamily="34" charset="0"/>
              </a:rPr>
              <a:t>combination with the cold-ring feature ...  </a:t>
            </a:r>
            <a:endParaRPr lang="en-US" sz="1400" dirty="0" smtClean="0">
              <a:solidFill>
                <a:schemeClr val="bg1"/>
              </a:solidFill>
              <a:latin typeface="Arial" panose="020B0604020202020204" pitchFamily="34" charset="0"/>
              <a:cs typeface="Arial" panose="020B0604020202020204" pitchFamily="34" charset="0"/>
            </a:endParaRPr>
          </a:p>
          <a:p>
            <a:pPr algn="just"/>
            <a:endParaRPr lang="en-US" sz="1400" dirty="0">
              <a:solidFill>
                <a:schemeClr val="bg1"/>
              </a:solidFill>
              <a:latin typeface="Arial" panose="020B0604020202020204" pitchFamily="34" charset="0"/>
              <a:cs typeface="Arial" panose="020B0604020202020204" pitchFamily="34" charset="0"/>
            </a:endParaRPr>
          </a:p>
          <a:p>
            <a:pPr marL="457200" indent="-457200" algn="just">
              <a:buFont typeface="Arial" charset="0"/>
              <a:buChar char="•"/>
            </a:pPr>
            <a:endParaRPr lang="en-US" sz="1400" dirty="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can be seen namely when combining data in solar bands with matching color-enhanced IR brightness imagery</a:t>
            </a:r>
          </a:p>
          <a:p>
            <a:pPr marL="723900" indent="-368300">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frequently obvious in the geostationary satellites’ </a:t>
            </a:r>
            <a:r>
              <a:rPr lang="en-US" sz="1400" dirty="0">
                <a:solidFill>
                  <a:schemeClr val="bg1"/>
                </a:solidFill>
                <a:latin typeface="Arial" panose="020B0604020202020204" pitchFamily="34" charset="0"/>
                <a:cs typeface="Arial" panose="020B0604020202020204" pitchFamily="34" charset="0"/>
              </a:rPr>
              <a:t>IR-BT loops </a:t>
            </a:r>
            <a:r>
              <a:rPr lang="en-US" sz="1400" dirty="0" smtClean="0">
                <a:solidFill>
                  <a:schemeClr val="bg1"/>
                </a:solidFill>
                <a:latin typeface="Arial" panose="020B0604020202020204" pitchFamily="34" charset="0"/>
                <a:cs typeface="Arial" panose="020B0604020202020204" pitchFamily="34" charset="0"/>
              </a:rPr>
              <a:t>(namely in </a:t>
            </a:r>
            <a:r>
              <a:rPr lang="en-US" sz="1400" dirty="0">
                <a:solidFill>
                  <a:schemeClr val="bg1"/>
                </a:solidFill>
                <a:latin typeface="Arial" panose="020B0604020202020204" pitchFamily="34" charset="0"/>
                <a:cs typeface="Arial" panose="020B0604020202020204" pitchFamily="34" charset="0"/>
              </a:rPr>
              <a:t>sandwich products)</a:t>
            </a:r>
            <a:endParaRPr lang="en-US" sz="1400" dirty="0" smtClean="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vertical profiles (cross sections) from CALIPSO/CALIOP</a:t>
            </a:r>
            <a:endParaRPr lang="en-US" sz="1400" dirty="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723900" indent="-368300">
              <a:buFont typeface="Wingdings" pitchFamily="2" charset="2"/>
              <a:buChar char="Ø"/>
            </a:pPr>
            <a:endParaRPr lang="cs-CZ" sz="1400" dirty="0">
              <a:solidFill>
                <a:schemeClr val="bg1"/>
              </a:solidFill>
              <a:latin typeface="Arial" panose="020B0604020202020204" pitchFamily="34" charset="0"/>
              <a:cs typeface="Arial" panose="020B0604020202020204" pitchFamily="34" charset="0"/>
            </a:endParaRPr>
          </a:p>
        </p:txBody>
      </p:sp>
      <p:sp>
        <p:nvSpPr>
          <p:cNvPr id="3" name="Text Box 5"/>
          <p:cNvSpPr txBox="1">
            <a:spLocks noChangeArrowheads="1"/>
          </p:cNvSpPr>
          <p:nvPr/>
        </p:nvSpPr>
        <p:spPr bwMode="auto">
          <a:xfrm>
            <a:off x="262785" y="141394"/>
            <a:ext cx="10095160" cy="307777"/>
          </a:xfrm>
          <a:prstGeom prst="rect">
            <a:avLst/>
          </a:prstGeom>
          <a:noFill/>
          <a:ln w="9525">
            <a:noFill/>
            <a:miter lim="800000"/>
            <a:headEnd/>
            <a:tailEnd/>
          </a:ln>
          <a:effectLst/>
        </p:spPr>
        <p:txBody>
          <a:bodyPr wrap="square">
            <a:spAutoFit/>
          </a:bodyPr>
          <a:lstStyle/>
          <a:p>
            <a:pPr>
              <a:defRPr/>
            </a:pPr>
            <a:r>
              <a:rPr lang="cs-CZ" sz="1400" b="1" dirty="0">
                <a:solidFill>
                  <a:schemeClr val="bg1"/>
                </a:solidFill>
                <a:latin typeface="Arial" panose="020B0604020202020204" pitchFamily="34" charset="0"/>
                <a:cs typeface="Arial" panose="020B0604020202020204" pitchFamily="34" charset="0"/>
              </a:rPr>
              <a:t>C</a:t>
            </a:r>
            <a:r>
              <a:rPr lang="en-US" sz="1400" b="1" dirty="0" smtClean="0">
                <a:solidFill>
                  <a:schemeClr val="bg1"/>
                </a:solidFill>
                <a:latin typeface="Arial" panose="020B0604020202020204" pitchFamily="34" charset="0"/>
                <a:cs typeface="Arial" panose="020B0604020202020204" pitchFamily="34" charset="0"/>
              </a:rPr>
              <a:t>old-U/V and warm area more recent explanation(s)    </a:t>
            </a:r>
            <a:r>
              <a:rPr lang="en-US" sz="1200" dirty="0" smtClean="0">
                <a:solidFill>
                  <a:schemeClr val="bg1"/>
                </a:solidFill>
                <a:latin typeface="Arial" panose="020B0604020202020204" pitchFamily="34" charset="0"/>
                <a:cs typeface="Arial" panose="020B0604020202020204" pitchFamily="34" charset="0"/>
              </a:rPr>
              <a:t>(since early 1990’s)</a:t>
            </a:r>
            <a:r>
              <a:rPr lang="en-US" sz="1400" b="1" dirty="0" smtClean="0">
                <a:solidFill>
                  <a:schemeClr val="bg1"/>
                </a:solidFill>
                <a:latin typeface="Arial" panose="020B0604020202020204" pitchFamily="34" charset="0"/>
                <a:cs typeface="Arial" panose="020B0604020202020204" pitchFamily="34" charset="0"/>
              </a:rPr>
              <a:t> </a:t>
            </a:r>
            <a:endParaRPr lang="en-US" sz="1400" b="1" dirty="0">
              <a:solidFill>
                <a:schemeClr val="bg1"/>
              </a:solidFill>
              <a:latin typeface="Arial" panose="020B0604020202020204" pitchFamily="34" charset="0"/>
              <a:cs typeface="Arial" panose="020B0604020202020204" pitchFamily="34" charset="0"/>
            </a:endParaRPr>
          </a:p>
        </p:txBody>
      </p:sp>
      <p:sp>
        <p:nvSpPr>
          <p:cNvPr id="4" name="TextovéPole 3"/>
          <p:cNvSpPr txBox="1"/>
          <p:nvPr/>
        </p:nvSpPr>
        <p:spPr>
          <a:xfrm>
            <a:off x="5101711" y="4508930"/>
            <a:ext cx="3676006" cy="307777"/>
          </a:xfrm>
          <a:prstGeom prst="rect">
            <a:avLst/>
          </a:prstGeom>
          <a:noFill/>
        </p:spPr>
        <p:txBody>
          <a:bodyPr wrap="none" rtlCol="0">
            <a:spAutoFit/>
          </a:bodyPr>
          <a:lstStyle/>
          <a:p>
            <a:r>
              <a:rPr lang="en-US" sz="1400" dirty="0" smtClean="0">
                <a:solidFill>
                  <a:schemeClr val="bg1"/>
                </a:solidFill>
                <a:latin typeface="Arial" panose="020B0604020202020204" pitchFamily="34" charset="0"/>
                <a:cs typeface="Arial" panose="020B0604020202020204" pitchFamily="34" charset="0"/>
              </a:rPr>
              <a:t>More on this in </a:t>
            </a:r>
            <a:r>
              <a:rPr lang="en-US" sz="1400" dirty="0">
                <a:solidFill>
                  <a:schemeClr val="bg1"/>
                </a:solidFill>
                <a:latin typeface="Arial" panose="020B0604020202020204" pitchFamily="34" charset="0"/>
                <a:cs typeface="Arial" panose="020B0604020202020204" pitchFamily="34" charset="0"/>
              </a:rPr>
              <a:t>“Convective storms – Part 3</a:t>
            </a:r>
            <a:r>
              <a:rPr lang="en-US" sz="1400" dirty="0" smtClean="0">
                <a:solidFill>
                  <a:schemeClr val="bg1"/>
                </a:solidFill>
                <a:latin typeface="Arial" panose="020B0604020202020204" pitchFamily="34" charset="0"/>
                <a:cs typeface="Arial" panose="020B0604020202020204" pitchFamily="34" charset="0"/>
              </a:rPr>
              <a:t>”</a:t>
            </a:r>
            <a:endParaRPr lang="cs-CZ"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773704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0230724-25_MSG-RSS_IR108_203-243K__8-fps_x264_6-Mbps_Lim-Rang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40000" y="432000"/>
            <a:ext cx="9179999" cy="6120000"/>
          </a:xfrm>
          <a:prstGeom prst="rect">
            <a:avLst/>
          </a:prstGeom>
          <a:ln w="0">
            <a:solidFill>
              <a:schemeClr val="bg1">
                <a:lumMod val="65000"/>
              </a:schemeClr>
            </a:solidFill>
          </a:ln>
        </p:spPr>
      </p:pic>
      <p:sp>
        <p:nvSpPr>
          <p:cNvPr id="3" name="TextovéPole 2"/>
          <p:cNvSpPr txBox="1"/>
          <p:nvPr/>
        </p:nvSpPr>
        <p:spPr>
          <a:xfrm>
            <a:off x="503701" y="72018"/>
            <a:ext cx="11312554" cy="261610"/>
          </a:xfrm>
          <a:prstGeom prst="rect">
            <a:avLst/>
          </a:prstGeom>
          <a:noFill/>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2023-07-24/25   MSG-4 (Meteosat-11) RSS,  SEVIRI IR10.8  BT 203 – 2</a:t>
            </a:r>
            <a:r>
              <a:rPr lang="cs-CZ" sz="1100" dirty="0" smtClean="0">
                <a:solidFill>
                  <a:schemeClr val="bg1"/>
                </a:solidFill>
                <a:latin typeface="Arial" panose="020B0604020202020204" pitchFamily="34" charset="0"/>
                <a:cs typeface="Arial" panose="020B0604020202020204" pitchFamily="34" charset="0"/>
              </a:rPr>
              <a:t>4</a:t>
            </a:r>
            <a:r>
              <a:rPr lang="en-US" sz="1100" dirty="0" smtClean="0">
                <a:solidFill>
                  <a:schemeClr val="bg1"/>
                </a:solidFill>
                <a:latin typeface="Arial" panose="020B0604020202020204" pitchFamily="34" charset="0"/>
                <a:cs typeface="Arial" panose="020B0604020202020204" pitchFamily="34" charset="0"/>
              </a:rPr>
              <a:t>3 K, Switzerland, North Italy, Austria, Slovenia, Croatia, Hungary  (large hail producing supercells)</a:t>
            </a:r>
          </a:p>
        </p:txBody>
      </p:sp>
    </p:spTree>
    <p:extLst>
      <p:ext uri="{BB962C8B-B14F-4D97-AF65-F5344CB8AC3E}">
        <p14:creationId xmlns:p14="http://schemas.microsoft.com/office/powerpoint/2010/main" val="117388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40000" y="432000"/>
            <a:ext cx="9180002" cy="6120000"/>
          </a:xfrm>
          <a:prstGeom prst="rect">
            <a:avLst/>
          </a:prstGeom>
          <a:ln w="0">
            <a:solidFill>
              <a:schemeClr val="bg1">
                <a:lumMod val="65000"/>
              </a:schemeClr>
            </a:solidFill>
          </a:ln>
        </p:spPr>
      </p:pic>
      <p:sp>
        <p:nvSpPr>
          <p:cNvPr id="4" name="TextovéPole 3"/>
          <p:cNvSpPr txBox="1"/>
          <p:nvPr/>
        </p:nvSpPr>
        <p:spPr>
          <a:xfrm>
            <a:off x="503701" y="72018"/>
            <a:ext cx="9300331" cy="261610"/>
          </a:xfrm>
          <a:prstGeom prst="rect">
            <a:avLst/>
          </a:prstGeom>
          <a:noFill/>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2023-07-25   00:23 UTC,  NOAA-21 VIIRS band I5  BT 203 – 2</a:t>
            </a:r>
            <a:r>
              <a:rPr lang="cs-CZ" sz="1100" dirty="0" smtClean="0">
                <a:solidFill>
                  <a:schemeClr val="bg1"/>
                </a:solidFill>
                <a:latin typeface="Arial" panose="020B0604020202020204" pitchFamily="34" charset="0"/>
                <a:cs typeface="Arial" panose="020B0604020202020204" pitchFamily="34" charset="0"/>
              </a:rPr>
              <a:t>4</a:t>
            </a:r>
            <a:r>
              <a:rPr lang="en-US" sz="1100" dirty="0" smtClean="0">
                <a:solidFill>
                  <a:schemeClr val="bg1"/>
                </a:solidFill>
                <a:latin typeface="Arial" panose="020B0604020202020204" pitchFamily="34" charset="0"/>
                <a:cs typeface="Arial" panose="020B0604020202020204" pitchFamily="34" charset="0"/>
              </a:rPr>
              <a:t>3 K,  Slovenia, Croatia (large hail producing supercells)</a:t>
            </a:r>
          </a:p>
        </p:txBody>
      </p:sp>
    </p:spTree>
    <p:extLst>
      <p:ext uri="{BB962C8B-B14F-4D97-AF65-F5344CB8AC3E}">
        <p14:creationId xmlns:p14="http://schemas.microsoft.com/office/powerpoint/2010/main" val="18845859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514" y="432000"/>
            <a:ext cx="5475806" cy="6120000"/>
          </a:xfrm>
          <a:prstGeom prst="rect">
            <a:avLst/>
          </a:prstGeom>
          <a:ln w="0">
            <a:solidFill>
              <a:schemeClr val="bg1">
                <a:lumMod val="65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5902" y="432000"/>
            <a:ext cx="5475806" cy="6120000"/>
          </a:xfrm>
          <a:prstGeom prst="rect">
            <a:avLst/>
          </a:prstGeom>
          <a:ln w="0">
            <a:solidFill>
              <a:schemeClr val="bg1">
                <a:lumMod val="65000"/>
              </a:schemeClr>
            </a:solidFill>
          </a:ln>
        </p:spPr>
      </p:pic>
      <p:sp>
        <p:nvSpPr>
          <p:cNvPr id="5" name="TextovéPole 4"/>
          <p:cNvSpPr txBox="1"/>
          <p:nvPr/>
        </p:nvSpPr>
        <p:spPr>
          <a:xfrm>
            <a:off x="503701" y="72018"/>
            <a:ext cx="9300331" cy="261610"/>
          </a:xfrm>
          <a:prstGeom prst="rect">
            <a:avLst/>
          </a:prstGeom>
          <a:noFill/>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2023-07-25   00:23 UTC,  NOAA-21 VIIRS band I5  BT 203 – 2</a:t>
            </a:r>
            <a:r>
              <a:rPr lang="cs-CZ" sz="1100" dirty="0" smtClean="0">
                <a:solidFill>
                  <a:schemeClr val="bg1"/>
                </a:solidFill>
                <a:latin typeface="Arial" panose="020B0604020202020204" pitchFamily="34" charset="0"/>
                <a:cs typeface="Arial" panose="020B0604020202020204" pitchFamily="34" charset="0"/>
              </a:rPr>
              <a:t>4</a:t>
            </a:r>
            <a:r>
              <a:rPr lang="en-US" sz="1100" dirty="0" smtClean="0">
                <a:solidFill>
                  <a:schemeClr val="bg1"/>
                </a:solidFill>
                <a:latin typeface="Arial" panose="020B0604020202020204" pitchFamily="34" charset="0"/>
                <a:cs typeface="Arial" panose="020B0604020202020204" pitchFamily="34" charset="0"/>
              </a:rPr>
              <a:t>3 K,  Slovenia, Croatia (large hail producing supercells) – zoom </a:t>
            </a:r>
          </a:p>
        </p:txBody>
      </p:sp>
    </p:spTree>
    <p:extLst>
      <p:ext uri="{BB962C8B-B14F-4D97-AF65-F5344CB8AC3E}">
        <p14:creationId xmlns:p14="http://schemas.microsoft.com/office/powerpoint/2010/main" val="251934109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ovéPole 2"/>
          <p:cNvSpPr txBox="1"/>
          <p:nvPr/>
        </p:nvSpPr>
        <p:spPr>
          <a:xfrm>
            <a:off x="9695804" y="5927832"/>
            <a:ext cx="1515158" cy="253916"/>
          </a:xfrm>
          <a:prstGeom prst="rect">
            <a:avLst/>
          </a:prstGeom>
          <a:noFill/>
        </p:spPr>
        <p:txBody>
          <a:bodyPr wrap="none" rtlCol="0">
            <a:spAutoFit/>
          </a:bodyPr>
          <a:lstStyle/>
          <a:p>
            <a:r>
              <a:rPr lang="en-US" sz="1050" b="1" dirty="0" smtClean="0">
                <a:solidFill>
                  <a:schemeClr val="bg1"/>
                </a:solidFill>
                <a:latin typeface="Arial" panose="020B0604020202020204" pitchFamily="34" charset="0"/>
                <a:cs typeface="Arial" panose="020B0604020202020204" pitchFamily="34" charset="0"/>
              </a:rPr>
              <a:t>THE END OF PART 2</a:t>
            </a:r>
            <a:endParaRPr lang="cs-CZ" sz="1050" b="1"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0688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73224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Office">
  <a:themeElements>
    <a:clrScheme name="Vlastní 4">
      <a:dk1>
        <a:srgbClr val="222A35"/>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0B0F0"/>
      </a:hlink>
      <a:folHlink>
        <a:srgbClr val="A6587F"/>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dirty="0" smtClean="0">
            <a:solidFill>
              <a:schemeClr val="bg1"/>
            </a:solidFill>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2259</TotalTime>
  <Words>3567</Words>
  <Application>Microsoft Office PowerPoint</Application>
  <PresentationFormat>Širokoúhlá obrazovka</PresentationFormat>
  <Paragraphs>328</Paragraphs>
  <Slides>72</Slides>
  <Notes>1</Notes>
  <HiddenSlides>0</HiddenSlides>
  <MMClips>2</MMClips>
  <ScaleCrop>false</ScaleCrop>
  <HeadingPairs>
    <vt:vector size="8" baseType="variant">
      <vt:variant>
        <vt:lpstr>Použitá písma</vt:lpstr>
      </vt:variant>
      <vt:variant>
        <vt:i4>6</vt:i4>
      </vt:variant>
      <vt:variant>
        <vt:lpstr>Motiv</vt:lpstr>
      </vt:variant>
      <vt:variant>
        <vt:i4>1</vt:i4>
      </vt:variant>
      <vt:variant>
        <vt:lpstr>Vložené servery OLE</vt:lpstr>
      </vt:variant>
      <vt:variant>
        <vt:i4>1</vt:i4>
      </vt:variant>
      <vt:variant>
        <vt:lpstr>Nadpisy snímků</vt:lpstr>
      </vt:variant>
      <vt:variant>
        <vt:i4>72</vt:i4>
      </vt:variant>
    </vt:vector>
  </HeadingPairs>
  <TitlesOfParts>
    <vt:vector size="80" baseType="lpstr">
      <vt:lpstr>Arial</vt:lpstr>
      <vt:lpstr>Arial Black</vt:lpstr>
      <vt:lpstr>Calibri</vt:lpstr>
      <vt:lpstr>Calibri Light</vt:lpstr>
      <vt:lpstr>Verdana</vt:lpstr>
      <vt:lpstr>Wingdings</vt:lpstr>
      <vt:lpstr>Motiv Office</vt:lpstr>
      <vt:lpstr>Image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Martin Setvák</dc:creator>
  <cp:lastModifiedBy>Martin Setvák</cp:lastModifiedBy>
  <cp:revision>193</cp:revision>
  <dcterms:created xsi:type="dcterms:W3CDTF">2023-08-19T07:06:06Z</dcterms:created>
  <dcterms:modified xsi:type="dcterms:W3CDTF">2025-05-04T05:38:31Z</dcterms:modified>
</cp:coreProperties>
</file>