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wdp" ContentType="image/vnd.ms-photo"/>
  <Default Extension="vml" ContentType="application/vnd.openxmlformats-officedocument.vmlDrawing"/>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3"/>
  </p:notesMasterIdLst>
  <p:sldIdLst>
    <p:sldId id="256" r:id="rId2"/>
    <p:sldId id="257" r:id="rId3"/>
    <p:sldId id="402" r:id="rId4"/>
    <p:sldId id="453" r:id="rId5"/>
    <p:sldId id="416" r:id="rId6"/>
    <p:sldId id="418" r:id="rId7"/>
    <p:sldId id="419" r:id="rId8"/>
    <p:sldId id="420" r:id="rId9"/>
    <p:sldId id="421" r:id="rId10"/>
    <p:sldId id="422" r:id="rId11"/>
    <p:sldId id="425" r:id="rId12"/>
    <p:sldId id="424" r:id="rId13"/>
    <p:sldId id="423" r:id="rId14"/>
    <p:sldId id="426" r:id="rId15"/>
    <p:sldId id="427" r:id="rId16"/>
    <p:sldId id="428" r:id="rId17"/>
    <p:sldId id="429" r:id="rId18"/>
    <p:sldId id="430" r:id="rId19"/>
    <p:sldId id="431" r:id="rId20"/>
    <p:sldId id="432" r:id="rId21"/>
    <p:sldId id="433" r:id="rId22"/>
    <p:sldId id="434" r:id="rId23"/>
    <p:sldId id="435" r:id="rId24"/>
    <p:sldId id="436" r:id="rId25"/>
    <p:sldId id="437" r:id="rId26"/>
    <p:sldId id="438" r:id="rId27"/>
    <p:sldId id="439" r:id="rId28"/>
    <p:sldId id="440" r:id="rId29"/>
    <p:sldId id="441" r:id="rId30"/>
    <p:sldId id="442" r:id="rId31"/>
    <p:sldId id="443" r:id="rId32"/>
    <p:sldId id="444" r:id="rId33"/>
    <p:sldId id="445" r:id="rId34"/>
    <p:sldId id="446" r:id="rId35"/>
    <p:sldId id="447" r:id="rId36"/>
    <p:sldId id="448" r:id="rId37"/>
    <p:sldId id="406" r:id="rId38"/>
    <p:sldId id="449" r:id="rId39"/>
    <p:sldId id="454" r:id="rId40"/>
    <p:sldId id="450" r:id="rId41"/>
    <p:sldId id="455" r:id="rId42"/>
    <p:sldId id="457" r:id="rId43"/>
    <p:sldId id="473" r:id="rId44"/>
    <p:sldId id="458" r:id="rId45"/>
    <p:sldId id="474" r:id="rId46"/>
    <p:sldId id="475" r:id="rId47"/>
    <p:sldId id="476" r:id="rId48"/>
    <p:sldId id="477" r:id="rId49"/>
    <p:sldId id="478" r:id="rId50"/>
    <p:sldId id="451" r:id="rId51"/>
    <p:sldId id="452" r:id="rId52"/>
    <p:sldId id="464" r:id="rId53"/>
    <p:sldId id="481" r:id="rId54"/>
    <p:sldId id="461" r:id="rId55"/>
    <p:sldId id="479" r:id="rId56"/>
    <p:sldId id="462" r:id="rId57"/>
    <p:sldId id="463" r:id="rId58"/>
    <p:sldId id="482" r:id="rId59"/>
    <p:sldId id="483" r:id="rId60"/>
    <p:sldId id="480" r:id="rId61"/>
    <p:sldId id="413" r:id="rId62"/>
    <p:sldId id="484" r:id="rId63"/>
    <p:sldId id="485" r:id="rId64"/>
    <p:sldId id="486" r:id="rId65"/>
    <p:sldId id="379" r:id="rId66"/>
    <p:sldId id="372" r:id="rId67"/>
    <p:sldId id="373" r:id="rId68"/>
    <p:sldId id="385" r:id="rId69"/>
    <p:sldId id="542" r:id="rId70"/>
    <p:sldId id="543" r:id="rId71"/>
    <p:sldId id="386" r:id="rId72"/>
    <p:sldId id="487" r:id="rId73"/>
    <p:sldId id="488" r:id="rId74"/>
    <p:sldId id="374" r:id="rId75"/>
    <p:sldId id="498" r:id="rId76"/>
    <p:sldId id="499" r:id="rId77"/>
    <p:sldId id="500" r:id="rId78"/>
    <p:sldId id="501" r:id="rId79"/>
    <p:sldId id="502" r:id="rId80"/>
    <p:sldId id="493" r:id="rId81"/>
    <p:sldId id="497" r:id="rId82"/>
    <p:sldId id="387" r:id="rId83"/>
    <p:sldId id="490" r:id="rId84"/>
    <p:sldId id="544" r:id="rId85"/>
    <p:sldId id="491" r:id="rId86"/>
    <p:sldId id="489" r:id="rId87"/>
    <p:sldId id="414" r:id="rId88"/>
    <p:sldId id="415" r:id="rId89"/>
    <p:sldId id="411" r:id="rId90"/>
    <p:sldId id="492" r:id="rId91"/>
    <p:sldId id="494" r:id="rId92"/>
    <p:sldId id="495" r:id="rId93"/>
    <p:sldId id="496" r:id="rId94"/>
    <p:sldId id="505" r:id="rId95"/>
    <p:sldId id="504" r:id="rId96"/>
    <p:sldId id="506" r:id="rId97"/>
    <p:sldId id="507" r:id="rId98"/>
    <p:sldId id="522" r:id="rId99"/>
    <p:sldId id="523" r:id="rId100"/>
    <p:sldId id="524" r:id="rId101"/>
    <p:sldId id="525" r:id="rId102"/>
    <p:sldId id="508" r:id="rId103"/>
    <p:sldId id="526" r:id="rId104"/>
    <p:sldId id="527" r:id="rId105"/>
    <p:sldId id="528" r:id="rId106"/>
    <p:sldId id="509" r:id="rId107"/>
    <p:sldId id="510" r:id="rId108"/>
    <p:sldId id="511" r:id="rId109"/>
    <p:sldId id="532" r:id="rId110"/>
    <p:sldId id="521" r:id="rId111"/>
    <p:sldId id="533" r:id="rId112"/>
    <p:sldId id="534" r:id="rId113"/>
    <p:sldId id="535" r:id="rId114"/>
    <p:sldId id="536" r:id="rId115"/>
    <p:sldId id="538" r:id="rId116"/>
    <p:sldId id="539" r:id="rId117"/>
    <p:sldId id="540" r:id="rId118"/>
    <p:sldId id="541" r:id="rId119"/>
    <p:sldId id="529" r:id="rId120"/>
    <p:sldId id="530" r:id="rId121"/>
    <p:sldId id="334" r:id="rId122"/>
  </p:sldIdLst>
  <p:sldSz cx="12192000" cy="6858000"/>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202020"/>
    <a:srgbClr val="404140"/>
    <a:srgbClr val="54545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2" d="100"/>
          <a:sy n="72" d="100"/>
        </p:scale>
        <p:origin x="576" y="66"/>
      </p:cViewPr>
      <p:guideLst/>
    </p:cSldViewPr>
  </p:slideViewPr>
  <p:notesTextViewPr>
    <p:cViewPr>
      <p:scale>
        <a:sx n="1" d="1"/>
        <a:sy n="1" d="1"/>
      </p:scale>
      <p:origin x="0" y="0"/>
    </p:cViewPr>
  </p:notesTextViewPr>
  <p:sorterViewPr>
    <p:cViewPr varScale="1">
      <p:scale>
        <a:sx n="1" d="1"/>
        <a:sy n="1" d="1"/>
      </p:scale>
      <p:origin x="0" y="-9696"/>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notesMaster" Target="notesMasters/notesMaster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presProps" Target="presProps.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wmf"/><Relationship Id="rId1" Type="http://schemas.openxmlformats.org/officeDocument/2006/relationships/image" Target="../media/image4.wmf"/><Relationship Id="rId4" Type="http://schemas.openxmlformats.org/officeDocument/2006/relationships/image" Target="../media/image7.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73.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F4E70F-62C8-4FF9-BAC6-C8122E2519DC}" type="datetimeFigureOut">
              <a:rPr lang="cs-CZ" smtClean="0"/>
              <a:t>06.05.2025</a:t>
            </a:fld>
            <a:endParaRPr lang="cs-CZ" dirty="0"/>
          </a:p>
        </p:txBody>
      </p:sp>
      <p:sp>
        <p:nvSpPr>
          <p:cNvPr id="4" name="Zástupný symbol pro obrázek snímk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s-CZ" dirty="0"/>
          </a:p>
        </p:txBody>
      </p:sp>
      <p:sp>
        <p:nvSpPr>
          <p:cNvPr id="7" name="Zástupný symbol pro číslo snímk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8DE464-43D8-4FCE-9A18-07E923F85E4C}" type="slidenum">
              <a:rPr lang="cs-CZ" smtClean="0"/>
              <a:t>‹#›</a:t>
            </a:fld>
            <a:endParaRPr lang="cs-CZ" dirty="0"/>
          </a:p>
        </p:txBody>
      </p:sp>
    </p:spTree>
    <p:extLst>
      <p:ext uri="{BB962C8B-B14F-4D97-AF65-F5344CB8AC3E}">
        <p14:creationId xmlns:p14="http://schemas.microsoft.com/office/powerpoint/2010/main" val="2518251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1524000" y="1122363"/>
            <a:ext cx="9144000" cy="2387600"/>
          </a:xfrm>
        </p:spPr>
        <p:txBody>
          <a:bodyPr anchor="b"/>
          <a:lstStyle>
            <a:lvl1pPr algn="ctr">
              <a:defRPr sz="6000"/>
            </a:lvl1pPr>
          </a:lstStyle>
          <a:p>
            <a:r>
              <a:rPr lang="cs-CZ" smtClean="0"/>
              <a:t>Kliknutím lze upravit styl.</a:t>
            </a:r>
            <a:endParaRPr lang="cs-CZ"/>
          </a:p>
        </p:txBody>
      </p:sp>
      <p:sp>
        <p:nvSpPr>
          <p:cNvPr id="3" name="Podnadpis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BF91059B-798B-48B4-B0C8-102AE7944DAD}" type="datetimeFigureOut">
              <a:rPr lang="cs-CZ" smtClean="0"/>
              <a:t>06.05.2025</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8BF413A0-1227-437C-8C62-086DB2ED4870}" type="slidenum">
              <a:rPr lang="cs-CZ" smtClean="0"/>
              <a:t>‹#›</a:t>
            </a:fld>
            <a:endParaRPr lang="cs-CZ" dirty="0"/>
          </a:p>
        </p:txBody>
      </p:sp>
    </p:spTree>
    <p:extLst>
      <p:ext uri="{BB962C8B-B14F-4D97-AF65-F5344CB8AC3E}">
        <p14:creationId xmlns:p14="http://schemas.microsoft.com/office/powerpoint/2010/main" val="2752405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F91059B-798B-48B4-B0C8-102AE7944DAD}" type="datetimeFigureOut">
              <a:rPr lang="cs-CZ" smtClean="0"/>
              <a:t>06.05.2025</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8BF413A0-1227-437C-8C62-086DB2ED4870}" type="slidenum">
              <a:rPr lang="cs-CZ" smtClean="0"/>
              <a:t>‹#›</a:t>
            </a:fld>
            <a:endParaRPr lang="cs-CZ" dirty="0"/>
          </a:p>
        </p:txBody>
      </p:sp>
    </p:spTree>
    <p:extLst>
      <p:ext uri="{BB962C8B-B14F-4D97-AF65-F5344CB8AC3E}">
        <p14:creationId xmlns:p14="http://schemas.microsoft.com/office/powerpoint/2010/main" val="2414623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831850" y="1709738"/>
            <a:ext cx="10515600" cy="2852737"/>
          </a:xfrm>
        </p:spPr>
        <p:txBody>
          <a:bodyPr anchor="b"/>
          <a:lstStyle>
            <a:lvl1pPr>
              <a:defRPr sz="6000"/>
            </a:lvl1pPr>
          </a:lstStyle>
          <a:p>
            <a:r>
              <a:rPr lang="cs-CZ" smtClean="0"/>
              <a:t>Kliknutím lze upravit styl.</a:t>
            </a:r>
            <a:endParaRPr lang="cs-CZ"/>
          </a:p>
        </p:txBody>
      </p:sp>
      <p:sp>
        <p:nvSpPr>
          <p:cNvPr id="3" name="Zástupný symbol pro text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BF91059B-798B-48B4-B0C8-102AE7944DAD}" type="datetimeFigureOut">
              <a:rPr lang="cs-CZ" smtClean="0"/>
              <a:t>06.05.2025</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8BF413A0-1227-437C-8C62-086DB2ED4870}" type="slidenum">
              <a:rPr lang="cs-CZ" smtClean="0"/>
              <a:t>‹#›</a:t>
            </a:fld>
            <a:endParaRPr lang="cs-CZ" dirty="0"/>
          </a:p>
        </p:txBody>
      </p:sp>
    </p:spTree>
    <p:extLst>
      <p:ext uri="{BB962C8B-B14F-4D97-AF65-F5344CB8AC3E}">
        <p14:creationId xmlns:p14="http://schemas.microsoft.com/office/powerpoint/2010/main" val="1595645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838200" y="1825625"/>
            <a:ext cx="5181600" cy="435133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6172200" y="1825625"/>
            <a:ext cx="5181600" cy="435133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F91059B-798B-48B4-B0C8-102AE7944DAD}" type="datetimeFigureOut">
              <a:rPr lang="cs-CZ" smtClean="0"/>
              <a:t>06.05.2025</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8BF413A0-1227-437C-8C62-086DB2ED4870}" type="slidenum">
              <a:rPr lang="cs-CZ" smtClean="0"/>
              <a:t>‹#›</a:t>
            </a:fld>
            <a:endParaRPr lang="cs-CZ" dirty="0"/>
          </a:p>
        </p:txBody>
      </p:sp>
    </p:spTree>
    <p:extLst>
      <p:ext uri="{BB962C8B-B14F-4D97-AF65-F5344CB8AC3E}">
        <p14:creationId xmlns:p14="http://schemas.microsoft.com/office/powerpoint/2010/main" val="1306335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839788" y="365125"/>
            <a:ext cx="10515600" cy="1325563"/>
          </a:xfrm>
        </p:spPr>
        <p:txBody>
          <a:bodyPr/>
          <a:lstStyle/>
          <a:p>
            <a:r>
              <a:rPr lang="cs-CZ" smtClean="0"/>
              <a:t>Kliknutím lze upravit styl.</a:t>
            </a:r>
            <a:endParaRPr lang="cs-CZ"/>
          </a:p>
        </p:txBody>
      </p:sp>
      <p:sp>
        <p:nvSpPr>
          <p:cNvPr id="3" name="Zástupný symbol pro text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839788" y="2505075"/>
            <a:ext cx="5157787" cy="36845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6172200" y="2505075"/>
            <a:ext cx="5183188" cy="36845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F91059B-798B-48B4-B0C8-102AE7944DAD}" type="datetimeFigureOut">
              <a:rPr lang="cs-CZ" smtClean="0"/>
              <a:t>06.05.2025</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9" name="Zástupný symbol pro číslo snímku 8"/>
          <p:cNvSpPr>
            <a:spLocks noGrp="1"/>
          </p:cNvSpPr>
          <p:nvPr>
            <p:ph type="sldNum" sz="quarter" idx="12"/>
          </p:nvPr>
        </p:nvSpPr>
        <p:spPr/>
        <p:txBody>
          <a:bodyPr/>
          <a:lstStyle/>
          <a:p>
            <a:fld id="{8BF413A0-1227-437C-8C62-086DB2ED4870}" type="slidenum">
              <a:rPr lang="cs-CZ" smtClean="0"/>
              <a:t>‹#›</a:t>
            </a:fld>
            <a:endParaRPr lang="cs-CZ" dirty="0"/>
          </a:p>
        </p:txBody>
      </p:sp>
    </p:spTree>
    <p:extLst>
      <p:ext uri="{BB962C8B-B14F-4D97-AF65-F5344CB8AC3E}">
        <p14:creationId xmlns:p14="http://schemas.microsoft.com/office/powerpoint/2010/main" val="1738561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BF91059B-798B-48B4-B0C8-102AE7944DAD}" type="datetimeFigureOut">
              <a:rPr lang="cs-CZ" smtClean="0"/>
              <a:t>06.05.2025</a:t>
            </a:fld>
            <a:endParaRPr lang="cs-CZ" dirty="0"/>
          </a:p>
        </p:txBody>
      </p:sp>
      <p:sp>
        <p:nvSpPr>
          <p:cNvPr id="4" name="Zástupný symbol pro zápatí 3"/>
          <p:cNvSpPr>
            <a:spLocks noGrp="1"/>
          </p:cNvSpPr>
          <p:nvPr>
            <p:ph type="ftr" sz="quarter" idx="11"/>
          </p:nvPr>
        </p:nvSpPr>
        <p:spPr/>
        <p:txBody>
          <a:bodyPr/>
          <a:lstStyle/>
          <a:p>
            <a:endParaRPr lang="cs-CZ" dirty="0"/>
          </a:p>
        </p:txBody>
      </p:sp>
      <p:sp>
        <p:nvSpPr>
          <p:cNvPr id="5" name="Zástupný symbol pro číslo snímku 4"/>
          <p:cNvSpPr>
            <a:spLocks noGrp="1"/>
          </p:cNvSpPr>
          <p:nvPr>
            <p:ph type="sldNum" sz="quarter" idx="12"/>
          </p:nvPr>
        </p:nvSpPr>
        <p:spPr/>
        <p:txBody>
          <a:bodyPr/>
          <a:lstStyle/>
          <a:p>
            <a:fld id="{8BF413A0-1227-437C-8C62-086DB2ED4870}" type="slidenum">
              <a:rPr lang="cs-CZ" smtClean="0"/>
              <a:t>‹#›</a:t>
            </a:fld>
            <a:endParaRPr lang="cs-CZ" dirty="0"/>
          </a:p>
        </p:txBody>
      </p:sp>
    </p:spTree>
    <p:extLst>
      <p:ext uri="{BB962C8B-B14F-4D97-AF65-F5344CB8AC3E}">
        <p14:creationId xmlns:p14="http://schemas.microsoft.com/office/powerpoint/2010/main" val="3181031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F91059B-798B-48B4-B0C8-102AE7944DAD}" type="datetimeFigureOut">
              <a:rPr lang="cs-CZ" smtClean="0"/>
              <a:t>06.05.2025</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8BF413A0-1227-437C-8C62-086DB2ED4870}" type="slidenum">
              <a:rPr lang="cs-CZ" smtClean="0"/>
              <a:t>‹#›</a:t>
            </a:fld>
            <a:endParaRPr lang="cs-CZ" dirty="0"/>
          </a:p>
        </p:txBody>
      </p:sp>
    </p:spTree>
    <p:extLst>
      <p:ext uri="{BB962C8B-B14F-4D97-AF65-F5344CB8AC3E}">
        <p14:creationId xmlns:p14="http://schemas.microsoft.com/office/powerpoint/2010/main" val="3980581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839788" y="457200"/>
            <a:ext cx="3932237" cy="1600200"/>
          </a:xfrm>
        </p:spPr>
        <p:txBody>
          <a:bodyPr anchor="b"/>
          <a:lstStyle>
            <a:lvl1pPr>
              <a:defRPr sz="3200"/>
            </a:lvl1pPr>
          </a:lstStyle>
          <a:p>
            <a:r>
              <a:rPr lang="cs-CZ" smtClean="0"/>
              <a:t>Kliknutím lze upravit styl.</a:t>
            </a:r>
            <a:endParaRPr lang="cs-CZ"/>
          </a:p>
        </p:txBody>
      </p:sp>
      <p:sp>
        <p:nvSpPr>
          <p:cNvPr id="3" name="Zástupný symbol pro obsah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F91059B-798B-48B4-B0C8-102AE7944DAD}" type="datetimeFigureOut">
              <a:rPr lang="cs-CZ" smtClean="0"/>
              <a:t>06.05.2025</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8BF413A0-1227-437C-8C62-086DB2ED4870}" type="slidenum">
              <a:rPr lang="cs-CZ" smtClean="0"/>
              <a:t>‹#›</a:t>
            </a:fld>
            <a:endParaRPr lang="cs-CZ" dirty="0"/>
          </a:p>
        </p:txBody>
      </p:sp>
    </p:spTree>
    <p:extLst>
      <p:ext uri="{BB962C8B-B14F-4D97-AF65-F5344CB8AC3E}">
        <p14:creationId xmlns:p14="http://schemas.microsoft.com/office/powerpoint/2010/main" val="3716659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839788" y="457200"/>
            <a:ext cx="3932237" cy="1600200"/>
          </a:xfrm>
        </p:spPr>
        <p:txBody>
          <a:bodyPr anchor="b"/>
          <a:lstStyle>
            <a:lvl1pPr>
              <a:defRPr sz="3200"/>
            </a:lvl1pPr>
          </a:lstStyle>
          <a:p>
            <a:r>
              <a:rPr lang="cs-CZ" smtClean="0"/>
              <a:t>Kliknutím lze upravit styl.</a:t>
            </a:r>
            <a:endParaRPr lang="cs-CZ"/>
          </a:p>
        </p:txBody>
      </p:sp>
      <p:sp>
        <p:nvSpPr>
          <p:cNvPr id="3" name="Zástupný symbol pro obrázek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dirty="0"/>
          </a:p>
        </p:txBody>
      </p:sp>
      <p:sp>
        <p:nvSpPr>
          <p:cNvPr id="4" name="Zástupný symbol pro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F91059B-798B-48B4-B0C8-102AE7944DAD}" type="datetimeFigureOut">
              <a:rPr lang="cs-CZ" smtClean="0"/>
              <a:t>06.05.2025</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8BF413A0-1227-437C-8C62-086DB2ED4870}" type="slidenum">
              <a:rPr lang="cs-CZ" smtClean="0"/>
              <a:t>‹#›</a:t>
            </a:fld>
            <a:endParaRPr lang="cs-CZ" dirty="0"/>
          </a:p>
        </p:txBody>
      </p:sp>
    </p:spTree>
    <p:extLst>
      <p:ext uri="{BB962C8B-B14F-4D97-AF65-F5344CB8AC3E}">
        <p14:creationId xmlns:p14="http://schemas.microsoft.com/office/powerpoint/2010/main" val="2354017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F91059B-798B-48B4-B0C8-102AE7944DAD}" type="datetimeFigureOut">
              <a:rPr lang="cs-CZ" smtClean="0"/>
              <a:t>06.05.2025</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8BF413A0-1227-437C-8C62-086DB2ED4870}" type="slidenum">
              <a:rPr lang="cs-CZ" smtClean="0"/>
              <a:t>‹#›</a:t>
            </a:fld>
            <a:endParaRPr lang="cs-CZ" dirty="0"/>
          </a:p>
        </p:txBody>
      </p:sp>
    </p:spTree>
    <p:extLst>
      <p:ext uri="{BB962C8B-B14F-4D97-AF65-F5344CB8AC3E}">
        <p14:creationId xmlns:p14="http://schemas.microsoft.com/office/powerpoint/2010/main" val="1779643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8724900" y="365125"/>
            <a:ext cx="2628900" cy="5811838"/>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838200" y="365125"/>
            <a:ext cx="7734300" cy="5811838"/>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F91059B-798B-48B4-B0C8-102AE7944DAD}" type="datetimeFigureOut">
              <a:rPr lang="cs-CZ" smtClean="0"/>
              <a:t>06.05.2025</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8BF413A0-1227-437C-8C62-086DB2ED4870}" type="slidenum">
              <a:rPr lang="cs-CZ" smtClean="0"/>
              <a:t>‹#›</a:t>
            </a:fld>
            <a:endParaRPr lang="cs-CZ" dirty="0"/>
          </a:p>
        </p:txBody>
      </p:sp>
    </p:spTree>
    <p:extLst>
      <p:ext uri="{BB962C8B-B14F-4D97-AF65-F5344CB8AC3E}">
        <p14:creationId xmlns:p14="http://schemas.microsoft.com/office/powerpoint/2010/main" val="543268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202020"/>
        </a:soli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91059B-798B-48B4-B0C8-102AE7944DAD}" type="datetimeFigureOut">
              <a:rPr lang="cs-CZ" smtClean="0"/>
              <a:t>06.05.2025</a:t>
            </a:fld>
            <a:endParaRPr lang="cs-CZ" dirty="0"/>
          </a:p>
        </p:txBody>
      </p:sp>
      <p:sp>
        <p:nvSpPr>
          <p:cNvPr id="5" name="Zástupný symbol pro zápatí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dirty="0"/>
          </a:p>
        </p:txBody>
      </p:sp>
      <p:sp>
        <p:nvSpPr>
          <p:cNvPr id="6" name="Zástupný symbol pro číslo snímku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F413A0-1227-437C-8C62-086DB2ED4870}" type="slidenum">
              <a:rPr lang="cs-CZ" smtClean="0"/>
              <a:t>‹#›</a:t>
            </a:fld>
            <a:endParaRPr lang="cs-CZ" dirty="0"/>
          </a:p>
        </p:txBody>
      </p:sp>
    </p:spTree>
    <p:extLst>
      <p:ext uri="{BB962C8B-B14F-4D97-AF65-F5344CB8AC3E}">
        <p14:creationId xmlns:p14="http://schemas.microsoft.com/office/powerpoint/2010/main" val="3201613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6.wmf"/><Relationship Id="rId3" Type="http://schemas.openxmlformats.org/officeDocument/2006/relationships/oleObject" Target="../embeddings/oleObject1.bin"/><Relationship Id="rId7" Type="http://schemas.openxmlformats.org/officeDocument/2006/relationships/oleObject" Target="../embeddings/oleObject3.bin"/><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image" Target="../media/image5.wmf"/><Relationship Id="rId5" Type="http://schemas.openxmlformats.org/officeDocument/2006/relationships/oleObject" Target="../embeddings/oleObject2.bin"/><Relationship Id="rId10" Type="http://schemas.openxmlformats.org/officeDocument/2006/relationships/image" Target="../media/image7.wmf"/><Relationship Id="rId4" Type="http://schemas.openxmlformats.org/officeDocument/2006/relationships/image" Target="../media/image4.wmf"/><Relationship Id="rId9" Type="http://schemas.openxmlformats.org/officeDocument/2006/relationships/oleObject" Target="../embeddings/oleObject4.bin"/></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hyperlink" Target="https://satlib.cira.colostate.edu/event/march-into-april-severe-weather-outbreak/" TargetMode="External"/><Relationship Id="rId2" Type="http://schemas.openxmlformats.org/officeDocument/2006/relationships/image" Target="../media/image38.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3.png"/><Relationship Id="rId1" Type="http://schemas.openxmlformats.org/officeDocument/2006/relationships/slideLayout" Target="../slideLayouts/slideLayout1.xml"/><Relationship Id="rId4" Type="http://schemas.microsoft.com/office/2007/relationships/hdphoto" Target="../media/hdphoto1.wdp"/></Relationships>
</file>

<file path=ppt/slides/_rels/slide4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0.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0.pn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hyperlink" Target="https://convectivestorm.blogspot.com/" TargetMode="External"/><Relationship Id="rId2" Type="http://schemas.openxmlformats.org/officeDocument/2006/relationships/hyperlink" Target="https://www.eumetrain.org/sites/default/files/2025-02/severe_storm_QG.pdf" TargetMode="External"/><Relationship Id="rId1" Type="http://schemas.openxmlformats.org/officeDocument/2006/relationships/slideLayout" Target="../slideLayouts/slideLayout1.xml"/><Relationship Id="rId4" Type="http://schemas.openxmlformats.org/officeDocument/2006/relationships/image" Target="../media/image54.png"/></Relationships>
</file>

<file path=ppt/slides/_rels/slide5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1.xml"/><Relationship Id="rId5" Type="http://schemas.openxmlformats.org/officeDocument/2006/relationships/image" Target="../media/image60.png"/><Relationship Id="rId4" Type="http://schemas.openxmlformats.org/officeDocument/2006/relationships/image" Target="../media/image59.png"/></Relationships>
</file>

<file path=ppt/slides/_rels/slide5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hyperlink" Target="https://www.setvak.cz/presentations/2017_Storm-Tops_Baltic+2017/" TargetMode="External"/><Relationship Id="rId1" Type="http://schemas.openxmlformats.org/officeDocument/2006/relationships/slideLayout" Target="../slideLayouts/slideLayout1.xml"/><Relationship Id="rId4" Type="http://schemas.openxmlformats.org/officeDocument/2006/relationships/image" Target="../media/image62.png"/></Relationships>
</file>

<file path=ppt/slides/_rels/slide5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3.png"/><Relationship Id="rId1" Type="http://schemas.openxmlformats.org/officeDocument/2006/relationships/slideLayout" Target="../slideLayouts/slideLayout1.xml"/><Relationship Id="rId4" Type="http://schemas.openxmlformats.org/officeDocument/2006/relationships/hyperlink" Target="https://www.setvak.cz/presentations/2017_Storm-Tops_Baltic+2017/" TargetMode="External"/></Relationships>
</file>

<file path=ppt/slides/_rels/slide56.xml.rels><?xml version="1.0" encoding="UTF-8" standalone="yes"?>
<Relationships xmlns="http://schemas.openxmlformats.org/package/2006/relationships"><Relationship Id="rId8" Type="http://schemas.openxmlformats.org/officeDocument/2006/relationships/hyperlink" Target="https://www.setvak.cz/presentations/2017_Storm-Tops_Baltic+2017/" TargetMode="External"/><Relationship Id="rId3" Type="http://schemas.microsoft.com/office/2007/relationships/media" Target="../media/media2.mp4"/><Relationship Id="rId7" Type="http://schemas.openxmlformats.org/officeDocument/2006/relationships/image" Target="../media/image65.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64.png"/><Relationship Id="rId5" Type="http://schemas.openxmlformats.org/officeDocument/2006/relationships/slideLayout" Target="../slideLayouts/slideLayout1.xml"/><Relationship Id="rId4" Type="http://schemas.openxmlformats.org/officeDocument/2006/relationships/video" Target="../media/media2.mp4"/></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3" Type="http://schemas.openxmlformats.org/officeDocument/2006/relationships/image" Target="../media/image71.jpg"/><Relationship Id="rId2" Type="http://schemas.openxmlformats.org/officeDocument/2006/relationships/image" Target="../media/image70.png"/><Relationship Id="rId1" Type="http://schemas.openxmlformats.org/officeDocument/2006/relationships/slideLayout" Target="../slideLayouts/slideLayout1.xml"/><Relationship Id="rId4" Type="http://schemas.openxmlformats.org/officeDocument/2006/relationships/image" Target="../media/image72.png"/></Relationships>
</file>

<file path=ppt/slides/_rels/slide63.xml.rels><?xml version="1.0" encoding="UTF-8" standalone="yes"?>
<Relationships xmlns="http://schemas.openxmlformats.org/package/2006/relationships"><Relationship Id="rId3" Type="http://schemas.openxmlformats.org/officeDocument/2006/relationships/image" Target="../media/image74.jpeg"/><Relationship Id="rId7" Type="http://schemas.openxmlformats.org/officeDocument/2006/relationships/image" Target="../media/image73.wmf"/><Relationship Id="rId2" Type="http://schemas.openxmlformats.org/officeDocument/2006/relationships/slideLayout" Target="../slideLayouts/slideLayout1.xml"/><Relationship Id="rId1" Type="http://schemas.openxmlformats.org/officeDocument/2006/relationships/vmlDrawing" Target="../drawings/vmlDrawing2.vml"/><Relationship Id="rId6" Type="http://schemas.openxmlformats.org/officeDocument/2006/relationships/oleObject" Target="../embeddings/oleObject5.bin"/><Relationship Id="rId5" Type="http://schemas.openxmlformats.org/officeDocument/2006/relationships/image" Target="../media/image76.jpeg"/><Relationship Id="rId4" Type="http://schemas.openxmlformats.org/officeDocument/2006/relationships/image" Target="../media/image75.jpeg"/></Relationships>
</file>

<file path=ppt/slides/_rels/slide64.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hyperlink" Target="movie-files/20160916_MSG2-RSS_HRV_4-fps.mov" TargetMode="External"/><Relationship Id="rId2" Type="http://schemas.openxmlformats.org/officeDocument/2006/relationships/image" Target="../media/image83.png"/><Relationship Id="rId1" Type="http://schemas.openxmlformats.org/officeDocument/2006/relationships/slideLayout" Target="../slideLayouts/slideLayout1.xml"/><Relationship Id="rId5" Type="http://schemas.openxmlformats.org/officeDocument/2006/relationships/hyperlink" Target="movie-files/20160916_MSG2-RSS_sandwich_4-fps.mov" TargetMode="External"/><Relationship Id="rId4" Type="http://schemas.openxmlformats.org/officeDocument/2006/relationships/hyperlink" Target="movie-files/20160916_MSG2-RSS_IR10.8-BT_200-240K_4-fps.mov" TargetMode="External"/></Relationships>
</file>

<file path=ppt/slides/_rels/slide68.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3" Type="http://schemas.openxmlformats.org/officeDocument/2006/relationships/hyperlink" Target="https://commons.wikimedia.org/wiki/File:AS07-3-1554_(21290469953).jpg" TargetMode="External"/><Relationship Id="rId2" Type="http://schemas.openxmlformats.org/officeDocument/2006/relationships/image" Target="../media/image85.png"/><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hyperlink" Target="https://archive.org/details/AS09-20-3071" TargetMode="External"/><Relationship Id="rId1" Type="http://schemas.openxmlformats.org/officeDocument/2006/relationships/slideLayout" Target="../slideLayouts/slideLayout1.xml"/><Relationship Id="rId4" Type="http://schemas.openxmlformats.org/officeDocument/2006/relationships/image" Target="../media/image87.jpeg"/></Relationships>
</file>

<file path=ppt/slides/_rels/slide71.xml.rels><?xml version="1.0" encoding="UTF-8" standalone="yes"?>
<Relationships xmlns="http://schemas.openxmlformats.org/package/2006/relationships"><Relationship Id="rId3" Type="http://schemas.openxmlformats.org/officeDocument/2006/relationships/hyperlink" Target="https://www.santiagoborja.com/pacific-storm/" TargetMode="External"/><Relationship Id="rId2" Type="http://schemas.openxmlformats.org/officeDocument/2006/relationships/image" Target="../media/image88.jpg"/><Relationship Id="rId1" Type="http://schemas.openxmlformats.org/officeDocument/2006/relationships/slideLayout" Target="../slideLayouts/slideLayout1.xml"/><Relationship Id="rId4" Type="http://schemas.openxmlformats.org/officeDocument/2006/relationships/image" Target="../media/image89.jpeg"/></Relationships>
</file>

<file path=ppt/slides/_rels/slide72.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1.xml"/><Relationship Id="rId4" Type="http://schemas.microsoft.com/office/2007/relationships/hdphoto" Target="../media/hdphoto2.wdp"/></Relationships>
</file>

<file path=ppt/slides/_rels/slide74.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hyperlink" Target="movie-files/PaoWang-2010_supercell-RHi_OT-and-plume-animation.mov" TargetMode="External"/><Relationship Id="rId1" Type="http://schemas.openxmlformats.org/officeDocument/2006/relationships/slideLayout" Target="../slideLayouts/slideLayout1.xml"/><Relationship Id="rId5" Type="http://schemas.openxmlformats.org/officeDocument/2006/relationships/hyperlink" Target="movie-files/PaoWang-2013_storm_delta-T.mp4" TargetMode="External"/><Relationship Id="rId4" Type="http://schemas.openxmlformats.org/officeDocument/2006/relationships/image" Target="../media/image95.png"/></Relationships>
</file>

<file path=ppt/slides/_rels/slide75.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1.xml"/></Relationships>
</file>

<file path=ppt/slides/_rels/slide76.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1.xml"/></Relationships>
</file>

<file path=ppt/slides/_rels/slide77.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1.xml"/></Relationships>
</file>

<file path=ppt/slides/_rels/slide79.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1.xml"/></Relationships>
</file>

<file path=ppt/slides/_rels/slide80.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png"/><Relationship Id="rId1" Type="http://schemas.openxmlformats.org/officeDocument/2006/relationships/slideLayout" Target="../slideLayouts/slideLayout1.xml"/></Relationships>
</file>

<file path=ppt/slides/_rels/slide81.xml.rels><?xml version="1.0" encoding="UTF-8" standalone="yes"?>
<Relationships xmlns="http://schemas.openxmlformats.org/package/2006/relationships"><Relationship Id="rId8" Type="http://schemas.openxmlformats.org/officeDocument/2006/relationships/hyperlink" Target="https://journals.ametsoc.org/view/journals/atsc/74/5/jas-d-16-0269.1.xml" TargetMode="External"/><Relationship Id="rId3" Type="http://schemas.openxmlformats.org/officeDocument/2006/relationships/hyperlink" Target="https://journals.ametsoc.org/view/journals/atsc/53/3/1520-0469_1996_053_0361_mhrsoo_2_0_co_2.xml" TargetMode="External"/><Relationship Id="rId7" Type="http://schemas.openxmlformats.org/officeDocument/2006/relationships/hyperlink" Target="https://www.sciencedirect.com/science/article/pii/S0169809512002670?via%3Dihub" TargetMode="External"/><Relationship Id="rId2" Type="http://schemas.openxmlformats.org/officeDocument/2006/relationships/hyperlink" Target="https://journals.ametsoc.org/view/journals/mwre/119/3/1520-0493_1991_119_0841_tacctr_2_0_co_2.xml" TargetMode="External"/><Relationship Id="rId1" Type="http://schemas.openxmlformats.org/officeDocument/2006/relationships/slideLayout" Target="../slideLayouts/slideLayout1.xml"/><Relationship Id="rId6" Type="http://schemas.openxmlformats.org/officeDocument/2006/relationships/hyperlink" Target="https://www.sciencedirect.com/science/article/pii/S0169809510000645?via%3Dihub" TargetMode="External"/><Relationship Id="rId5" Type="http://schemas.openxmlformats.org/officeDocument/2006/relationships/hyperlink" Target="https://agupubs.onlinelibrary.wiley.com/doi/full/10.1029/2002JD002581" TargetMode="External"/><Relationship Id="rId4" Type="http://schemas.openxmlformats.org/officeDocument/2006/relationships/hyperlink" Target="https://www.sciencedirect.com/science/article/pii/S0169809503000760?via%3Dihub" TargetMode="External"/><Relationship Id="rId9" Type="http://schemas.openxmlformats.org/officeDocument/2006/relationships/hyperlink" Target="https://journals.ametsoc.org/view/journals/wefo/33/5/waf-d-18-0040_1.xml" TargetMode="External"/></Relationships>
</file>

<file path=ppt/slides/_rels/slide82.xml.rels><?xml version="1.0" encoding="UTF-8" standalone="yes"?>
<Relationships xmlns="http://schemas.openxmlformats.org/package/2006/relationships"><Relationship Id="rId3" Type="http://schemas.openxmlformats.org/officeDocument/2006/relationships/hyperlink" Target="https://rammb.cira.colostate.edu/ramsdis/online/loop_of_the_day/" TargetMode="External"/><Relationship Id="rId2" Type="http://schemas.openxmlformats.org/officeDocument/2006/relationships/hyperlink" Target="movie-files/20190505-06_TX_supercell-with-OT_cold-U_ship-waves-and-plume.mp4" TargetMode="External"/><Relationship Id="rId1" Type="http://schemas.openxmlformats.org/officeDocument/2006/relationships/slideLayout" Target="../slideLayouts/slideLayout1.xml"/><Relationship Id="rId5" Type="http://schemas.openxmlformats.org/officeDocument/2006/relationships/image" Target="../media/image104.png"/><Relationship Id="rId4" Type="http://schemas.openxmlformats.org/officeDocument/2006/relationships/hyperlink" Target="https://rammb.cira.colostate.edu/ramsdis/online/loop.asp?data_folder=loop_of_the_day/goes-16/20190505000000&amp;number_of_images_to_display=300&amp;loop_speed_ms=50" TargetMode="External"/></Relationships>
</file>

<file path=ppt/slides/_rels/slide83.xml.rels><?xml version="1.0" encoding="UTF-8" standalone="yes"?>
<Relationships xmlns="http://schemas.openxmlformats.org/package/2006/relationships"><Relationship Id="rId3" Type="http://schemas.openxmlformats.org/officeDocument/2006/relationships/hyperlink" Target="https://rammb.cira.colostate.edu/ramsdis/online/loop_of_the_day/" TargetMode="External"/><Relationship Id="rId2" Type="http://schemas.openxmlformats.org/officeDocument/2006/relationships/hyperlink" Target="movie-files/20200719-20_GOES-16_Wyoming_supercell-plumes.mp4" TargetMode="External"/><Relationship Id="rId1" Type="http://schemas.openxmlformats.org/officeDocument/2006/relationships/slideLayout" Target="../slideLayouts/slideLayout1.xml"/><Relationship Id="rId5" Type="http://schemas.openxmlformats.org/officeDocument/2006/relationships/image" Target="../media/image105.png"/><Relationship Id="rId4" Type="http://schemas.openxmlformats.org/officeDocument/2006/relationships/hyperlink" Target="https://rammb.cira.colostate.edu/ramsdis/online/loop.asp?data_folder=loop_of_the_day/goes-16/20200720000000&amp;number_of_images_to_display=310&amp;loop_speed_ms=50" TargetMode="External"/></Relationships>
</file>

<file path=ppt/slides/_rels/slide84.xml.rels><?xml version="1.0" encoding="UTF-8" standalone="yes"?>
<Relationships xmlns="http://schemas.openxmlformats.org/package/2006/relationships"><Relationship Id="rId3" Type="http://schemas.openxmlformats.org/officeDocument/2006/relationships/hyperlink" Target="https://satlib.cira.colostate.edu/loop_of_the_day/severe-storm-bubbles-up-in-texas/" TargetMode="External"/><Relationship Id="rId2" Type="http://schemas.openxmlformats.org/officeDocument/2006/relationships/hyperlink" Target="movie-files/20250429_1720-2330_GOES-19_meso_band2_Texas-storms.mp4" TargetMode="External"/><Relationship Id="rId1" Type="http://schemas.openxmlformats.org/officeDocument/2006/relationships/slideLayout" Target="../slideLayouts/slideLayout1.xml"/><Relationship Id="rId4" Type="http://schemas.openxmlformats.org/officeDocument/2006/relationships/image" Target="../media/image106.png"/></Relationships>
</file>

<file path=ppt/slides/_rels/slide85.xml.rels><?xml version="1.0" encoding="UTF-8" standalone="yes"?>
<Relationships xmlns="http://schemas.openxmlformats.org/package/2006/relationships"><Relationship Id="rId8" Type="http://schemas.openxmlformats.org/officeDocument/2006/relationships/hyperlink" Target="https://rammb.cira.colostate.edu/ramsdis/online/loop.asp?data_folder=loop_of_the_day/goes-16/20210319000000&amp;number_of_images_to_display=300&amp;loop_speed_ms=50" TargetMode="External"/><Relationship Id="rId3" Type="http://schemas.openxmlformats.org/officeDocument/2006/relationships/hyperlink" Target="https://satlib.cira.colostate.edu/daily/" TargetMode="External"/><Relationship Id="rId7" Type="http://schemas.openxmlformats.org/officeDocument/2006/relationships/hyperlink" Target="https://rammb.cira.colostate.edu/ramsdis/online/loop.asp?data_folder=loop_of_the_day/goes-16/20200327000000&amp;number_of_images_to_display=120&amp;loop_speed_ms=50" TargetMode="External"/><Relationship Id="rId12" Type="http://schemas.openxmlformats.org/officeDocument/2006/relationships/hyperlink" Target="https://satlib.cira.colostate.edu/loop_of_the_day/severe-storm-bubbles-up-in-texas/" TargetMode="External"/><Relationship Id="rId2" Type="http://schemas.openxmlformats.org/officeDocument/2006/relationships/hyperlink" Target="https://rammb.cira.colostate.edu/ramsdis/online/loop_of_the_day/" TargetMode="External"/><Relationship Id="rId1" Type="http://schemas.openxmlformats.org/officeDocument/2006/relationships/slideLayout" Target="../slideLayouts/slideLayout1.xml"/><Relationship Id="rId6" Type="http://schemas.openxmlformats.org/officeDocument/2006/relationships/hyperlink" Target="https://rammb.cira.colostate.edu/ramsdis/online/loop.asp?data_folder=loop_of_the_day/goes-16/20190722000000&amp;number_of_images_to_display=420&amp;loop_speed_ms=50" TargetMode="External"/><Relationship Id="rId11" Type="http://schemas.openxmlformats.org/officeDocument/2006/relationships/hyperlink" Target="https://satlib.cira.colostate.edu/loop_of_the_day/powerful-supercell-marches-across-oklahoma/" TargetMode="External"/><Relationship Id="rId5" Type="http://schemas.openxmlformats.org/officeDocument/2006/relationships/hyperlink" Target="https://rammb.cira.colostate.edu/ramsdis/online/loop.asp?data_folder=loop_of_the_day/goes-16/20180629000000&amp;number_of_images_to_display=250&amp;loop_speed_ms=75" TargetMode="External"/><Relationship Id="rId10" Type="http://schemas.openxmlformats.org/officeDocument/2006/relationships/hyperlink" Target="https://satlib.cira.colostate.edu/loop_of_the_day/tornadic-supercell-erupts-in-texas/" TargetMode="External"/><Relationship Id="rId4" Type="http://schemas.openxmlformats.org/officeDocument/2006/relationships/hyperlink" Target="https://rammb.cira.colostate.edu/ramsdis/online/loop.asp?data_folder=loop_of_the_day/goes-16/20180530000000&amp;number_of_images_to_display=300&amp;loop_speed_ms=40" TargetMode="External"/><Relationship Id="rId9" Type="http://schemas.openxmlformats.org/officeDocument/2006/relationships/hyperlink" Target="https://satlib.cira.colostate.edu/loop_of_the_day/tornadic-storms-erupt-in-oklahoma/" TargetMode="Externa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0.xml.rels><?xml version="1.0" encoding="UTF-8" standalone="yes"?>
<Relationships xmlns="http://schemas.openxmlformats.org/package/2006/relationships"><Relationship Id="rId2" Type="http://schemas.openxmlformats.org/officeDocument/2006/relationships/image" Target="../media/image107.jpeg"/><Relationship Id="rId1" Type="http://schemas.openxmlformats.org/officeDocument/2006/relationships/slideLayout" Target="../slideLayouts/slideLayout1.xml"/></Relationships>
</file>

<file path=ppt/slides/_rels/slide91.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1.xml"/></Relationships>
</file>

<file path=ppt/slides/_rels/slide92.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png"/><Relationship Id="rId1" Type="http://schemas.openxmlformats.org/officeDocument/2006/relationships/slideLayout" Target="../slideLayouts/slideLayout1.xml"/></Relationships>
</file>

<file path=ppt/slides/_rels/slide93.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image" Target="../media/image111.jpeg"/><Relationship Id="rId1" Type="http://schemas.openxmlformats.org/officeDocument/2006/relationships/slideLayout" Target="../slideLayouts/slideLayout1.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5.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1.xml"/><Relationship Id="rId5" Type="http://schemas.openxmlformats.org/officeDocument/2006/relationships/image" Target="../media/image116.png"/><Relationship Id="rId4" Type="http://schemas.openxmlformats.org/officeDocument/2006/relationships/image" Target="../media/image115.png"/></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8.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1.xml"/></Relationships>
</file>

<file path=ppt/slides/_rels/slide99.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17.png"/><Relationship Id="rId1" Type="http://schemas.openxmlformats.org/officeDocument/2006/relationships/slideLayout" Target="../slideLayouts/slideLayout1.xml"/></Relationships>
</file>

<file path=ppt/slides/_rels/slide100.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17.png"/><Relationship Id="rId1" Type="http://schemas.openxmlformats.org/officeDocument/2006/relationships/slideLayout" Target="../slideLayouts/slideLayout1.xml"/></Relationships>
</file>

<file path=ppt/slides/_rels/slide101.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117.png"/><Relationship Id="rId1" Type="http://schemas.openxmlformats.org/officeDocument/2006/relationships/slideLayout" Target="../slideLayouts/slideLayout1.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3.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20.png"/><Relationship Id="rId1" Type="http://schemas.openxmlformats.org/officeDocument/2006/relationships/slideLayout" Target="../slideLayouts/slideLayout1.xml"/></Relationships>
</file>

<file path=ppt/slides/_rels/slide104.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20.png"/><Relationship Id="rId1" Type="http://schemas.openxmlformats.org/officeDocument/2006/relationships/slideLayout" Target="../slideLayouts/slideLayout1.xml"/></Relationships>
</file>

<file path=ppt/slides/_rels/slide105.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120.png"/><Relationship Id="rId1" Type="http://schemas.openxmlformats.org/officeDocument/2006/relationships/slideLayout" Target="../slideLayouts/slideLayout1.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7.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17.png"/><Relationship Id="rId1" Type="http://schemas.openxmlformats.org/officeDocument/2006/relationships/slideLayout" Target="../slideLayouts/slideLayout1.xml"/></Relationships>
</file>

<file path=ppt/slides/_rels/slide108.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17.png"/><Relationship Id="rId1" Type="http://schemas.openxmlformats.org/officeDocument/2006/relationships/slideLayout" Target="../slideLayouts/slideLayout1.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0.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png"/><Relationship Id="rId1" Type="http://schemas.openxmlformats.org/officeDocument/2006/relationships/slideLayout" Target="../slideLayouts/slideLayout1.xml"/></Relationships>
</file>

<file path=ppt/slides/_rels/slide111.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image" Target="../media/image124.png"/><Relationship Id="rId1" Type="http://schemas.openxmlformats.org/officeDocument/2006/relationships/slideLayout" Target="../slideLayouts/slideLayout1.xml"/><Relationship Id="rId4" Type="http://schemas.openxmlformats.org/officeDocument/2006/relationships/image" Target="../media/image126.png"/></Relationships>
</file>

<file path=ppt/slides/_rels/slide112.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7.png"/><Relationship Id="rId1" Type="http://schemas.openxmlformats.org/officeDocument/2006/relationships/slideLayout" Target="../slideLayouts/slideLayout1.xml"/><Relationship Id="rId4" Type="http://schemas.openxmlformats.org/officeDocument/2006/relationships/image" Target="../media/image126.png"/></Relationships>
</file>

<file path=ppt/slides/_rels/slide113.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image" Target="../media/image129.png"/><Relationship Id="rId1" Type="http://schemas.openxmlformats.org/officeDocument/2006/relationships/slideLayout" Target="../slideLayouts/slideLayout1.xml"/></Relationships>
</file>

<file path=ppt/slides/_rels/slide114.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image" Target="../media/image131.png"/><Relationship Id="rId1" Type="http://schemas.openxmlformats.org/officeDocument/2006/relationships/slideLayout" Target="../slideLayouts/slideLayout1.xml"/></Relationships>
</file>

<file path=ppt/slides/_rels/slide115.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image" Target="../media/image133.png"/><Relationship Id="rId1" Type="http://schemas.openxmlformats.org/officeDocument/2006/relationships/slideLayout" Target="../slideLayouts/slideLayout1.xml"/></Relationships>
</file>

<file path=ppt/slides/_rels/slide116.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image" Target="../media/image135.png"/><Relationship Id="rId1" Type="http://schemas.openxmlformats.org/officeDocument/2006/relationships/slideLayout" Target="../slideLayouts/slideLayout1.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8.xml.rels><?xml version="1.0" encoding="UTF-8" standalone="yes"?>
<Relationships xmlns="http://schemas.openxmlformats.org/package/2006/relationships"><Relationship Id="rId3" Type="http://schemas.openxmlformats.org/officeDocument/2006/relationships/hyperlink" Target="http://dx.doi.org/10.1016/j.atmosres.2007.11.031" TargetMode="External"/><Relationship Id="rId2" Type="http://schemas.openxmlformats.org/officeDocument/2006/relationships/image" Target="../media/image137.png"/><Relationship Id="rId1" Type="http://schemas.openxmlformats.org/officeDocument/2006/relationships/slideLayout" Target="../slideLayouts/slideLayout1.xml"/></Relationships>
</file>

<file path=ppt/slides/_rels/slide119.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38.png"/><Relationship Id="rId1" Type="http://schemas.openxmlformats.org/officeDocument/2006/relationships/slideLayout" Target="../slideLayouts/slideLayout1.xml"/><Relationship Id="rId4" Type="http://schemas.openxmlformats.org/officeDocument/2006/relationships/hyperlink" Target="http://dx.doi.org/10.1016/j.atmosres.2012.07.025" TargetMode="External"/></Relationships>
</file>

<file path=ppt/slides/_rels/slide120.xml.rels><?xml version="1.0" encoding="UTF-8" standalone="yes"?>
<Relationships xmlns="http://schemas.openxmlformats.org/package/2006/relationships"><Relationship Id="rId8" Type="http://schemas.openxmlformats.org/officeDocument/2006/relationships/hyperlink" Target="https://doi.org/10.1016/j.atmosres.2012.05.015" TargetMode="External"/><Relationship Id="rId3" Type="http://schemas.openxmlformats.org/officeDocument/2006/relationships/hyperlink" Target="https://doi.org/10.1029/2004JD005209" TargetMode="External"/><Relationship Id="rId7" Type="http://schemas.openxmlformats.org/officeDocument/2006/relationships/hyperlink" Target="http://dx.doi.org/10.1016/j.atmosres.2012.07.025" TargetMode="External"/><Relationship Id="rId2" Type="http://schemas.openxmlformats.org/officeDocument/2006/relationships/hyperlink" Target="https://doi.org/10.1029/2002JD002581" TargetMode="External"/><Relationship Id="rId1" Type="http://schemas.openxmlformats.org/officeDocument/2006/relationships/slideLayout" Target="../slideLayouts/slideLayout1.xml"/><Relationship Id="rId6" Type="http://schemas.openxmlformats.org/officeDocument/2006/relationships/hyperlink" Target="http://dx.doi.org/10.1016/j.atmosres.2009.06.018" TargetMode="External"/><Relationship Id="rId5" Type="http://schemas.openxmlformats.org/officeDocument/2006/relationships/hyperlink" Target="http://dx.doi.org/10.1016/j.atmosres.2007.11.031" TargetMode="External"/><Relationship Id="rId4" Type="http://schemas.openxmlformats.org/officeDocument/2006/relationships/hyperlink" Target="http://dx.doi.org/10.1016/j.atmosres.2005.09.015" TargetMode="External"/><Relationship Id="rId9" Type="http://schemas.openxmlformats.org/officeDocument/2006/relationships/hyperlink" Target="http://hdl.handle.net/20.500.11956/103578" TargetMode="Externa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ovéPole 1"/>
          <p:cNvSpPr txBox="1"/>
          <p:nvPr/>
        </p:nvSpPr>
        <p:spPr>
          <a:xfrm>
            <a:off x="1440000" y="1008990"/>
            <a:ext cx="9079858" cy="523220"/>
          </a:xfrm>
          <a:prstGeom prst="rect">
            <a:avLst/>
          </a:prstGeom>
          <a:noFill/>
        </p:spPr>
        <p:txBody>
          <a:bodyPr wrap="none" rtlCol="0">
            <a:spAutoFit/>
          </a:bodyPr>
          <a:lstStyle/>
          <a:p>
            <a:r>
              <a:rPr lang="cs-CZ" sz="2800" dirty="0" smtClean="0">
                <a:solidFill>
                  <a:schemeClr val="bg1"/>
                </a:solidFill>
                <a:latin typeface="Arial Black" panose="020B0A04020102020204" pitchFamily="34" charset="0"/>
                <a:cs typeface="Arial" panose="020B0604020202020204" pitchFamily="34" charset="0"/>
              </a:rPr>
              <a:t>CONVECTIVE STORMS FROM SATELLITES (3)</a:t>
            </a:r>
          </a:p>
        </p:txBody>
      </p:sp>
      <p:sp>
        <p:nvSpPr>
          <p:cNvPr id="5" name="Podnadpis 2"/>
          <p:cNvSpPr txBox="1">
            <a:spLocks/>
          </p:cNvSpPr>
          <p:nvPr/>
        </p:nvSpPr>
        <p:spPr>
          <a:xfrm>
            <a:off x="1440000" y="2218974"/>
            <a:ext cx="9731713" cy="2021952"/>
          </a:xfrm>
          <a:prstGeom prst="rect">
            <a:avLst/>
          </a:prstGeom>
        </p:spPr>
        <p:txBody>
          <a:bodyPr>
            <a:noAutofit/>
          </a:bodyPr>
          <a:lstStyle>
            <a:lvl1pPr marL="128588" indent="-128588" algn="l" defTabSz="514350" rtl="0" eaLnBrk="1" latinLnBrk="0" hangingPunct="1">
              <a:lnSpc>
                <a:spcPct val="90000"/>
              </a:lnSpc>
              <a:spcBef>
                <a:spcPts val="563"/>
              </a:spcBef>
              <a:buFont typeface="Arial" panose="020B0604020202020204" pitchFamily="34" charset="0"/>
              <a:buChar char="•"/>
              <a:defRPr sz="1600"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40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00"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00"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00"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00"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00"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00"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00" kern="1200">
                <a:solidFill>
                  <a:schemeClr val="tx1"/>
                </a:solidFill>
                <a:latin typeface="+mn-lt"/>
                <a:ea typeface="+mn-ea"/>
                <a:cs typeface="+mn-cs"/>
              </a:defRPr>
            </a:lvl9pPr>
          </a:lstStyle>
          <a:p>
            <a:pPr marL="0" indent="0">
              <a:buFont typeface="Arial" panose="020B0604020202020204" pitchFamily="34" charset="0"/>
              <a:buNone/>
            </a:pPr>
            <a:r>
              <a:rPr lang="cs-CZ" sz="2800" dirty="0" smtClean="0">
                <a:solidFill>
                  <a:schemeClr val="bg1"/>
                </a:solidFill>
                <a:latin typeface="Arial"/>
              </a:rPr>
              <a:t>Martin Setvák</a:t>
            </a:r>
            <a:r>
              <a:rPr lang="en-US" sz="2800" dirty="0" smtClean="0">
                <a:solidFill>
                  <a:schemeClr val="bg1"/>
                </a:solidFill>
                <a:latin typeface="Arial"/>
              </a:rPr>
              <a:t>  	</a:t>
            </a:r>
            <a:endParaRPr lang="cs-CZ" sz="2800" dirty="0" smtClean="0">
              <a:solidFill>
                <a:schemeClr val="bg1"/>
              </a:solidFill>
              <a:latin typeface="Arial"/>
            </a:endParaRPr>
          </a:p>
          <a:p>
            <a:pPr marL="0" indent="0">
              <a:buFont typeface="Arial" panose="020B0604020202020204" pitchFamily="34" charset="0"/>
              <a:buNone/>
            </a:pPr>
            <a:r>
              <a:rPr lang="cs-CZ" sz="2000" dirty="0" smtClean="0">
                <a:solidFill>
                  <a:schemeClr val="bg1"/>
                </a:solidFill>
                <a:latin typeface="Arial"/>
              </a:rPr>
              <a:t>martin.setvak</a:t>
            </a:r>
            <a:r>
              <a:rPr lang="en-US" sz="2000" dirty="0" smtClean="0">
                <a:solidFill>
                  <a:schemeClr val="bg1"/>
                </a:solidFill>
                <a:latin typeface="Arial"/>
              </a:rPr>
              <a:t>@chmi.cz</a:t>
            </a:r>
          </a:p>
          <a:p>
            <a:pPr marL="0" indent="0">
              <a:buFont typeface="Arial" panose="020B0604020202020204" pitchFamily="34" charset="0"/>
              <a:buNone/>
            </a:pPr>
            <a:endParaRPr lang="en-US" sz="500" dirty="0" smtClean="0">
              <a:solidFill>
                <a:schemeClr val="bg1"/>
              </a:solidFill>
              <a:latin typeface="Arial"/>
            </a:endParaRPr>
          </a:p>
          <a:p>
            <a:pPr marL="0" indent="0">
              <a:buFont typeface="Arial" panose="020B0604020202020204" pitchFamily="34" charset="0"/>
              <a:buNone/>
            </a:pPr>
            <a:endParaRPr lang="cs-CZ" sz="2400" dirty="0">
              <a:solidFill>
                <a:schemeClr val="bg1"/>
              </a:solidFill>
              <a:latin typeface="Arial"/>
            </a:endParaRPr>
          </a:p>
          <a:p>
            <a:pPr marL="0" indent="0">
              <a:buFont typeface="Arial" panose="020B0604020202020204" pitchFamily="34" charset="0"/>
              <a:buNone/>
            </a:pPr>
            <a:r>
              <a:rPr lang="en-US" sz="2400" dirty="0" smtClean="0">
                <a:solidFill>
                  <a:schemeClr val="bg1"/>
                </a:solidFill>
                <a:latin typeface="Arial"/>
              </a:rPr>
              <a:t>Czech Hydrometeorological Institute</a:t>
            </a:r>
            <a:r>
              <a:rPr lang="cs-CZ" sz="2400" dirty="0" smtClean="0">
                <a:solidFill>
                  <a:schemeClr val="bg1"/>
                </a:solidFill>
                <a:latin typeface="Arial"/>
              </a:rPr>
              <a:t>,  </a:t>
            </a:r>
            <a:r>
              <a:rPr lang="en-US" sz="2400" dirty="0" smtClean="0">
                <a:solidFill>
                  <a:schemeClr val="bg1"/>
                </a:solidFill>
                <a:latin typeface="Arial"/>
              </a:rPr>
              <a:t>Satellite department</a:t>
            </a:r>
          </a:p>
          <a:p>
            <a:pPr marL="0" indent="0">
              <a:buFont typeface="Arial" panose="020B0604020202020204" pitchFamily="34" charset="0"/>
              <a:buNone/>
            </a:pPr>
            <a:endParaRPr lang="cs-CZ" sz="2800" dirty="0" smtClean="0">
              <a:solidFill>
                <a:schemeClr val="bg1"/>
              </a:solidFill>
              <a:latin typeface="Arial"/>
            </a:endParaRPr>
          </a:p>
        </p:txBody>
      </p:sp>
      <p:sp>
        <p:nvSpPr>
          <p:cNvPr id="6" name="TextovéPole 5"/>
          <p:cNvSpPr txBox="1"/>
          <p:nvPr/>
        </p:nvSpPr>
        <p:spPr>
          <a:xfrm>
            <a:off x="5012068" y="6308754"/>
            <a:ext cx="1274708" cy="230832"/>
          </a:xfrm>
          <a:prstGeom prst="rect">
            <a:avLst/>
          </a:prstGeom>
          <a:noFill/>
        </p:spPr>
        <p:txBody>
          <a:bodyPr wrap="none" rtlCol="0">
            <a:spAutoFit/>
          </a:bodyPr>
          <a:lstStyle/>
          <a:p>
            <a:r>
              <a:rPr lang="en-US" sz="900" dirty="0" smtClean="0">
                <a:solidFill>
                  <a:srgbClr val="E7E6E6">
                    <a:lumMod val="50000"/>
                  </a:srgbClr>
                </a:solidFill>
                <a:latin typeface="Arial"/>
              </a:rPr>
              <a:t>version</a:t>
            </a:r>
            <a:r>
              <a:rPr lang="cs-CZ" sz="900" dirty="0" smtClean="0">
                <a:solidFill>
                  <a:srgbClr val="E7E6E6">
                    <a:lumMod val="50000"/>
                  </a:srgbClr>
                </a:solidFill>
                <a:latin typeface="Arial"/>
              </a:rPr>
              <a:t>:   202</a:t>
            </a:r>
            <a:r>
              <a:rPr lang="en-US" sz="900" dirty="0" smtClean="0">
                <a:solidFill>
                  <a:srgbClr val="E7E6E6">
                    <a:lumMod val="50000"/>
                  </a:srgbClr>
                </a:solidFill>
                <a:latin typeface="Arial"/>
              </a:rPr>
              <a:t>5-0</a:t>
            </a:r>
            <a:r>
              <a:rPr lang="cs-CZ" sz="900" dirty="0" smtClean="0">
                <a:solidFill>
                  <a:srgbClr val="E7E6E6">
                    <a:lumMod val="50000"/>
                  </a:srgbClr>
                </a:solidFill>
                <a:latin typeface="Arial"/>
              </a:rPr>
              <a:t>5</a:t>
            </a:r>
            <a:r>
              <a:rPr lang="en-US" sz="900" dirty="0" smtClean="0">
                <a:solidFill>
                  <a:srgbClr val="E7E6E6">
                    <a:lumMod val="50000"/>
                  </a:srgbClr>
                </a:solidFill>
                <a:latin typeface="Arial"/>
              </a:rPr>
              <a:t>-</a:t>
            </a:r>
            <a:r>
              <a:rPr lang="cs-CZ" sz="900" dirty="0" smtClean="0">
                <a:solidFill>
                  <a:srgbClr val="E7E6E6">
                    <a:lumMod val="50000"/>
                  </a:srgbClr>
                </a:solidFill>
                <a:latin typeface="Arial"/>
              </a:rPr>
              <a:t>06</a:t>
            </a:r>
          </a:p>
        </p:txBody>
      </p:sp>
    </p:spTree>
    <p:extLst>
      <p:ext uri="{BB962C8B-B14F-4D97-AF65-F5344CB8AC3E}">
        <p14:creationId xmlns:p14="http://schemas.microsoft.com/office/powerpoint/2010/main" val="1839437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440000" y="854067"/>
            <a:ext cx="9926937" cy="1938992"/>
          </a:xfrm>
          <a:prstGeom prst="rect">
            <a:avLst/>
          </a:prstGeom>
          <a:noFill/>
        </p:spPr>
        <p:txBody>
          <a:bodyPr wrap="square" rtlCol="0">
            <a:spAutoFit/>
          </a:bodyPr>
          <a:lstStyle/>
          <a:p>
            <a:r>
              <a:rPr lang="cs-CZ" sz="2400" dirty="0" smtClean="0">
                <a:solidFill>
                  <a:schemeClr val="bg1"/>
                </a:solidFill>
                <a:latin typeface="Arial Black" panose="020B0A04020102020204" pitchFamily="34" charset="0"/>
                <a:cs typeface="Arial" panose="020B0604020202020204" pitchFamily="34" charset="0"/>
              </a:rPr>
              <a:t>PART </a:t>
            </a:r>
            <a:r>
              <a:rPr lang="cs-CZ" sz="2400" dirty="0">
                <a:solidFill>
                  <a:schemeClr val="bg1"/>
                </a:solidFill>
                <a:latin typeface="Arial Black" panose="020B0A04020102020204" pitchFamily="34" charset="0"/>
                <a:cs typeface="Arial" panose="020B0604020202020204" pitchFamily="34" charset="0"/>
              </a:rPr>
              <a:t>3</a:t>
            </a:r>
            <a:endParaRPr lang="cs-CZ" sz="2400" dirty="0" smtClean="0">
              <a:solidFill>
                <a:schemeClr val="bg1"/>
              </a:solidFill>
              <a:latin typeface="Arial Black" panose="020B0A04020102020204" pitchFamily="34" charset="0"/>
              <a:cs typeface="Arial" panose="020B0604020202020204" pitchFamily="34" charset="0"/>
            </a:endParaRPr>
          </a:p>
          <a:p>
            <a:endParaRPr lang="cs-CZ" sz="2400" dirty="0" smtClean="0">
              <a:solidFill>
                <a:schemeClr val="bg1"/>
              </a:solidFill>
              <a:latin typeface="Arial Black" panose="020B0A04020102020204" pitchFamily="34" charset="0"/>
              <a:cs typeface="Arial" panose="020B0604020202020204" pitchFamily="34" charset="0"/>
            </a:endParaRPr>
          </a:p>
          <a:p>
            <a:r>
              <a:rPr lang="en-US" sz="2000" dirty="0" smtClean="0">
                <a:solidFill>
                  <a:schemeClr val="bg1"/>
                </a:solidFill>
                <a:latin typeface="Arial Black" panose="020B0A04020102020204" pitchFamily="34" charset="0"/>
                <a:cs typeface="Arial" panose="020B0604020202020204" pitchFamily="34" charset="0"/>
              </a:rPr>
              <a:t>STORM TOP</a:t>
            </a:r>
            <a:r>
              <a:rPr lang="cs-CZ" sz="2000" dirty="0" smtClean="0">
                <a:solidFill>
                  <a:schemeClr val="bg1"/>
                </a:solidFill>
                <a:latin typeface="Arial Black" panose="020B0A04020102020204" pitchFamily="34" charset="0"/>
                <a:cs typeface="Arial" panose="020B0604020202020204" pitchFamily="34" charset="0"/>
              </a:rPr>
              <a:t> MICROPHYSICS</a:t>
            </a:r>
            <a:r>
              <a:rPr lang="cs-CZ" sz="2400" dirty="0" smtClean="0">
                <a:solidFill>
                  <a:schemeClr val="bg1"/>
                </a:solidFill>
                <a:latin typeface="Arial Black" panose="020B0A04020102020204" pitchFamily="34" charset="0"/>
                <a:cs typeface="Arial" panose="020B0604020202020204" pitchFamily="34" charset="0"/>
              </a:rPr>
              <a:t/>
            </a:r>
            <a:br>
              <a:rPr lang="cs-CZ" sz="2400" dirty="0" smtClean="0">
                <a:solidFill>
                  <a:schemeClr val="bg1"/>
                </a:solidFill>
                <a:latin typeface="Arial Black" panose="020B0A04020102020204" pitchFamily="34" charset="0"/>
                <a:cs typeface="Arial" panose="020B0604020202020204" pitchFamily="34" charset="0"/>
              </a:rPr>
            </a:br>
            <a:r>
              <a:rPr lang="cs-CZ" sz="600" dirty="0" smtClean="0">
                <a:solidFill>
                  <a:schemeClr val="bg1"/>
                </a:solidFill>
                <a:latin typeface="Arial Black" panose="020B0A04020102020204" pitchFamily="34" charset="0"/>
                <a:cs typeface="Arial" panose="020B0604020202020204" pitchFamily="34" charset="0"/>
              </a:rPr>
              <a:t> </a:t>
            </a:r>
            <a:r>
              <a:rPr lang="cs-CZ" sz="2400" dirty="0" smtClean="0">
                <a:solidFill>
                  <a:schemeClr val="bg1"/>
                </a:solidFill>
                <a:latin typeface="Arial Black" panose="020B0A04020102020204" pitchFamily="34" charset="0"/>
                <a:cs typeface="Arial" panose="020B0604020202020204" pitchFamily="34" charset="0"/>
              </a:rPr>
              <a:t/>
            </a:r>
            <a:br>
              <a:rPr lang="cs-CZ" sz="2400" dirty="0" smtClean="0">
                <a:solidFill>
                  <a:schemeClr val="bg1"/>
                </a:solidFill>
                <a:latin typeface="Arial Black" panose="020B0A04020102020204" pitchFamily="34" charset="0"/>
                <a:cs typeface="Arial" panose="020B0604020202020204" pitchFamily="34" charset="0"/>
              </a:rPr>
            </a:br>
            <a:r>
              <a:rPr lang="cs-CZ" sz="2000" dirty="0" smtClean="0">
                <a:solidFill>
                  <a:schemeClr val="bg1"/>
                </a:solidFill>
                <a:latin typeface="Arial Black" panose="020B0A04020102020204" pitchFamily="34" charset="0"/>
                <a:cs typeface="Arial" panose="020B0604020202020204" pitchFamily="34" charset="0"/>
              </a:rPr>
              <a:t>ABOVE-ANVIL CIRRUS PLUMES</a:t>
            </a:r>
          </a:p>
          <a:p>
            <a:r>
              <a:rPr lang="cs-CZ" sz="600" dirty="0" smtClean="0">
                <a:solidFill>
                  <a:schemeClr val="bg1"/>
                </a:solidFill>
                <a:latin typeface="Arial Black" panose="020B0A04020102020204" pitchFamily="34" charset="0"/>
                <a:cs typeface="Arial" panose="020B0604020202020204" pitchFamily="34" charset="0"/>
              </a:rPr>
              <a:t> </a:t>
            </a:r>
            <a:r>
              <a:rPr lang="cs-CZ" sz="2400" dirty="0">
                <a:solidFill>
                  <a:schemeClr val="bg1"/>
                </a:solidFill>
                <a:latin typeface="Arial Black" panose="020B0A04020102020204" pitchFamily="34" charset="0"/>
                <a:cs typeface="Arial" panose="020B0604020202020204" pitchFamily="34" charset="0"/>
              </a:rPr>
              <a:t/>
            </a:r>
            <a:br>
              <a:rPr lang="cs-CZ" sz="2400" dirty="0">
                <a:solidFill>
                  <a:schemeClr val="bg1"/>
                </a:solidFill>
                <a:latin typeface="Arial Black" panose="020B0A04020102020204" pitchFamily="34" charset="0"/>
                <a:cs typeface="Arial" panose="020B0604020202020204" pitchFamily="34" charset="0"/>
              </a:rPr>
            </a:br>
            <a:r>
              <a:rPr lang="cs-CZ" sz="2000" dirty="0" smtClean="0">
                <a:solidFill>
                  <a:schemeClr val="bg1"/>
                </a:solidFill>
                <a:latin typeface="Arial Black" panose="020B0A04020102020204" pitchFamily="34" charset="0"/>
                <a:cs typeface="Arial" panose="020B0604020202020204" pitchFamily="34" charset="0"/>
              </a:rPr>
              <a:t>LOWER STARTOSPHERE MOISTURE </a:t>
            </a:r>
            <a:r>
              <a:rPr lang="en-US" sz="2000" dirty="0" smtClean="0">
                <a:solidFill>
                  <a:schemeClr val="bg1"/>
                </a:solidFill>
                <a:latin typeface="Arial Black" panose="020B0A04020102020204" pitchFamily="34" charset="0"/>
                <a:cs typeface="Arial" panose="020B0604020202020204" pitchFamily="34" charset="0"/>
              </a:rPr>
              <a:t>ABOVE STORMS</a:t>
            </a:r>
            <a:endParaRPr lang="cs-CZ" sz="2000" dirty="0" smtClean="0">
              <a:solidFill>
                <a:schemeClr val="bg1"/>
              </a:solidFill>
              <a:latin typeface="Arial Black" panose="020B0A04020102020204" pitchFamily="34" charset="0"/>
              <a:cs typeface="Arial" panose="020B0604020202020204" pitchFamily="34" charset="0"/>
            </a:endParaRPr>
          </a:p>
        </p:txBody>
      </p:sp>
    </p:spTree>
    <p:extLst>
      <p:ext uri="{BB962C8B-B14F-4D97-AF65-F5344CB8AC3E}">
        <p14:creationId xmlns:p14="http://schemas.microsoft.com/office/powerpoint/2010/main" val="12202647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1440000" y="1935320"/>
            <a:ext cx="4152804" cy="400110"/>
          </a:xfrm>
          <a:prstGeom prst="rect">
            <a:avLst/>
          </a:prstGeom>
          <a:noFill/>
        </p:spPr>
        <p:txBody>
          <a:bodyPr wrap="none" rtlCol="0">
            <a:spAutoFit/>
          </a:bodyPr>
          <a:lstStyle/>
          <a:p>
            <a:r>
              <a:rPr lang="cs-CZ" sz="2000" cap="all" dirty="0">
                <a:solidFill>
                  <a:schemeClr val="bg1"/>
                </a:solidFill>
                <a:latin typeface="Arial Black" panose="020B0A04020102020204" pitchFamily="34" charset="0"/>
                <a:cs typeface="Arial" panose="020B0604020202020204" pitchFamily="34" charset="0"/>
              </a:rPr>
              <a:t>STORM TOP </a:t>
            </a:r>
            <a:r>
              <a:rPr lang="cs-CZ" sz="2000" cap="all" dirty="0" smtClean="0">
                <a:solidFill>
                  <a:schemeClr val="bg1"/>
                </a:solidFill>
                <a:latin typeface="Arial Black" panose="020B0A04020102020204" pitchFamily="34" charset="0"/>
                <a:cs typeface="Arial" panose="020B0604020202020204" pitchFamily="34" charset="0"/>
              </a:rPr>
              <a:t>MICROPHYSICS</a:t>
            </a:r>
            <a:endParaRPr lang="en-US" sz="2000" cap="all" dirty="0">
              <a:solidFill>
                <a:schemeClr val="bg1"/>
              </a:solidFill>
              <a:latin typeface="Arial Black" panose="020B0A04020102020204" pitchFamily="34" charset="0"/>
              <a:cs typeface="Arial" panose="020B0604020202020204" pitchFamily="34" charset="0"/>
            </a:endParaRPr>
          </a:p>
        </p:txBody>
      </p:sp>
      <p:sp>
        <p:nvSpPr>
          <p:cNvPr id="4" name="TextovéPole 3"/>
          <p:cNvSpPr txBox="1"/>
          <p:nvPr/>
        </p:nvSpPr>
        <p:spPr>
          <a:xfrm>
            <a:off x="1440000" y="881320"/>
            <a:ext cx="1386918" cy="461665"/>
          </a:xfrm>
          <a:prstGeom prst="rect">
            <a:avLst/>
          </a:prstGeom>
          <a:noFill/>
        </p:spPr>
        <p:txBody>
          <a:bodyPr wrap="none" rtlCol="0">
            <a:spAutoFit/>
          </a:bodyPr>
          <a:lstStyle/>
          <a:p>
            <a:r>
              <a:rPr lang="cs-CZ" sz="2400" dirty="0" smtClean="0">
                <a:solidFill>
                  <a:schemeClr val="tx2">
                    <a:lumMod val="75000"/>
                  </a:schemeClr>
                </a:solidFill>
                <a:latin typeface="Arial Black" panose="020B0A04020102020204" pitchFamily="34" charset="0"/>
                <a:cs typeface="Arial" panose="020B0604020202020204" pitchFamily="34" charset="0"/>
              </a:rPr>
              <a:t>PART 3</a:t>
            </a:r>
            <a:endParaRPr lang="cs-CZ" sz="600" dirty="0" smtClean="0">
              <a:solidFill>
                <a:schemeClr val="tx2">
                  <a:lumMod val="75000"/>
                </a:schemeClr>
              </a:solidFill>
              <a:latin typeface="Arial Black" panose="020B0A04020102020204" pitchFamily="34" charset="0"/>
              <a:cs typeface="Arial" panose="020B0604020202020204" pitchFamily="34" charset="0"/>
            </a:endParaRPr>
          </a:p>
        </p:txBody>
      </p:sp>
    </p:spTree>
    <p:extLst>
      <p:ext uri="{BB962C8B-B14F-4D97-AF65-F5344CB8AC3E}">
        <p14:creationId xmlns:p14="http://schemas.microsoft.com/office/powerpoint/2010/main" val="33064263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4200493" y="2676788"/>
            <a:ext cx="3910860" cy="400110"/>
          </a:xfrm>
          <a:prstGeom prst="rect">
            <a:avLst/>
          </a:prstGeom>
          <a:noFill/>
          <a:ln w="9525">
            <a:noFill/>
            <a:miter lim="800000"/>
            <a:headEnd/>
            <a:tailEnd/>
          </a:ln>
          <a:effectLst/>
        </p:spPr>
        <p:txBody>
          <a:bodyPr wrap="square">
            <a:spAutoFit/>
          </a:bodyPr>
          <a:lstStyle/>
          <a:p>
            <a:pPr algn="ctr">
              <a:defRPr/>
            </a:pPr>
            <a:r>
              <a:rPr lang="en-US" sz="2000" b="1" dirty="0" smtClean="0">
                <a:solidFill>
                  <a:schemeClr val="bg1"/>
                </a:solidFill>
                <a:latin typeface="Arial" panose="020B0604020202020204" pitchFamily="34" charset="0"/>
                <a:cs typeface="Arial" panose="020B0604020202020204" pitchFamily="34" charset="0"/>
              </a:rPr>
              <a:t>Spectral</a:t>
            </a:r>
            <a:r>
              <a:rPr lang="cs-CZ" sz="2000" b="1" dirty="0" smtClean="0">
                <a:solidFill>
                  <a:schemeClr val="bg1"/>
                </a:solidFill>
                <a:latin typeface="Arial" panose="020B0604020202020204" pitchFamily="34" charset="0"/>
                <a:cs typeface="Arial" panose="020B0604020202020204" pitchFamily="34" charset="0"/>
              </a:rPr>
              <a:t> band 3.5 </a:t>
            </a:r>
            <a:r>
              <a:rPr lang="en-US" sz="2000" b="1" dirty="0" smtClean="0">
                <a:solidFill>
                  <a:schemeClr val="bg1"/>
                </a:solidFill>
                <a:latin typeface="Arial" panose="020B0604020202020204" pitchFamily="34" charset="0"/>
                <a:cs typeface="Arial" panose="020B0604020202020204" pitchFamily="34" charset="0"/>
              </a:rPr>
              <a:t>– 4</a:t>
            </a:r>
            <a:r>
              <a:rPr lang="cs-CZ" sz="2000" b="1" dirty="0" smtClean="0">
                <a:solidFill>
                  <a:schemeClr val="bg1"/>
                </a:solidFill>
                <a:latin typeface="Arial" panose="020B0604020202020204" pitchFamily="34" charset="0"/>
                <a:cs typeface="Arial" panose="020B0604020202020204" pitchFamily="34" charset="0"/>
              </a:rPr>
              <a:t>.0 µm</a:t>
            </a:r>
            <a:endParaRPr lang="en-US" sz="20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25923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9"/>
          <p:cNvPicPr>
            <a:picLocks noChangeAspect="1" noChangeArrowheads="1"/>
          </p:cNvPicPr>
          <p:nvPr/>
        </p:nvPicPr>
        <p:blipFill>
          <a:blip r:embed="rId2" cstate="print"/>
          <a:srcRect/>
          <a:stretch>
            <a:fillRect/>
          </a:stretch>
        </p:blipFill>
        <p:spPr bwMode="auto">
          <a:xfrm>
            <a:off x="355513" y="792000"/>
            <a:ext cx="7327021" cy="5220000"/>
          </a:xfrm>
          <a:prstGeom prst="rect">
            <a:avLst/>
          </a:prstGeom>
          <a:noFill/>
          <a:ln w="9525">
            <a:noFill/>
            <a:miter lim="800000"/>
            <a:headEnd/>
            <a:tailEnd/>
          </a:ln>
        </p:spPr>
      </p:pic>
      <p:sp>
        <p:nvSpPr>
          <p:cNvPr id="3" name="Rectangle 12"/>
          <p:cNvSpPr>
            <a:spLocks noChangeArrowheads="1"/>
          </p:cNvSpPr>
          <p:nvPr/>
        </p:nvSpPr>
        <p:spPr bwMode="auto">
          <a:xfrm>
            <a:off x="2636159" y="4567305"/>
            <a:ext cx="217487" cy="792163"/>
          </a:xfrm>
          <a:prstGeom prst="rect">
            <a:avLst/>
          </a:prstGeom>
          <a:solidFill>
            <a:schemeClr val="hlink">
              <a:alpha val="50195"/>
            </a:schemeClr>
          </a:solidFill>
          <a:ln w="19050">
            <a:solidFill>
              <a:srgbClr val="3366FF"/>
            </a:solidFill>
            <a:miter lim="800000"/>
            <a:headEnd/>
            <a:tailEnd/>
          </a:ln>
        </p:spPr>
        <p:txBody>
          <a:bodyPr wrap="none" anchor="ctr"/>
          <a:lstStyle/>
          <a:p>
            <a:endParaRPr lang="en-US" dirty="0"/>
          </a:p>
        </p:txBody>
      </p:sp>
      <p:sp>
        <p:nvSpPr>
          <p:cNvPr id="4" name="AutoShape 14"/>
          <p:cNvSpPr>
            <a:spLocks noChangeArrowheads="1"/>
          </p:cNvSpPr>
          <p:nvPr/>
        </p:nvSpPr>
        <p:spPr bwMode="auto">
          <a:xfrm>
            <a:off x="2564721" y="3630680"/>
            <a:ext cx="360363" cy="720725"/>
          </a:xfrm>
          <a:prstGeom prst="downArrow">
            <a:avLst>
              <a:gd name="adj1" fmla="val 49778"/>
              <a:gd name="adj2" fmla="val 84139"/>
            </a:avLst>
          </a:prstGeom>
          <a:solidFill>
            <a:srgbClr val="0099CC"/>
          </a:solidFill>
          <a:ln w="9525">
            <a:solidFill>
              <a:schemeClr val="tx1"/>
            </a:solidFill>
            <a:miter lim="800000"/>
            <a:headEnd/>
            <a:tailEnd/>
          </a:ln>
        </p:spPr>
        <p:txBody>
          <a:bodyPr wrap="none" anchor="ctr"/>
          <a:lstStyle/>
          <a:p>
            <a:endParaRPr lang="en-US" dirty="0"/>
          </a:p>
        </p:txBody>
      </p:sp>
      <p:sp>
        <p:nvSpPr>
          <p:cNvPr id="5" name="Text Box 15"/>
          <p:cNvSpPr txBox="1">
            <a:spLocks noChangeArrowheads="1"/>
          </p:cNvSpPr>
          <p:nvPr/>
        </p:nvSpPr>
        <p:spPr bwMode="auto">
          <a:xfrm>
            <a:off x="1889663" y="3163071"/>
            <a:ext cx="1720438" cy="366712"/>
          </a:xfrm>
          <a:prstGeom prst="rect">
            <a:avLst/>
          </a:prstGeom>
          <a:noFill/>
          <a:ln w="9525">
            <a:noFill/>
            <a:miter lim="800000"/>
            <a:headEnd/>
            <a:tailEnd/>
          </a:ln>
        </p:spPr>
        <p:txBody>
          <a:bodyPr wrap="square">
            <a:spAutoFit/>
          </a:bodyPr>
          <a:lstStyle/>
          <a:p>
            <a:r>
              <a:rPr lang="en-US" b="1" i="1" dirty="0">
                <a:solidFill>
                  <a:srgbClr val="336699"/>
                </a:solidFill>
              </a:rPr>
              <a:t>Band 3.5 – 4 </a:t>
            </a:r>
            <a:r>
              <a:rPr lang="el-GR" b="1" i="1">
                <a:solidFill>
                  <a:srgbClr val="336699"/>
                </a:solidFill>
              </a:rPr>
              <a:t>μ</a:t>
            </a:r>
            <a:r>
              <a:rPr lang="en-US" b="1" i="1" dirty="0">
                <a:solidFill>
                  <a:srgbClr val="336699"/>
                </a:solidFill>
              </a:rPr>
              <a:t>m</a:t>
            </a:r>
          </a:p>
        </p:txBody>
      </p:sp>
      <p:sp>
        <p:nvSpPr>
          <p:cNvPr id="8"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Spectral</a:t>
            </a:r>
            <a:r>
              <a:rPr lang="cs-CZ" sz="1400" b="1" dirty="0" smtClean="0">
                <a:solidFill>
                  <a:schemeClr val="bg1"/>
                </a:solidFill>
                <a:latin typeface="Arial" panose="020B0604020202020204" pitchFamily="34" charset="0"/>
                <a:cs typeface="Arial" panose="020B0604020202020204" pitchFamily="34" charset="0"/>
              </a:rPr>
              <a:t> band 3.5 </a:t>
            </a:r>
            <a:r>
              <a:rPr lang="en-US" sz="1400" b="1" dirty="0" smtClean="0">
                <a:solidFill>
                  <a:schemeClr val="bg1"/>
                </a:solidFill>
                <a:latin typeface="Arial" panose="020B0604020202020204" pitchFamily="34" charset="0"/>
                <a:cs typeface="Arial" panose="020B0604020202020204" pitchFamily="34" charset="0"/>
              </a:rPr>
              <a:t>~</a:t>
            </a:r>
            <a:r>
              <a:rPr lang="cs-CZ" sz="1400" b="1" dirty="0" smtClean="0">
                <a:solidFill>
                  <a:schemeClr val="bg1"/>
                </a:solidFill>
                <a:latin typeface="Arial" panose="020B0604020202020204" pitchFamily="34" charset="0"/>
                <a:cs typeface="Arial" panose="020B0604020202020204" pitchFamily="34" charset="0"/>
              </a:rPr>
              <a:t> 4.0 µm</a:t>
            </a:r>
            <a:endParaRPr lang="en-US" sz="1400" b="1" dirty="0">
              <a:solidFill>
                <a:schemeClr val="bg1"/>
              </a:solidFill>
              <a:latin typeface="Arial" panose="020B0604020202020204" pitchFamily="34" charset="0"/>
              <a:cs typeface="Arial" panose="020B0604020202020204" pitchFamily="34" charset="0"/>
            </a:endParaRPr>
          </a:p>
        </p:txBody>
      </p:sp>
      <p:sp>
        <p:nvSpPr>
          <p:cNvPr id="9" name="Text Box 7"/>
          <p:cNvSpPr txBox="1">
            <a:spLocks noChangeArrowheads="1"/>
          </p:cNvSpPr>
          <p:nvPr/>
        </p:nvSpPr>
        <p:spPr bwMode="auto">
          <a:xfrm>
            <a:off x="7801294" y="749209"/>
            <a:ext cx="4222472" cy="2677656"/>
          </a:xfrm>
          <a:prstGeom prst="rect">
            <a:avLst/>
          </a:prstGeom>
          <a:noFill/>
          <a:ln w="9525">
            <a:noFill/>
            <a:miter lim="800000"/>
            <a:headEnd/>
            <a:tailEnd/>
          </a:ln>
        </p:spPr>
        <p:txBody>
          <a:bodyPr wrap="square">
            <a:spAutoFit/>
          </a:bodyPr>
          <a:lstStyle/>
          <a:p>
            <a:pPr marL="177800" indent="-177800" algn="just">
              <a:buFontTx/>
              <a:buChar char="•"/>
            </a:pPr>
            <a:r>
              <a:rPr lang="en-US" sz="1200" dirty="0" smtClean="0">
                <a:solidFill>
                  <a:schemeClr val="bg1"/>
                </a:solidFill>
                <a:latin typeface="Arial" panose="020B0604020202020204" pitchFamily="34" charset="0"/>
                <a:cs typeface="Arial" panose="020B0604020202020204" pitchFamily="34" charset="0"/>
              </a:rPr>
              <a:t>In daytime, the </a:t>
            </a:r>
            <a:r>
              <a:rPr lang="en-US" sz="1200" dirty="0">
                <a:solidFill>
                  <a:schemeClr val="bg1"/>
                </a:solidFill>
                <a:latin typeface="Arial" panose="020B0604020202020204" pitchFamily="34" charset="0"/>
                <a:cs typeface="Arial" panose="020B0604020202020204" pitchFamily="34" charset="0"/>
              </a:rPr>
              <a:t>band is composed </a:t>
            </a:r>
            <a:r>
              <a:rPr lang="en-US" sz="1200" dirty="0" smtClean="0">
                <a:solidFill>
                  <a:schemeClr val="bg1"/>
                </a:solidFill>
                <a:latin typeface="Arial" panose="020B0604020202020204" pitchFamily="34" charset="0"/>
                <a:cs typeface="Arial" panose="020B0604020202020204" pitchFamily="34" charset="0"/>
              </a:rPr>
              <a:t>of </a:t>
            </a:r>
            <a:r>
              <a:rPr lang="en-US" sz="1200" dirty="0">
                <a:solidFill>
                  <a:schemeClr val="bg1"/>
                </a:solidFill>
                <a:latin typeface="Arial" panose="020B0604020202020204" pitchFamily="34" charset="0"/>
                <a:cs typeface="Arial" panose="020B0604020202020204" pitchFamily="34" charset="0"/>
              </a:rPr>
              <a:t>two components, the solar reflected and the thermal emitted radiance;</a:t>
            </a:r>
          </a:p>
          <a:p>
            <a:pPr marL="177800" indent="-177800" algn="just">
              <a:buFontTx/>
              <a:buChar char="•"/>
            </a:pPr>
            <a:endParaRPr lang="en-US" sz="1200" dirty="0">
              <a:solidFill>
                <a:schemeClr val="bg1"/>
              </a:solidFill>
              <a:latin typeface="Arial" panose="020B0604020202020204" pitchFamily="34" charset="0"/>
              <a:cs typeface="Arial" panose="020B0604020202020204" pitchFamily="34" charset="0"/>
            </a:endParaRPr>
          </a:p>
          <a:p>
            <a:pPr marL="177800" indent="-177800" algn="just">
              <a:buFontTx/>
              <a:buChar char="•"/>
            </a:pPr>
            <a:r>
              <a:rPr lang="en-US" sz="1200" dirty="0">
                <a:solidFill>
                  <a:schemeClr val="bg1"/>
                </a:solidFill>
                <a:latin typeface="Arial" panose="020B0604020202020204" pitchFamily="34" charset="0"/>
                <a:cs typeface="Arial" panose="020B0604020202020204" pitchFamily="34" charset="0"/>
              </a:rPr>
              <a:t>in nighttime – only the emitted </a:t>
            </a:r>
            <a:r>
              <a:rPr lang="en-US" sz="1200" dirty="0" smtClean="0">
                <a:solidFill>
                  <a:schemeClr val="bg1"/>
                </a:solidFill>
                <a:latin typeface="Arial" panose="020B0604020202020204" pitchFamily="34" charset="0"/>
                <a:cs typeface="Arial" panose="020B0604020202020204" pitchFamily="34" charset="0"/>
              </a:rPr>
              <a:t>radiance, thus standard thermal image;</a:t>
            </a:r>
            <a:endParaRPr lang="en-US" sz="1200" dirty="0">
              <a:solidFill>
                <a:schemeClr val="bg1"/>
              </a:solidFill>
              <a:latin typeface="Arial" panose="020B0604020202020204" pitchFamily="34" charset="0"/>
              <a:cs typeface="Arial" panose="020B0604020202020204" pitchFamily="34" charset="0"/>
            </a:endParaRPr>
          </a:p>
          <a:p>
            <a:pPr marL="177800" indent="-177800" algn="just">
              <a:buFontTx/>
              <a:buChar char="•"/>
            </a:pPr>
            <a:endParaRPr lang="en-US" sz="1200" dirty="0">
              <a:solidFill>
                <a:schemeClr val="bg1"/>
              </a:solidFill>
              <a:latin typeface="Arial" panose="020B0604020202020204" pitchFamily="34" charset="0"/>
              <a:cs typeface="Arial" panose="020B0604020202020204" pitchFamily="34" charset="0"/>
            </a:endParaRPr>
          </a:p>
          <a:p>
            <a:pPr marL="177800" indent="-177800" algn="just">
              <a:buFontTx/>
              <a:buChar char="•"/>
            </a:pPr>
            <a:r>
              <a:rPr lang="en-US" sz="1200" dirty="0">
                <a:solidFill>
                  <a:schemeClr val="bg1"/>
                </a:solidFill>
                <a:latin typeface="Arial" panose="020B0604020202020204" pitchFamily="34" charset="0"/>
                <a:cs typeface="Arial" panose="020B0604020202020204" pitchFamily="34" charset="0"/>
              </a:rPr>
              <a:t>i</a:t>
            </a:r>
            <a:r>
              <a:rPr lang="en-US" sz="1200" dirty="0" smtClean="0">
                <a:solidFill>
                  <a:schemeClr val="bg1"/>
                </a:solidFill>
                <a:latin typeface="Arial" panose="020B0604020202020204" pitchFamily="34" charset="0"/>
                <a:cs typeface="Arial" panose="020B0604020202020204" pitchFamily="34" charset="0"/>
              </a:rPr>
              <a:t>n daytime, the </a:t>
            </a:r>
            <a:r>
              <a:rPr lang="en-US" sz="1200" dirty="0">
                <a:solidFill>
                  <a:schemeClr val="bg1"/>
                </a:solidFill>
                <a:latin typeface="Arial" panose="020B0604020202020204" pitchFamily="34" charset="0"/>
                <a:cs typeface="Arial" panose="020B0604020202020204" pitchFamily="34" charset="0"/>
              </a:rPr>
              <a:t>two components are </a:t>
            </a:r>
            <a:r>
              <a:rPr lang="en-US" sz="1200" dirty="0" smtClean="0">
                <a:solidFill>
                  <a:schemeClr val="bg1"/>
                </a:solidFill>
                <a:latin typeface="Arial" panose="020B0604020202020204" pitchFamily="34" charset="0"/>
                <a:cs typeface="Arial" panose="020B0604020202020204" pitchFamily="34" charset="0"/>
              </a:rPr>
              <a:t>roughly comparable</a:t>
            </a:r>
            <a:r>
              <a:rPr lang="en-US" sz="1200" dirty="0">
                <a:solidFill>
                  <a:schemeClr val="bg1"/>
                </a:solidFill>
                <a:latin typeface="Arial" panose="020B0604020202020204" pitchFamily="34" charset="0"/>
                <a:cs typeface="Arial" panose="020B0604020202020204" pitchFamily="34" charset="0"/>
              </a:rPr>
              <a:t>, which of them dominates depends of several factors: solar zenith angle, surface or cloud top reflectivity, and temperature of the emitting surface;</a:t>
            </a:r>
          </a:p>
          <a:p>
            <a:pPr marL="177800" indent="-177800" algn="just">
              <a:buFontTx/>
              <a:buChar char="•"/>
            </a:pPr>
            <a:endParaRPr lang="en-US" sz="1200" dirty="0">
              <a:solidFill>
                <a:schemeClr val="bg1"/>
              </a:solidFill>
              <a:latin typeface="Arial" panose="020B0604020202020204" pitchFamily="34" charset="0"/>
              <a:cs typeface="Arial" panose="020B0604020202020204" pitchFamily="34" charset="0"/>
            </a:endParaRPr>
          </a:p>
          <a:p>
            <a:pPr marL="177800" indent="-177800" algn="just">
              <a:buFontTx/>
              <a:buChar char="•"/>
            </a:pPr>
            <a:r>
              <a:rPr lang="en-US" sz="1200" dirty="0">
                <a:solidFill>
                  <a:schemeClr val="bg1"/>
                </a:solidFill>
                <a:latin typeface="Arial" panose="020B0604020202020204" pitchFamily="34" charset="0"/>
                <a:cs typeface="Arial" panose="020B0604020202020204" pitchFamily="34" charset="0"/>
              </a:rPr>
              <a:t>both of these components are rather weak – possible noise problems - namely in the night, </a:t>
            </a:r>
            <a:r>
              <a:rPr lang="en-US" sz="1200" dirty="0" smtClean="0">
                <a:solidFill>
                  <a:schemeClr val="bg1"/>
                </a:solidFill>
                <a:latin typeface="Arial" panose="020B0604020202020204" pitchFamily="34" charset="0"/>
                <a:cs typeface="Arial" panose="020B0604020202020204" pitchFamily="34" charset="0"/>
              </a:rPr>
              <a:t>when </a:t>
            </a:r>
            <a:r>
              <a:rPr lang="en-US" sz="1200" dirty="0">
                <a:solidFill>
                  <a:schemeClr val="bg1"/>
                </a:solidFill>
                <a:latin typeface="Arial" panose="020B0604020202020204" pitchFamily="34" charset="0"/>
                <a:cs typeface="Arial" panose="020B0604020202020204" pitchFamily="34" charset="0"/>
              </a:rPr>
              <a:t>observing </a:t>
            </a:r>
            <a:r>
              <a:rPr lang="en-US" sz="1200" dirty="0" smtClean="0">
                <a:solidFill>
                  <a:schemeClr val="bg1"/>
                </a:solidFill>
                <a:latin typeface="Arial" panose="020B0604020202020204" pitchFamily="34" charset="0"/>
                <a:cs typeface="Arial" panose="020B0604020202020204" pitchFamily="34" charset="0"/>
              </a:rPr>
              <a:t>high cold </a:t>
            </a:r>
            <a:r>
              <a:rPr lang="en-US" sz="1200" dirty="0">
                <a:solidFill>
                  <a:schemeClr val="bg1"/>
                </a:solidFill>
                <a:latin typeface="Arial" panose="020B0604020202020204" pitchFamily="34" charset="0"/>
                <a:cs typeface="Arial" panose="020B0604020202020204" pitchFamily="34" charset="0"/>
              </a:rPr>
              <a:t>cloud </a:t>
            </a:r>
            <a:r>
              <a:rPr lang="en-US" sz="1200" dirty="0" smtClean="0">
                <a:solidFill>
                  <a:schemeClr val="bg1"/>
                </a:solidFill>
                <a:latin typeface="Arial" panose="020B0604020202020204" pitchFamily="34" charset="0"/>
                <a:cs typeface="Arial" panose="020B0604020202020204" pitchFamily="34" charset="0"/>
              </a:rPr>
              <a:t>tops.</a:t>
            </a:r>
            <a:endParaRPr lang="en-US" sz="1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29061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8"/>
          <p:cNvSpPr txBox="1">
            <a:spLocks noChangeArrowheads="1"/>
          </p:cNvSpPr>
          <p:nvPr/>
        </p:nvSpPr>
        <p:spPr bwMode="auto">
          <a:xfrm>
            <a:off x="8616407" y="5241939"/>
            <a:ext cx="3175790" cy="738664"/>
          </a:xfrm>
          <a:prstGeom prst="rect">
            <a:avLst/>
          </a:prstGeom>
          <a:noFill/>
          <a:ln w="0">
            <a:noFill/>
            <a:miter lim="800000"/>
            <a:headEnd/>
            <a:tailEnd/>
          </a:ln>
        </p:spPr>
        <p:txBody>
          <a:bodyPr wrap="square">
            <a:spAutoFit/>
          </a:bodyPr>
          <a:lstStyle/>
          <a:p>
            <a:pPr marL="266700" indent="-266700"/>
            <a:r>
              <a:rPr lang="cs-CZ" altLang="en-US" sz="1050" dirty="0">
                <a:solidFill>
                  <a:srgbClr val="FFFFFF"/>
                </a:solidFill>
                <a:latin typeface="Arial"/>
                <a:cs typeface="Times New Roman" pitchFamily="18" charset="0"/>
              </a:rPr>
              <a:t>α</a:t>
            </a:r>
            <a:r>
              <a:rPr lang="en-US" altLang="en-US" sz="1050" dirty="0">
                <a:solidFill>
                  <a:srgbClr val="FFFFFF"/>
                </a:solidFill>
                <a:latin typeface="Arial"/>
                <a:cs typeface="Times New Roman" pitchFamily="18" charset="0"/>
              </a:rPr>
              <a:t> … </a:t>
            </a:r>
            <a:r>
              <a:rPr lang="cs-CZ" altLang="en-US" sz="1050" dirty="0" smtClean="0">
                <a:solidFill>
                  <a:srgbClr val="FFFFFF"/>
                </a:solidFill>
                <a:latin typeface="Arial"/>
              </a:rPr>
              <a:t>reflectivity</a:t>
            </a:r>
            <a:r>
              <a:rPr lang="en-US" altLang="en-US" sz="1050" dirty="0">
                <a:solidFill>
                  <a:srgbClr val="FFFFFF"/>
                </a:solidFill>
                <a:latin typeface="Arial"/>
              </a:rPr>
              <a:t> (assuming opaque </a:t>
            </a:r>
            <a:r>
              <a:rPr lang="en-US" altLang="en-US" sz="1050" dirty="0" smtClean="0">
                <a:solidFill>
                  <a:srgbClr val="FFFFFF"/>
                </a:solidFill>
                <a:latin typeface="Arial"/>
              </a:rPr>
              <a:t>cloud top layer and Lambertian diffusion)</a:t>
            </a:r>
          </a:p>
          <a:p>
            <a:pPr marL="266700" indent="-266700"/>
            <a:endParaRPr lang="en-US" altLang="en-US" sz="1050" dirty="0">
              <a:solidFill>
                <a:srgbClr val="FFFFFF"/>
              </a:solidFill>
              <a:latin typeface="Arial"/>
            </a:endParaRPr>
          </a:p>
          <a:p>
            <a:r>
              <a:rPr lang="en-US" altLang="en-US" sz="1050" dirty="0">
                <a:solidFill>
                  <a:srgbClr val="FFFFFF"/>
                </a:solidFill>
                <a:latin typeface="Arial"/>
                <a:cs typeface="Times New Roman" pitchFamily="18" charset="0"/>
              </a:rPr>
              <a:t>ξ … </a:t>
            </a:r>
            <a:r>
              <a:rPr lang="en-US" altLang="en-US" sz="1050" dirty="0" smtClean="0">
                <a:solidFill>
                  <a:srgbClr val="FFFFFF"/>
                </a:solidFill>
                <a:latin typeface="Arial"/>
                <a:cs typeface="Times New Roman" pitchFamily="18" charset="0"/>
              </a:rPr>
              <a:t>solar</a:t>
            </a:r>
            <a:r>
              <a:rPr lang="cs-CZ" altLang="en-US" sz="1050" dirty="0" smtClean="0">
                <a:solidFill>
                  <a:srgbClr val="FFFFFF"/>
                </a:solidFill>
                <a:latin typeface="Arial"/>
                <a:cs typeface="Times New Roman" pitchFamily="18" charset="0"/>
              </a:rPr>
              <a:t> </a:t>
            </a:r>
            <a:r>
              <a:rPr lang="en-US" altLang="en-US" sz="1050" dirty="0" smtClean="0">
                <a:solidFill>
                  <a:srgbClr val="FFFFFF"/>
                </a:solidFill>
                <a:latin typeface="Arial"/>
                <a:cs typeface="Times New Roman" pitchFamily="18" charset="0"/>
              </a:rPr>
              <a:t>zenith</a:t>
            </a:r>
            <a:r>
              <a:rPr lang="cs-CZ" altLang="en-US" sz="1050" dirty="0" smtClean="0">
                <a:solidFill>
                  <a:srgbClr val="FFFFFF"/>
                </a:solidFill>
                <a:latin typeface="Arial"/>
                <a:cs typeface="Times New Roman" pitchFamily="18" charset="0"/>
              </a:rPr>
              <a:t> </a:t>
            </a:r>
            <a:r>
              <a:rPr lang="en-US" altLang="en-US" sz="1050" dirty="0" smtClean="0">
                <a:solidFill>
                  <a:srgbClr val="FFFFFF"/>
                </a:solidFill>
                <a:latin typeface="Arial"/>
                <a:cs typeface="Times New Roman" pitchFamily="18" charset="0"/>
              </a:rPr>
              <a:t>angle</a:t>
            </a:r>
            <a:endParaRPr lang="en-US" altLang="en-US" sz="1050" dirty="0">
              <a:solidFill>
                <a:srgbClr val="FFFFFF"/>
              </a:solidFill>
              <a:latin typeface="Arial"/>
            </a:endParaRPr>
          </a:p>
        </p:txBody>
      </p:sp>
      <p:sp>
        <p:nvSpPr>
          <p:cNvPr id="7" name="Text Box 5"/>
          <p:cNvSpPr txBox="1">
            <a:spLocks noChangeArrowheads="1"/>
          </p:cNvSpPr>
          <p:nvPr/>
        </p:nvSpPr>
        <p:spPr bwMode="auto">
          <a:xfrm>
            <a:off x="262785" y="141394"/>
            <a:ext cx="899403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Spectral</a:t>
            </a:r>
            <a:r>
              <a:rPr lang="cs-CZ" sz="1400" b="1" dirty="0" smtClean="0">
                <a:solidFill>
                  <a:schemeClr val="bg1"/>
                </a:solidFill>
                <a:latin typeface="Arial" panose="020B0604020202020204" pitchFamily="34" charset="0"/>
                <a:cs typeface="Arial" panose="020B0604020202020204" pitchFamily="34" charset="0"/>
              </a:rPr>
              <a:t> band 3.5 </a:t>
            </a:r>
            <a:r>
              <a:rPr lang="en-US" sz="1400" b="1" dirty="0" smtClean="0">
                <a:solidFill>
                  <a:schemeClr val="bg1"/>
                </a:solidFill>
                <a:latin typeface="Arial" panose="020B0604020202020204" pitchFamily="34" charset="0"/>
                <a:cs typeface="Arial" panose="020B0604020202020204" pitchFamily="34" charset="0"/>
              </a:rPr>
              <a:t>~</a:t>
            </a:r>
            <a:r>
              <a:rPr lang="cs-CZ" sz="1400" b="1" dirty="0" smtClean="0">
                <a:solidFill>
                  <a:schemeClr val="bg1"/>
                </a:solidFill>
                <a:latin typeface="Arial" panose="020B0604020202020204" pitchFamily="34" charset="0"/>
                <a:cs typeface="Arial" panose="020B0604020202020204" pitchFamily="34" charset="0"/>
              </a:rPr>
              <a:t> 4.0 µm</a:t>
            </a:r>
            <a:r>
              <a:rPr lang="en-US" sz="1400" b="1" dirty="0" smtClean="0">
                <a:solidFill>
                  <a:schemeClr val="bg1"/>
                </a:solidFill>
                <a:latin typeface="Arial" panose="020B0604020202020204" pitchFamily="34" charset="0"/>
                <a:cs typeface="Arial" panose="020B0604020202020204" pitchFamily="34" charset="0"/>
              </a:rPr>
              <a:t>  –  ratio between solar reflected component and thermal emission</a:t>
            </a:r>
            <a:endParaRPr lang="en-US" sz="1400" b="1" dirty="0">
              <a:solidFill>
                <a:schemeClr val="bg1"/>
              </a:solidFill>
              <a:latin typeface="Arial" panose="020B0604020202020204" pitchFamily="34" charset="0"/>
              <a:cs typeface="Arial" panose="020B0604020202020204" pitchFamily="34" charset="0"/>
            </a:endParaRPr>
          </a:p>
        </p:txBody>
      </p:sp>
      <p:pic>
        <p:nvPicPr>
          <p:cNvPr id="9" name="Obrázek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5609" y="792000"/>
            <a:ext cx="8009524" cy="5220000"/>
          </a:xfrm>
          <a:prstGeom prst="rect">
            <a:avLst/>
          </a:prstGeom>
        </p:spPr>
      </p:pic>
    </p:spTree>
    <p:extLst>
      <p:ext uri="{BB962C8B-B14F-4D97-AF65-F5344CB8AC3E}">
        <p14:creationId xmlns:p14="http://schemas.microsoft.com/office/powerpoint/2010/main" val="229935062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 name="Object 7"/>
          <p:cNvGraphicFramePr>
            <a:graphicFrameLocks noChangeAspect="1"/>
          </p:cNvGraphicFramePr>
          <p:nvPr>
            <p:extLst>
              <p:ext uri="{D42A27DB-BD31-4B8C-83A1-F6EECF244321}">
                <p14:modId xmlns:p14="http://schemas.microsoft.com/office/powerpoint/2010/main" val="3947515837"/>
              </p:ext>
            </p:extLst>
          </p:nvPr>
        </p:nvGraphicFramePr>
        <p:xfrm>
          <a:off x="3199577" y="4429125"/>
          <a:ext cx="2298700" cy="646113"/>
        </p:xfrm>
        <a:graphic>
          <a:graphicData uri="http://schemas.openxmlformats.org/presentationml/2006/ole">
            <mc:AlternateContent xmlns:mc="http://schemas.openxmlformats.org/markup-compatibility/2006">
              <mc:Choice xmlns:v="urn:schemas-microsoft-com:vml" Requires="v">
                <p:oleObj spid="_x0000_s1482" name="Equation" r:id="rId3" imgW="1536700" imgH="431800" progId="">
                  <p:embed/>
                </p:oleObj>
              </mc:Choice>
              <mc:Fallback>
                <p:oleObj name="Equation" r:id="rId3" imgW="1536700" imgH="431800" progId="">
                  <p:embed/>
                  <p:pic>
                    <p:nvPicPr>
                      <p:cNvPr id="1026"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99577" y="4429125"/>
                        <a:ext cx="2298700"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F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9" name="Obdélník 18"/>
          <p:cNvSpPr/>
          <p:nvPr/>
        </p:nvSpPr>
        <p:spPr>
          <a:xfrm>
            <a:off x="4661032" y="871312"/>
            <a:ext cx="3227165" cy="276999"/>
          </a:xfrm>
          <a:prstGeom prst="rect">
            <a:avLst/>
          </a:prstGeom>
        </p:spPr>
        <p:txBody>
          <a:bodyPr wrap="none">
            <a:spAutoFit/>
          </a:bodyPr>
          <a:lstStyle/>
          <a:p>
            <a:pPr>
              <a:defRPr/>
            </a:pPr>
            <a:r>
              <a:rPr lang="en-US" sz="1200" dirty="0">
                <a:solidFill>
                  <a:schemeClr val="bg1"/>
                </a:solidFill>
                <a:latin typeface="Arial" panose="020B0604020202020204" pitchFamily="34" charset="0"/>
                <a:cs typeface="Arial" panose="020B0604020202020204" pitchFamily="34" charset="0"/>
              </a:rPr>
              <a:t>... total radiance detected in the 3.7 µm band</a:t>
            </a:r>
          </a:p>
        </p:txBody>
      </p:sp>
      <p:graphicFrame>
        <p:nvGraphicFramePr>
          <p:cNvPr id="20" name="Object 10"/>
          <p:cNvGraphicFramePr>
            <a:graphicFrameLocks noChangeAspect="1"/>
          </p:cNvGraphicFramePr>
          <p:nvPr>
            <p:extLst>
              <p:ext uri="{D42A27DB-BD31-4B8C-83A1-F6EECF244321}">
                <p14:modId xmlns:p14="http://schemas.microsoft.com/office/powerpoint/2010/main" val="4027588767"/>
              </p:ext>
            </p:extLst>
          </p:nvPr>
        </p:nvGraphicFramePr>
        <p:xfrm>
          <a:off x="1640652" y="857250"/>
          <a:ext cx="2587625" cy="287338"/>
        </p:xfrm>
        <a:graphic>
          <a:graphicData uri="http://schemas.openxmlformats.org/presentationml/2006/ole">
            <mc:AlternateContent xmlns:mc="http://schemas.openxmlformats.org/markup-compatibility/2006">
              <mc:Choice xmlns:v="urn:schemas-microsoft-com:vml" Requires="v">
                <p:oleObj spid="_x0000_s1483" name="Equation" r:id="rId5" imgW="2057400" imgH="228600" progId="">
                  <p:embed/>
                </p:oleObj>
              </mc:Choice>
              <mc:Fallback>
                <p:oleObj name="Equation" r:id="rId5" imgW="2057400" imgH="228600" progId="">
                  <p:embed/>
                  <p:pic>
                    <p:nvPicPr>
                      <p:cNvPr id="1027" name="Object 1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40652" y="857250"/>
                        <a:ext cx="2587625" cy="287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1" name="Object 11"/>
          <p:cNvGraphicFramePr>
            <a:graphicFrameLocks noChangeAspect="1"/>
          </p:cNvGraphicFramePr>
          <p:nvPr>
            <p:extLst>
              <p:ext uri="{D42A27DB-BD31-4B8C-83A1-F6EECF244321}">
                <p14:modId xmlns:p14="http://schemas.microsoft.com/office/powerpoint/2010/main" val="1097141004"/>
              </p:ext>
            </p:extLst>
          </p:nvPr>
        </p:nvGraphicFramePr>
        <p:xfrm>
          <a:off x="1666052" y="1857375"/>
          <a:ext cx="2922588" cy="306388"/>
        </p:xfrm>
        <a:graphic>
          <a:graphicData uri="http://schemas.openxmlformats.org/presentationml/2006/ole">
            <mc:AlternateContent xmlns:mc="http://schemas.openxmlformats.org/markup-compatibility/2006">
              <mc:Choice xmlns:v="urn:schemas-microsoft-com:vml" Requires="v">
                <p:oleObj spid="_x0000_s1484" name="Equation" r:id="rId7" imgW="2425700" imgH="254000" progId="">
                  <p:embed/>
                </p:oleObj>
              </mc:Choice>
              <mc:Fallback>
                <p:oleObj name="Equation" r:id="rId7" imgW="2425700" imgH="254000" progId="">
                  <p:embed/>
                  <p:pic>
                    <p:nvPicPr>
                      <p:cNvPr id="1028" name="Object 1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66052" y="1857375"/>
                        <a:ext cx="2922588" cy="306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2" name="Obdélník 21"/>
          <p:cNvSpPr/>
          <p:nvPr/>
        </p:nvSpPr>
        <p:spPr>
          <a:xfrm>
            <a:off x="4658490" y="1866900"/>
            <a:ext cx="3817071" cy="276999"/>
          </a:xfrm>
          <a:prstGeom prst="rect">
            <a:avLst/>
          </a:prstGeom>
        </p:spPr>
        <p:txBody>
          <a:bodyPr wrap="none">
            <a:spAutoFit/>
          </a:bodyPr>
          <a:lstStyle/>
          <a:p>
            <a:pPr>
              <a:defRPr/>
            </a:pPr>
            <a:r>
              <a:rPr lang="en-US" sz="1200" dirty="0">
                <a:solidFill>
                  <a:schemeClr val="bg1"/>
                </a:solidFill>
                <a:latin typeface="Arial" panose="020B0604020202020204" pitchFamily="34" charset="0"/>
                <a:cs typeface="Arial" panose="020B0604020202020204" pitchFamily="34" charset="0"/>
              </a:rPr>
              <a:t>... max. solar reflected component in the 3.7 µm band</a:t>
            </a:r>
          </a:p>
        </p:txBody>
      </p:sp>
      <p:sp>
        <p:nvSpPr>
          <p:cNvPr id="23" name="Obdélník 22"/>
          <p:cNvSpPr/>
          <p:nvPr/>
        </p:nvSpPr>
        <p:spPr>
          <a:xfrm>
            <a:off x="1594616" y="2338388"/>
            <a:ext cx="8048788" cy="1631216"/>
          </a:xfrm>
          <a:prstGeom prst="rect">
            <a:avLst/>
          </a:prstGeom>
        </p:spPr>
        <p:txBody>
          <a:bodyPr wrap="square">
            <a:spAutoFit/>
          </a:bodyPr>
          <a:lstStyle/>
          <a:p>
            <a:pPr>
              <a:defRPr/>
            </a:pPr>
            <a:r>
              <a:rPr lang="cs-CZ" sz="1200" i="1" dirty="0">
                <a:solidFill>
                  <a:schemeClr val="bg1"/>
                </a:solidFill>
                <a:latin typeface="Arial" panose="020B0604020202020204" pitchFamily="34" charset="0"/>
                <a:cs typeface="Arial" panose="020B0604020202020204" pitchFamily="34" charset="0"/>
              </a:rPr>
              <a:t>B</a:t>
            </a:r>
            <a:r>
              <a:rPr lang="cs-CZ" sz="1200" i="1" baseline="-25000" dirty="0">
                <a:solidFill>
                  <a:schemeClr val="bg1"/>
                </a:solidFill>
                <a:latin typeface="Arial" panose="020B0604020202020204" pitchFamily="34" charset="0"/>
                <a:cs typeface="Arial" panose="020B0604020202020204" pitchFamily="34" charset="0"/>
              </a:rPr>
              <a:t>3</a:t>
            </a:r>
            <a:r>
              <a:rPr lang="en-US" sz="1200" i="1" baseline="-25000" dirty="0">
                <a:solidFill>
                  <a:schemeClr val="bg1"/>
                </a:solidFill>
                <a:latin typeface="Arial" panose="020B0604020202020204" pitchFamily="34" charset="0"/>
                <a:cs typeface="Arial" panose="020B0604020202020204" pitchFamily="34" charset="0"/>
              </a:rPr>
              <a:t>.</a:t>
            </a:r>
            <a:r>
              <a:rPr lang="cs-CZ" sz="1200" i="1" baseline="-25000" dirty="0" smtClean="0">
                <a:solidFill>
                  <a:schemeClr val="bg1"/>
                </a:solidFill>
                <a:latin typeface="Arial" panose="020B0604020202020204" pitchFamily="34" charset="0"/>
                <a:cs typeface="Arial" panose="020B0604020202020204" pitchFamily="34" charset="0"/>
              </a:rPr>
              <a:t>7</a:t>
            </a:r>
            <a:r>
              <a:rPr lang="en-US" sz="1200" i="1" baseline="-25000" dirty="0" smtClean="0">
                <a:solidFill>
                  <a:schemeClr val="bg1"/>
                </a:solidFill>
                <a:latin typeface="Arial" panose="020B0604020202020204" pitchFamily="34" charset="0"/>
                <a:cs typeface="Arial" panose="020B0604020202020204" pitchFamily="34" charset="0"/>
              </a:rPr>
              <a:t> </a:t>
            </a:r>
            <a:r>
              <a:rPr lang="cs-CZ" sz="1200" i="1" dirty="0" smtClean="0">
                <a:solidFill>
                  <a:schemeClr val="bg1"/>
                </a:solidFill>
                <a:latin typeface="Arial" panose="020B0604020202020204" pitchFamily="34" charset="0"/>
                <a:cs typeface="Arial" panose="020B0604020202020204" pitchFamily="34" charset="0"/>
              </a:rPr>
              <a:t>(</a:t>
            </a:r>
            <a:r>
              <a:rPr lang="cs-CZ" sz="1200" i="1" dirty="0">
                <a:solidFill>
                  <a:schemeClr val="bg1"/>
                </a:solidFill>
                <a:latin typeface="Arial" panose="020B0604020202020204" pitchFamily="34" charset="0"/>
                <a:cs typeface="Arial" panose="020B0604020202020204" pitchFamily="34" charset="0"/>
              </a:rPr>
              <a:t>T)</a:t>
            </a:r>
            <a:r>
              <a:rPr lang="en-US" sz="1200" i="1" dirty="0">
                <a:solidFill>
                  <a:schemeClr val="bg1"/>
                </a:solidFill>
                <a:latin typeface="Arial" panose="020B0604020202020204" pitchFamily="34" charset="0"/>
                <a:cs typeface="Arial" panose="020B0604020202020204" pitchFamily="34" charset="0"/>
              </a:rPr>
              <a:t> </a:t>
            </a:r>
            <a:r>
              <a:rPr lang="en-US" sz="1200" dirty="0">
                <a:solidFill>
                  <a:schemeClr val="bg1"/>
                </a:solidFill>
                <a:latin typeface="Arial" panose="020B0604020202020204" pitchFamily="34" charset="0"/>
                <a:cs typeface="Arial" panose="020B0604020202020204" pitchFamily="34" charset="0"/>
              </a:rPr>
              <a:t>   -	black body radiance at 3.7 µm at temperature </a:t>
            </a:r>
            <a:r>
              <a:rPr lang="en-US" sz="1200" dirty="0" smtClean="0">
                <a:solidFill>
                  <a:schemeClr val="bg1"/>
                </a:solidFill>
                <a:latin typeface="Arial" panose="020B0604020202020204" pitchFamily="34" charset="0"/>
                <a:cs typeface="Arial" panose="020B0604020202020204" pitchFamily="34" charset="0"/>
              </a:rPr>
              <a:t>T,  derived from a 10 – 12.5 </a:t>
            </a:r>
            <a:r>
              <a:rPr lang="en-US" sz="1200" dirty="0">
                <a:solidFill>
                  <a:schemeClr val="bg1"/>
                </a:solidFill>
                <a:latin typeface="Arial" panose="020B0604020202020204" pitchFamily="34" charset="0"/>
                <a:cs typeface="Arial" panose="020B0604020202020204" pitchFamily="34" charset="0"/>
              </a:rPr>
              <a:t>µm IR window band</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	</a:t>
            </a:r>
            <a:endParaRPr lang="en-US" sz="1200" i="1" dirty="0">
              <a:solidFill>
                <a:schemeClr val="bg1"/>
              </a:solidFill>
              <a:latin typeface="Arial" panose="020B0604020202020204" pitchFamily="34" charset="0"/>
              <a:cs typeface="Arial" panose="020B0604020202020204" pitchFamily="34" charset="0"/>
            </a:endParaRPr>
          </a:p>
          <a:p>
            <a:pPr>
              <a:defRPr/>
            </a:pPr>
            <a:r>
              <a:rPr lang="en-US" sz="1200" i="1" dirty="0">
                <a:solidFill>
                  <a:schemeClr val="bg1"/>
                </a:solidFill>
                <a:latin typeface="Arial" panose="020B0604020202020204" pitchFamily="34" charset="0"/>
                <a:cs typeface="Arial" panose="020B0604020202020204" pitchFamily="34" charset="0"/>
              </a:rPr>
              <a:t>     </a:t>
            </a:r>
            <a:r>
              <a:rPr lang="cs-CZ" sz="1400" i="1" dirty="0">
                <a:solidFill>
                  <a:schemeClr val="bg1"/>
                </a:solidFill>
                <a:latin typeface="Arial" panose="020B0604020202020204" pitchFamily="34" charset="0"/>
                <a:cs typeface="Arial" panose="020B0604020202020204" pitchFamily="34" charset="0"/>
              </a:rPr>
              <a:t>α</a:t>
            </a:r>
            <a:r>
              <a:rPr lang="cs-CZ" sz="1400" i="1" baseline="-25000" dirty="0">
                <a:solidFill>
                  <a:schemeClr val="bg1"/>
                </a:solidFill>
                <a:latin typeface="Arial" panose="020B0604020202020204" pitchFamily="34" charset="0"/>
                <a:cs typeface="Arial" panose="020B0604020202020204" pitchFamily="34" charset="0"/>
              </a:rPr>
              <a:t>3</a:t>
            </a:r>
            <a:r>
              <a:rPr lang="en-US" sz="1400" i="1" baseline="-25000" dirty="0">
                <a:solidFill>
                  <a:schemeClr val="bg1"/>
                </a:solidFill>
                <a:latin typeface="Arial" panose="020B0604020202020204" pitchFamily="34" charset="0"/>
                <a:cs typeface="Arial" panose="020B0604020202020204" pitchFamily="34" charset="0"/>
              </a:rPr>
              <a:t>.7</a:t>
            </a:r>
            <a:r>
              <a:rPr lang="en-US" sz="1200" i="1" baseline="-25000" dirty="0">
                <a:solidFill>
                  <a:schemeClr val="bg1"/>
                </a:solidFill>
                <a:latin typeface="Arial" panose="020B0604020202020204" pitchFamily="34" charset="0"/>
                <a:cs typeface="Arial" panose="020B0604020202020204" pitchFamily="34" charset="0"/>
              </a:rPr>
              <a:t> </a:t>
            </a:r>
            <a:r>
              <a:rPr lang="en-US" sz="1200" dirty="0">
                <a:solidFill>
                  <a:schemeClr val="bg1"/>
                </a:solidFill>
                <a:latin typeface="Arial" panose="020B0604020202020204" pitchFamily="34" charset="0"/>
                <a:cs typeface="Arial" panose="020B0604020202020204" pitchFamily="34" charset="0"/>
              </a:rPr>
              <a:t> - spectral reflectivity at 3.7 µm</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     </a:t>
            </a:r>
            <a:r>
              <a:rPr lang="el-GR" sz="1400" dirty="0">
                <a:solidFill>
                  <a:schemeClr val="bg1"/>
                </a:solidFill>
                <a:latin typeface="Arial" panose="020B0604020202020204" pitchFamily="34" charset="0"/>
                <a:cs typeface="Arial" panose="020B0604020202020204" pitchFamily="34" charset="0"/>
              </a:rPr>
              <a:t>ε</a:t>
            </a:r>
            <a:r>
              <a:rPr lang="cs-CZ" sz="1400" i="1" baseline="-25000" dirty="0">
                <a:solidFill>
                  <a:schemeClr val="bg1"/>
                </a:solidFill>
                <a:latin typeface="Arial" panose="020B0604020202020204" pitchFamily="34" charset="0"/>
                <a:cs typeface="Arial" panose="020B0604020202020204" pitchFamily="34" charset="0"/>
              </a:rPr>
              <a:t>3</a:t>
            </a:r>
            <a:r>
              <a:rPr lang="en-US" sz="1400" i="1" baseline="-25000" dirty="0">
                <a:solidFill>
                  <a:schemeClr val="bg1"/>
                </a:solidFill>
                <a:latin typeface="Arial" panose="020B0604020202020204" pitchFamily="34" charset="0"/>
                <a:cs typeface="Arial" panose="020B0604020202020204" pitchFamily="34" charset="0"/>
              </a:rPr>
              <a:t>.7</a:t>
            </a:r>
            <a:r>
              <a:rPr lang="cs-CZ" sz="1200" dirty="0">
                <a:solidFill>
                  <a:schemeClr val="bg1"/>
                </a:solidFill>
                <a:latin typeface="Arial" panose="020B0604020202020204" pitchFamily="34" charset="0"/>
                <a:cs typeface="Arial" panose="020B0604020202020204" pitchFamily="34" charset="0"/>
              </a:rPr>
              <a:t> </a:t>
            </a:r>
            <a:r>
              <a:rPr lang="en-US" sz="1200" dirty="0">
                <a:solidFill>
                  <a:schemeClr val="bg1"/>
                </a:solidFill>
                <a:latin typeface="Arial" panose="020B0604020202020204" pitchFamily="34" charset="0"/>
                <a:cs typeface="Arial" panose="020B0604020202020204" pitchFamily="34" charset="0"/>
              </a:rPr>
              <a:t> - spectral emissivity at 3.7 µm  - one of the method assumptions:</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     </a:t>
            </a:r>
            <a:r>
              <a:rPr lang="en-US" sz="1200" i="1" dirty="0">
                <a:solidFill>
                  <a:schemeClr val="bg1"/>
                </a:solidFill>
                <a:latin typeface="Arial" panose="020B0604020202020204" pitchFamily="34" charset="0"/>
                <a:cs typeface="Arial" panose="020B0604020202020204" pitchFamily="34" charset="0"/>
              </a:rPr>
              <a:t>R</a:t>
            </a:r>
            <a:r>
              <a:rPr lang="en-US" sz="1200" dirty="0">
                <a:solidFill>
                  <a:schemeClr val="bg1"/>
                </a:solidFill>
                <a:latin typeface="Arial" panose="020B0604020202020204" pitchFamily="34" charset="0"/>
                <a:cs typeface="Arial" panose="020B0604020202020204" pitchFamily="34" charset="0"/>
              </a:rPr>
              <a:t>     - radius of the Sun</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     </a:t>
            </a:r>
            <a:r>
              <a:rPr lang="en-US" sz="1200" i="1" dirty="0">
                <a:solidFill>
                  <a:schemeClr val="bg1"/>
                </a:solidFill>
                <a:latin typeface="Arial" panose="020B0604020202020204" pitchFamily="34" charset="0"/>
                <a:cs typeface="Arial" panose="020B0604020202020204" pitchFamily="34" charset="0"/>
              </a:rPr>
              <a:t>r</a:t>
            </a:r>
            <a:r>
              <a:rPr lang="en-US" sz="1200" dirty="0">
                <a:solidFill>
                  <a:schemeClr val="bg1"/>
                </a:solidFill>
                <a:latin typeface="Arial" panose="020B0604020202020204" pitchFamily="34" charset="0"/>
                <a:cs typeface="Arial" panose="020B0604020202020204" pitchFamily="34" charset="0"/>
              </a:rPr>
              <a:t>      - radius of the Earth orbit</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     </a:t>
            </a:r>
            <a:r>
              <a:rPr lang="cs-CZ" sz="1200" i="1" dirty="0">
                <a:solidFill>
                  <a:schemeClr val="bg1"/>
                </a:solidFill>
                <a:latin typeface="Arial" panose="020B0604020202020204" pitchFamily="34" charset="0"/>
                <a:cs typeface="Arial" panose="020B0604020202020204" pitchFamily="34" charset="0"/>
              </a:rPr>
              <a:t>ζ</a:t>
            </a:r>
            <a:r>
              <a:rPr lang="cs-CZ" sz="1200" dirty="0">
                <a:solidFill>
                  <a:schemeClr val="bg1"/>
                </a:solidFill>
                <a:latin typeface="Arial" panose="020B0604020202020204" pitchFamily="34" charset="0"/>
                <a:cs typeface="Arial" panose="020B0604020202020204" pitchFamily="34" charset="0"/>
              </a:rPr>
              <a:t> </a:t>
            </a:r>
            <a:r>
              <a:rPr lang="en-US" sz="1200" dirty="0">
                <a:solidFill>
                  <a:schemeClr val="bg1"/>
                </a:solidFill>
                <a:latin typeface="Arial" panose="020B0604020202020204" pitchFamily="34" charset="0"/>
                <a:cs typeface="Arial" panose="020B0604020202020204" pitchFamily="34" charset="0"/>
              </a:rPr>
              <a:t>     - solar zenith angle</a:t>
            </a:r>
          </a:p>
        </p:txBody>
      </p:sp>
      <p:sp>
        <p:nvSpPr>
          <p:cNvPr id="24" name="Zaoblený obdélník 16"/>
          <p:cNvSpPr>
            <a:spLocks noChangeArrowheads="1"/>
          </p:cNvSpPr>
          <p:nvPr/>
        </p:nvSpPr>
        <p:spPr bwMode="auto">
          <a:xfrm>
            <a:off x="2074040" y="857250"/>
            <a:ext cx="1081087" cy="287338"/>
          </a:xfrm>
          <a:prstGeom prst="roundRect">
            <a:avLst>
              <a:gd name="adj" fmla="val 16667"/>
            </a:avLst>
          </a:prstGeom>
          <a:noFill/>
          <a:ln w="12700" algn="ctr">
            <a:solidFill>
              <a:srgbClr val="00B0F0"/>
            </a:solidFill>
            <a:round/>
            <a:headEnd/>
            <a:tailEnd/>
          </a:ln>
        </p:spPr>
        <p:txBody>
          <a:bodyPr/>
          <a:lstStyle/>
          <a:p>
            <a:endParaRPr lang="en-US" sz="2000" dirty="0">
              <a:solidFill>
                <a:srgbClr val="FFCC66"/>
              </a:solidFill>
              <a:latin typeface="Arial" panose="020B0604020202020204" pitchFamily="34" charset="0"/>
              <a:cs typeface="Arial" panose="020B0604020202020204" pitchFamily="34" charset="0"/>
            </a:endParaRPr>
          </a:p>
        </p:txBody>
      </p:sp>
      <p:sp>
        <p:nvSpPr>
          <p:cNvPr id="25" name="Zaoblený obdélník 17"/>
          <p:cNvSpPr>
            <a:spLocks noChangeArrowheads="1"/>
          </p:cNvSpPr>
          <p:nvPr/>
        </p:nvSpPr>
        <p:spPr bwMode="auto">
          <a:xfrm>
            <a:off x="3291652" y="857250"/>
            <a:ext cx="928688" cy="287338"/>
          </a:xfrm>
          <a:prstGeom prst="roundRect">
            <a:avLst>
              <a:gd name="adj" fmla="val 16667"/>
            </a:avLst>
          </a:prstGeom>
          <a:noFill/>
          <a:ln w="12700" algn="ctr">
            <a:solidFill>
              <a:srgbClr val="FF0000"/>
            </a:solidFill>
            <a:round/>
            <a:headEnd/>
            <a:tailEnd/>
          </a:ln>
        </p:spPr>
        <p:txBody>
          <a:bodyPr/>
          <a:lstStyle/>
          <a:p>
            <a:endParaRPr lang="en-US" sz="2000" dirty="0">
              <a:solidFill>
                <a:srgbClr val="FFCC66"/>
              </a:solidFill>
              <a:latin typeface="Arial" panose="020B0604020202020204" pitchFamily="34" charset="0"/>
              <a:cs typeface="Arial" panose="020B0604020202020204" pitchFamily="34" charset="0"/>
            </a:endParaRPr>
          </a:p>
        </p:txBody>
      </p:sp>
      <p:graphicFrame>
        <p:nvGraphicFramePr>
          <p:cNvPr id="26" name="Object 12"/>
          <p:cNvGraphicFramePr>
            <a:graphicFrameLocks noChangeAspect="1"/>
          </p:cNvGraphicFramePr>
          <p:nvPr>
            <p:extLst>
              <p:ext uri="{D42A27DB-BD31-4B8C-83A1-F6EECF244321}">
                <p14:modId xmlns:p14="http://schemas.microsoft.com/office/powerpoint/2010/main" val="3991074045"/>
              </p:ext>
            </p:extLst>
          </p:nvPr>
        </p:nvGraphicFramePr>
        <p:xfrm>
          <a:off x="6747659" y="2926726"/>
          <a:ext cx="1140538" cy="325327"/>
        </p:xfrm>
        <a:graphic>
          <a:graphicData uri="http://schemas.openxmlformats.org/presentationml/2006/ole">
            <mc:AlternateContent xmlns:mc="http://schemas.openxmlformats.org/markup-compatibility/2006">
              <mc:Choice xmlns:v="urn:schemas-microsoft-com:vml" Requires="v">
                <p:oleObj spid="_x0000_s1485" name="Equation" r:id="rId9" imgW="800100" imgH="228600" progId="">
                  <p:embed/>
                </p:oleObj>
              </mc:Choice>
              <mc:Fallback>
                <p:oleObj name="Equation" r:id="rId9" imgW="800100" imgH="228600" progId="">
                  <p:embed/>
                  <p:pic>
                    <p:nvPicPr>
                      <p:cNvPr id="1029" name="Object 12"/>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747659" y="2926726"/>
                        <a:ext cx="1140538" cy="325327"/>
                      </a:xfrm>
                      <a:prstGeom prst="rect">
                        <a:avLst/>
                      </a:prstGeom>
                      <a:noFill/>
                      <a:ln>
                        <a:noFill/>
                      </a:ln>
                      <a:effectLst/>
                      <a:extLst/>
                    </p:spPr>
                  </p:pic>
                </p:oleObj>
              </mc:Fallback>
            </mc:AlternateContent>
          </a:graphicData>
        </a:graphic>
      </p:graphicFrame>
      <p:sp>
        <p:nvSpPr>
          <p:cNvPr id="27" name="TextovéPole 19"/>
          <p:cNvSpPr txBox="1">
            <a:spLocks noChangeArrowheads="1"/>
          </p:cNvSpPr>
          <p:nvPr/>
        </p:nvSpPr>
        <p:spPr bwMode="auto">
          <a:xfrm>
            <a:off x="2186622" y="1214438"/>
            <a:ext cx="814647" cy="400110"/>
          </a:xfrm>
          <a:prstGeom prst="rect">
            <a:avLst/>
          </a:prstGeom>
          <a:noFill/>
          <a:ln w="9525">
            <a:noFill/>
            <a:miter lim="800000"/>
            <a:headEnd/>
            <a:tailEnd/>
          </a:ln>
        </p:spPr>
        <p:txBody>
          <a:bodyPr wrap="none">
            <a:spAutoFit/>
          </a:bodyPr>
          <a:lstStyle/>
          <a:p>
            <a:pPr algn="ctr"/>
            <a:r>
              <a:rPr lang="en-US" sz="1000" dirty="0">
                <a:solidFill>
                  <a:srgbClr val="00B0F0"/>
                </a:solidFill>
                <a:latin typeface="Arial" panose="020B0604020202020204" pitchFamily="34" charset="0"/>
                <a:cs typeface="Arial" panose="020B0604020202020204" pitchFamily="34" charset="0"/>
              </a:rPr>
              <a:t>reflected</a:t>
            </a:r>
            <a:br>
              <a:rPr lang="en-US" sz="1000" dirty="0">
                <a:solidFill>
                  <a:srgbClr val="00B0F0"/>
                </a:solidFill>
                <a:latin typeface="Arial" panose="020B0604020202020204" pitchFamily="34" charset="0"/>
                <a:cs typeface="Arial" panose="020B0604020202020204" pitchFamily="34" charset="0"/>
              </a:rPr>
            </a:br>
            <a:r>
              <a:rPr lang="en-US" sz="1000" dirty="0">
                <a:solidFill>
                  <a:srgbClr val="00B0F0"/>
                </a:solidFill>
                <a:latin typeface="Arial" panose="020B0604020202020204" pitchFamily="34" charset="0"/>
                <a:cs typeface="Arial" panose="020B0604020202020204" pitchFamily="34" charset="0"/>
              </a:rPr>
              <a:t>component</a:t>
            </a:r>
          </a:p>
        </p:txBody>
      </p:sp>
      <p:sp>
        <p:nvSpPr>
          <p:cNvPr id="28" name="TextovéPole 20"/>
          <p:cNvSpPr txBox="1">
            <a:spLocks noChangeArrowheads="1"/>
          </p:cNvSpPr>
          <p:nvPr/>
        </p:nvSpPr>
        <p:spPr bwMode="auto">
          <a:xfrm>
            <a:off x="3351847" y="1214438"/>
            <a:ext cx="814647" cy="400110"/>
          </a:xfrm>
          <a:prstGeom prst="rect">
            <a:avLst/>
          </a:prstGeom>
          <a:noFill/>
          <a:ln w="9525">
            <a:noFill/>
            <a:miter lim="800000"/>
            <a:headEnd/>
            <a:tailEnd/>
          </a:ln>
        </p:spPr>
        <p:txBody>
          <a:bodyPr wrap="none">
            <a:spAutoFit/>
          </a:bodyPr>
          <a:lstStyle/>
          <a:p>
            <a:pPr algn="ctr"/>
            <a:r>
              <a:rPr lang="en-US" sz="1000" dirty="0">
                <a:solidFill>
                  <a:srgbClr val="FF0000"/>
                </a:solidFill>
                <a:latin typeface="Arial" panose="020B0604020202020204" pitchFamily="34" charset="0"/>
                <a:cs typeface="Arial" panose="020B0604020202020204" pitchFamily="34" charset="0"/>
              </a:rPr>
              <a:t>emitted</a:t>
            </a:r>
            <a:br>
              <a:rPr lang="en-US" sz="1000" dirty="0">
                <a:solidFill>
                  <a:srgbClr val="FF0000"/>
                </a:solidFill>
                <a:latin typeface="Arial" panose="020B0604020202020204" pitchFamily="34" charset="0"/>
                <a:cs typeface="Arial" panose="020B0604020202020204" pitchFamily="34" charset="0"/>
              </a:rPr>
            </a:br>
            <a:r>
              <a:rPr lang="en-US" sz="1000" dirty="0">
                <a:solidFill>
                  <a:srgbClr val="FF0000"/>
                </a:solidFill>
                <a:latin typeface="Arial" panose="020B0604020202020204" pitchFamily="34" charset="0"/>
                <a:cs typeface="Arial" panose="020B0604020202020204" pitchFamily="34" charset="0"/>
              </a:rPr>
              <a:t>component</a:t>
            </a:r>
          </a:p>
        </p:txBody>
      </p:sp>
      <p:sp>
        <p:nvSpPr>
          <p:cNvPr id="29" name="Obdélník 21"/>
          <p:cNvSpPr>
            <a:spLocks noChangeArrowheads="1"/>
          </p:cNvSpPr>
          <p:nvPr/>
        </p:nvSpPr>
        <p:spPr bwMode="auto">
          <a:xfrm>
            <a:off x="3069402" y="4357688"/>
            <a:ext cx="2643188" cy="857250"/>
          </a:xfrm>
          <a:prstGeom prst="rect">
            <a:avLst/>
          </a:prstGeom>
          <a:noFill/>
          <a:ln w="19050" algn="ctr">
            <a:solidFill>
              <a:srgbClr val="00B0F0"/>
            </a:solidFill>
            <a:round/>
            <a:headEnd/>
            <a:tailEnd/>
          </a:ln>
        </p:spPr>
        <p:txBody>
          <a:bodyPr/>
          <a:lstStyle/>
          <a:p>
            <a:endParaRPr lang="en-US" sz="2000" dirty="0">
              <a:solidFill>
                <a:srgbClr val="FFCC66"/>
              </a:solidFill>
              <a:latin typeface="Arial" panose="020B0604020202020204" pitchFamily="34" charset="0"/>
              <a:cs typeface="Arial" panose="020B0604020202020204" pitchFamily="34" charset="0"/>
            </a:endParaRPr>
          </a:p>
        </p:txBody>
      </p:sp>
      <p:sp>
        <p:nvSpPr>
          <p:cNvPr id="30" name="Obdélník 29"/>
          <p:cNvSpPr/>
          <p:nvPr/>
        </p:nvSpPr>
        <p:spPr>
          <a:xfrm>
            <a:off x="1589752" y="5657395"/>
            <a:ext cx="9966857" cy="600164"/>
          </a:xfrm>
          <a:prstGeom prst="rect">
            <a:avLst/>
          </a:prstGeom>
        </p:spPr>
        <p:txBody>
          <a:bodyPr wrap="square">
            <a:spAutoFit/>
          </a:bodyPr>
          <a:lstStyle/>
          <a:p>
            <a:pPr>
              <a:defRPr/>
            </a:pPr>
            <a:r>
              <a:rPr lang="en-US" sz="1100" dirty="0">
                <a:solidFill>
                  <a:schemeClr val="bg1"/>
                </a:solidFill>
                <a:latin typeface="Arial" panose="020B0604020202020204" pitchFamily="34" charset="0"/>
                <a:cs typeface="Arial" panose="020B0604020202020204" pitchFamily="34" charset="0"/>
              </a:rPr>
              <a:t>Several simplifications of the method – opaque cloud layer, Lambertian surface, no absorption above the cloud top level, accurate cloud top temperature </a:t>
            </a:r>
            <a:r>
              <a:rPr lang="en-US" sz="1100" dirty="0" smtClean="0">
                <a:solidFill>
                  <a:schemeClr val="bg1"/>
                </a:solidFill>
                <a:latin typeface="Arial" panose="020B0604020202020204" pitchFamily="34" charset="0"/>
                <a:cs typeface="Arial" panose="020B0604020202020204" pitchFamily="34" charset="0"/>
              </a:rPr>
              <a:t>T</a:t>
            </a:r>
          </a:p>
          <a:p>
            <a:pPr>
              <a:defRPr/>
            </a:pPr>
            <a:endParaRPr lang="en-US" sz="1100" dirty="0" smtClean="0">
              <a:solidFill>
                <a:schemeClr val="bg1"/>
              </a:solidFill>
              <a:latin typeface="Arial" panose="020B0604020202020204" pitchFamily="34" charset="0"/>
              <a:cs typeface="Arial" panose="020B0604020202020204" pitchFamily="34" charset="0"/>
            </a:endParaRPr>
          </a:p>
          <a:p>
            <a:pPr>
              <a:defRPr/>
            </a:pPr>
            <a:r>
              <a:rPr lang="en-US" sz="1100" dirty="0" smtClean="0">
                <a:solidFill>
                  <a:schemeClr val="bg1"/>
                </a:solidFill>
                <a:latin typeface="Arial" panose="020B0604020202020204" pitchFamily="34" charset="0"/>
                <a:cs typeface="Arial" panose="020B0604020202020204" pitchFamily="34" charset="0"/>
              </a:rPr>
              <a:t>Not directly applicable for the MSG IR3.9 band  (which is partially in the absorption band &gt;&gt;&gt; necessity of empirical corrections!!!)</a:t>
            </a:r>
            <a:endParaRPr lang="en-US" sz="1100" dirty="0">
              <a:solidFill>
                <a:schemeClr val="bg1"/>
              </a:solidFill>
              <a:latin typeface="Arial" panose="020B0604020202020204" pitchFamily="34" charset="0"/>
              <a:cs typeface="Arial" panose="020B0604020202020204" pitchFamily="34" charset="0"/>
            </a:endParaRPr>
          </a:p>
        </p:txBody>
      </p:sp>
      <p:sp>
        <p:nvSpPr>
          <p:cNvPr id="31" name="Šrafovaná šipka doprava 30"/>
          <p:cNvSpPr/>
          <p:nvPr/>
        </p:nvSpPr>
        <p:spPr bwMode="auto">
          <a:xfrm>
            <a:off x="2069277" y="4500563"/>
            <a:ext cx="500063" cy="428625"/>
          </a:xfrm>
          <a:prstGeom prst="stripedRightArrow">
            <a:avLst>
              <a:gd name="adj1" fmla="val 54267"/>
              <a:gd name="adj2" fmla="val 84133"/>
            </a:avLst>
          </a:prstGeom>
          <a:solidFill>
            <a:srgbClr val="FFFFCC">
              <a:alpha val="66000"/>
            </a:srgbClr>
          </a:solidFill>
          <a:ln w="9525" cap="flat" cmpd="sng" algn="ctr">
            <a:solidFill>
              <a:schemeClr val="tx1"/>
            </a:solidFill>
            <a:prstDash val="solid"/>
            <a:round/>
            <a:headEnd type="none" w="med" len="med"/>
            <a:tailEnd type="none" w="med" len="med"/>
          </a:ln>
          <a:effectLst/>
        </p:spPr>
        <p:txBody>
          <a:bodyPr/>
          <a:lstStyle/>
          <a:p>
            <a:pPr>
              <a:defRPr/>
            </a:pPr>
            <a:endParaRPr lang="en-US" sz="2000" dirty="0">
              <a:solidFill>
                <a:srgbClr val="FFCC66"/>
              </a:solidFill>
              <a:latin typeface="Arial" charset="0"/>
            </a:endParaRPr>
          </a:p>
        </p:txBody>
      </p:sp>
      <p:sp>
        <p:nvSpPr>
          <p:cNvPr id="32" name="TextovéPole 25"/>
          <p:cNvSpPr txBox="1">
            <a:spLocks noChangeArrowheads="1"/>
          </p:cNvSpPr>
          <p:nvPr/>
        </p:nvSpPr>
        <p:spPr bwMode="auto">
          <a:xfrm>
            <a:off x="5998340" y="4581525"/>
            <a:ext cx="2223686" cy="276999"/>
          </a:xfrm>
          <a:prstGeom prst="rect">
            <a:avLst/>
          </a:prstGeom>
          <a:noFill/>
          <a:ln w="9525">
            <a:noFill/>
            <a:miter lim="800000"/>
            <a:headEnd/>
            <a:tailEnd/>
          </a:ln>
        </p:spPr>
        <p:txBody>
          <a:bodyPr wrap="none">
            <a:spAutoFit/>
          </a:bodyPr>
          <a:lstStyle/>
          <a:p>
            <a:r>
              <a:rPr lang="en-US" sz="1200" b="1" dirty="0">
                <a:solidFill>
                  <a:srgbClr val="00B0F0"/>
                </a:solidFill>
                <a:latin typeface="Arial" panose="020B0604020202020204" pitchFamily="34" charset="0"/>
                <a:cs typeface="Arial" panose="020B0604020202020204" pitchFamily="34" charset="0"/>
              </a:rPr>
              <a:t>3.7 µm cloud-top reflectivity</a:t>
            </a:r>
          </a:p>
        </p:txBody>
      </p:sp>
      <p:sp>
        <p:nvSpPr>
          <p:cNvPr id="33" name="Text Box 5"/>
          <p:cNvSpPr txBox="1">
            <a:spLocks noChangeArrowheads="1"/>
          </p:cNvSpPr>
          <p:nvPr/>
        </p:nvSpPr>
        <p:spPr bwMode="auto">
          <a:xfrm>
            <a:off x="262785" y="141394"/>
            <a:ext cx="10702981" cy="307777"/>
          </a:xfrm>
          <a:prstGeom prst="rect">
            <a:avLst/>
          </a:prstGeom>
          <a:noFill/>
          <a:ln w="9525">
            <a:noFill/>
            <a:miter lim="800000"/>
            <a:headEnd/>
            <a:tailEnd/>
          </a:ln>
          <a:effectLst/>
        </p:spPr>
        <p:txBody>
          <a:bodyPr wrap="square">
            <a:spAutoFit/>
          </a:bodyPr>
          <a:lstStyle/>
          <a:p>
            <a:pPr>
              <a:defRPr/>
            </a:pPr>
            <a:r>
              <a:rPr lang="cs-CZ" sz="1400" b="1" dirty="0" err="1" smtClean="0">
                <a:solidFill>
                  <a:schemeClr val="bg1"/>
                </a:solidFill>
                <a:latin typeface="Arial" panose="020B0604020202020204" pitchFamily="34" charset="0"/>
                <a:cs typeface="Arial" panose="020B0604020202020204" pitchFamily="34" charset="0"/>
              </a:rPr>
              <a:t>Spectral</a:t>
            </a:r>
            <a:r>
              <a:rPr lang="cs-CZ" sz="1400" b="1" smtClean="0">
                <a:solidFill>
                  <a:schemeClr val="bg1"/>
                </a:solidFill>
                <a:latin typeface="Arial" panose="020B0604020202020204" pitchFamily="34" charset="0"/>
                <a:cs typeface="Arial" panose="020B0604020202020204" pitchFamily="34" charset="0"/>
              </a:rPr>
              <a:t> band 3.5 </a:t>
            </a:r>
            <a:r>
              <a:rPr lang="en-US" sz="1400" b="1" smtClean="0">
                <a:solidFill>
                  <a:schemeClr val="bg1"/>
                </a:solidFill>
                <a:latin typeface="Arial" panose="020B0604020202020204" pitchFamily="34" charset="0"/>
                <a:cs typeface="Arial" panose="020B0604020202020204" pitchFamily="34" charset="0"/>
              </a:rPr>
              <a:t>~</a:t>
            </a:r>
            <a:r>
              <a:rPr lang="cs-CZ" sz="1400" b="1" smtClean="0">
                <a:solidFill>
                  <a:schemeClr val="bg1"/>
                </a:solidFill>
                <a:latin typeface="Arial" panose="020B0604020202020204" pitchFamily="34" charset="0"/>
                <a:cs typeface="Arial" panose="020B0604020202020204" pitchFamily="34" charset="0"/>
              </a:rPr>
              <a:t> 4.0 µm</a:t>
            </a:r>
            <a:r>
              <a:rPr lang="en-US" sz="1400" b="1" smtClean="0">
                <a:solidFill>
                  <a:schemeClr val="bg1"/>
                </a:solidFill>
                <a:latin typeface="Arial" panose="020B0604020202020204" pitchFamily="34" charset="0"/>
                <a:cs typeface="Arial" panose="020B0604020202020204" pitchFamily="34" charset="0"/>
              </a:rPr>
              <a:t>  –  computation of the 3.7</a:t>
            </a:r>
            <a:r>
              <a:rPr lang="en-US" sz="1400" b="1">
                <a:solidFill>
                  <a:schemeClr val="bg1"/>
                </a:solidFill>
                <a:latin typeface="Arial" panose="020B0604020202020204" pitchFamily="34" charset="0"/>
                <a:cs typeface="Arial" panose="020B0604020202020204" pitchFamily="34" charset="0"/>
              </a:rPr>
              <a:t> </a:t>
            </a:r>
            <a:r>
              <a:rPr lang="en-US" sz="1400" b="1" smtClean="0">
                <a:solidFill>
                  <a:schemeClr val="bg1"/>
                </a:solidFill>
                <a:latin typeface="Arial" panose="020B0604020202020204" pitchFamily="34" charset="0"/>
                <a:cs typeface="Arial" panose="020B0604020202020204" pitchFamily="34" charset="0"/>
              </a:rPr>
              <a:t>µm cloud-top reflectivity  </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625763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10702981" cy="307777"/>
          </a:xfrm>
          <a:prstGeom prst="rect">
            <a:avLst/>
          </a:prstGeom>
          <a:noFill/>
          <a:ln w="9525">
            <a:noFill/>
            <a:miter lim="800000"/>
            <a:headEnd/>
            <a:tailEnd/>
          </a:ln>
          <a:effectLst/>
        </p:spPr>
        <p:txBody>
          <a:bodyPr wrap="square">
            <a:spAutoFit/>
          </a:bodyPr>
          <a:lstStyle/>
          <a:p>
            <a:pPr>
              <a:defRPr/>
            </a:pPr>
            <a:r>
              <a:rPr lang="cs-CZ" sz="1400" b="1" smtClean="0">
                <a:solidFill>
                  <a:schemeClr val="bg1"/>
                </a:solidFill>
                <a:latin typeface="Arial" panose="020B0604020202020204" pitchFamily="34" charset="0"/>
                <a:cs typeface="Arial" panose="020B0604020202020204" pitchFamily="34" charset="0"/>
              </a:rPr>
              <a:t>Spectral band 3.5 </a:t>
            </a:r>
            <a:r>
              <a:rPr lang="en-US" sz="1400" b="1" smtClean="0">
                <a:solidFill>
                  <a:schemeClr val="bg1"/>
                </a:solidFill>
                <a:latin typeface="Arial" panose="020B0604020202020204" pitchFamily="34" charset="0"/>
                <a:cs typeface="Arial" panose="020B0604020202020204" pitchFamily="34" charset="0"/>
              </a:rPr>
              <a:t>~</a:t>
            </a:r>
            <a:r>
              <a:rPr lang="cs-CZ" sz="1400" b="1" smtClean="0">
                <a:solidFill>
                  <a:schemeClr val="bg1"/>
                </a:solidFill>
                <a:latin typeface="Arial" panose="020B0604020202020204" pitchFamily="34" charset="0"/>
                <a:cs typeface="Arial" panose="020B0604020202020204" pitchFamily="34" charset="0"/>
              </a:rPr>
              <a:t> 4.0 µm</a:t>
            </a:r>
            <a:r>
              <a:rPr lang="en-US" sz="1400" b="1" smtClean="0">
                <a:solidFill>
                  <a:schemeClr val="bg1"/>
                </a:solidFill>
                <a:latin typeface="Arial" panose="020B0604020202020204" pitchFamily="34" charset="0"/>
                <a:cs typeface="Arial" panose="020B0604020202020204" pitchFamily="34" charset="0"/>
              </a:rPr>
              <a:t>  –  cloud-top reflectivity of convective storms   </a:t>
            </a:r>
            <a:r>
              <a:rPr lang="en-US" sz="1200" b="1" smtClean="0">
                <a:solidFill>
                  <a:schemeClr val="bg1"/>
                </a:solidFill>
                <a:latin typeface="Arial" panose="020B0604020202020204" pitchFamily="34" charset="0"/>
                <a:cs typeface="Arial" panose="020B0604020202020204" pitchFamily="34" charset="0"/>
              </a:rPr>
              <a:t>(also applies to the 1.6 µm bands) </a:t>
            </a:r>
            <a:endParaRPr lang="en-US" sz="1200" b="1" dirty="0">
              <a:solidFill>
                <a:schemeClr val="bg1"/>
              </a:solidFill>
              <a:latin typeface="Arial" panose="020B0604020202020204" pitchFamily="34" charset="0"/>
              <a:cs typeface="Arial" panose="020B0604020202020204" pitchFamily="34" charset="0"/>
            </a:endParaRPr>
          </a:p>
        </p:txBody>
      </p:sp>
      <p:sp>
        <p:nvSpPr>
          <p:cNvPr id="3" name="Text Box 7"/>
          <p:cNvSpPr txBox="1">
            <a:spLocks noChangeArrowheads="1"/>
          </p:cNvSpPr>
          <p:nvPr/>
        </p:nvSpPr>
        <p:spPr bwMode="auto">
          <a:xfrm>
            <a:off x="916072" y="1079166"/>
            <a:ext cx="9759846" cy="3754874"/>
          </a:xfrm>
          <a:prstGeom prst="rect">
            <a:avLst/>
          </a:prstGeom>
          <a:noFill/>
          <a:ln w="9525">
            <a:noFill/>
            <a:miter lim="800000"/>
            <a:headEnd/>
            <a:tailEnd/>
          </a:ln>
          <a:effectLst/>
        </p:spPr>
        <p:txBody>
          <a:bodyPr wrap="square">
            <a:spAutoFit/>
          </a:bodyPr>
          <a:lstStyle/>
          <a:p>
            <a:pPr marL="358775" indent="-358775" algn="just">
              <a:buFontTx/>
              <a:buChar char="•"/>
              <a:defRPr/>
            </a:pPr>
            <a:r>
              <a:rPr lang="en-US" sz="1400" dirty="0" smtClean="0">
                <a:solidFill>
                  <a:schemeClr val="bg1"/>
                </a:solidFill>
                <a:latin typeface="Arial" panose="020B0604020202020204" pitchFamily="34" charset="0"/>
                <a:cs typeface="Arial" panose="020B0604020202020204" pitchFamily="34" charset="0"/>
              </a:rPr>
              <a:t>Reflectivity </a:t>
            </a:r>
            <a:r>
              <a:rPr lang="en-US" sz="1400" dirty="0">
                <a:solidFill>
                  <a:schemeClr val="bg1"/>
                </a:solidFill>
                <a:latin typeface="Arial" panose="020B0604020202020204" pitchFamily="34" charset="0"/>
                <a:cs typeface="Arial" panose="020B0604020202020204" pitchFamily="34" charset="0"/>
              </a:rPr>
              <a:t>of storm tops determined by the cloud top microphysics  – ice particle size (effective radius), shape, </a:t>
            </a:r>
            <a:r>
              <a:rPr lang="en-US" sz="1400" dirty="0" smtClean="0">
                <a:solidFill>
                  <a:schemeClr val="bg1"/>
                </a:solidFill>
                <a:latin typeface="Arial" panose="020B0604020202020204" pitchFamily="34" charset="0"/>
                <a:cs typeface="Arial" panose="020B0604020202020204" pitchFamily="34" charset="0"/>
              </a:rPr>
              <a:t>concentration, orientation </a:t>
            </a:r>
            <a:r>
              <a:rPr lang="en-US" sz="1400" dirty="0">
                <a:solidFill>
                  <a:schemeClr val="bg1"/>
                </a:solidFill>
                <a:latin typeface="Arial" panose="020B0604020202020204" pitchFamily="34" charset="0"/>
                <a:cs typeface="Arial" panose="020B0604020202020204" pitchFamily="34" charset="0"/>
              </a:rPr>
              <a:t>… </a:t>
            </a:r>
            <a:endParaRPr lang="en-US" sz="1400" dirty="0" smtClean="0">
              <a:solidFill>
                <a:schemeClr val="bg1"/>
              </a:solidFill>
              <a:latin typeface="Arial" panose="020B0604020202020204" pitchFamily="34" charset="0"/>
              <a:cs typeface="Arial" panose="020B0604020202020204" pitchFamily="34" charset="0"/>
            </a:endParaRPr>
          </a:p>
          <a:p>
            <a:pPr marL="358775" indent="-358775" algn="just">
              <a:buFontTx/>
              <a:buChar char="•"/>
              <a:defRPr/>
            </a:pPr>
            <a:endParaRPr lang="en-US" sz="1400" u="sng" dirty="0">
              <a:solidFill>
                <a:schemeClr val="bg1"/>
              </a:solidFill>
              <a:latin typeface="Arial" panose="020B0604020202020204" pitchFamily="34" charset="0"/>
              <a:cs typeface="Arial" panose="020B0604020202020204" pitchFamily="34" charset="0"/>
            </a:endParaRPr>
          </a:p>
          <a:p>
            <a:pPr marL="358775" indent="-358775" algn="just">
              <a:buFontTx/>
              <a:buChar char="•"/>
              <a:defRPr/>
            </a:pPr>
            <a:r>
              <a:rPr lang="en-US" sz="1400" u="sng" dirty="0" smtClean="0">
                <a:solidFill>
                  <a:schemeClr val="bg1"/>
                </a:solidFill>
                <a:latin typeface="Arial" panose="020B0604020202020204" pitchFamily="34" charset="0"/>
                <a:cs typeface="Arial" panose="020B0604020202020204" pitchFamily="34" charset="0"/>
              </a:rPr>
              <a:t>Highest </a:t>
            </a:r>
            <a:r>
              <a:rPr lang="en-US" sz="1400" u="sng" dirty="0">
                <a:solidFill>
                  <a:schemeClr val="bg1"/>
                </a:solidFill>
                <a:latin typeface="Arial" panose="020B0604020202020204" pitchFamily="34" charset="0"/>
                <a:cs typeface="Arial" panose="020B0604020202020204" pitchFamily="34" charset="0"/>
              </a:rPr>
              <a:t>reflectivity</a:t>
            </a:r>
            <a:r>
              <a:rPr lang="en-US" sz="1400" dirty="0">
                <a:solidFill>
                  <a:schemeClr val="bg1"/>
                </a:solidFill>
                <a:latin typeface="Arial" panose="020B0604020202020204" pitchFamily="34" charset="0"/>
                <a:cs typeface="Arial" panose="020B0604020202020204" pitchFamily="34" charset="0"/>
              </a:rPr>
              <a:t>:  very small ice particles, with effective radii comparable to the wavelength</a:t>
            </a:r>
          </a:p>
          <a:p>
            <a:pPr marL="358775" indent="-358775" algn="just">
              <a:buFontTx/>
              <a:buChar char="•"/>
              <a:defRPr/>
            </a:pPr>
            <a:endParaRPr lang="en-US" sz="1400" dirty="0" smtClean="0">
              <a:solidFill>
                <a:schemeClr val="bg1"/>
              </a:solidFill>
              <a:latin typeface="Arial" panose="020B0604020202020204" pitchFamily="34" charset="0"/>
              <a:cs typeface="Arial" panose="020B0604020202020204" pitchFamily="34" charset="0"/>
            </a:endParaRPr>
          </a:p>
          <a:p>
            <a:pPr marL="358775" indent="-358775" algn="just">
              <a:buFontTx/>
              <a:buChar char="•"/>
              <a:defRPr/>
            </a:pPr>
            <a:r>
              <a:rPr lang="en-US" sz="1400" dirty="0" smtClean="0">
                <a:solidFill>
                  <a:schemeClr val="bg1"/>
                </a:solidFill>
                <a:latin typeface="Arial" panose="020B0604020202020204" pitchFamily="34" charset="0"/>
                <a:cs typeface="Arial" panose="020B0604020202020204" pitchFamily="34" charset="0"/>
              </a:rPr>
              <a:t>Ice </a:t>
            </a:r>
            <a:r>
              <a:rPr lang="en-US" sz="1400" dirty="0">
                <a:solidFill>
                  <a:schemeClr val="bg1"/>
                </a:solidFill>
                <a:latin typeface="Arial" panose="020B0604020202020204" pitchFamily="34" charset="0"/>
                <a:cs typeface="Arial" panose="020B0604020202020204" pitchFamily="34" charset="0"/>
              </a:rPr>
              <a:t>particle size (effective radius) very closely related to storm’s internal processes – namely the </a:t>
            </a:r>
            <a:r>
              <a:rPr lang="en-US" sz="1400" u="sng" dirty="0">
                <a:solidFill>
                  <a:schemeClr val="bg1"/>
                </a:solidFill>
                <a:latin typeface="Arial" panose="020B0604020202020204" pitchFamily="34" charset="0"/>
                <a:cs typeface="Arial" panose="020B0604020202020204" pitchFamily="34" charset="0"/>
              </a:rPr>
              <a:t>updraft strength</a:t>
            </a:r>
            <a:r>
              <a:rPr lang="en-US" sz="1400" dirty="0">
                <a:solidFill>
                  <a:schemeClr val="bg1"/>
                </a:solidFill>
                <a:latin typeface="Arial" panose="020B0604020202020204" pitchFamily="34" charset="0"/>
                <a:cs typeface="Arial" panose="020B0604020202020204" pitchFamily="34" charset="0"/>
              </a:rPr>
              <a:t> (very small ice particles being generated by strong updrafts).</a:t>
            </a:r>
          </a:p>
          <a:p>
            <a:pPr marL="358775" indent="-358775" algn="just">
              <a:buFontTx/>
              <a:buChar char="•"/>
              <a:defRPr/>
            </a:pPr>
            <a:endParaRPr lang="en-US" sz="1400" dirty="0">
              <a:solidFill>
                <a:schemeClr val="bg1"/>
              </a:solidFill>
              <a:latin typeface="Arial" panose="020B0604020202020204" pitchFamily="34" charset="0"/>
              <a:cs typeface="Arial" panose="020B0604020202020204" pitchFamily="34" charset="0"/>
            </a:endParaRPr>
          </a:p>
          <a:p>
            <a:pPr marL="358775" indent="-358775" algn="just">
              <a:buFontTx/>
              <a:buChar char="•"/>
              <a:defRPr/>
            </a:pPr>
            <a:r>
              <a:rPr lang="en-US" sz="1400" dirty="0">
                <a:solidFill>
                  <a:schemeClr val="bg1"/>
                </a:solidFill>
                <a:latin typeface="Arial" panose="020B0604020202020204" pitchFamily="34" charset="0"/>
                <a:cs typeface="Arial" panose="020B0604020202020204" pitchFamily="34" charset="0"/>
              </a:rPr>
              <a:t>However, not all cloud top particles are generated directly by storm updrafts, some may </a:t>
            </a:r>
            <a:r>
              <a:rPr lang="en-US" sz="1400" dirty="0" smtClean="0">
                <a:solidFill>
                  <a:schemeClr val="bg1"/>
                </a:solidFill>
                <a:latin typeface="Arial" panose="020B0604020202020204" pitchFamily="34" charset="0"/>
                <a:cs typeface="Arial" panose="020B0604020202020204" pitchFamily="34" charset="0"/>
              </a:rPr>
              <a:t>form </a:t>
            </a:r>
            <a:r>
              <a:rPr lang="en-US" sz="1400" u="sng" dirty="0" smtClean="0">
                <a:solidFill>
                  <a:schemeClr val="bg1"/>
                </a:solidFill>
                <a:latin typeface="Arial" panose="020B0604020202020204" pitchFamily="34" charset="0"/>
                <a:cs typeface="Arial" panose="020B0604020202020204" pitchFamily="34" charset="0"/>
              </a:rPr>
              <a:t>above</a:t>
            </a:r>
            <a:r>
              <a:rPr lang="en-US" sz="1400" dirty="0" smtClean="0">
                <a:solidFill>
                  <a:schemeClr val="bg1"/>
                </a:solidFill>
                <a:latin typeface="Arial" panose="020B0604020202020204" pitchFamily="34" charset="0"/>
                <a:cs typeface="Arial" panose="020B0604020202020204" pitchFamily="34" charset="0"/>
              </a:rPr>
              <a:t> the </a:t>
            </a:r>
            <a:r>
              <a:rPr lang="en-US" sz="1400" dirty="0">
                <a:solidFill>
                  <a:schemeClr val="bg1"/>
                </a:solidFill>
                <a:latin typeface="Arial" panose="020B0604020202020204" pitchFamily="34" charset="0"/>
                <a:cs typeface="Arial" panose="020B0604020202020204" pitchFamily="34" charset="0"/>
              </a:rPr>
              <a:t>anvil top </a:t>
            </a:r>
            <a:r>
              <a:rPr lang="en-US" sz="1400" dirty="0" smtClean="0">
                <a:solidFill>
                  <a:schemeClr val="bg1"/>
                </a:solidFill>
                <a:latin typeface="Arial" panose="020B0604020202020204" pitchFamily="34" charset="0"/>
                <a:cs typeface="Arial" panose="020B0604020202020204" pitchFamily="34" charset="0"/>
              </a:rPr>
              <a:t/>
            </a:r>
            <a:br>
              <a:rPr lang="en-US" sz="1400" dirty="0" smtClean="0">
                <a:solidFill>
                  <a:schemeClr val="bg1"/>
                </a:solidFill>
                <a:latin typeface="Arial" panose="020B0604020202020204" pitchFamily="34" charset="0"/>
                <a:cs typeface="Arial" panose="020B0604020202020204" pitchFamily="34" charset="0"/>
              </a:rPr>
            </a:br>
            <a:r>
              <a:rPr lang="en-US" sz="1400" dirty="0" smtClean="0">
                <a:solidFill>
                  <a:schemeClr val="bg1"/>
                </a:solidFill>
                <a:latin typeface="Arial" panose="020B0604020202020204" pitchFamily="34" charset="0"/>
                <a:cs typeface="Arial" panose="020B0604020202020204" pitchFamily="34" charset="0"/>
              </a:rPr>
              <a:t>(</a:t>
            </a:r>
            <a:r>
              <a:rPr lang="en-US" sz="1400" dirty="0">
                <a:solidFill>
                  <a:schemeClr val="bg1"/>
                </a:solidFill>
                <a:latin typeface="Arial" panose="020B0604020202020204" pitchFamily="34" charset="0"/>
                <a:cs typeface="Arial" panose="020B0604020202020204" pitchFamily="34" charset="0"/>
              </a:rPr>
              <a:t>e.g. </a:t>
            </a:r>
            <a:r>
              <a:rPr lang="en-US" sz="1400" i="1" dirty="0">
                <a:solidFill>
                  <a:schemeClr val="bg1"/>
                </a:solidFill>
                <a:latin typeface="Arial" panose="020B0604020202020204" pitchFamily="34" charset="0"/>
                <a:cs typeface="Arial" panose="020B0604020202020204" pitchFamily="34" charset="0"/>
              </a:rPr>
              <a:t>pileus</a:t>
            </a:r>
            <a:r>
              <a:rPr lang="en-US" sz="1400" dirty="0">
                <a:solidFill>
                  <a:schemeClr val="bg1"/>
                </a:solidFill>
                <a:latin typeface="Arial" panose="020B0604020202020204" pitchFamily="34" charset="0"/>
                <a:cs typeface="Arial" panose="020B0604020202020204" pitchFamily="34" charset="0"/>
              </a:rPr>
              <a:t> clouds, or </a:t>
            </a:r>
            <a:r>
              <a:rPr lang="en-US" sz="1400" i="1" dirty="0">
                <a:solidFill>
                  <a:schemeClr val="bg1"/>
                </a:solidFill>
                <a:latin typeface="Arial" panose="020B0604020202020204" pitchFamily="34" charset="0"/>
                <a:cs typeface="Arial" panose="020B0604020202020204" pitchFamily="34" charset="0"/>
              </a:rPr>
              <a:t>plumes</a:t>
            </a:r>
            <a:r>
              <a:rPr lang="en-US" sz="1400" dirty="0">
                <a:solidFill>
                  <a:schemeClr val="bg1"/>
                </a:solidFill>
                <a:latin typeface="Arial" panose="020B0604020202020204" pitchFamily="34" charset="0"/>
                <a:cs typeface="Arial" panose="020B0604020202020204" pitchFamily="34" charset="0"/>
              </a:rPr>
              <a:t>) ...</a:t>
            </a:r>
          </a:p>
          <a:p>
            <a:pPr marL="358775" indent="-358775" algn="just">
              <a:buFontTx/>
              <a:buChar char="•"/>
              <a:defRPr/>
            </a:pPr>
            <a:endParaRPr lang="en-US" sz="1400" dirty="0">
              <a:solidFill>
                <a:schemeClr val="bg1"/>
              </a:solidFill>
              <a:latin typeface="Arial" panose="020B0604020202020204" pitchFamily="34" charset="0"/>
              <a:cs typeface="Arial" panose="020B0604020202020204" pitchFamily="34" charset="0"/>
            </a:endParaRPr>
          </a:p>
          <a:p>
            <a:pPr marL="358775" indent="-358775" algn="just">
              <a:buFontTx/>
              <a:buChar char="•"/>
              <a:defRPr/>
            </a:pPr>
            <a:endParaRPr lang="en-US" sz="1400" dirty="0">
              <a:solidFill>
                <a:schemeClr val="bg1"/>
              </a:solidFill>
              <a:latin typeface="Arial" panose="020B0604020202020204" pitchFamily="34" charset="0"/>
              <a:cs typeface="Arial" panose="020B0604020202020204" pitchFamily="34" charset="0"/>
            </a:endParaRPr>
          </a:p>
          <a:p>
            <a:pPr marL="358775" indent="-358775" algn="just">
              <a:buFontTx/>
              <a:buChar char="•"/>
              <a:defRPr/>
            </a:pPr>
            <a:endParaRPr lang="en-US" sz="1400" dirty="0">
              <a:solidFill>
                <a:schemeClr val="bg1"/>
              </a:solidFill>
              <a:latin typeface="Arial" panose="020B0604020202020204" pitchFamily="34" charset="0"/>
              <a:cs typeface="Arial" panose="020B0604020202020204" pitchFamily="34" charset="0"/>
            </a:endParaRPr>
          </a:p>
          <a:p>
            <a:pPr marL="358775" indent="-358775" algn="just">
              <a:defRPr/>
            </a:pPr>
            <a:r>
              <a:rPr lang="en-US" sz="1400" dirty="0">
                <a:solidFill>
                  <a:schemeClr val="bg1"/>
                </a:solidFill>
                <a:latin typeface="Arial" panose="020B0604020202020204" pitchFamily="34" charset="0"/>
                <a:cs typeface="Arial" panose="020B0604020202020204" pitchFamily="34" charset="0"/>
              </a:rPr>
              <a:t/>
            </a:r>
            <a:br>
              <a:rPr lang="en-US" sz="1400" dirty="0">
                <a:solidFill>
                  <a:schemeClr val="bg1"/>
                </a:solidFill>
                <a:latin typeface="Arial" panose="020B0604020202020204" pitchFamily="34" charset="0"/>
                <a:cs typeface="Arial" panose="020B0604020202020204" pitchFamily="34" charset="0"/>
              </a:rPr>
            </a:br>
            <a:r>
              <a:rPr lang="en-US" sz="1400" dirty="0">
                <a:solidFill>
                  <a:schemeClr val="bg1"/>
                </a:solidFill>
                <a:latin typeface="Arial" panose="020B0604020202020204" pitchFamily="34" charset="0"/>
                <a:cs typeface="Arial" panose="020B0604020202020204" pitchFamily="34" charset="0"/>
              </a:rPr>
              <a:t> </a:t>
            </a:r>
            <a:br>
              <a:rPr lang="en-US" sz="1400" dirty="0">
                <a:solidFill>
                  <a:schemeClr val="bg1"/>
                </a:solidFill>
                <a:latin typeface="Arial" panose="020B0604020202020204" pitchFamily="34" charset="0"/>
                <a:cs typeface="Arial" panose="020B0604020202020204" pitchFamily="34" charset="0"/>
              </a:rPr>
            </a:br>
            <a:r>
              <a:rPr lang="en-US" sz="1400" dirty="0">
                <a:solidFill>
                  <a:schemeClr val="bg1"/>
                </a:solidFill>
                <a:latin typeface="Arial" panose="020B0604020202020204" pitchFamily="34" charset="0"/>
                <a:cs typeface="Arial" panose="020B0604020202020204" pitchFamily="34" charset="0"/>
              </a:rPr>
              <a:t>This makes using the </a:t>
            </a:r>
            <a:r>
              <a:rPr lang="en-US" sz="1400" dirty="0" smtClean="0">
                <a:solidFill>
                  <a:schemeClr val="bg1"/>
                </a:solidFill>
                <a:latin typeface="Arial" panose="020B0604020202020204" pitchFamily="34" charset="0"/>
                <a:cs typeface="Arial" panose="020B0604020202020204" pitchFamily="34" charset="0"/>
              </a:rPr>
              <a:t>cloud-top reflectivity </a:t>
            </a:r>
            <a:r>
              <a:rPr lang="en-US" sz="1400" dirty="0">
                <a:solidFill>
                  <a:schemeClr val="bg1"/>
                </a:solidFill>
                <a:latin typeface="Arial" panose="020B0604020202020204" pitchFamily="34" charset="0"/>
                <a:cs typeface="Arial" panose="020B0604020202020204" pitchFamily="34" charset="0"/>
              </a:rPr>
              <a:t>in these bands just by itself as a storm severity indicator a somewhat </a:t>
            </a:r>
            <a:r>
              <a:rPr lang="en-US" sz="1400" dirty="0" smtClean="0">
                <a:solidFill>
                  <a:schemeClr val="bg1"/>
                </a:solidFill>
                <a:latin typeface="Arial" panose="020B0604020202020204" pitchFamily="34" charset="0"/>
                <a:cs typeface="Arial" panose="020B0604020202020204" pitchFamily="34" charset="0"/>
              </a:rPr>
              <a:t>problematic task </a:t>
            </a:r>
            <a:r>
              <a:rPr lang="en-US" sz="1400" dirty="0">
                <a:solidFill>
                  <a:schemeClr val="bg1"/>
                </a:solidFill>
                <a:latin typeface="Arial" panose="020B0604020202020204" pitchFamily="34" charset="0"/>
                <a:cs typeface="Arial" panose="020B0604020202020204" pitchFamily="34" charset="0"/>
              </a:rPr>
              <a:t>... and also poses a problem for various automated storm severity detection techniques.</a:t>
            </a:r>
            <a:endParaRPr lang="cs-CZ" sz="1400" dirty="0">
              <a:solidFill>
                <a:schemeClr val="bg1"/>
              </a:solidFill>
              <a:latin typeface="Arial" panose="020B0604020202020204" pitchFamily="34" charset="0"/>
              <a:cs typeface="Arial" panose="020B0604020202020204" pitchFamily="34" charset="0"/>
            </a:endParaRPr>
          </a:p>
        </p:txBody>
      </p:sp>
      <p:sp>
        <p:nvSpPr>
          <p:cNvPr id="4" name="AutoShape 14"/>
          <p:cNvSpPr>
            <a:spLocks noChangeArrowheads="1"/>
          </p:cNvSpPr>
          <p:nvPr/>
        </p:nvSpPr>
        <p:spPr bwMode="auto">
          <a:xfrm>
            <a:off x="4631378" y="3513112"/>
            <a:ext cx="992620" cy="389263"/>
          </a:xfrm>
          <a:prstGeom prst="downArrow">
            <a:avLst>
              <a:gd name="adj1" fmla="val 43333"/>
              <a:gd name="adj2" fmla="val 60417"/>
            </a:avLst>
          </a:prstGeom>
          <a:solidFill>
            <a:srgbClr val="33CCFF">
              <a:alpha val="50000"/>
            </a:srgbClr>
          </a:solidFill>
          <a:ln w="22225">
            <a:solidFill>
              <a:schemeClr val="tx1"/>
            </a:solidFill>
            <a:miter lim="800000"/>
            <a:headEnd/>
            <a:tailEnd/>
          </a:ln>
          <a:effectLst>
            <a:outerShdw blurRad="50800" dist="25400" dir="1920000" algn="tl" rotWithShape="0">
              <a:schemeClr val="bg1">
                <a:lumMod val="75000"/>
                <a:alpha val="40000"/>
              </a:schemeClr>
            </a:outerShdw>
          </a:effectLst>
        </p:spPr>
        <p:txBody>
          <a:bodyPr wrap="none" anchor="ctr"/>
          <a:lstStyle/>
          <a:p>
            <a:pPr>
              <a:defRPr/>
            </a:pPr>
            <a:endParaRPr lang="en-US">
              <a:solidFill>
                <a:schemeClr val="bg1"/>
              </a:solidFill>
            </a:endParaRPr>
          </a:p>
        </p:txBody>
      </p:sp>
    </p:spTree>
    <p:extLst>
      <p:ext uri="{BB962C8B-B14F-4D97-AF65-F5344CB8AC3E}">
        <p14:creationId xmlns:p14="http://schemas.microsoft.com/office/powerpoint/2010/main" val="29113878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7"/>
          <p:cNvSpPr txBox="1">
            <a:spLocks noChangeArrowheads="1"/>
          </p:cNvSpPr>
          <p:nvPr/>
        </p:nvSpPr>
        <p:spPr bwMode="auto">
          <a:xfrm>
            <a:off x="2260834" y="5773046"/>
            <a:ext cx="3604198" cy="858866"/>
          </a:xfrm>
          <a:prstGeom prst="rect">
            <a:avLst/>
          </a:prstGeom>
          <a:noFill/>
          <a:ln w="9525">
            <a:solidFill>
              <a:srgbClr val="C00000"/>
            </a:solidFill>
            <a:miter lim="800000"/>
            <a:headEnd/>
            <a:tailEnd/>
          </a:ln>
          <a:effectLst/>
        </p:spPr>
        <p:txBody>
          <a:bodyPr wrap="square" lIns="144000" tIns="72000" rIns="144000" bIns="108000">
            <a:spAutoFit/>
          </a:bodyPr>
          <a:lstStyle/>
          <a:p>
            <a:pPr algn="ctr">
              <a:defRPr/>
            </a:pPr>
            <a:r>
              <a:rPr lang="en-US" sz="1100" dirty="0">
                <a:solidFill>
                  <a:schemeClr val="bg1"/>
                </a:solidFill>
                <a:latin typeface="Arial" panose="020B0604020202020204" pitchFamily="34" charset="0"/>
                <a:cs typeface="Arial" panose="020B0604020202020204" pitchFamily="34" charset="0"/>
              </a:rPr>
              <a:t>as </a:t>
            </a:r>
            <a:r>
              <a:rPr lang="en-US" sz="1100">
                <a:solidFill>
                  <a:schemeClr val="bg1"/>
                </a:solidFill>
                <a:latin typeface="Arial" panose="020B0604020202020204" pitchFamily="34" charset="0"/>
                <a:cs typeface="Arial" panose="020B0604020202020204" pitchFamily="34" charset="0"/>
              </a:rPr>
              <a:t>radiance </a:t>
            </a:r>
            <a:r>
              <a:rPr lang="en-US" sz="1100" smtClean="0">
                <a:solidFill>
                  <a:schemeClr val="bg1"/>
                </a:solidFill>
                <a:latin typeface="Arial" panose="020B0604020202020204" pitchFamily="34" charset="0"/>
                <a:cs typeface="Arial" panose="020B0604020202020204" pitchFamily="34" charset="0"/>
              </a:rPr>
              <a:t>image – same </a:t>
            </a:r>
            <a:r>
              <a:rPr lang="en-US" sz="1100" dirty="0">
                <a:solidFill>
                  <a:schemeClr val="bg1"/>
                </a:solidFill>
                <a:latin typeface="Arial" panose="020B0604020202020204" pitchFamily="34" charset="0"/>
                <a:cs typeface="Arial" panose="020B0604020202020204" pitchFamily="34" charset="0"/>
              </a:rPr>
              <a:t>as </a:t>
            </a:r>
            <a:r>
              <a:rPr lang="en-US" sz="1100">
                <a:solidFill>
                  <a:schemeClr val="bg1"/>
                </a:solidFill>
                <a:latin typeface="Arial" panose="020B0604020202020204" pitchFamily="34" charset="0"/>
                <a:cs typeface="Arial" panose="020B0604020202020204" pitchFamily="34" charset="0"/>
              </a:rPr>
              <a:t>thermal </a:t>
            </a:r>
            <a:r>
              <a:rPr lang="en-US" sz="1100" smtClean="0">
                <a:solidFill>
                  <a:schemeClr val="bg1"/>
                </a:solidFill>
                <a:latin typeface="Arial" panose="020B0604020202020204" pitchFamily="34" charset="0"/>
                <a:cs typeface="Arial" panose="020B0604020202020204" pitchFamily="34" charset="0"/>
              </a:rPr>
              <a:t>IR,</a:t>
            </a:r>
          </a:p>
          <a:p>
            <a:pPr algn="ctr">
              <a:defRPr/>
            </a:pPr>
            <a:r>
              <a:rPr lang="en-US" sz="1100" smtClean="0">
                <a:solidFill>
                  <a:schemeClr val="bg1"/>
                </a:solidFill>
                <a:latin typeface="Arial" panose="020B0604020202020204" pitchFamily="34" charset="0"/>
                <a:cs typeface="Arial" panose="020B0604020202020204" pitchFamily="34" charset="0"/>
              </a:rPr>
              <a:t>higher radiance displayed dark</a:t>
            </a:r>
          </a:p>
          <a:p>
            <a:pPr algn="ctr">
              <a:defRPr/>
            </a:pPr>
            <a:endParaRPr lang="en-US" sz="1100">
              <a:solidFill>
                <a:schemeClr val="bg1"/>
              </a:solidFill>
              <a:latin typeface="Arial" panose="020B0604020202020204" pitchFamily="34" charset="0"/>
              <a:cs typeface="Arial" panose="020B0604020202020204" pitchFamily="34" charset="0"/>
            </a:endParaRPr>
          </a:p>
          <a:p>
            <a:pPr algn="ctr">
              <a:defRPr/>
            </a:pPr>
            <a:r>
              <a:rPr lang="en-US" sz="1100" smtClean="0">
                <a:solidFill>
                  <a:schemeClr val="bg1"/>
                </a:solidFill>
                <a:latin typeface="Arial" panose="020B0604020202020204" pitchFamily="34" charset="0"/>
                <a:cs typeface="Arial" panose="020B0604020202020204" pitchFamily="34" charset="0"/>
              </a:rPr>
              <a:t>(used in the following slides)</a:t>
            </a:r>
            <a:endParaRPr lang="cs-CZ" sz="1100" dirty="0">
              <a:solidFill>
                <a:schemeClr val="bg1"/>
              </a:solidFill>
              <a:latin typeface="Arial" panose="020B0604020202020204" pitchFamily="34" charset="0"/>
              <a:cs typeface="Arial" panose="020B0604020202020204" pitchFamily="34" charset="0"/>
            </a:endParaRPr>
          </a:p>
        </p:txBody>
      </p:sp>
      <p:sp>
        <p:nvSpPr>
          <p:cNvPr id="3" name="Text Box 8"/>
          <p:cNvSpPr txBox="1">
            <a:spLocks noChangeArrowheads="1"/>
          </p:cNvSpPr>
          <p:nvPr/>
        </p:nvSpPr>
        <p:spPr bwMode="auto">
          <a:xfrm>
            <a:off x="6604601" y="5773046"/>
            <a:ext cx="3265203" cy="430887"/>
          </a:xfrm>
          <a:prstGeom prst="rect">
            <a:avLst/>
          </a:prstGeom>
          <a:noFill/>
          <a:ln w="9525">
            <a:noFill/>
            <a:miter lim="800000"/>
            <a:headEnd/>
            <a:tailEnd/>
          </a:ln>
          <a:effectLst/>
        </p:spPr>
        <p:txBody>
          <a:bodyPr wrap="square">
            <a:spAutoFit/>
          </a:bodyPr>
          <a:lstStyle/>
          <a:p>
            <a:pPr algn="ctr">
              <a:defRPr/>
            </a:pPr>
            <a:r>
              <a:rPr lang="en-US" sz="1100">
                <a:solidFill>
                  <a:schemeClr val="bg1"/>
                </a:solidFill>
                <a:latin typeface="Arial" panose="020B0604020202020204" pitchFamily="34" charset="0"/>
                <a:cs typeface="Arial" panose="020B0604020202020204" pitchFamily="34" charset="0"/>
              </a:rPr>
              <a:t>as reflectivity </a:t>
            </a:r>
            <a:r>
              <a:rPr lang="en-US" sz="1100" smtClean="0">
                <a:solidFill>
                  <a:schemeClr val="bg1"/>
                </a:solidFill>
                <a:latin typeface="Arial" panose="020B0604020202020204" pitchFamily="34" charset="0"/>
                <a:cs typeface="Arial" panose="020B0604020202020204" pitchFamily="34" charset="0"/>
              </a:rPr>
              <a:t>image – same </a:t>
            </a:r>
            <a:r>
              <a:rPr lang="en-US" sz="1100">
                <a:solidFill>
                  <a:schemeClr val="bg1"/>
                </a:solidFill>
                <a:latin typeface="Arial" panose="020B0604020202020204" pitchFamily="34" charset="0"/>
                <a:cs typeface="Arial" panose="020B0604020202020204" pitchFamily="34" charset="0"/>
              </a:rPr>
              <a:t>as VIS </a:t>
            </a:r>
            <a:r>
              <a:rPr lang="en-US" sz="1100" smtClean="0">
                <a:solidFill>
                  <a:schemeClr val="bg1"/>
                </a:solidFill>
                <a:latin typeface="Arial" panose="020B0604020202020204" pitchFamily="34" charset="0"/>
                <a:cs typeface="Arial" panose="020B0604020202020204" pitchFamily="34" charset="0"/>
              </a:rPr>
              <a:t>bands,</a:t>
            </a:r>
          </a:p>
          <a:p>
            <a:pPr algn="ctr">
              <a:defRPr/>
            </a:pPr>
            <a:r>
              <a:rPr lang="en-US" sz="1100" smtClean="0">
                <a:solidFill>
                  <a:schemeClr val="bg1"/>
                </a:solidFill>
                <a:latin typeface="Arial" panose="020B0604020202020204" pitchFamily="34" charset="0"/>
                <a:cs typeface="Arial" panose="020B0604020202020204" pitchFamily="34" charset="0"/>
              </a:rPr>
              <a:t>higher reflectivity/emission displayed bright</a:t>
            </a:r>
            <a:endParaRPr lang="cs-CZ" sz="1100">
              <a:solidFill>
                <a:schemeClr val="bg1"/>
              </a:solidFill>
              <a:latin typeface="Arial" panose="020B0604020202020204" pitchFamily="34" charset="0"/>
              <a:cs typeface="Arial" panose="020B0604020202020204" pitchFamily="34" charset="0"/>
            </a:endParaRPr>
          </a:p>
        </p:txBody>
      </p:sp>
      <p:pic>
        <p:nvPicPr>
          <p:cNvPr id="4" name="Picture 9" descr="ch3rad"/>
          <p:cNvPicPr>
            <a:picLocks noChangeAspect="1" noChangeArrowheads="1"/>
          </p:cNvPicPr>
          <p:nvPr/>
        </p:nvPicPr>
        <p:blipFill>
          <a:blip r:embed="rId2" cstate="print"/>
          <a:srcRect/>
          <a:stretch>
            <a:fillRect/>
          </a:stretch>
        </p:blipFill>
        <p:spPr bwMode="auto">
          <a:xfrm>
            <a:off x="2260834" y="990931"/>
            <a:ext cx="3604198" cy="4680000"/>
          </a:xfrm>
          <a:prstGeom prst="rect">
            <a:avLst/>
          </a:prstGeom>
          <a:noFill/>
          <a:ln w="0">
            <a:solidFill>
              <a:schemeClr val="bg1">
                <a:lumMod val="50000"/>
              </a:schemeClr>
            </a:solidFill>
            <a:miter lim="800000"/>
            <a:headEnd/>
            <a:tailEnd/>
          </a:ln>
        </p:spPr>
      </p:pic>
      <p:pic>
        <p:nvPicPr>
          <p:cNvPr id="5" name="Picture 10" descr="ch3ref"/>
          <p:cNvPicPr>
            <a:picLocks noChangeAspect="1" noChangeArrowheads="1"/>
          </p:cNvPicPr>
          <p:nvPr/>
        </p:nvPicPr>
        <p:blipFill>
          <a:blip r:embed="rId3" cstate="print"/>
          <a:srcRect/>
          <a:stretch>
            <a:fillRect/>
          </a:stretch>
        </p:blipFill>
        <p:spPr bwMode="auto">
          <a:xfrm>
            <a:off x="6456521" y="990931"/>
            <a:ext cx="3604198" cy="4680000"/>
          </a:xfrm>
          <a:prstGeom prst="rect">
            <a:avLst/>
          </a:prstGeom>
          <a:noFill/>
          <a:ln w="0">
            <a:solidFill>
              <a:schemeClr val="bg1">
                <a:lumMod val="50000"/>
              </a:schemeClr>
            </a:solidFill>
            <a:miter lim="800000"/>
            <a:headEnd/>
            <a:tailEnd/>
          </a:ln>
        </p:spPr>
      </p:pic>
      <p:sp>
        <p:nvSpPr>
          <p:cNvPr id="6" name="Text Box 11"/>
          <p:cNvSpPr txBox="1">
            <a:spLocks noChangeArrowheads="1"/>
          </p:cNvSpPr>
          <p:nvPr/>
        </p:nvSpPr>
        <p:spPr bwMode="auto">
          <a:xfrm>
            <a:off x="263547" y="500622"/>
            <a:ext cx="4365041" cy="307777"/>
          </a:xfrm>
          <a:prstGeom prst="rect">
            <a:avLst/>
          </a:prstGeom>
          <a:noFill/>
          <a:ln w="9525">
            <a:noFill/>
            <a:miter lim="800000"/>
            <a:headEnd/>
            <a:tailEnd/>
          </a:ln>
        </p:spPr>
        <p:txBody>
          <a:bodyPr wrap="none">
            <a:spAutoFit/>
          </a:bodyPr>
          <a:lstStyle/>
          <a:p>
            <a:r>
              <a:rPr lang="en-US" sz="1400">
                <a:solidFill>
                  <a:schemeClr val="bg1"/>
                </a:solidFill>
                <a:latin typeface="Arial" panose="020B0604020202020204" pitchFamily="34" charset="0"/>
                <a:cs typeface="Arial" panose="020B0604020202020204" pitchFamily="34" charset="0"/>
              </a:rPr>
              <a:t>Two possible ways of displaying </a:t>
            </a:r>
            <a:r>
              <a:rPr lang="en-US" sz="1400" smtClean="0">
                <a:solidFill>
                  <a:schemeClr val="bg1"/>
                </a:solidFill>
                <a:latin typeface="Arial" panose="020B0604020202020204" pitchFamily="34" charset="0"/>
                <a:cs typeface="Arial" panose="020B0604020202020204" pitchFamily="34" charset="0"/>
              </a:rPr>
              <a:t>images </a:t>
            </a:r>
            <a:r>
              <a:rPr lang="en-US" sz="1400">
                <a:solidFill>
                  <a:schemeClr val="bg1"/>
                </a:solidFill>
                <a:latin typeface="Arial" panose="020B0604020202020204" pitchFamily="34" charset="0"/>
                <a:cs typeface="Arial" panose="020B0604020202020204" pitchFamily="34" charset="0"/>
              </a:rPr>
              <a:t>in this band:</a:t>
            </a:r>
          </a:p>
        </p:txBody>
      </p:sp>
      <p:sp>
        <p:nvSpPr>
          <p:cNvPr id="7" name="Text Box 5"/>
          <p:cNvSpPr txBox="1">
            <a:spLocks noChangeArrowheads="1"/>
          </p:cNvSpPr>
          <p:nvPr/>
        </p:nvSpPr>
        <p:spPr bwMode="auto">
          <a:xfrm>
            <a:off x="262785" y="141394"/>
            <a:ext cx="10702981" cy="307777"/>
          </a:xfrm>
          <a:prstGeom prst="rect">
            <a:avLst/>
          </a:prstGeom>
          <a:noFill/>
          <a:ln w="9525">
            <a:noFill/>
            <a:miter lim="800000"/>
            <a:headEnd/>
            <a:tailEnd/>
          </a:ln>
          <a:effectLst/>
        </p:spPr>
        <p:txBody>
          <a:bodyPr wrap="square">
            <a:spAutoFit/>
          </a:bodyPr>
          <a:lstStyle/>
          <a:p>
            <a:pPr>
              <a:defRPr/>
            </a:pPr>
            <a:r>
              <a:rPr lang="cs-CZ" sz="1400" b="1" smtClean="0">
                <a:solidFill>
                  <a:schemeClr val="bg1"/>
                </a:solidFill>
                <a:latin typeface="Arial" panose="020B0604020202020204" pitchFamily="34" charset="0"/>
                <a:cs typeface="Arial" panose="020B0604020202020204" pitchFamily="34" charset="0"/>
              </a:rPr>
              <a:t>Spectral band 3.5 </a:t>
            </a:r>
            <a:r>
              <a:rPr lang="en-US" sz="1400" b="1" smtClean="0">
                <a:solidFill>
                  <a:schemeClr val="bg1"/>
                </a:solidFill>
                <a:latin typeface="Arial" panose="020B0604020202020204" pitchFamily="34" charset="0"/>
                <a:cs typeface="Arial" panose="020B0604020202020204" pitchFamily="34" charset="0"/>
              </a:rPr>
              <a:t>~</a:t>
            </a:r>
            <a:r>
              <a:rPr lang="cs-CZ" sz="1400" b="1" smtClean="0">
                <a:solidFill>
                  <a:schemeClr val="bg1"/>
                </a:solidFill>
                <a:latin typeface="Arial" panose="020B0604020202020204" pitchFamily="34" charset="0"/>
                <a:cs typeface="Arial" panose="020B0604020202020204" pitchFamily="34" charset="0"/>
              </a:rPr>
              <a:t> 4.0 µm</a:t>
            </a:r>
            <a:r>
              <a:rPr lang="en-US" sz="1400" b="1" smtClean="0">
                <a:solidFill>
                  <a:schemeClr val="bg1"/>
                </a:solidFill>
                <a:latin typeface="Arial" panose="020B0604020202020204" pitchFamily="34" charset="0"/>
                <a:cs typeface="Arial" panose="020B0604020202020204" pitchFamily="34" charset="0"/>
              </a:rPr>
              <a:t>  –  cloud-top reflectivity of convective storms</a:t>
            </a:r>
            <a:endParaRPr lang="en-US" sz="1200" b="1" dirty="0">
              <a:solidFill>
                <a:schemeClr val="bg1"/>
              </a:solidFill>
              <a:latin typeface="Arial" panose="020B0604020202020204" pitchFamily="34" charset="0"/>
              <a:cs typeface="Arial" panose="020B0604020202020204" pitchFamily="34" charset="0"/>
            </a:endParaRPr>
          </a:p>
        </p:txBody>
      </p:sp>
      <p:sp>
        <p:nvSpPr>
          <p:cNvPr id="8" name="Text Box 8"/>
          <p:cNvSpPr txBox="1">
            <a:spLocks noChangeArrowheads="1"/>
          </p:cNvSpPr>
          <p:nvPr/>
        </p:nvSpPr>
        <p:spPr bwMode="auto">
          <a:xfrm>
            <a:off x="8678487" y="385079"/>
            <a:ext cx="2643672"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28 August 1991,  1458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11</a:t>
            </a:r>
            <a:endParaRPr lang="cs-CZ" sz="11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86778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a:spLocks noChangeArrowheads="1"/>
          </p:cNvSpPr>
          <p:nvPr/>
        </p:nvSpPr>
        <p:spPr bwMode="auto">
          <a:xfrm>
            <a:off x="1588" y="3160713"/>
            <a:ext cx="9144000" cy="0"/>
          </a:xfrm>
          <a:prstGeom prst="rect">
            <a:avLst/>
          </a:prstGeom>
          <a:noFill/>
          <a:ln w="9525">
            <a:noFill/>
            <a:miter lim="800000"/>
            <a:headEnd/>
            <a:tailEnd/>
          </a:ln>
        </p:spPr>
        <p:txBody>
          <a:bodyPr>
            <a:spAutoFit/>
          </a:bodyPr>
          <a:lstStyle/>
          <a:p>
            <a:endParaRPr lang="en-US"/>
          </a:p>
        </p:txBody>
      </p:sp>
      <p:pic>
        <p:nvPicPr>
          <p:cNvPr id="4" name="Picture 9" descr="001_840604_ch_124_600x600"/>
          <p:cNvPicPr>
            <a:picLocks noChangeAspect="1" noChangeArrowheads="1"/>
          </p:cNvPicPr>
          <p:nvPr/>
        </p:nvPicPr>
        <p:blipFill>
          <a:blip r:embed="rId2" cstate="print"/>
          <a:srcRect/>
          <a:stretch>
            <a:fillRect/>
          </a:stretch>
        </p:blipFill>
        <p:spPr bwMode="auto">
          <a:xfrm>
            <a:off x="3060000" y="648000"/>
            <a:ext cx="5760000" cy="5760000"/>
          </a:xfrm>
          <a:prstGeom prst="rect">
            <a:avLst/>
          </a:prstGeom>
          <a:noFill/>
          <a:ln w="0">
            <a:solidFill>
              <a:schemeClr val="bg1">
                <a:lumMod val="50000"/>
              </a:schemeClr>
            </a:solidFill>
            <a:miter lim="800000"/>
            <a:headEnd/>
            <a:tailEnd/>
          </a:ln>
        </p:spPr>
      </p:pic>
      <p:sp>
        <p:nvSpPr>
          <p:cNvPr id="11"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13" name="Text Box 8"/>
          <p:cNvSpPr txBox="1">
            <a:spLocks noChangeArrowheads="1"/>
          </p:cNvSpPr>
          <p:nvPr/>
        </p:nvSpPr>
        <p:spPr bwMode="auto">
          <a:xfrm>
            <a:off x="9276365" y="596099"/>
            <a:ext cx="2432076" cy="261610"/>
          </a:xfrm>
          <a:prstGeom prst="rect">
            <a:avLst/>
          </a:prstGeom>
          <a:noFill/>
          <a:ln w="9525">
            <a:noFill/>
            <a:miter lim="800000"/>
            <a:headEnd/>
            <a:tailEnd/>
          </a:ln>
        </p:spPr>
        <p:txBody>
          <a:bodyPr wrap="none">
            <a:spAutoFit/>
          </a:bodyPr>
          <a:lstStyle/>
          <a:p>
            <a:r>
              <a:rPr lang="en-US" sz="1100">
                <a:solidFill>
                  <a:schemeClr val="bg1"/>
                </a:solidFill>
                <a:latin typeface="Arial" panose="020B0604020202020204" pitchFamily="34" charset="0"/>
                <a:cs typeface="Arial" panose="020B0604020202020204" pitchFamily="34" charset="0"/>
              </a:rPr>
              <a:t>04 June 1984,  1342 UTC,  NOAA 7</a:t>
            </a:r>
            <a:endParaRPr lang="cs-CZ" sz="1100">
              <a:solidFill>
                <a:schemeClr val="bg1"/>
              </a:solidFill>
              <a:latin typeface="Arial" panose="020B0604020202020204" pitchFamily="34" charset="0"/>
              <a:cs typeface="Arial" panose="020B0604020202020204" pitchFamily="34" charset="0"/>
            </a:endParaRPr>
          </a:p>
        </p:txBody>
      </p:sp>
      <p:sp>
        <p:nvSpPr>
          <p:cNvPr id="15" name="Text Box 11"/>
          <p:cNvSpPr txBox="1">
            <a:spLocks noChangeArrowheads="1"/>
          </p:cNvSpPr>
          <p:nvPr/>
        </p:nvSpPr>
        <p:spPr bwMode="auto">
          <a:xfrm>
            <a:off x="9276365" y="6127347"/>
            <a:ext cx="2218877"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VIS-IR RGB (bands 1,2,4)</a:t>
            </a:r>
            <a:endParaRPr lang="cs-CZ" sz="1000">
              <a:solidFill>
                <a:schemeClr val="bg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2322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0" descr="002_840604_ch_124"/>
          <p:cNvPicPr>
            <a:picLocks noChangeAspect="1" noChangeArrowheads="1"/>
          </p:cNvPicPr>
          <p:nvPr/>
        </p:nvPicPr>
        <p:blipFill>
          <a:blip r:embed="rId2" cstate="print"/>
          <a:srcRect/>
          <a:stretch>
            <a:fillRect/>
          </a:stretch>
        </p:blipFill>
        <p:spPr bwMode="auto">
          <a:xfrm>
            <a:off x="1260000" y="648000"/>
            <a:ext cx="7679467" cy="5760000"/>
          </a:xfrm>
          <a:prstGeom prst="rect">
            <a:avLst/>
          </a:prstGeom>
          <a:noFill/>
          <a:ln w="0">
            <a:solidFill>
              <a:schemeClr val="bg1">
                <a:lumMod val="50000"/>
              </a:schemeClr>
            </a:solidFill>
            <a:miter lim="800000"/>
            <a:headEnd/>
            <a:tailEnd/>
          </a:ln>
        </p:spPr>
      </p:pic>
      <p:sp>
        <p:nvSpPr>
          <p:cNvPr id="4" name="Text Box 8"/>
          <p:cNvSpPr txBox="1">
            <a:spLocks noChangeArrowheads="1"/>
          </p:cNvSpPr>
          <p:nvPr/>
        </p:nvSpPr>
        <p:spPr bwMode="auto">
          <a:xfrm>
            <a:off x="9276365" y="596099"/>
            <a:ext cx="2432076" cy="261610"/>
          </a:xfrm>
          <a:prstGeom prst="rect">
            <a:avLst/>
          </a:prstGeom>
          <a:noFill/>
          <a:ln w="9525">
            <a:noFill/>
            <a:miter lim="800000"/>
            <a:headEnd/>
            <a:tailEnd/>
          </a:ln>
        </p:spPr>
        <p:txBody>
          <a:bodyPr wrap="none">
            <a:spAutoFit/>
          </a:bodyPr>
          <a:lstStyle/>
          <a:p>
            <a:r>
              <a:rPr lang="en-US" sz="1100">
                <a:solidFill>
                  <a:schemeClr val="bg1"/>
                </a:solidFill>
                <a:latin typeface="Arial" panose="020B0604020202020204" pitchFamily="34" charset="0"/>
                <a:cs typeface="Arial" panose="020B0604020202020204" pitchFamily="34" charset="0"/>
              </a:rPr>
              <a:t>04 June 1984,  1342 UTC,  NOAA 7</a:t>
            </a:r>
            <a:endParaRPr lang="cs-CZ" sz="1100">
              <a:solidFill>
                <a:schemeClr val="bg1"/>
              </a:solidFill>
              <a:latin typeface="Arial" panose="020B0604020202020204" pitchFamily="34" charset="0"/>
              <a:cs typeface="Arial" panose="020B0604020202020204" pitchFamily="34" charset="0"/>
            </a:endParaRPr>
          </a:p>
        </p:txBody>
      </p:sp>
      <p:sp>
        <p:nvSpPr>
          <p:cNvPr id="7" name="Ovál 6"/>
          <p:cNvSpPr/>
          <p:nvPr/>
        </p:nvSpPr>
        <p:spPr>
          <a:xfrm>
            <a:off x="3081418" y="2073297"/>
            <a:ext cx="1165538" cy="1049628"/>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10" name="Text Box 11"/>
          <p:cNvSpPr txBox="1">
            <a:spLocks noChangeArrowheads="1"/>
          </p:cNvSpPr>
          <p:nvPr/>
        </p:nvSpPr>
        <p:spPr bwMode="auto">
          <a:xfrm>
            <a:off x="9276365" y="6127347"/>
            <a:ext cx="2218877"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VIS-IR RGB (bands 1,2,4)</a:t>
            </a:r>
            <a:endParaRPr lang="cs-CZ" sz="1000">
              <a:solidFill>
                <a:schemeClr val="bg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368623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4" descr="005_840604_ch4e2"/>
          <p:cNvPicPr>
            <a:picLocks noChangeAspect="1" noChangeArrowheads="1"/>
          </p:cNvPicPr>
          <p:nvPr/>
        </p:nvPicPr>
        <p:blipFill>
          <a:blip r:embed="rId2" cstate="print"/>
          <a:srcRect/>
          <a:stretch>
            <a:fillRect/>
          </a:stretch>
        </p:blipFill>
        <p:spPr bwMode="auto">
          <a:xfrm>
            <a:off x="1260000" y="648000"/>
            <a:ext cx="7679467" cy="5760000"/>
          </a:xfrm>
          <a:prstGeom prst="rect">
            <a:avLst/>
          </a:prstGeom>
          <a:noFill/>
          <a:ln w="0">
            <a:solidFill>
              <a:schemeClr val="bg1">
                <a:lumMod val="50000"/>
              </a:schemeClr>
            </a:solidFill>
            <a:miter lim="800000"/>
            <a:headEnd/>
            <a:tailEnd/>
          </a:ln>
        </p:spPr>
      </p:pic>
      <p:sp>
        <p:nvSpPr>
          <p:cNvPr id="4" name="Text Box 11"/>
          <p:cNvSpPr txBox="1">
            <a:spLocks noChangeArrowheads="1"/>
          </p:cNvSpPr>
          <p:nvPr/>
        </p:nvSpPr>
        <p:spPr bwMode="auto">
          <a:xfrm>
            <a:off x="9276365" y="6127347"/>
            <a:ext cx="2305439"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enhanced band 4  (10.8 µm)</a:t>
            </a:r>
            <a:endParaRPr lang="cs-CZ" sz="1000">
              <a:solidFill>
                <a:schemeClr val="bg2"/>
              </a:solidFill>
              <a:latin typeface="Arial" panose="020B0604020202020204" pitchFamily="34" charset="0"/>
              <a:cs typeface="Arial" panose="020B0604020202020204" pitchFamily="34" charset="0"/>
            </a:endParaRPr>
          </a:p>
        </p:txBody>
      </p:sp>
      <p:sp>
        <p:nvSpPr>
          <p:cNvPr id="7" name="Text Box 8"/>
          <p:cNvSpPr txBox="1">
            <a:spLocks noChangeArrowheads="1"/>
          </p:cNvSpPr>
          <p:nvPr/>
        </p:nvSpPr>
        <p:spPr bwMode="auto">
          <a:xfrm>
            <a:off x="9276365" y="596099"/>
            <a:ext cx="2432076" cy="261610"/>
          </a:xfrm>
          <a:prstGeom prst="rect">
            <a:avLst/>
          </a:prstGeom>
          <a:noFill/>
          <a:ln w="9525">
            <a:noFill/>
            <a:miter lim="800000"/>
            <a:headEnd/>
            <a:tailEnd/>
          </a:ln>
        </p:spPr>
        <p:txBody>
          <a:bodyPr wrap="none">
            <a:spAutoFit/>
          </a:bodyPr>
          <a:lstStyle/>
          <a:p>
            <a:r>
              <a:rPr lang="en-US" sz="1100">
                <a:solidFill>
                  <a:schemeClr val="bg1"/>
                </a:solidFill>
                <a:latin typeface="Arial" panose="020B0604020202020204" pitchFamily="34" charset="0"/>
                <a:cs typeface="Arial" panose="020B0604020202020204" pitchFamily="34" charset="0"/>
              </a:rPr>
              <a:t>04 June 1984,  1342 UTC,  NOAA 7</a:t>
            </a:r>
            <a:endParaRPr lang="cs-CZ" sz="1100">
              <a:solidFill>
                <a:schemeClr val="bg1"/>
              </a:solidFill>
              <a:latin typeface="Arial" panose="020B0604020202020204" pitchFamily="34" charset="0"/>
              <a:cs typeface="Arial" panose="020B0604020202020204" pitchFamily="34" charset="0"/>
            </a:endParaRPr>
          </a:p>
        </p:txBody>
      </p:sp>
      <p:sp>
        <p:nvSpPr>
          <p:cNvPr id="8" name="Ovál 7"/>
          <p:cNvSpPr/>
          <p:nvPr/>
        </p:nvSpPr>
        <p:spPr>
          <a:xfrm>
            <a:off x="3081418" y="2073297"/>
            <a:ext cx="1165538" cy="1049628"/>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05832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5" descr="007_840604_ch3e"/>
          <p:cNvPicPr>
            <a:picLocks noChangeAspect="1" noChangeArrowheads="1"/>
          </p:cNvPicPr>
          <p:nvPr/>
        </p:nvPicPr>
        <p:blipFill>
          <a:blip r:embed="rId2" cstate="print"/>
          <a:srcRect/>
          <a:stretch>
            <a:fillRect/>
          </a:stretch>
        </p:blipFill>
        <p:spPr bwMode="auto">
          <a:xfrm>
            <a:off x="1260000" y="648000"/>
            <a:ext cx="7679467" cy="5760000"/>
          </a:xfrm>
          <a:prstGeom prst="rect">
            <a:avLst/>
          </a:prstGeom>
          <a:noFill/>
          <a:ln w="0">
            <a:solidFill>
              <a:schemeClr val="bg1">
                <a:lumMod val="50000"/>
              </a:schemeClr>
            </a:solidFill>
            <a:miter lim="800000"/>
            <a:headEnd/>
            <a:tailEnd/>
          </a:ln>
        </p:spPr>
      </p:pic>
      <p:sp>
        <p:nvSpPr>
          <p:cNvPr id="4" name="Text Box 11"/>
          <p:cNvSpPr txBox="1">
            <a:spLocks noChangeArrowheads="1"/>
          </p:cNvSpPr>
          <p:nvPr/>
        </p:nvSpPr>
        <p:spPr bwMode="auto">
          <a:xfrm>
            <a:off x="9276365" y="6127347"/>
            <a:ext cx="2297424"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enhanced band 3  (3.75 µm)</a:t>
            </a:r>
            <a:endParaRPr lang="cs-CZ" sz="1000">
              <a:solidFill>
                <a:schemeClr val="bg2"/>
              </a:solidFill>
              <a:latin typeface="Arial" panose="020B0604020202020204" pitchFamily="34" charset="0"/>
              <a:cs typeface="Arial" panose="020B0604020202020204" pitchFamily="34" charset="0"/>
            </a:endParaRPr>
          </a:p>
        </p:txBody>
      </p:sp>
      <p:sp>
        <p:nvSpPr>
          <p:cNvPr id="7" name="Text Box 8"/>
          <p:cNvSpPr txBox="1">
            <a:spLocks noChangeArrowheads="1"/>
          </p:cNvSpPr>
          <p:nvPr/>
        </p:nvSpPr>
        <p:spPr bwMode="auto">
          <a:xfrm>
            <a:off x="9276365" y="596099"/>
            <a:ext cx="2432076" cy="261610"/>
          </a:xfrm>
          <a:prstGeom prst="rect">
            <a:avLst/>
          </a:prstGeom>
          <a:noFill/>
          <a:ln w="9525">
            <a:noFill/>
            <a:miter lim="800000"/>
            <a:headEnd/>
            <a:tailEnd/>
          </a:ln>
        </p:spPr>
        <p:txBody>
          <a:bodyPr wrap="none">
            <a:spAutoFit/>
          </a:bodyPr>
          <a:lstStyle/>
          <a:p>
            <a:r>
              <a:rPr lang="en-US" sz="1100">
                <a:solidFill>
                  <a:schemeClr val="bg1"/>
                </a:solidFill>
                <a:latin typeface="Arial" panose="020B0604020202020204" pitchFamily="34" charset="0"/>
                <a:cs typeface="Arial" panose="020B0604020202020204" pitchFamily="34" charset="0"/>
              </a:rPr>
              <a:t>04 June 1984,  1342 UTC,  NOAA 7</a:t>
            </a:r>
            <a:endParaRPr lang="cs-CZ" sz="1100">
              <a:solidFill>
                <a:schemeClr val="bg1"/>
              </a:solidFill>
              <a:latin typeface="Arial" panose="020B0604020202020204" pitchFamily="34" charset="0"/>
              <a:cs typeface="Arial" panose="020B0604020202020204" pitchFamily="34" charset="0"/>
            </a:endParaRPr>
          </a:p>
        </p:txBody>
      </p:sp>
      <p:sp>
        <p:nvSpPr>
          <p:cNvPr id="8" name="Ovál 7"/>
          <p:cNvSpPr/>
          <p:nvPr/>
        </p:nvSpPr>
        <p:spPr>
          <a:xfrm>
            <a:off x="3081418" y="2073297"/>
            <a:ext cx="1165538" cy="1049628"/>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57514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7" name="Rectangle 12"/>
          <p:cNvSpPr>
            <a:spLocks noChangeArrowheads="1"/>
          </p:cNvSpPr>
          <p:nvPr/>
        </p:nvSpPr>
        <p:spPr bwMode="auto">
          <a:xfrm>
            <a:off x="180975" y="3294063"/>
            <a:ext cx="9144000" cy="0"/>
          </a:xfrm>
          <a:prstGeom prst="rect">
            <a:avLst/>
          </a:prstGeom>
          <a:noFill/>
          <a:ln w="9525">
            <a:noFill/>
            <a:miter lim="800000"/>
            <a:headEnd/>
            <a:tailEnd/>
          </a:ln>
        </p:spPr>
        <p:txBody>
          <a:bodyPr>
            <a:spAutoFit/>
          </a:bodyPr>
          <a:lstStyle/>
          <a:p>
            <a:endParaRPr lang="en-US"/>
          </a:p>
        </p:txBody>
      </p:sp>
      <p:pic>
        <p:nvPicPr>
          <p:cNvPr id="8" name="Picture 13" descr="060_880802_ch_124_600x600"/>
          <p:cNvPicPr>
            <a:picLocks noChangeAspect="1" noChangeArrowheads="1"/>
          </p:cNvPicPr>
          <p:nvPr/>
        </p:nvPicPr>
        <p:blipFill>
          <a:blip r:embed="rId2" cstate="print"/>
          <a:srcRect/>
          <a:stretch>
            <a:fillRect/>
          </a:stretch>
        </p:blipFill>
        <p:spPr bwMode="auto">
          <a:xfrm>
            <a:off x="3060000" y="648000"/>
            <a:ext cx="5760000" cy="5760000"/>
          </a:xfrm>
          <a:prstGeom prst="rect">
            <a:avLst/>
          </a:prstGeom>
          <a:noFill/>
          <a:ln w="0">
            <a:solidFill>
              <a:schemeClr val="bg1">
                <a:lumMod val="50000"/>
              </a:schemeClr>
            </a:solidFill>
            <a:miter lim="800000"/>
            <a:headEnd/>
            <a:tailEnd/>
          </a:ln>
        </p:spPr>
      </p:pic>
      <p:sp>
        <p:nvSpPr>
          <p:cNvPr id="12" name="Text Box 8"/>
          <p:cNvSpPr txBox="1">
            <a:spLocks noChangeArrowheads="1"/>
          </p:cNvSpPr>
          <p:nvPr/>
        </p:nvSpPr>
        <p:spPr bwMode="auto">
          <a:xfrm>
            <a:off x="9276365" y="596099"/>
            <a:ext cx="2565126"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02 August 1988,  1355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9</a:t>
            </a:r>
            <a:endParaRPr lang="cs-CZ" sz="1100">
              <a:solidFill>
                <a:schemeClr val="bg1"/>
              </a:solidFill>
              <a:latin typeface="Arial" panose="020B0604020202020204" pitchFamily="34" charset="0"/>
              <a:cs typeface="Arial" panose="020B0604020202020204" pitchFamily="34" charset="0"/>
            </a:endParaRPr>
          </a:p>
        </p:txBody>
      </p:sp>
      <p:sp>
        <p:nvSpPr>
          <p:cNvPr id="13" name="Text Box 11"/>
          <p:cNvSpPr txBox="1">
            <a:spLocks noChangeArrowheads="1"/>
          </p:cNvSpPr>
          <p:nvPr/>
        </p:nvSpPr>
        <p:spPr bwMode="auto">
          <a:xfrm>
            <a:off x="9276365" y="6127347"/>
            <a:ext cx="2218877"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VIS-IR RGB (bands 1,2,4)</a:t>
            </a:r>
            <a:endParaRPr lang="cs-CZ" sz="1000">
              <a:solidFill>
                <a:schemeClr val="bg2"/>
              </a:solidFill>
              <a:latin typeface="Arial" panose="020B0604020202020204" pitchFamily="34" charset="0"/>
              <a:cs typeface="Arial" panose="020B0604020202020204" pitchFamily="34" charset="0"/>
            </a:endParaRPr>
          </a:p>
        </p:txBody>
      </p:sp>
      <p:sp>
        <p:nvSpPr>
          <p:cNvPr id="14" name="Ovál 13"/>
          <p:cNvSpPr/>
          <p:nvPr/>
        </p:nvSpPr>
        <p:spPr>
          <a:xfrm>
            <a:off x="6049693" y="2699311"/>
            <a:ext cx="681697" cy="683969"/>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19053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Picture 14" descr="061_880802_ch_124"/>
          <p:cNvPicPr>
            <a:picLocks noChangeAspect="1" noChangeArrowheads="1"/>
          </p:cNvPicPr>
          <p:nvPr/>
        </p:nvPicPr>
        <p:blipFill>
          <a:blip r:embed="rId2" cstate="print">
            <a:lum contrast="-6000"/>
          </a:blip>
          <a:srcRect/>
          <a:stretch>
            <a:fillRect/>
          </a:stretch>
        </p:blipFill>
        <p:spPr bwMode="auto">
          <a:xfrm>
            <a:off x="1260000" y="648000"/>
            <a:ext cx="7680000" cy="5760000"/>
          </a:xfrm>
          <a:prstGeom prst="rect">
            <a:avLst/>
          </a:prstGeom>
          <a:noFill/>
          <a:ln w="0">
            <a:solidFill>
              <a:schemeClr val="bg1">
                <a:lumMod val="50000"/>
              </a:schemeClr>
            </a:solidFill>
            <a:miter lim="800000"/>
            <a:headEnd/>
            <a:tailEnd/>
          </a:ln>
        </p:spPr>
      </p:pic>
      <p:sp>
        <p:nvSpPr>
          <p:cNvPr id="4" name="Text Box 8"/>
          <p:cNvSpPr txBox="1">
            <a:spLocks noChangeArrowheads="1"/>
          </p:cNvSpPr>
          <p:nvPr/>
        </p:nvSpPr>
        <p:spPr bwMode="auto">
          <a:xfrm>
            <a:off x="9276365" y="596099"/>
            <a:ext cx="2565126"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02 August 1988,  1355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9</a:t>
            </a:r>
            <a:endParaRPr lang="cs-CZ" sz="1100">
              <a:solidFill>
                <a:schemeClr val="bg1"/>
              </a:solidFill>
              <a:latin typeface="Arial" panose="020B0604020202020204" pitchFamily="34" charset="0"/>
              <a:cs typeface="Arial" panose="020B0604020202020204" pitchFamily="34" charset="0"/>
            </a:endParaRPr>
          </a:p>
        </p:txBody>
      </p:sp>
      <p:sp>
        <p:nvSpPr>
          <p:cNvPr id="6" name="Text Box 11"/>
          <p:cNvSpPr txBox="1">
            <a:spLocks noChangeArrowheads="1"/>
          </p:cNvSpPr>
          <p:nvPr/>
        </p:nvSpPr>
        <p:spPr bwMode="auto">
          <a:xfrm>
            <a:off x="9276365" y="6127347"/>
            <a:ext cx="2218877"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VIS-IR RGB (bands 1,2,4)</a:t>
            </a:r>
            <a:endParaRPr lang="cs-CZ" sz="1000">
              <a:solidFill>
                <a:schemeClr val="bg2"/>
              </a:solidFill>
              <a:latin typeface="Arial" panose="020B0604020202020204" pitchFamily="34" charset="0"/>
              <a:cs typeface="Arial" panose="020B0604020202020204" pitchFamily="34" charset="0"/>
            </a:endParaRPr>
          </a:p>
        </p:txBody>
      </p:sp>
      <p:sp>
        <p:nvSpPr>
          <p:cNvPr id="7" name="Ovál 6"/>
          <p:cNvSpPr/>
          <p:nvPr/>
        </p:nvSpPr>
        <p:spPr>
          <a:xfrm>
            <a:off x="3319974" y="3974123"/>
            <a:ext cx="1076179" cy="101287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461672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Picture 15" descr="064_880802_ch4e2"/>
          <p:cNvPicPr>
            <a:picLocks noChangeAspect="1" noChangeArrowheads="1"/>
          </p:cNvPicPr>
          <p:nvPr/>
        </p:nvPicPr>
        <p:blipFill>
          <a:blip r:embed="rId2" cstate="print">
            <a:lum contrast="-10000"/>
          </a:blip>
          <a:srcRect/>
          <a:stretch>
            <a:fillRect/>
          </a:stretch>
        </p:blipFill>
        <p:spPr bwMode="auto">
          <a:xfrm>
            <a:off x="1260000" y="648000"/>
            <a:ext cx="7680000" cy="5760000"/>
          </a:xfrm>
          <a:prstGeom prst="rect">
            <a:avLst/>
          </a:prstGeom>
          <a:noFill/>
          <a:ln w="0">
            <a:solidFill>
              <a:schemeClr val="bg1">
                <a:lumMod val="50000"/>
              </a:schemeClr>
            </a:solidFill>
            <a:miter lim="800000"/>
            <a:headEnd/>
            <a:tailEnd/>
          </a:ln>
        </p:spPr>
      </p:pic>
      <p:sp>
        <p:nvSpPr>
          <p:cNvPr id="4" name="Text Box 8"/>
          <p:cNvSpPr txBox="1">
            <a:spLocks noChangeArrowheads="1"/>
          </p:cNvSpPr>
          <p:nvPr/>
        </p:nvSpPr>
        <p:spPr bwMode="auto">
          <a:xfrm>
            <a:off x="9276365" y="596099"/>
            <a:ext cx="2565126"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02 August 1988,  1355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9</a:t>
            </a:r>
            <a:endParaRPr lang="cs-CZ" sz="1100">
              <a:solidFill>
                <a:schemeClr val="bg1"/>
              </a:solidFill>
              <a:latin typeface="Arial" panose="020B0604020202020204" pitchFamily="34" charset="0"/>
              <a:cs typeface="Arial" panose="020B0604020202020204" pitchFamily="34" charset="0"/>
            </a:endParaRPr>
          </a:p>
        </p:txBody>
      </p:sp>
      <p:sp>
        <p:nvSpPr>
          <p:cNvPr id="6" name="Text Box 11"/>
          <p:cNvSpPr txBox="1">
            <a:spLocks noChangeArrowheads="1"/>
          </p:cNvSpPr>
          <p:nvPr/>
        </p:nvSpPr>
        <p:spPr bwMode="auto">
          <a:xfrm>
            <a:off x="9276365" y="6127347"/>
            <a:ext cx="2305439"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enhanced band 4  (10.8 µm)</a:t>
            </a:r>
            <a:endParaRPr lang="cs-CZ" sz="1000">
              <a:solidFill>
                <a:schemeClr val="bg2"/>
              </a:solidFill>
              <a:latin typeface="Arial" panose="020B0604020202020204" pitchFamily="34" charset="0"/>
              <a:cs typeface="Arial" panose="020B0604020202020204" pitchFamily="34" charset="0"/>
            </a:endParaRPr>
          </a:p>
        </p:txBody>
      </p:sp>
      <p:sp>
        <p:nvSpPr>
          <p:cNvPr id="7" name="Ovál 6"/>
          <p:cNvSpPr/>
          <p:nvPr/>
        </p:nvSpPr>
        <p:spPr>
          <a:xfrm>
            <a:off x="3319974" y="3974123"/>
            <a:ext cx="1076179" cy="101287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2209952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Picture 16" descr="065_880802_ch3e"/>
          <p:cNvPicPr>
            <a:picLocks noChangeAspect="1" noChangeArrowheads="1"/>
          </p:cNvPicPr>
          <p:nvPr/>
        </p:nvPicPr>
        <p:blipFill>
          <a:blip r:embed="rId2" cstate="print"/>
          <a:srcRect/>
          <a:stretch>
            <a:fillRect/>
          </a:stretch>
        </p:blipFill>
        <p:spPr bwMode="auto">
          <a:xfrm>
            <a:off x="1260000" y="648000"/>
            <a:ext cx="7680000" cy="5760000"/>
          </a:xfrm>
          <a:prstGeom prst="rect">
            <a:avLst/>
          </a:prstGeom>
          <a:noFill/>
          <a:ln w="0">
            <a:solidFill>
              <a:schemeClr val="bg1">
                <a:lumMod val="50000"/>
              </a:schemeClr>
            </a:solidFill>
            <a:miter lim="800000"/>
            <a:headEnd/>
            <a:tailEnd/>
          </a:ln>
        </p:spPr>
      </p:pic>
      <p:sp>
        <p:nvSpPr>
          <p:cNvPr id="4" name="Text Box 8"/>
          <p:cNvSpPr txBox="1">
            <a:spLocks noChangeArrowheads="1"/>
          </p:cNvSpPr>
          <p:nvPr/>
        </p:nvSpPr>
        <p:spPr bwMode="auto">
          <a:xfrm>
            <a:off x="9276365" y="596099"/>
            <a:ext cx="2565126"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02 August 1988,  1355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9</a:t>
            </a:r>
            <a:endParaRPr lang="cs-CZ" sz="1100">
              <a:solidFill>
                <a:schemeClr val="bg1"/>
              </a:solidFill>
              <a:latin typeface="Arial" panose="020B0604020202020204" pitchFamily="34" charset="0"/>
              <a:cs typeface="Arial" panose="020B0604020202020204" pitchFamily="34" charset="0"/>
            </a:endParaRPr>
          </a:p>
        </p:txBody>
      </p:sp>
      <p:sp>
        <p:nvSpPr>
          <p:cNvPr id="6" name="Text Box 11"/>
          <p:cNvSpPr txBox="1">
            <a:spLocks noChangeArrowheads="1"/>
          </p:cNvSpPr>
          <p:nvPr/>
        </p:nvSpPr>
        <p:spPr bwMode="auto">
          <a:xfrm>
            <a:off x="9276365" y="6127347"/>
            <a:ext cx="2297424"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enhanced band 3  (3.75 µm)</a:t>
            </a:r>
            <a:endParaRPr lang="cs-CZ" sz="1000">
              <a:solidFill>
                <a:schemeClr val="bg2"/>
              </a:solidFill>
              <a:latin typeface="Arial" panose="020B0604020202020204" pitchFamily="34" charset="0"/>
              <a:cs typeface="Arial" panose="020B0604020202020204" pitchFamily="34" charset="0"/>
            </a:endParaRPr>
          </a:p>
        </p:txBody>
      </p:sp>
      <p:sp>
        <p:nvSpPr>
          <p:cNvPr id="7" name="Ovál 6"/>
          <p:cNvSpPr/>
          <p:nvPr/>
        </p:nvSpPr>
        <p:spPr>
          <a:xfrm>
            <a:off x="3319974" y="3974123"/>
            <a:ext cx="1076179" cy="101287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331683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3" name="Rectangle 10"/>
          <p:cNvSpPr>
            <a:spLocks noChangeArrowheads="1"/>
          </p:cNvSpPr>
          <p:nvPr/>
        </p:nvSpPr>
        <p:spPr bwMode="auto">
          <a:xfrm>
            <a:off x="180975" y="3305175"/>
            <a:ext cx="9144000" cy="0"/>
          </a:xfrm>
          <a:prstGeom prst="rect">
            <a:avLst/>
          </a:prstGeom>
          <a:noFill/>
          <a:ln w="9525">
            <a:noFill/>
            <a:miter lim="800000"/>
            <a:headEnd/>
            <a:tailEnd/>
          </a:ln>
        </p:spPr>
        <p:txBody>
          <a:bodyPr>
            <a:spAutoFit/>
          </a:bodyPr>
          <a:lstStyle/>
          <a:p>
            <a:endParaRPr lang="en-US"/>
          </a:p>
        </p:txBody>
      </p:sp>
      <p:pic>
        <p:nvPicPr>
          <p:cNvPr id="6" name="Picture 12" descr="020_870709_ch_124_600x600"/>
          <p:cNvPicPr>
            <a:picLocks noChangeAspect="1" noChangeArrowheads="1"/>
          </p:cNvPicPr>
          <p:nvPr/>
        </p:nvPicPr>
        <p:blipFill>
          <a:blip r:embed="rId2" cstate="print"/>
          <a:srcRect/>
          <a:stretch>
            <a:fillRect/>
          </a:stretch>
        </p:blipFill>
        <p:spPr bwMode="auto">
          <a:xfrm>
            <a:off x="3060000" y="648000"/>
            <a:ext cx="5760000" cy="5760000"/>
          </a:xfrm>
          <a:prstGeom prst="rect">
            <a:avLst/>
          </a:prstGeom>
          <a:noFill/>
          <a:ln w="0">
            <a:solidFill>
              <a:schemeClr val="bg1">
                <a:lumMod val="50000"/>
              </a:schemeClr>
            </a:solidFill>
            <a:miter lim="800000"/>
            <a:headEnd/>
            <a:tailEnd/>
          </a:ln>
        </p:spPr>
      </p:pic>
      <p:sp>
        <p:nvSpPr>
          <p:cNvPr id="10" name="Text Box 11"/>
          <p:cNvSpPr txBox="1">
            <a:spLocks noChangeArrowheads="1"/>
          </p:cNvSpPr>
          <p:nvPr/>
        </p:nvSpPr>
        <p:spPr bwMode="auto">
          <a:xfrm>
            <a:off x="9276365" y="6127347"/>
            <a:ext cx="2218877"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VIS-IR RGB (bands 1,2,4)</a:t>
            </a:r>
            <a:endParaRPr lang="cs-CZ" sz="1000">
              <a:solidFill>
                <a:schemeClr val="bg2"/>
              </a:solidFill>
              <a:latin typeface="Arial" panose="020B0604020202020204" pitchFamily="34" charset="0"/>
              <a:cs typeface="Arial" panose="020B0604020202020204" pitchFamily="34" charset="0"/>
            </a:endParaRPr>
          </a:p>
        </p:txBody>
      </p:sp>
      <p:sp>
        <p:nvSpPr>
          <p:cNvPr id="11" name="Text Box 8"/>
          <p:cNvSpPr txBox="1">
            <a:spLocks noChangeArrowheads="1"/>
          </p:cNvSpPr>
          <p:nvPr/>
        </p:nvSpPr>
        <p:spPr bwMode="auto">
          <a:xfrm>
            <a:off x="9276365" y="596099"/>
            <a:ext cx="2377574"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09 July 1987,  1354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9</a:t>
            </a:r>
            <a:endParaRPr lang="cs-CZ" sz="1100">
              <a:solidFill>
                <a:schemeClr val="bg1"/>
              </a:solidFill>
              <a:latin typeface="Arial" panose="020B0604020202020204" pitchFamily="34" charset="0"/>
              <a:cs typeface="Arial" panose="020B0604020202020204" pitchFamily="34" charset="0"/>
            </a:endParaRPr>
          </a:p>
        </p:txBody>
      </p:sp>
      <p:sp>
        <p:nvSpPr>
          <p:cNvPr id="12" name="Ovál 11"/>
          <p:cNvSpPr/>
          <p:nvPr/>
        </p:nvSpPr>
        <p:spPr>
          <a:xfrm>
            <a:off x="5996254" y="4486556"/>
            <a:ext cx="681697" cy="683969"/>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085143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Picture 13" descr="021_870709_ch_124"/>
          <p:cNvPicPr>
            <a:picLocks noChangeAspect="1" noChangeArrowheads="1"/>
          </p:cNvPicPr>
          <p:nvPr/>
        </p:nvPicPr>
        <p:blipFill>
          <a:blip r:embed="rId2" cstate="print">
            <a:lum contrast="-10000"/>
          </a:blip>
          <a:srcRect/>
          <a:stretch>
            <a:fillRect/>
          </a:stretch>
        </p:blipFill>
        <p:spPr bwMode="auto">
          <a:xfrm>
            <a:off x="1260000" y="648000"/>
            <a:ext cx="7680000" cy="5760000"/>
          </a:xfrm>
          <a:prstGeom prst="rect">
            <a:avLst/>
          </a:prstGeom>
          <a:noFill/>
          <a:ln w="0">
            <a:solidFill>
              <a:schemeClr val="bg1">
                <a:lumMod val="50000"/>
              </a:schemeClr>
            </a:solidFill>
            <a:miter lim="800000"/>
            <a:headEnd/>
            <a:tailEnd/>
          </a:ln>
        </p:spPr>
      </p:pic>
      <p:sp>
        <p:nvSpPr>
          <p:cNvPr id="4" name="Text Box 11"/>
          <p:cNvSpPr txBox="1">
            <a:spLocks noChangeArrowheads="1"/>
          </p:cNvSpPr>
          <p:nvPr/>
        </p:nvSpPr>
        <p:spPr bwMode="auto">
          <a:xfrm>
            <a:off x="9276365" y="6127347"/>
            <a:ext cx="2218877"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VIS-IR RGB (bands 1,2,4)</a:t>
            </a:r>
            <a:endParaRPr lang="cs-CZ" sz="1000">
              <a:solidFill>
                <a:schemeClr val="bg2"/>
              </a:solidFill>
              <a:latin typeface="Arial" panose="020B0604020202020204" pitchFamily="34" charset="0"/>
              <a:cs typeface="Arial" panose="020B0604020202020204" pitchFamily="34" charset="0"/>
            </a:endParaRPr>
          </a:p>
        </p:txBody>
      </p:sp>
      <p:sp>
        <p:nvSpPr>
          <p:cNvPr id="6" name="Text Box 8"/>
          <p:cNvSpPr txBox="1">
            <a:spLocks noChangeArrowheads="1"/>
          </p:cNvSpPr>
          <p:nvPr/>
        </p:nvSpPr>
        <p:spPr bwMode="auto">
          <a:xfrm>
            <a:off x="9276365" y="596099"/>
            <a:ext cx="2377574"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09 July 1987,  1354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9</a:t>
            </a:r>
            <a:endParaRPr lang="cs-CZ" sz="1100">
              <a:solidFill>
                <a:schemeClr val="bg1"/>
              </a:solidFill>
              <a:latin typeface="Arial" panose="020B0604020202020204" pitchFamily="34" charset="0"/>
              <a:cs typeface="Arial" panose="020B0604020202020204" pitchFamily="34" charset="0"/>
            </a:endParaRPr>
          </a:p>
        </p:txBody>
      </p:sp>
      <p:sp>
        <p:nvSpPr>
          <p:cNvPr id="8" name="Ovál 7"/>
          <p:cNvSpPr/>
          <p:nvPr/>
        </p:nvSpPr>
        <p:spPr>
          <a:xfrm>
            <a:off x="5023261" y="3230088"/>
            <a:ext cx="964185" cy="937515"/>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254094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Picture 14" descr="024_870709_ch4e2"/>
          <p:cNvPicPr>
            <a:picLocks noChangeAspect="1" noChangeArrowheads="1"/>
          </p:cNvPicPr>
          <p:nvPr/>
        </p:nvPicPr>
        <p:blipFill>
          <a:blip r:embed="rId2" cstate="print">
            <a:lum contrast="-10000"/>
          </a:blip>
          <a:srcRect/>
          <a:stretch>
            <a:fillRect/>
          </a:stretch>
        </p:blipFill>
        <p:spPr bwMode="auto">
          <a:xfrm>
            <a:off x="1260000" y="648000"/>
            <a:ext cx="7680000" cy="5760000"/>
          </a:xfrm>
          <a:prstGeom prst="rect">
            <a:avLst/>
          </a:prstGeom>
          <a:noFill/>
          <a:ln w="0">
            <a:solidFill>
              <a:schemeClr val="bg1">
                <a:lumMod val="50000"/>
              </a:schemeClr>
            </a:solidFill>
            <a:miter lim="800000"/>
            <a:headEnd/>
            <a:tailEnd/>
          </a:ln>
        </p:spPr>
      </p:pic>
      <p:sp>
        <p:nvSpPr>
          <p:cNvPr id="4" name="Text Box 11"/>
          <p:cNvSpPr txBox="1">
            <a:spLocks noChangeArrowheads="1"/>
          </p:cNvSpPr>
          <p:nvPr/>
        </p:nvSpPr>
        <p:spPr bwMode="auto">
          <a:xfrm>
            <a:off x="9276365" y="6127347"/>
            <a:ext cx="2305439"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enhanced band 4  (10.8 µm)</a:t>
            </a:r>
            <a:endParaRPr lang="cs-CZ" sz="1000">
              <a:solidFill>
                <a:schemeClr val="bg2"/>
              </a:solidFill>
              <a:latin typeface="Arial" panose="020B0604020202020204" pitchFamily="34" charset="0"/>
              <a:cs typeface="Arial" panose="020B0604020202020204" pitchFamily="34" charset="0"/>
            </a:endParaRPr>
          </a:p>
        </p:txBody>
      </p:sp>
      <p:sp>
        <p:nvSpPr>
          <p:cNvPr id="6" name="Text Box 8"/>
          <p:cNvSpPr txBox="1">
            <a:spLocks noChangeArrowheads="1"/>
          </p:cNvSpPr>
          <p:nvPr/>
        </p:nvSpPr>
        <p:spPr bwMode="auto">
          <a:xfrm>
            <a:off x="9276365" y="596099"/>
            <a:ext cx="2377574"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09 July 1987,  1354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9</a:t>
            </a:r>
            <a:endParaRPr lang="cs-CZ" sz="1100">
              <a:solidFill>
                <a:schemeClr val="bg1"/>
              </a:solidFill>
              <a:latin typeface="Arial" panose="020B0604020202020204" pitchFamily="34" charset="0"/>
              <a:cs typeface="Arial" panose="020B0604020202020204" pitchFamily="34" charset="0"/>
            </a:endParaRPr>
          </a:p>
        </p:txBody>
      </p:sp>
      <p:sp>
        <p:nvSpPr>
          <p:cNvPr id="8" name="Ovál 7"/>
          <p:cNvSpPr/>
          <p:nvPr/>
        </p:nvSpPr>
        <p:spPr>
          <a:xfrm>
            <a:off x="5023261" y="3230088"/>
            <a:ext cx="964185" cy="937515"/>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279767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Picture 15" descr="026_870709_ch3e"/>
          <p:cNvPicPr>
            <a:picLocks noChangeAspect="1" noChangeArrowheads="1"/>
          </p:cNvPicPr>
          <p:nvPr/>
        </p:nvPicPr>
        <p:blipFill>
          <a:blip r:embed="rId2" cstate="print"/>
          <a:srcRect/>
          <a:stretch>
            <a:fillRect/>
          </a:stretch>
        </p:blipFill>
        <p:spPr bwMode="auto">
          <a:xfrm>
            <a:off x="1260000" y="648000"/>
            <a:ext cx="7680000" cy="5760000"/>
          </a:xfrm>
          <a:prstGeom prst="rect">
            <a:avLst/>
          </a:prstGeom>
          <a:noFill/>
          <a:ln w="0">
            <a:solidFill>
              <a:schemeClr val="bg1">
                <a:lumMod val="50000"/>
              </a:schemeClr>
            </a:solidFill>
            <a:miter lim="800000"/>
            <a:headEnd/>
            <a:tailEnd/>
          </a:ln>
        </p:spPr>
      </p:pic>
      <p:sp>
        <p:nvSpPr>
          <p:cNvPr id="4" name="Text Box 11"/>
          <p:cNvSpPr txBox="1">
            <a:spLocks noChangeArrowheads="1"/>
          </p:cNvSpPr>
          <p:nvPr/>
        </p:nvSpPr>
        <p:spPr bwMode="auto">
          <a:xfrm>
            <a:off x="9276365" y="6127347"/>
            <a:ext cx="2297424"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enhanced band 3  (3.75 µm)</a:t>
            </a:r>
            <a:endParaRPr lang="cs-CZ" sz="1000">
              <a:solidFill>
                <a:schemeClr val="bg2"/>
              </a:solidFill>
              <a:latin typeface="Arial" panose="020B0604020202020204" pitchFamily="34" charset="0"/>
              <a:cs typeface="Arial" panose="020B0604020202020204" pitchFamily="34" charset="0"/>
            </a:endParaRPr>
          </a:p>
        </p:txBody>
      </p:sp>
      <p:sp>
        <p:nvSpPr>
          <p:cNvPr id="6" name="Text Box 8"/>
          <p:cNvSpPr txBox="1">
            <a:spLocks noChangeArrowheads="1"/>
          </p:cNvSpPr>
          <p:nvPr/>
        </p:nvSpPr>
        <p:spPr bwMode="auto">
          <a:xfrm>
            <a:off x="9276365" y="596099"/>
            <a:ext cx="2377574"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09 July 1987,  1354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9</a:t>
            </a:r>
            <a:endParaRPr lang="cs-CZ" sz="1100">
              <a:solidFill>
                <a:schemeClr val="bg1"/>
              </a:solidFill>
              <a:latin typeface="Arial" panose="020B0604020202020204" pitchFamily="34" charset="0"/>
              <a:cs typeface="Arial" panose="020B0604020202020204" pitchFamily="34" charset="0"/>
            </a:endParaRPr>
          </a:p>
        </p:txBody>
      </p:sp>
      <p:sp>
        <p:nvSpPr>
          <p:cNvPr id="7" name="Ovál 6"/>
          <p:cNvSpPr/>
          <p:nvPr/>
        </p:nvSpPr>
        <p:spPr>
          <a:xfrm>
            <a:off x="5023261" y="3230088"/>
            <a:ext cx="964185" cy="937515"/>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633902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4" name="Rectangle 12"/>
          <p:cNvSpPr>
            <a:spLocks noChangeArrowheads="1"/>
          </p:cNvSpPr>
          <p:nvPr/>
        </p:nvSpPr>
        <p:spPr bwMode="auto">
          <a:xfrm>
            <a:off x="180975" y="3217863"/>
            <a:ext cx="9144000" cy="0"/>
          </a:xfrm>
          <a:prstGeom prst="rect">
            <a:avLst/>
          </a:prstGeom>
          <a:noFill/>
          <a:ln w="9525">
            <a:noFill/>
            <a:miter lim="800000"/>
            <a:headEnd/>
            <a:tailEnd/>
          </a:ln>
        </p:spPr>
        <p:txBody>
          <a:bodyPr>
            <a:spAutoFit/>
          </a:bodyPr>
          <a:lstStyle/>
          <a:p>
            <a:endParaRPr lang="en-US"/>
          </a:p>
        </p:txBody>
      </p:sp>
      <p:pic>
        <p:nvPicPr>
          <p:cNvPr id="6" name="Picture 13" descr="050_880706_ch_124_600x600"/>
          <p:cNvPicPr>
            <a:picLocks noChangeAspect="1" noChangeArrowheads="1"/>
          </p:cNvPicPr>
          <p:nvPr/>
        </p:nvPicPr>
        <p:blipFill>
          <a:blip r:embed="rId2" cstate="print"/>
          <a:srcRect/>
          <a:stretch>
            <a:fillRect/>
          </a:stretch>
        </p:blipFill>
        <p:spPr bwMode="auto">
          <a:xfrm>
            <a:off x="3060000" y="648000"/>
            <a:ext cx="5760000" cy="5760000"/>
          </a:xfrm>
          <a:prstGeom prst="rect">
            <a:avLst/>
          </a:prstGeom>
          <a:noFill/>
          <a:ln w="0">
            <a:solidFill>
              <a:schemeClr val="bg1">
                <a:lumMod val="50000"/>
              </a:schemeClr>
            </a:solidFill>
            <a:miter lim="800000"/>
            <a:headEnd/>
            <a:tailEnd/>
          </a:ln>
        </p:spPr>
      </p:pic>
      <p:sp>
        <p:nvSpPr>
          <p:cNvPr id="10" name="Text Box 11"/>
          <p:cNvSpPr txBox="1">
            <a:spLocks noChangeArrowheads="1"/>
          </p:cNvSpPr>
          <p:nvPr/>
        </p:nvSpPr>
        <p:spPr bwMode="auto">
          <a:xfrm>
            <a:off x="9276365" y="6127347"/>
            <a:ext cx="2218877"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VIS-IR RGB (bands 1,2,4)</a:t>
            </a:r>
            <a:endParaRPr lang="cs-CZ" sz="1000">
              <a:solidFill>
                <a:schemeClr val="bg2"/>
              </a:solidFill>
              <a:latin typeface="Arial" panose="020B0604020202020204" pitchFamily="34" charset="0"/>
              <a:cs typeface="Arial" panose="020B0604020202020204" pitchFamily="34" charset="0"/>
            </a:endParaRPr>
          </a:p>
        </p:txBody>
      </p:sp>
      <p:sp>
        <p:nvSpPr>
          <p:cNvPr id="11" name="Text Box 8"/>
          <p:cNvSpPr txBox="1">
            <a:spLocks noChangeArrowheads="1"/>
          </p:cNvSpPr>
          <p:nvPr/>
        </p:nvSpPr>
        <p:spPr bwMode="auto">
          <a:xfrm>
            <a:off x="9276365" y="596099"/>
            <a:ext cx="2377574"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06 July 1988,  1348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9</a:t>
            </a:r>
            <a:endParaRPr lang="cs-CZ" sz="1100">
              <a:solidFill>
                <a:schemeClr val="bg1"/>
              </a:solidFill>
              <a:latin typeface="Arial" panose="020B0604020202020204" pitchFamily="34" charset="0"/>
              <a:cs typeface="Arial" panose="020B0604020202020204" pitchFamily="34" charset="0"/>
            </a:endParaRPr>
          </a:p>
        </p:txBody>
      </p:sp>
      <p:sp>
        <p:nvSpPr>
          <p:cNvPr id="12" name="Ovál 11"/>
          <p:cNvSpPr/>
          <p:nvPr/>
        </p:nvSpPr>
        <p:spPr>
          <a:xfrm>
            <a:off x="5403272" y="2707571"/>
            <a:ext cx="964185" cy="937515"/>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116291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Picture 14" descr="051_880706_ch_124"/>
          <p:cNvPicPr>
            <a:picLocks noChangeAspect="1" noChangeArrowheads="1"/>
          </p:cNvPicPr>
          <p:nvPr/>
        </p:nvPicPr>
        <p:blipFill>
          <a:blip r:embed="rId2" cstate="print"/>
          <a:srcRect/>
          <a:stretch>
            <a:fillRect/>
          </a:stretch>
        </p:blipFill>
        <p:spPr bwMode="auto">
          <a:xfrm>
            <a:off x="1260000" y="648000"/>
            <a:ext cx="7680000" cy="5760000"/>
          </a:xfrm>
          <a:prstGeom prst="rect">
            <a:avLst/>
          </a:prstGeom>
          <a:noFill/>
          <a:ln w="0">
            <a:solidFill>
              <a:schemeClr val="bg1">
                <a:lumMod val="50000"/>
              </a:schemeClr>
            </a:solidFill>
            <a:miter lim="800000"/>
            <a:headEnd/>
            <a:tailEnd/>
          </a:ln>
        </p:spPr>
      </p:pic>
      <p:sp>
        <p:nvSpPr>
          <p:cNvPr id="4" name="Text Box 11"/>
          <p:cNvSpPr txBox="1">
            <a:spLocks noChangeArrowheads="1"/>
          </p:cNvSpPr>
          <p:nvPr/>
        </p:nvSpPr>
        <p:spPr bwMode="auto">
          <a:xfrm>
            <a:off x="9276365" y="6127347"/>
            <a:ext cx="2218877"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VIS-IR RGB (bands 1,2,4)</a:t>
            </a:r>
            <a:endParaRPr lang="cs-CZ" sz="1000">
              <a:solidFill>
                <a:schemeClr val="bg2"/>
              </a:solidFill>
              <a:latin typeface="Arial" panose="020B0604020202020204" pitchFamily="34" charset="0"/>
              <a:cs typeface="Arial" panose="020B0604020202020204" pitchFamily="34" charset="0"/>
            </a:endParaRPr>
          </a:p>
        </p:txBody>
      </p:sp>
      <p:sp>
        <p:nvSpPr>
          <p:cNvPr id="6" name="Text Box 8"/>
          <p:cNvSpPr txBox="1">
            <a:spLocks noChangeArrowheads="1"/>
          </p:cNvSpPr>
          <p:nvPr/>
        </p:nvSpPr>
        <p:spPr bwMode="auto">
          <a:xfrm>
            <a:off x="9276365" y="596099"/>
            <a:ext cx="2377574"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06 July 1988,  1348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9</a:t>
            </a:r>
            <a:endParaRPr lang="cs-CZ" sz="11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310359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Picture 15" descr="054_880706_ch4e2"/>
          <p:cNvPicPr>
            <a:picLocks noChangeAspect="1" noChangeArrowheads="1"/>
          </p:cNvPicPr>
          <p:nvPr/>
        </p:nvPicPr>
        <p:blipFill>
          <a:blip r:embed="rId2" cstate="print">
            <a:lum contrast="-10000"/>
          </a:blip>
          <a:srcRect/>
          <a:stretch>
            <a:fillRect/>
          </a:stretch>
        </p:blipFill>
        <p:spPr bwMode="auto">
          <a:xfrm>
            <a:off x="1260000" y="648000"/>
            <a:ext cx="7680000" cy="5760000"/>
          </a:xfrm>
          <a:prstGeom prst="rect">
            <a:avLst/>
          </a:prstGeom>
          <a:noFill/>
          <a:ln w="0">
            <a:solidFill>
              <a:schemeClr val="bg1">
                <a:lumMod val="50000"/>
              </a:schemeClr>
            </a:solidFill>
            <a:miter lim="800000"/>
            <a:headEnd/>
            <a:tailEnd/>
          </a:ln>
        </p:spPr>
      </p:pic>
      <p:sp>
        <p:nvSpPr>
          <p:cNvPr id="4" name="Text Box 11"/>
          <p:cNvSpPr txBox="1">
            <a:spLocks noChangeArrowheads="1"/>
          </p:cNvSpPr>
          <p:nvPr/>
        </p:nvSpPr>
        <p:spPr bwMode="auto">
          <a:xfrm>
            <a:off x="9276365" y="6127347"/>
            <a:ext cx="2305439"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enhanced band 4  (10.8 µm)</a:t>
            </a:r>
            <a:endParaRPr lang="cs-CZ" sz="1000">
              <a:solidFill>
                <a:schemeClr val="bg2"/>
              </a:solidFill>
              <a:latin typeface="Arial" panose="020B0604020202020204" pitchFamily="34" charset="0"/>
              <a:cs typeface="Arial" panose="020B0604020202020204" pitchFamily="34" charset="0"/>
            </a:endParaRPr>
          </a:p>
        </p:txBody>
      </p:sp>
      <p:sp>
        <p:nvSpPr>
          <p:cNvPr id="6" name="Text Box 8"/>
          <p:cNvSpPr txBox="1">
            <a:spLocks noChangeArrowheads="1"/>
          </p:cNvSpPr>
          <p:nvPr/>
        </p:nvSpPr>
        <p:spPr bwMode="auto">
          <a:xfrm>
            <a:off x="9276365" y="596099"/>
            <a:ext cx="2377574"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06 July 1988,  1348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9</a:t>
            </a:r>
            <a:endParaRPr lang="cs-CZ" sz="11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799691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Picture 16" descr="056_880706_ch3e"/>
          <p:cNvPicPr>
            <a:picLocks noChangeAspect="1" noChangeArrowheads="1"/>
          </p:cNvPicPr>
          <p:nvPr/>
        </p:nvPicPr>
        <p:blipFill>
          <a:blip r:embed="rId2" cstate="print"/>
          <a:srcRect/>
          <a:stretch>
            <a:fillRect/>
          </a:stretch>
        </p:blipFill>
        <p:spPr bwMode="auto">
          <a:xfrm>
            <a:off x="1260000" y="648000"/>
            <a:ext cx="7680000" cy="5760000"/>
          </a:xfrm>
          <a:prstGeom prst="rect">
            <a:avLst/>
          </a:prstGeom>
          <a:noFill/>
          <a:ln w="0">
            <a:solidFill>
              <a:schemeClr val="bg1">
                <a:lumMod val="50000"/>
              </a:schemeClr>
            </a:solidFill>
            <a:miter lim="800000"/>
            <a:headEnd/>
            <a:tailEnd/>
          </a:ln>
        </p:spPr>
      </p:pic>
      <p:sp>
        <p:nvSpPr>
          <p:cNvPr id="4" name="Text Box 11"/>
          <p:cNvSpPr txBox="1">
            <a:spLocks noChangeArrowheads="1"/>
          </p:cNvSpPr>
          <p:nvPr/>
        </p:nvSpPr>
        <p:spPr bwMode="auto">
          <a:xfrm>
            <a:off x="9276365" y="6127347"/>
            <a:ext cx="2297424"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enhanced band 3  (3.75 µm)</a:t>
            </a:r>
            <a:endParaRPr lang="cs-CZ" sz="1000">
              <a:solidFill>
                <a:schemeClr val="bg2"/>
              </a:solidFill>
              <a:latin typeface="Arial" panose="020B0604020202020204" pitchFamily="34" charset="0"/>
              <a:cs typeface="Arial" panose="020B0604020202020204" pitchFamily="34" charset="0"/>
            </a:endParaRPr>
          </a:p>
        </p:txBody>
      </p:sp>
      <p:sp>
        <p:nvSpPr>
          <p:cNvPr id="6" name="Text Box 8"/>
          <p:cNvSpPr txBox="1">
            <a:spLocks noChangeArrowheads="1"/>
          </p:cNvSpPr>
          <p:nvPr/>
        </p:nvSpPr>
        <p:spPr bwMode="auto">
          <a:xfrm>
            <a:off x="9276365" y="596099"/>
            <a:ext cx="2377574"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06 July 1988,  1348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9</a:t>
            </a:r>
            <a:endParaRPr lang="cs-CZ" sz="11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134284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4" name="Rectangle 12"/>
          <p:cNvSpPr>
            <a:spLocks noChangeArrowheads="1"/>
          </p:cNvSpPr>
          <p:nvPr/>
        </p:nvSpPr>
        <p:spPr bwMode="auto">
          <a:xfrm>
            <a:off x="179388" y="3294063"/>
            <a:ext cx="9144000" cy="0"/>
          </a:xfrm>
          <a:prstGeom prst="rect">
            <a:avLst/>
          </a:prstGeom>
          <a:noFill/>
          <a:ln w="9525">
            <a:noFill/>
            <a:miter lim="800000"/>
            <a:headEnd/>
            <a:tailEnd/>
          </a:ln>
        </p:spPr>
        <p:txBody>
          <a:bodyPr>
            <a:spAutoFit/>
          </a:bodyPr>
          <a:lstStyle/>
          <a:p>
            <a:endParaRPr lang="en-US"/>
          </a:p>
        </p:txBody>
      </p:sp>
      <p:pic>
        <p:nvPicPr>
          <p:cNvPr id="6" name="Picture 13" descr="120_910828_ch_124_600x600"/>
          <p:cNvPicPr>
            <a:picLocks noChangeAspect="1" noChangeArrowheads="1"/>
          </p:cNvPicPr>
          <p:nvPr/>
        </p:nvPicPr>
        <p:blipFill>
          <a:blip r:embed="rId2" cstate="print"/>
          <a:srcRect/>
          <a:stretch>
            <a:fillRect/>
          </a:stretch>
        </p:blipFill>
        <p:spPr bwMode="auto">
          <a:xfrm>
            <a:off x="3060000" y="648000"/>
            <a:ext cx="5760000" cy="5760000"/>
          </a:xfrm>
          <a:prstGeom prst="rect">
            <a:avLst/>
          </a:prstGeom>
          <a:noFill/>
          <a:ln w="0">
            <a:solidFill>
              <a:schemeClr val="bg1">
                <a:lumMod val="50000"/>
              </a:schemeClr>
            </a:solidFill>
            <a:miter lim="800000"/>
            <a:headEnd/>
            <a:tailEnd/>
          </a:ln>
        </p:spPr>
      </p:pic>
      <p:sp>
        <p:nvSpPr>
          <p:cNvPr id="10" name="Text Box 11"/>
          <p:cNvSpPr txBox="1">
            <a:spLocks noChangeArrowheads="1"/>
          </p:cNvSpPr>
          <p:nvPr/>
        </p:nvSpPr>
        <p:spPr bwMode="auto">
          <a:xfrm>
            <a:off x="9276365" y="6127347"/>
            <a:ext cx="2218877"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VIS-IR RGB (bands 1,2,4)</a:t>
            </a:r>
            <a:endParaRPr lang="cs-CZ" sz="1000">
              <a:solidFill>
                <a:schemeClr val="bg2"/>
              </a:solidFill>
              <a:latin typeface="Arial" panose="020B0604020202020204" pitchFamily="34" charset="0"/>
              <a:cs typeface="Arial" panose="020B0604020202020204" pitchFamily="34" charset="0"/>
            </a:endParaRPr>
          </a:p>
        </p:txBody>
      </p:sp>
      <p:sp>
        <p:nvSpPr>
          <p:cNvPr id="11" name="Text Box 8"/>
          <p:cNvSpPr txBox="1">
            <a:spLocks noChangeArrowheads="1"/>
          </p:cNvSpPr>
          <p:nvPr/>
        </p:nvSpPr>
        <p:spPr bwMode="auto">
          <a:xfrm>
            <a:off x="9276365" y="596099"/>
            <a:ext cx="2643672"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28 August 1991,  1458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11</a:t>
            </a:r>
            <a:endParaRPr lang="cs-CZ" sz="11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536083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Picture 14" descr="121_910828_ch_124"/>
          <p:cNvPicPr>
            <a:picLocks noChangeAspect="1" noChangeArrowheads="1"/>
          </p:cNvPicPr>
          <p:nvPr/>
        </p:nvPicPr>
        <p:blipFill>
          <a:blip r:embed="rId2" cstate="print"/>
          <a:srcRect/>
          <a:stretch>
            <a:fillRect/>
          </a:stretch>
        </p:blipFill>
        <p:spPr bwMode="auto">
          <a:xfrm>
            <a:off x="1260000" y="648000"/>
            <a:ext cx="7680000" cy="5760000"/>
          </a:xfrm>
          <a:prstGeom prst="rect">
            <a:avLst/>
          </a:prstGeom>
          <a:noFill/>
          <a:ln w="0">
            <a:solidFill>
              <a:schemeClr val="bg1">
                <a:lumMod val="50000"/>
              </a:schemeClr>
            </a:solidFill>
            <a:miter lim="800000"/>
            <a:headEnd/>
            <a:tailEnd/>
          </a:ln>
        </p:spPr>
      </p:pic>
      <p:sp>
        <p:nvSpPr>
          <p:cNvPr id="4" name="Text Box 11"/>
          <p:cNvSpPr txBox="1">
            <a:spLocks noChangeArrowheads="1"/>
          </p:cNvSpPr>
          <p:nvPr/>
        </p:nvSpPr>
        <p:spPr bwMode="auto">
          <a:xfrm>
            <a:off x="9276365" y="6127347"/>
            <a:ext cx="2218877"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VIS-IR RGB (bands 1,2,4)</a:t>
            </a:r>
            <a:endParaRPr lang="cs-CZ" sz="1000">
              <a:solidFill>
                <a:schemeClr val="bg2"/>
              </a:solidFill>
              <a:latin typeface="Arial" panose="020B0604020202020204" pitchFamily="34" charset="0"/>
              <a:cs typeface="Arial" panose="020B0604020202020204" pitchFamily="34" charset="0"/>
            </a:endParaRPr>
          </a:p>
        </p:txBody>
      </p:sp>
      <p:sp>
        <p:nvSpPr>
          <p:cNvPr id="6" name="Text Box 8"/>
          <p:cNvSpPr txBox="1">
            <a:spLocks noChangeArrowheads="1"/>
          </p:cNvSpPr>
          <p:nvPr/>
        </p:nvSpPr>
        <p:spPr bwMode="auto">
          <a:xfrm>
            <a:off x="9276365" y="596099"/>
            <a:ext cx="2643672"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28 August 1991,  1458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11</a:t>
            </a:r>
            <a:endParaRPr lang="cs-CZ" sz="11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965037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Picture 15" descr="124_910828_ch4e2"/>
          <p:cNvPicPr>
            <a:picLocks noChangeAspect="1" noChangeArrowheads="1"/>
          </p:cNvPicPr>
          <p:nvPr/>
        </p:nvPicPr>
        <p:blipFill>
          <a:blip r:embed="rId2" cstate="print">
            <a:lum contrast="-10000"/>
          </a:blip>
          <a:srcRect/>
          <a:stretch>
            <a:fillRect/>
          </a:stretch>
        </p:blipFill>
        <p:spPr bwMode="auto">
          <a:xfrm>
            <a:off x="1260000" y="648000"/>
            <a:ext cx="7680000" cy="5760000"/>
          </a:xfrm>
          <a:prstGeom prst="rect">
            <a:avLst/>
          </a:prstGeom>
          <a:noFill/>
          <a:ln w="0">
            <a:solidFill>
              <a:schemeClr val="bg1">
                <a:lumMod val="50000"/>
              </a:schemeClr>
            </a:solidFill>
            <a:miter lim="800000"/>
            <a:headEnd/>
            <a:tailEnd/>
          </a:ln>
        </p:spPr>
      </p:pic>
      <p:sp>
        <p:nvSpPr>
          <p:cNvPr id="4" name="Text Box 11"/>
          <p:cNvSpPr txBox="1">
            <a:spLocks noChangeArrowheads="1"/>
          </p:cNvSpPr>
          <p:nvPr/>
        </p:nvSpPr>
        <p:spPr bwMode="auto">
          <a:xfrm>
            <a:off x="9276365" y="6127347"/>
            <a:ext cx="2305439"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enhanced band 4  (10.8 µm)</a:t>
            </a:r>
            <a:endParaRPr lang="cs-CZ" sz="1000">
              <a:solidFill>
                <a:schemeClr val="bg2"/>
              </a:solidFill>
              <a:latin typeface="Arial" panose="020B0604020202020204" pitchFamily="34" charset="0"/>
              <a:cs typeface="Arial" panose="020B0604020202020204" pitchFamily="34" charset="0"/>
            </a:endParaRPr>
          </a:p>
        </p:txBody>
      </p:sp>
      <p:sp>
        <p:nvSpPr>
          <p:cNvPr id="6" name="Text Box 8"/>
          <p:cNvSpPr txBox="1">
            <a:spLocks noChangeArrowheads="1"/>
          </p:cNvSpPr>
          <p:nvPr/>
        </p:nvSpPr>
        <p:spPr bwMode="auto">
          <a:xfrm>
            <a:off x="9276365" y="596099"/>
            <a:ext cx="2643672"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28 August 1991,  1458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11</a:t>
            </a:r>
            <a:endParaRPr lang="cs-CZ" sz="11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303485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Picture 16" descr="126_910828_ch3e"/>
          <p:cNvPicPr>
            <a:picLocks noChangeAspect="1" noChangeArrowheads="1"/>
          </p:cNvPicPr>
          <p:nvPr/>
        </p:nvPicPr>
        <p:blipFill>
          <a:blip r:embed="rId2" cstate="print"/>
          <a:srcRect/>
          <a:stretch>
            <a:fillRect/>
          </a:stretch>
        </p:blipFill>
        <p:spPr bwMode="auto">
          <a:xfrm>
            <a:off x="1260000" y="648000"/>
            <a:ext cx="7680000" cy="5760000"/>
          </a:xfrm>
          <a:prstGeom prst="rect">
            <a:avLst/>
          </a:prstGeom>
          <a:noFill/>
          <a:ln w="0">
            <a:solidFill>
              <a:schemeClr val="bg1">
                <a:lumMod val="50000"/>
              </a:schemeClr>
            </a:solidFill>
            <a:miter lim="800000"/>
            <a:headEnd/>
            <a:tailEnd/>
          </a:ln>
        </p:spPr>
      </p:pic>
      <p:sp>
        <p:nvSpPr>
          <p:cNvPr id="4" name="Text Box 11"/>
          <p:cNvSpPr txBox="1">
            <a:spLocks noChangeArrowheads="1"/>
          </p:cNvSpPr>
          <p:nvPr/>
        </p:nvSpPr>
        <p:spPr bwMode="auto">
          <a:xfrm>
            <a:off x="9276365" y="6127347"/>
            <a:ext cx="2297424"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enhanced band 3  (3.75 µm)</a:t>
            </a:r>
            <a:endParaRPr lang="cs-CZ" sz="1000">
              <a:solidFill>
                <a:schemeClr val="bg2"/>
              </a:solidFill>
              <a:latin typeface="Arial" panose="020B0604020202020204" pitchFamily="34" charset="0"/>
              <a:cs typeface="Arial" panose="020B0604020202020204" pitchFamily="34" charset="0"/>
            </a:endParaRPr>
          </a:p>
        </p:txBody>
      </p:sp>
      <p:sp>
        <p:nvSpPr>
          <p:cNvPr id="6" name="Text Box 8"/>
          <p:cNvSpPr txBox="1">
            <a:spLocks noChangeArrowheads="1"/>
          </p:cNvSpPr>
          <p:nvPr/>
        </p:nvSpPr>
        <p:spPr bwMode="auto">
          <a:xfrm>
            <a:off x="9276365" y="596099"/>
            <a:ext cx="2643672"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28 August 1991,  1458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11</a:t>
            </a:r>
            <a:endParaRPr lang="cs-CZ" sz="11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063715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4" name="Rectangle 11"/>
          <p:cNvSpPr>
            <a:spLocks noChangeArrowheads="1"/>
          </p:cNvSpPr>
          <p:nvPr/>
        </p:nvSpPr>
        <p:spPr bwMode="auto">
          <a:xfrm>
            <a:off x="180975" y="3279775"/>
            <a:ext cx="9144000" cy="0"/>
          </a:xfrm>
          <a:prstGeom prst="rect">
            <a:avLst/>
          </a:prstGeom>
          <a:noFill/>
          <a:ln w="9525">
            <a:noFill/>
            <a:miter lim="800000"/>
            <a:headEnd/>
            <a:tailEnd/>
          </a:ln>
        </p:spPr>
        <p:txBody>
          <a:bodyPr>
            <a:spAutoFit/>
          </a:bodyPr>
          <a:lstStyle/>
          <a:p>
            <a:endParaRPr lang="en-US"/>
          </a:p>
        </p:txBody>
      </p:sp>
      <p:pic>
        <p:nvPicPr>
          <p:cNvPr id="6" name="Picture 12" descr="070_890708_ch_124_600x600"/>
          <p:cNvPicPr>
            <a:picLocks noChangeAspect="1" noChangeArrowheads="1"/>
          </p:cNvPicPr>
          <p:nvPr/>
        </p:nvPicPr>
        <p:blipFill>
          <a:blip r:embed="rId2" cstate="print"/>
          <a:srcRect/>
          <a:stretch>
            <a:fillRect/>
          </a:stretch>
        </p:blipFill>
        <p:spPr bwMode="auto">
          <a:xfrm>
            <a:off x="3060000" y="648000"/>
            <a:ext cx="5760000" cy="5760000"/>
          </a:xfrm>
          <a:prstGeom prst="rect">
            <a:avLst/>
          </a:prstGeom>
          <a:noFill/>
          <a:ln w="0">
            <a:solidFill>
              <a:schemeClr val="bg1">
                <a:lumMod val="50000"/>
              </a:schemeClr>
            </a:solidFill>
            <a:miter lim="800000"/>
            <a:headEnd/>
            <a:tailEnd/>
          </a:ln>
        </p:spPr>
      </p:pic>
      <p:sp>
        <p:nvSpPr>
          <p:cNvPr id="10" name="Text Box 11"/>
          <p:cNvSpPr txBox="1">
            <a:spLocks noChangeArrowheads="1"/>
          </p:cNvSpPr>
          <p:nvPr/>
        </p:nvSpPr>
        <p:spPr bwMode="auto">
          <a:xfrm>
            <a:off x="9276365" y="6127347"/>
            <a:ext cx="2218877"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VIS-IR RGB (bands 1,2,4)</a:t>
            </a:r>
            <a:endParaRPr lang="cs-CZ" sz="1000">
              <a:solidFill>
                <a:schemeClr val="bg2"/>
              </a:solidFill>
              <a:latin typeface="Arial" panose="020B0604020202020204" pitchFamily="34" charset="0"/>
              <a:cs typeface="Arial" panose="020B0604020202020204" pitchFamily="34" charset="0"/>
            </a:endParaRPr>
          </a:p>
        </p:txBody>
      </p:sp>
      <p:sp>
        <p:nvSpPr>
          <p:cNvPr id="11" name="Text Box 8"/>
          <p:cNvSpPr txBox="1">
            <a:spLocks noChangeArrowheads="1"/>
          </p:cNvSpPr>
          <p:nvPr/>
        </p:nvSpPr>
        <p:spPr bwMode="auto">
          <a:xfrm>
            <a:off x="9276365" y="596099"/>
            <a:ext cx="2456122" cy="261610"/>
          </a:xfrm>
          <a:prstGeom prst="rect">
            <a:avLst/>
          </a:prstGeom>
          <a:noFill/>
          <a:ln w="9525">
            <a:noFill/>
            <a:miter lim="800000"/>
            <a:headEnd/>
            <a:tailEnd/>
          </a:ln>
        </p:spPr>
        <p:txBody>
          <a:bodyPr wrap="none">
            <a:spAutoFit/>
          </a:bodyPr>
          <a:lstStyle/>
          <a:p>
            <a:r>
              <a:rPr lang="en-US" sz="1100">
                <a:solidFill>
                  <a:schemeClr val="bg1"/>
                </a:solidFill>
                <a:latin typeface="Arial" panose="020B0604020202020204" pitchFamily="34" charset="0"/>
                <a:cs typeface="Arial" panose="020B0604020202020204" pitchFamily="34" charset="0"/>
              </a:rPr>
              <a:t>0</a:t>
            </a:r>
            <a:r>
              <a:rPr lang="en-US" sz="1100" smtClean="0">
                <a:solidFill>
                  <a:schemeClr val="bg1"/>
                </a:solidFill>
                <a:latin typeface="Arial" panose="020B0604020202020204" pitchFamily="34" charset="0"/>
                <a:cs typeface="Arial" panose="020B0604020202020204" pitchFamily="34" charset="0"/>
              </a:rPr>
              <a:t>8 July 1989,  1320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11</a:t>
            </a:r>
            <a:endParaRPr lang="cs-CZ" sz="1100">
              <a:solidFill>
                <a:schemeClr val="bg1"/>
              </a:solidFill>
              <a:latin typeface="Arial" panose="020B0604020202020204" pitchFamily="34" charset="0"/>
              <a:cs typeface="Arial" panose="020B0604020202020204" pitchFamily="34" charset="0"/>
            </a:endParaRPr>
          </a:p>
        </p:txBody>
      </p:sp>
      <p:sp>
        <p:nvSpPr>
          <p:cNvPr id="12" name="Ovál 11"/>
          <p:cNvSpPr/>
          <p:nvPr/>
        </p:nvSpPr>
        <p:spPr>
          <a:xfrm>
            <a:off x="7196455" y="2250375"/>
            <a:ext cx="964185" cy="937515"/>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0760410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Picture 13" descr="071_890708_ch_124"/>
          <p:cNvPicPr>
            <a:picLocks noChangeAspect="1" noChangeArrowheads="1"/>
          </p:cNvPicPr>
          <p:nvPr/>
        </p:nvPicPr>
        <p:blipFill>
          <a:blip r:embed="rId2" cstate="print"/>
          <a:srcRect/>
          <a:stretch>
            <a:fillRect/>
          </a:stretch>
        </p:blipFill>
        <p:spPr bwMode="auto">
          <a:xfrm>
            <a:off x="1260000" y="648000"/>
            <a:ext cx="7680000" cy="5760000"/>
          </a:xfrm>
          <a:prstGeom prst="rect">
            <a:avLst/>
          </a:prstGeom>
          <a:noFill/>
          <a:ln w="0">
            <a:solidFill>
              <a:schemeClr val="bg1">
                <a:lumMod val="50000"/>
              </a:schemeClr>
            </a:solidFill>
            <a:miter lim="800000"/>
            <a:headEnd/>
            <a:tailEnd/>
          </a:ln>
        </p:spPr>
      </p:pic>
      <p:sp>
        <p:nvSpPr>
          <p:cNvPr id="4" name="Text Box 11"/>
          <p:cNvSpPr txBox="1">
            <a:spLocks noChangeArrowheads="1"/>
          </p:cNvSpPr>
          <p:nvPr/>
        </p:nvSpPr>
        <p:spPr bwMode="auto">
          <a:xfrm>
            <a:off x="9276365" y="6127347"/>
            <a:ext cx="2218877"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VIS-IR RGB (bands 1,2,4)</a:t>
            </a:r>
            <a:endParaRPr lang="cs-CZ" sz="1000">
              <a:solidFill>
                <a:schemeClr val="bg2"/>
              </a:solidFill>
              <a:latin typeface="Arial" panose="020B0604020202020204" pitchFamily="34" charset="0"/>
              <a:cs typeface="Arial" panose="020B0604020202020204" pitchFamily="34" charset="0"/>
            </a:endParaRPr>
          </a:p>
        </p:txBody>
      </p:sp>
      <p:sp>
        <p:nvSpPr>
          <p:cNvPr id="6" name="Text Box 8"/>
          <p:cNvSpPr txBox="1">
            <a:spLocks noChangeArrowheads="1"/>
          </p:cNvSpPr>
          <p:nvPr/>
        </p:nvSpPr>
        <p:spPr bwMode="auto">
          <a:xfrm>
            <a:off x="9276365" y="596099"/>
            <a:ext cx="2456122" cy="261610"/>
          </a:xfrm>
          <a:prstGeom prst="rect">
            <a:avLst/>
          </a:prstGeom>
          <a:noFill/>
          <a:ln w="9525">
            <a:noFill/>
            <a:miter lim="800000"/>
            <a:headEnd/>
            <a:tailEnd/>
          </a:ln>
        </p:spPr>
        <p:txBody>
          <a:bodyPr wrap="none">
            <a:spAutoFit/>
          </a:bodyPr>
          <a:lstStyle/>
          <a:p>
            <a:r>
              <a:rPr lang="en-US" sz="1100">
                <a:solidFill>
                  <a:schemeClr val="bg1"/>
                </a:solidFill>
                <a:latin typeface="Arial" panose="020B0604020202020204" pitchFamily="34" charset="0"/>
                <a:cs typeface="Arial" panose="020B0604020202020204" pitchFamily="34" charset="0"/>
              </a:rPr>
              <a:t>0</a:t>
            </a:r>
            <a:r>
              <a:rPr lang="en-US" sz="1100" smtClean="0">
                <a:solidFill>
                  <a:schemeClr val="bg1"/>
                </a:solidFill>
                <a:latin typeface="Arial" panose="020B0604020202020204" pitchFamily="34" charset="0"/>
                <a:cs typeface="Arial" panose="020B0604020202020204" pitchFamily="34" charset="0"/>
              </a:rPr>
              <a:t>8 July 1989,  1320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11</a:t>
            </a:r>
            <a:endParaRPr lang="cs-CZ" sz="1100">
              <a:solidFill>
                <a:schemeClr val="bg1"/>
              </a:solidFill>
              <a:latin typeface="Arial" panose="020B0604020202020204" pitchFamily="34" charset="0"/>
              <a:cs typeface="Arial" panose="020B0604020202020204" pitchFamily="34" charset="0"/>
            </a:endParaRPr>
          </a:p>
        </p:txBody>
      </p:sp>
      <p:sp>
        <p:nvSpPr>
          <p:cNvPr id="7" name="Ovál 6"/>
          <p:cNvSpPr/>
          <p:nvPr/>
        </p:nvSpPr>
        <p:spPr>
          <a:xfrm>
            <a:off x="5005447" y="3241964"/>
            <a:ext cx="1294412" cy="2060369"/>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3659447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Picture 14" descr="074_890708_ch4e2"/>
          <p:cNvPicPr>
            <a:picLocks noChangeAspect="1" noChangeArrowheads="1"/>
          </p:cNvPicPr>
          <p:nvPr/>
        </p:nvPicPr>
        <p:blipFill>
          <a:blip r:embed="rId2" cstate="print">
            <a:lum contrast="-10000"/>
          </a:blip>
          <a:srcRect/>
          <a:stretch>
            <a:fillRect/>
          </a:stretch>
        </p:blipFill>
        <p:spPr bwMode="auto">
          <a:xfrm>
            <a:off x="1260000" y="648000"/>
            <a:ext cx="7680000" cy="5760000"/>
          </a:xfrm>
          <a:prstGeom prst="rect">
            <a:avLst/>
          </a:prstGeom>
          <a:noFill/>
          <a:ln w="0">
            <a:solidFill>
              <a:schemeClr val="bg1">
                <a:lumMod val="50000"/>
              </a:schemeClr>
            </a:solidFill>
            <a:miter lim="800000"/>
            <a:headEnd/>
            <a:tailEnd/>
          </a:ln>
        </p:spPr>
      </p:pic>
      <p:sp>
        <p:nvSpPr>
          <p:cNvPr id="4" name="Text Box 11"/>
          <p:cNvSpPr txBox="1">
            <a:spLocks noChangeArrowheads="1"/>
          </p:cNvSpPr>
          <p:nvPr/>
        </p:nvSpPr>
        <p:spPr bwMode="auto">
          <a:xfrm>
            <a:off x="9276365" y="6127347"/>
            <a:ext cx="2305439"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enhanced band 4  (10.8 µm)</a:t>
            </a:r>
            <a:endParaRPr lang="cs-CZ" sz="1000">
              <a:solidFill>
                <a:schemeClr val="bg2"/>
              </a:solidFill>
              <a:latin typeface="Arial" panose="020B0604020202020204" pitchFamily="34" charset="0"/>
              <a:cs typeface="Arial" panose="020B0604020202020204" pitchFamily="34" charset="0"/>
            </a:endParaRPr>
          </a:p>
        </p:txBody>
      </p:sp>
      <p:sp>
        <p:nvSpPr>
          <p:cNvPr id="6" name="Text Box 8"/>
          <p:cNvSpPr txBox="1">
            <a:spLocks noChangeArrowheads="1"/>
          </p:cNvSpPr>
          <p:nvPr/>
        </p:nvSpPr>
        <p:spPr bwMode="auto">
          <a:xfrm>
            <a:off x="9276365" y="596099"/>
            <a:ext cx="2456122" cy="261610"/>
          </a:xfrm>
          <a:prstGeom prst="rect">
            <a:avLst/>
          </a:prstGeom>
          <a:noFill/>
          <a:ln w="9525">
            <a:noFill/>
            <a:miter lim="800000"/>
            <a:headEnd/>
            <a:tailEnd/>
          </a:ln>
        </p:spPr>
        <p:txBody>
          <a:bodyPr wrap="none">
            <a:spAutoFit/>
          </a:bodyPr>
          <a:lstStyle/>
          <a:p>
            <a:r>
              <a:rPr lang="en-US" sz="1100">
                <a:solidFill>
                  <a:schemeClr val="bg1"/>
                </a:solidFill>
                <a:latin typeface="Arial" panose="020B0604020202020204" pitchFamily="34" charset="0"/>
                <a:cs typeface="Arial" panose="020B0604020202020204" pitchFamily="34" charset="0"/>
              </a:rPr>
              <a:t>0</a:t>
            </a:r>
            <a:r>
              <a:rPr lang="en-US" sz="1100" smtClean="0">
                <a:solidFill>
                  <a:schemeClr val="bg1"/>
                </a:solidFill>
                <a:latin typeface="Arial" panose="020B0604020202020204" pitchFamily="34" charset="0"/>
                <a:cs typeface="Arial" panose="020B0604020202020204" pitchFamily="34" charset="0"/>
              </a:rPr>
              <a:t>8 July 1989,  1320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11</a:t>
            </a:r>
            <a:endParaRPr lang="cs-CZ" sz="1100">
              <a:solidFill>
                <a:schemeClr val="bg1"/>
              </a:solidFill>
              <a:latin typeface="Arial" panose="020B0604020202020204" pitchFamily="34" charset="0"/>
              <a:cs typeface="Arial" panose="020B0604020202020204" pitchFamily="34" charset="0"/>
            </a:endParaRPr>
          </a:p>
        </p:txBody>
      </p:sp>
      <p:sp>
        <p:nvSpPr>
          <p:cNvPr id="7" name="Ovál 6"/>
          <p:cNvSpPr/>
          <p:nvPr/>
        </p:nvSpPr>
        <p:spPr>
          <a:xfrm>
            <a:off x="5005447" y="3241964"/>
            <a:ext cx="1294412" cy="2060369"/>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406757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Picture 15" descr="076_890708_ch3e"/>
          <p:cNvPicPr>
            <a:picLocks noChangeAspect="1" noChangeArrowheads="1"/>
          </p:cNvPicPr>
          <p:nvPr/>
        </p:nvPicPr>
        <p:blipFill>
          <a:blip r:embed="rId2" cstate="print">
            <a:lum bright="4000"/>
          </a:blip>
          <a:srcRect/>
          <a:stretch>
            <a:fillRect/>
          </a:stretch>
        </p:blipFill>
        <p:spPr bwMode="auto">
          <a:xfrm>
            <a:off x="1260000" y="648000"/>
            <a:ext cx="7680000" cy="5760000"/>
          </a:xfrm>
          <a:prstGeom prst="rect">
            <a:avLst/>
          </a:prstGeom>
          <a:noFill/>
          <a:ln w="0">
            <a:solidFill>
              <a:schemeClr val="bg1">
                <a:lumMod val="50000"/>
              </a:schemeClr>
            </a:solidFill>
            <a:miter lim="800000"/>
            <a:headEnd/>
            <a:tailEnd/>
          </a:ln>
        </p:spPr>
      </p:pic>
      <p:sp>
        <p:nvSpPr>
          <p:cNvPr id="4" name="Text Box 11"/>
          <p:cNvSpPr txBox="1">
            <a:spLocks noChangeArrowheads="1"/>
          </p:cNvSpPr>
          <p:nvPr/>
        </p:nvSpPr>
        <p:spPr bwMode="auto">
          <a:xfrm>
            <a:off x="9276365" y="6127347"/>
            <a:ext cx="2297424" cy="246221"/>
          </a:xfrm>
          <a:prstGeom prst="rect">
            <a:avLst/>
          </a:prstGeom>
          <a:noFill/>
          <a:ln w="9525">
            <a:noFill/>
            <a:miter lim="800000"/>
            <a:headEnd/>
            <a:tailEnd/>
          </a:ln>
        </p:spPr>
        <p:txBody>
          <a:bodyPr wrap="none">
            <a:spAutoFit/>
          </a:bodyPr>
          <a:lstStyle/>
          <a:p>
            <a:r>
              <a:rPr lang="en-US" sz="1000" dirty="0" smtClean="0">
                <a:solidFill>
                  <a:schemeClr val="bg2"/>
                </a:solidFill>
                <a:latin typeface="Arial" panose="020B0604020202020204" pitchFamily="34" charset="0"/>
                <a:cs typeface="Arial" panose="020B0604020202020204" pitchFamily="34" charset="0"/>
              </a:rPr>
              <a:t>AVHRR  enhanced band 3  (3.75 µm)</a:t>
            </a:r>
            <a:endParaRPr lang="cs-CZ" sz="1000" dirty="0">
              <a:solidFill>
                <a:schemeClr val="bg2"/>
              </a:solidFill>
              <a:latin typeface="Arial" panose="020B0604020202020204" pitchFamily="34" charset="0"/>
              <a:cs typeface="Arial" panose="020B0604020202020204" pitchFamily="34" charset="0"/>
            </a:endParaRPr>
          </a:p>
        </p:txBody>
      </p:sp>
      <p:sp>
        <p:nvSpPr>
          <p:cNvPr id="6" name="Text Box 8"/>
          <p:cNvSpPr txBox="1">
            <a:spLocks noChangeArrowheads="1"/>
          </p:cNvSpPr>
          <p:nvPr/>
        </p:nvSpPr>
        <p:spPr bwMode="auto">
          <a:xfrm>
            <a:off x="9276365" y="596099"/>
            <a:ext cx="2456122" cy="261610"/>
          </a:xfrm>
          <a:prstGeom prst="rect">
            <a:avLst/>
          </a:prstGeom>
          <a:noFill/>
          <a:ln w="9525">
            <a:noFill/>
            <a:miter lim="800000"/>
            <a:headEnd/>
            <a:tailEnd/>
          </a:ln>
        </p:spPr>
        <p:txBody>
          <a:bodyPr wrap="none">
            <a:spAutoFit/>
          </a:bodyPr>
          <a:lstStyle/>
          <a:p>
            <a:r>
              <a:rPr lang="en-US" sz="1100" dirty="0">
                <a:solidFill>
                  <a:schemeClr val="bg1"/>
                </a:solidFill>
                <a:latin typeface="Arial" panose="020B0604020202020204" pitchFamily="34" charset="0"/>
                <a:cs typeface="Arial" panose="020B0604020202020204" pitchFamily="34" charset="0"/>
              </a:rPr>
              <a:t>0</a:t>
            </a:r>
            <a:r>
              <a:rPr lang="en-US" sz="1100" dirty="0" smtClean="0">
                <a:solidFill>
                  <a:schemeClr val="bg1"/>
                </a:solidFill>
                <a:latin typeface="Arial" panose="020B0604020202020204" pitchFamily="34" charset="0"/>
                <a:cs typeface="Arial" panose="020B0604020202020204" pitchFamily="34" charset="0"/>
              </a:rPr>
              <a:t>8 July 1989,  1320 </a:t>
            </a:r>
            <a:r>
              <a:rPr lang="en-US" sz="1100" dirty="0">
                <a:solidFill>
                  <a:schemeClr val="bg1"/>
                </a:solidFill>
                <a:latin typeface="Arial" panose="020B0604020202020204" pitchFamily="34" charset="0"/>
                <a:cs typeface="Arial" panose="020B0604020202020204" pitchFamily="34" charset="0"/>
              </a:rPr>
              <a:t>UTC,  NOAA </a:t>
            </a:r>
            <a:r>
              <a:rPr lang="en-US" sz="1100" dirty="0" smtClean="0">
                <a:solidFill>
                  <a:schemeClr val="bg1"/>
                </a:solidFill>
                <a:latin typeface="Arial" panose="020B0604020202020204" pitchFamily="34" charset="0"/>
                <a:cs typeface="Arial" panose="020B0604020202020204" pitchFamily="34" charset="0"/>
              </a:rPr>
              <a:t>11</a:t>
            </a:r>
            <a:endParaRPr lang="cs-CZ" sz="1100" dirty="0">
              <a:solidFill>
                <a:schemeClr val="bg1"/>
              </a:solidFill>
              <a:latin typeface="Arial" panose="020B0604020202020204" pitchFamily="34" charset="0"/>
              <a:cs typeface="Arial" panose="020B0604020202020204" pitchFamily="34" charset="0"/>
            </a:endParaRPr>
          </a:p>
        </p:txBody>
      </p:sp>
      <p:sp>
        <p:nvSpPr>
          <p:cNvPr id="7" name="Ovál 6"/>
          <p:cNvSpPr/>
          <p:nvPr/>
        </p:nvSpPr>
        <p:spPr>
          <a:xfrm>
            <a:off x="5005447" y="3241964"/>
            <a:ext cx="1294412" cy="2060369"/>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ovéPole 1"/>
          <p:cNvSpPr txBox="1"/>
          <p:nvPr/>
        </p:nvSpPr>
        <p:spPr>
          <a:xfrm>
            <a:off x="9276366" y="1150883"/>
            <a:ext cx="2666014" cy="3323987"/>
          </a:xfrm>
          <a:prstGeom prst="rect">
            <a:avLst/>
          </a:prstGeom>
          <a:noFill/>
        </p:spPr>
        <p:txBody>
          <a:bodyPr wrap="square" rtlCol="0">
            <a:spAutoFit/>
          </a:bodyPr>
          <a:lstStyle/>
          <a:p>
            <a:pPr algn="just"/>
            <a:r>
              <a:rPr lang="en-US" sz="1050" dirty="0" smtClean="0">
                <a:solidFill>
                  <a:schemeClr val="bg1"/>
                </a:solidFill>
                <a:latin typeface="Arial" panose="020B0604020202020204" pitchFamily="34" charset="0"/>
                <a:cs typeface="Arial" panose="020B0604020202020204" pitchFamily="34" charset="0"/>
              </a:rPr>
              <a:t>This case proves that there are at least two independent mechanisms generating very small ice particles into and/or above tops of convective storms.</a:t>
            </a:r>
          </a:p>
          <a:p>
            <a:pPr algn="just"/>
            <a:endParaRPr lang="en-US" sz="1050" dirty="0">
              <a:solidFill>
                <a:schemeClr val="bg1"/>
              </a:solidFill>
              <a:latin typeface="Arial" panose="020B0604020202020204" pitchFamily="34" charset="0"/>
              <a:cs typeface="Arial" panose="020B0604020202020204" pitchFamily="34" charset="0"/>
            </a:endParaRPr>
          </a:p>
          <a:p>
            <a:pPr algn="just"/>
            <a:r>
              <a:rPr lang="en-US" sz="1050" dirty="0" smtClean="0">
                <a:solidFill>
                  <a:schemeClr val="bg1"/>
                </a:solidFill>
                <a:latin typeface="Arial" panose="020B0604020202020204" pitchFamily="34" charset="0"/>
                <a:cs typeface="Arial" panose="020B0604020202020204" pitchFamily="34" charset="0"/>
              </a:rPr>
              <a:t>First of these is related to storm updrafts, bringing small ice particles up to the overshooting tops, from where these next spread into the stratiform part of the anvil top.</a:t>
            </a:r>
          </a:p>
          <a:p>
            <a:pPr algn="just"/>
            <a:endParaRPr lang="en-US" sz="1050" dirty="0">
              <a:solidFill>
                <a:schemeClr val="bg1"/>
              </a:solidFill>
              <a:latin typeface="Arial" panose="020B0604020202020204" pitchFamily="34" charset="0"/>
              <a:cs typeface="Arial" panose="020B0604020202020204" pitchFamily="34" charset="0"/>
            </a:endParaRPr>
          </a:p>
          <a:p>
            <a:pPr algn="just"/>
            <a:r>
              <a:rPr lang="en-US" sz="1050" dirty="0" smtClean="0">
                <a:solidFill>
                  <a:schemeClr val="bg1"/>
                </a:solidFill>
                <a:latin typeface="Arial" panose="020B0604020202020204" pitchFamily="34" charset="0"/>
                <a:cs typeface="Arial" panose="020B0604020202020204" pitchFamily="34" charset="0"/>
              </a:rPr>
              <a:t>Second form of the increased </a:t>
            </a:r>
            <a:r>
              <a:rPr lang="en-US" sz="1050" dirty="0" smtClean="0">
                <a:solidFill>
                  <a:schemeClr val="bg2"/>
                </a:solidFill>
                <a:latin typeface="Arial" panose="020B0604020202020204" pitchFamily="34" charset="0"/>
                <a:cs typeface="Arial" panose="020B0604020202020204" pitchFamily="34" charset="0"/>
              </a:rPr>
              <a:t>3.75 </a:t>
            </a:r>
            <a:r>
              <a:rPr lang="en-US" sz="1050" dirty="0">
                <a:solidFill>
                  <a:schemeClr val="bg2"/>
                </a:solidFill>
                <a:latin typeface="Arial" panose="020B0604020202020204" pitchFamily="34" charset="0"/>
                <a:cs typeface="Arial" panose="020B0604020202020204" pitchFamily="34" charset="0"/>
              </a:rPr>
              <a:t>µm </a:t>
            </a:r>
            <a:r>
              <a:rPr lang="en-US" sz="1050" dirty="0" smtClean="0">
                <a:solidFill>
                  <a:schemeClr val="bg1"/>
                </a:solidFill>
                <a:latin typeface="Arial" panose="020B0604020202020204" pitchFamily="34" charset="0"/>
                <a:cs typeface="Arial" panose="020B0604020202020204" pitchFamily="34" charset="0"/>
              </a:rPr>
              <a:t>storm-top reflectivity resembles plumes being generated downwind from the OT region, spreading in direction of the upper level winds. </a:t>
            </a:r>
          </a:p>
          <a:p>
            <a:pPr algn="just"/>
            <a:endParaRPr lang="en-US" sz="1050" dirty="0">
              <a:solidFill>
                <a:schemeClr val="bg1"/>
              </a:solidFill>
              <a:latin typeface="Arial" panose="020B0604020202020204" pitchFamily="34" charset="0"/>
              <a:cs typeface="Arial" panose="020B0604020202020204" pitchFamily="34" charset="0"/>
            </a:endParaRPr>
          </a:p>
          <a:p>
            <a:pPr algn="just"/>
            <a:r>
              <a:rPr lang="en-US" sz="1050" dirty="0" smtClean="0">
                <a:solidFill>
                  <a:schemeClr val="bg1"/>
                </a:solidFill>
                <a:latin typeface="Arial" panose="020B0604020202020204" pitchFamily="34" charset="0"/>
                <a:cs typeface="Arial" panose="020B0604020202020204" pitchFamily="34" charset="0"/>
              </a:rPr>
              <a:t>More on plumes in the “Above-Anvil Cirrus Plumes” (AACP) section of this presentation.</a:t>
            </a:r>
          </a:p>
        </p:txBody>
      </p:sp>
    </p:spTree>
    <p:extLst>
      <p:ext uri="{BB962C8B-B14F-4D97-AF65-F5344CB8AC3E}">
        <p14:creationId xmlns:p14="http://schemas.microsoft.com/office/powerpoint/2010/main" val="333933399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Picture 7" descr="location"/>
          <p:cNvPicPr>
            <a:picLocks noChangeAspect="1" noChangeArrowheads="1"/>
          </p:cNvPicPr>
          <p:nvPr/>
        </p:nvPicPr>
        <p:blipFill>
          <a:blip r:embed="rId2" cstate="print"/>
          <a:srcRect/>
          <a:stretch>
            <a:fillRect/>
          </a:stretch>
        </p:blipFill>
        <p:spPr bwMode="auto">
          <a:xfrm>
            <a:off x="395288" y="648000"/>
            <a:ext cx="8640000" cy="5760000"/>
          </a:xfrm>
          <a:prstGeom prst="rect">
            <a:avLst/>
          </a:prstGeom>
          <a:noFill/>
          <a:ln w="0">
            <a:solidFill>
              <a:schemeClr val="bg1">
                <a:lumMod val="50000"/>
              </a:schemeClr>
            </a:solidFill>
            <a:miter lim="800000"/>
            <a:headEnd/>
            <a:tailEnd/>
          </a:ln>
        </p:spPr>
      </p:pic>
      <p:sp>
        <p:nvSpPr>
          <p:cNvPr id="9" name="Text Box 11"/>
          <p:cNvSpPr txBox="1">
            <a:spLocks noChangeArrowheads="1"/>
          </p:cNvSpPr>
          <p:nvPr/>
        </p:nvSpPr>
        <p:spPr bwMode="auto">
          <a:xfrm>
            <a:off x="9276365" y="6127347"/>
            <a:ext cx="2218877"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VIS-IR RGB (bands 1,2,4)</a:t>
            </a:r>
            <a:endParaRPr lang="cs-CZ" sz="1000">
              <a:solidFill>
                <a:schemeClr val="bg2"/>
              </a:solidFill>
              <a:latin typeface="Arial" panose="020B0604020202020204" pitchFamily="34" charset="0"/>
              <a:cs typeface="Arial" panose="020B0604020202020204" pitchFamily="34" charset="0"/>
            </a:endParaRPr>
          </a:p>
        </p:txBody>
      </p:sp>
      <p:sp>
        <p:nvSpPr>
          <p:cNvPr id="10" name="Text Box 8"/>
          <p:cNvSpPr txBox="1">
            <a:spLocks noChangeArrowheads="1"/>
          </p:cNvSpPr>
          <p:nvPr/>
        </p:nvSpPr>
        <p:spPr bwMode="auto">
          <a:xfrm>
            <a:off x="9276365" y="596099"/>
            <a:ext cx="2470548"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30 May 1997,  1426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14</a:t>
            </a:r>
            <a:endParaRPr lang="cs-CZ" sz="11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843853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dirty="0" err="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Picture 9" descr="ch_124"/>
          <p:cNvPicPr>
            <a:picLocks noChangeAspect="1" noChangeArrowheads="1"/>
          </p:cNvPicPr>
          <p:nvPr/>
        </p:nvPicPr>
        <p:blipFill>
          <a:blip r:embed="rId2" cstate="print"/>
          <a:srcRect/>
          <a:stretch>
            <a:fillRect/>
          </a:stretch>
        </p:blipFill>
        <p:spPr bwMode="auto">
          <a:xfrm>
            <a:off x="395288" y="648000"/>
            <a:ext cx="8640000" cy="5760000"/>
          </a:xfrm>
          <a:prstGeom prst="rect">
            <a:avLst/>
          </a:prstGeom>
          <a:noFill/>
          <a:ln w="0">
            <a:solidFill>
              <a:schemeClr val="bg1">
                <a:lumMod val="50000"/>
              </a:schemeClr>
            </a:solidFill>
            <a:miter lim="800000"/>
            <a:headEnd/>
            <a:tailEnd/>
          </a:ln>
        </p:spPr>
      </p:pic>
      <p:sp>
        <p:nvSpPr>
          <p:cNvPr id="4" name="Text Box 11"/>
          <p:cNvSpPr txBox="1">
            <a:spLocks noChangeArrowheads="1"/>
          </p:cNvSpPr>
          <p:nvPr/>
        </p:nvSpPr>
        <p:spPr bwMode="auto">
          <a:xfrm>
            <a:off x="9276365" y="6127347"/>
            <a:ext cx="2218877" cy="246221"/>
          </a:xfrm>
          <a:prstGeom prst="rect">
            <a:avLst/>
          </a:prstGeom>
          <a:noFill/>
          <a:ln w="9525">
            <a:noFill/>
            <a:miter lim="800000"/>
            <a:headEnd/>
            <a:tailEnd/>
          </a:ln>
        </p:spPr>
        <p:txBody>
          <a:bodyPr wrap="none">
            <a:spAutoFit/>
          </a:bodyPr>
          <a:lstStyle/>
          <a:p>
            <a:r>
              <a:rPr lang="en-US" sz="1000" dirty="0" smtClean="0">
                <a:solidFill>
                  <a:schemeClr val="bg2"/>
                </a:solidFill>
                <a:latin typeface="Arial" panose="020B0604020202020204" pitchFamily="34" charset="0"/>
                <a:cs typeface="Arial" panose="020B0604020202020204" pitchFamily="34" charset="0"/>
              </a:rPr>
              <a:t>AVHRR  VIS-IR RGB (bands 1,2,4)</a:t>
            </a:r>
            <a:endParaRPr lang="cs-CZ" sz="1000" dirty="0">
              <a:solidFill>
                <a:schemeClr val="bg2"/>
              </a:solidFill>
              <a:latin typeface="Arial" panose="020B0604020202020204" pitchFamily="34" charset="0"/>
              <a:cs typeface="Arial" panose="020B0604020202020204" pitchFamily="34" charset="0"/>
            </a:endParaRPr>
          </a:p>
        </p:txBody>
      </p:sp>
      <p:sp>
        <p:nvSpPr>
          <p:cNvPr id="6" name="Text Box 8"/>
          <p:cNvSpPr txBox="1">
            <a:spLocks noChangeArrowheads="1"/>
          </p:cNvSpPr>
          <p:nvPr/>
        </p:nvSpPr>
        <p:spPr bwMode="auto">
          <a:xfrm>
            <a:off x="9276365" y="596099"/>
            <a:ext cx="2470548"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30 May 1997,  1426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14</a:t>
            </a:r>
            <a:endParaRPr lang="cs-CZ" sz="11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327678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Picture 10" descr="ch4e2"/>
          <p:cNvPicPr>
            <a:picLocks noChangeAspect="1" noChangeArrowheads="1"/>
          </p:cNvPicPr>
          <p:nvPr/>
        </p:nvPicPr>
        <p:blipFill>
          <a:blip r:embed="rId2" cstate="print"/>
          <a:srcRect/>
          <a:stretch>
            <a:fillRect/>
          </a:stretch>
        </p:blipFill>
        <p:spPr bwMode="auto">
          <a:xfrm>
            <a:off x="395288" y="648000"/>
            <a:ext cx="8640000" cy="5760000"/>
          </a:xfrm>
          <a:prstGeom prst="rect">
            <a:avLst/>
          </a:prstGeom>
          <a:noFill/>
          <a:ln w="0">
            <a:solidFill>
              <a:schemeClr val="bg1">
                <a:lumMod val="50000"/>
              </a:schemeClr>
            </a:solidFill>
            <a:miter lim="800000"/>
            <a:headEnd/>
            <a:tailEnd/>
          </a:ln>
        </p:spPr>
      </p:pic>
      <p:sp>
        <p:nvSpPr>
          <p:cNvPr id="6" name="Text Box 11"/>
          <p:cNvSpPr txBox="1">
            <a:spLocks noChangeArrowheads="1"/>
          </p:cNvSpPr>
          <p:nvPr/>
        </p:nvSpPr>
        <p:spPr bwMode="auto">
          <a:xfrm>
            <a:off x="9276365" y="6127347"/>
            <a:ext cx="2305439"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enhanced band 4  (10.8 µm)</a:t>
            </a:r>
            <a:endParaRPr lang="cs-CZ" sz="1000">
              <a:solidFill>
                <a:schemeClr val="bg2"/>
              </a:solidFill>
              <a:latin typeface="Arial" panose="020B0604020202020204" pitchFamily="34" charset="0"/>
              <a:cs typeface="Arial" panose="020B0604020202020204" pitchFamily="34" charset="0"/>
            </a:endParaRPr>
          </a:p>
        </p:txBody>
      </p:sp>
      <p:sp>
        <p:nvSpPr>
          <p:cNvPr id="7" name="Text Box 8"/>
          <p:cNvSpPr txBox="1">
            <a:spLocks noChangeArrowheads="1"/>
          </p:cNvSpPr>
          <p:nvPr/>
        </p:nvSpPr>
        <p:spPr bwMode="auto">
          <a:xfrm>
            <a:off x="9276365" y="596099"/>
            <a:ext cx="2470548" cy="261610"/>
          </a:xfrm>
          <a:prstGeom prst="rect">
            <a:avLst/>
          </a:prstGeom>
          <a:noFill/>
          <a:ln w="9525">
            <a:noFill/>
            <a:miter lim="800000"/>
            <a:headEnd/>
            <a:tailEnd/>
          </a:ln>
        </p:spPr>
        <p:txBody>
          <a:bodyPr wrap="none">
            <a:spAutoFit/>
          </a:bodyPr>
          <a:lstStyle/>
          <a:p>
            <a:r>
              <a:rPr lang="en-US" sz="1100" dirty="0" smtClean="0">
                <a:solidFill>
                  <a:schemeClr val="bg1"/>
                </a:solidFill>
                <a:latin typeface="Arial" panose="020B0604020202020204" pitchFamily="34" charset="0"/>
                <a:cs typeface="Arial" panose="020B0604020202020204" pitchFamily="34" charset="0"/>
              </a:rPr>
              <a:t>30 May 1997,  1426 </a:t>
            </a:r>
            <a:r>
              <a:rPr lang="en-US" sz="1100" dirty="0">
                <a:solidFill>
                  <a:schemeClr val="bg1"/>
                </a:solidFill>
                <a:latin typeface="Arial" panose="020B0604020202020204" pitchFamily="34" charset="0"/>
                <a:cs typeface="Arial" panose="020B0604020202020204" pitchFamily="34" charset="0"/>
              </a:rPr>
              <a:t>UTC,  NOAA </a:t>
            </a:r>
            <a:r>
              <a:rPr lang="en-US" sz="1100" dirty="0" smtClean="0">
                <a:solidFill>
                  <a:schemeClr val="bg1"/>
                </a:solidFill>
                <a:latin typeface="Arial" panose="020B0604020202020204" pitchFamily="34" charset="0"/>
                <a:cs typeface="Arial" panose="020B0604020202020204" pitchFamily="34" charset="0"/>
              </a:rPr>
              <a:t>14</a:t>
            </a:r>
            <a:endParaRPr lang="cs-CZ" sz="11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862728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1" descr="ch3e"/>
          <p:cNvPicPr>
            <a:picLocks noChangeAspect="1" noChangeArrowheads="1"/>
          </p:cNvPicPr>
          <p:nvPr/>
        </p:nvPicPr>
        <p:blipFill>
          <a:blip r:embed="rId2" cstate="print"/>
          <a:srcRect/>
          <a:stretch>
            <a:fillRect/>
          </a:stretch>
        </p:blipFill>
        <p:spPr bwMode="auto">
          <a:xfrm>
            <a:off x="395288" y="648000"/>
            <a:ext cx="8640000" cy="5760000"/>
          </a:xfrm>
          <a:prstGeom prst="rect">
            <a:avLst/>
          </a:prstGeom>
          <a:noFill/>
          <a:ln w="0">
            <a:solidFill>
              <a:schemeClr val="bg1">
                <a:lumMod val="50000"/>
              </a:schemeClr>
            </a:solidFill>
            <a:miter lim="800000"/>
            <a:headEnd/>
            <a:tailEnd/>
          </a:ln>
        </p:spPr>
      </p:pic>
      <p:sp>
        <p:nvSpPr>
          <p:cNvPr id="3" name="Text Box 5"/>
          <p:cNvSpPr txBox="1">
            <a:spLocks noChangeArrowheads="1"/>
          </p:cNvSpPr>
          <p:nvPr/>
        </p:nvSpPr>
        <p:spPr bwMode="auto">
          <a:xfrm>
            <a:off x="262786" y="141394"/>
            <a:ext cx="6369584" cy="307777"/>
          </a:xfrm>
          <a:prstGeom prst="rect">
            <a:avLst/>
          </a:prstGeom>
          <a:noFill/>
          <a:ln w="9525">
            <a:noFill/>
            <a:miter lim="800000"/>
            <a:headEnd/>
            <a:tailEnd/>
          </a:ln>
          <a:effectLst/>
        </p:spPr>
        <p:txBody>
          <a:bodyPr wrap="square">
            <a:spAutoFit/>
          </a:bodyPr>
          <a:lstStyle/>
          <a:p>
            <a:pPr>
              <a:defRPr/>
            </a:pPr>
            <a:r>
              <a:rPr lang="cs-CZ" sz="1400" b="1" smtClean="0">
                <a:solidFill>
                  <a:schemeClr val="tx2">
                    <a:lumMod val="60000"/>
                    <a:lumOff val="40000"/>
                  </a:schemeClr>
                </a:solidFill>
                <a:latin typeface="Arial" panose="020B0604020202020204" pitchFamily="34" charset="0"/>
                <a:cs typeface="Arial" panose="020B0604020202020204" pitchFamily="34" charset="0"/>
              </a:rPr>
              <a:t>Spectral</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band 3.5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4.0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  cloud-top reflectivity of convective storms</a:t>
            </a:r>
            <a:endParaRPr lang="en-US" sz="12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4" name="Text Box 11"/>
          <p:cNvSpPr txBox="1">
            <a:spLocks noChangeArrowheads="1"/>
          </p:cNvSpPr>
          <p:nvPr/>
        </p:nvSpPr>
        <p:spPr bwMode="auto">
          <a:xfrm>
            <a:off x="9276365" y="6127347"/>
            <a:ext cx="2297424" cy="246221"/>
          </a:xfrm>
          <a:prstGeom prst="rect">
            <a:avLst/>
          </a:prstGeom>
          <a:noFill/>
          <a:ln w="9525">
            <a:noFill/>
            <a:miter lim="800000"/>
            <a:headEnd/>
            <a:tailEnd/>
          </a:ln>
        </p:spPr>
        <p:txBody>
          <a:bodyPr wrap="none">
            <a:spAutoFit/>
          </a:bodyPr>
          <a:lstStyle/>
          <a:p>
            <a:r>
              <a:rPr lang="en-US" sz="1000" smtClean="0">
                <a:solidFill>
                  <a:schemeClr val="bg2"/>
                </a:solidFill>
                <a:latin typeface="Arial" panose="020B0604020202020204" pitchFamily="34" charset="0"/>
                <a:cs typeface="Arial" panose="020B0604020202020204" pitchFamily="34" charset="0"/>
              </a:rPr>
              <a:t>AVHRR  enhanced band 3  (3.75 µm)</a:t>
            </a:r>
            <a:endParaRPr lang="cs-CZ" sz="1000">
              <a:solidFill>
                <a:schemeClr val="bg2"/>
              </a:solidFill>
              <a:latin typeface="Arial" panose="020B0604020202020204" pitchFamily="34" charset="0"/>
              <a:cs typeface="Arial" panose="020B0604020202020204" pitchFamily="34" charset="0"/>
            </a:endParaRPr>
          </a:p>
        </p:txBody>
      </p:sp>
      <p:sp>
        <p:nvSpPr>
          <p:cNvPr id="5" name="Text Box 8"/>
          <p:cNvSpPr txBox="1">
            <a:spLocks noChangeArrowheads="1"/>
          </p:cNvSpPr>
          <p:nvPr/>
        </p:nvSpPr>
        <p:spPr bwMode="auto">
          <a:xfrm>
            <a:off x="9276365" y="596099"/>
            <a:ext cx="2470548" cy="261610"/>
          </a:xfrm>
          <a:prstGeom prst="rect">
            <a:avLst/>
          </a:prstGeom>
          <a:noFill/>
          <a:ln w="9525">
            <a:noFill/>
            <a:miter lim="800000"/>
            <a:headEnd/>
            <a:tailEnd/>
          </a:ln>
        </p:spPr>
        <p:txBody>
          <a:bodyPr wrap="none">
            <a:spAutoFit/>
          </a:bodyPr>
          <a:lstStyle/>
          <a:p>
            <a:r>
              <a:rPr lang="en-US" sz="1100" smtClean="0">
                <a:solidFill>
                  <a:schemeClr val="bg1"/>
                </a:solidFill>
                <a:latin typeface="Arial" panose="020B0604020202020204" pitchFamily="34" charset="0"/>
                <a:cs typeface="Arial" panose="020B0604020202020204" pitchFamily="34" charset="0"/>
              </a:rPr>
              <a:t>30 May 1997,  1426 </a:t>
            </a:r>
            <a:r>
              <a:rPr lang="en-US" sz="1100">
                <a:solidFill>
                  <a:schemeClr val="bg1"/>
                </a:solidFill>
                <a:latin typeface="Arial" panose="020B0604020202020204" pitchFamily="34" charset="0"/>
                <a:cs typeface="Arial" panose="020B0604020202020204" pitchFamily="34" charset="0"/>
              </a:rPr>
              <a:t>UTC,  NOAA </a:t>
            </a:r>
            <a:r>
              <a:rPr lang="en-US" sz="1100" smtClean="0">
                <a:solidFill>
                  <a:schemeClr val="bg1"/>
                </a:solidFill>
                <a:latin typeface="Arial" panose="020B0604020202020204" pitchFamily="34" charset="0"/>
                <a:cs typeface="Arial" panose="020B0604020202020204" pitchFamily="34" charset="0"/>
              </a:rPr>
              <a:t>14</a:t>
            </a:r>
            <a:endParaRPr lang="cs-CZ" sz="11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577834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5"/>
          <p:cNvSpPr txBox="1">
            <a:spLocks noChangeArrowheads="1"/>
          </p:cNvSpPr>
          <p:nvPr/>
        </p:nvSpPr>
        <p:spPr bwMode="auto">
          <a:xfrm>
            <a:off x="1677799" y="1210590"/>
            <a:ext cx="4137003" cy="369332"/>
          </a:xfrm>
          <a:prstGeom prst="rect">
            <a:avLst/>
          </a:prstGeom>
          <a:noFill/>
          <a:ln w="9525">
            <a:noFill/>
            <a:miter lim="800000"/>
            <a:headEnd/>
            <a:tailEnd/>
          </a:ln>
          <a:effectLst/>
        </p:spPr>
        <p:txBody>
          <a:bodyPr wrap="square">
            <a:spAutoFit/>
          </a:bodyPr>
          <a:lstStyle/>
          <a:p>
            <a:pPr algn="ctr">
              <a:defRPr/>
            </a:pPr>
            <a:r>
              <a:rPr lang="en-US" b="1" dirty="0" smtClean="0">
                <a:solidFill>
                  <a:schemeClr val="bg1"/>
                </a:solidFill>
                <a:latin typeface="Arial" panose="020B0604020202020204" pitchFamily="34" charset="0"/>
                <a:cs typeface="Arial" panose="020B0604020202020204" pitchFamily="34" charset="0"/>
              </a:rPr>
              <a:t>Spectral</a:t>
            </a:r>
            <a:r>
              <a:rPr lang="cs-CZ" b="1" dirty="0" smtClean="0">
                <a:solidFill>
                  <a:schemeClr val="bg1"/>
                </a:solidFill>
                <a:latin typeface="Arial" panose="020B0604020202020204" pitchFamily="34" charset="0"/>
                <a:cs typeface="Arial" panose="020B0604020202020204" pitchFamily="34" charset="0"/>
              </a:rPr>
              <a:t> band</a:t>
            </a:r>
            <a:r>
              <a:rPr lang="en-US" b="1" dirty="0" smtClean="0">
                <a:solidFill>
                  <a:schemeClr val="bg1"/>
                </a:solidFill>
                <a:latin typeface="Arial" panose="020B0604020202020204" pitchFamily="34" charset="0"/>
                <a:cs typeface="Arial" panose="020B0604020202020204" pitchFamily="34" charset="0"/>
              </a:rPr>
              <a:t>s</a:t>
            </a:r>
            <a:r>
              <a:rPr lang="cs-CZ" b="1" dirty="0" smtClean="0">
                <a:solidFill>
                  <a:schemeClr val="bg1"/>
                </a:solidFill>
                <a:latin typeface="Arial" panose="020B0604020202020204" pitchFamily="34" charset="0"/>
                <a:cs typeface="Arial" panose="020B0604020202020204" pitchFamily="34" charset="0"/>
              </a:rPr>
              <a:t> </a:t>
            </a:r>
            <a:r>
              <a:rPr lang="en-US" b="1" dirty="0" smtClean="0">
                <a:solidFill>
                  <a:schemeClr val="bg1"/>
                </a:solidFill>
                <a:latin typeface="Arial" panose="020B0604020202020204" pitchFamily="34" charset="0"/>
                <a:cs typeface="Arial" panose="020B0604020202020204" pitchFamily="34" charset="0"/>
              </a:rPr>
              <a:t>1.6</a:t>
            </a:r>
            <a:r>
              <a:rPr lang="cs-CZ" b="1" dirty="0">
                <a:solidFill>
                  <a:schemeClr val="bg1"/>
                </a:solidFill>
                <a:latin typeface="Arial" panose="020B0604020202020204" pitchFamily="34" charset="0"/>
                <a:cs typeface="Arial" panose="020B0604020202020204" pitchFamily="34" charset="0"/>
              </a:rPr>
              <a:t> µm</a:t>
            </a:r>
            <a:r>
              <a:rPr lang="en-US" b="1" dirty="0" smtClean="0">
                <a:solidFill>
                  <a:schemeClr val="bg1"/>
                </a:solidFill>
                <a:latin typeface="Arial" panose="020B0604020202020204" pitchFamily="34" charset="0"/>
                <a:cs typeface="Arial" panose="020B0604020202020204" pitchFamily="34" charset="0"/>
              </a:rPr>
              <a:t> and 2.2</a:t>
            </a:r>
            <a:r>
              <a:rPr lang="cs-CZ" b="1" dirty="0" smtClean="0">
                <a:solidFill>
                  <a:schemeClr val="bg1"/>
                </a:solidFill>
                <a:latin typeface="Arial" panose="020B0604020202020204" pitchFamily="34" charset="0"/>
                <a:cs typeface="Arial" panose="020B0604020202020204" pitchFamily="34" charset="0"/>
              </a:rPr>
              <a:t> µm</a:t>
            </a:r>
            <a:endParaRPr lang="en-US" b="1" dirty="0">
              <a:solidFill>
                <a:schemeClr val="bg1"/>
              </a:solidFill>
              <a:latin typeface="Arial" panose="020B0604020202020204" pitchFamily="34" charset="0"/>
              <a:cs typeface="Arial" panose="020B0604020202020204" pitchFamily="34" charset="0"/>
            </a:endParaRPr>
          </a:p>
        </p:txBody>
      </p:sp>
      <p:sp>
        <p:nvSpPr>
          <p:cNvPr id="2" name="TextovéPole 1"/>
          <p:cNvSpPr txBox="1"/>
          <p:nvPr/>
        </p:nvSpPr>
        <p:spPr>
          <a:xfrm>
            <a:off x="2088930" y="2230821"/>
            <a:ext cx="8024649" cy="1815882"/>
          </a:xfrm>
          <a:prstGeom prst="rect">
            <a:avLst/>
          </a:prstGeom>
          <a:noFill/>
        </p:spPr>
        <p:txBody>
          <a:bodyPr wrap="square" rtlCol="0">
            <a:spAutoFit/>
          </a:bodyPr>
          <a:lstStyle/>
          <a:p>
            <a:pPr marL="285750" indent="-285750">
              <a:buFontTx/>
              <a:buChar char="-"/>
            </a:pPr>
            <a:r>
              <a:rPr lang="en-US" sz="1400" dirty="0" smtClean="0">
                <a:solidFill>
                  <a:schemeClr val="bg1"/>
                </a:solidFill>
                <a:latin typeface="Arial" panose="020B0604020202020204" pitchFamily="34" charset="0"/>
                <a:cs typeface="Arial" panose="020B0604020202020204" pitchFamily="34" charset="0"/>
              </a:rPr>
              <a:t>composed of solar reflected </a:t>
            </a:r>
            <a:r>
              <a:rPr lang="en-US" sz="1400" dirty="0">
                <a:solidFill>
                  <a:schemeClr val="bg1"/>
                </a:solidFill>
                <a:latin typeface="Arial" panose="020B0604020202020204" pitchFamily="34" charset="0"/>
                <a:cs typeface="Arial" panose="020B0604020202020204" pitchFamily="34" charset="0"/>
              </a:rPr>
              <a:t>radiance only (except for hot fires) </a:t>
            </a:r>
            <a:r>
              <a:rPr lang="en-US" sz="1400" dirty="0" smtClean="0">
                <a:solidFill>
                  <a:schemeClr val="bg1"/>
                </a:solidFill>
                <a:latin typeface="Arial" panose="020B0604020202020204" pitchFamily="34" charset="0"/>
                <a:cs typeface="Arial" panose="020B0604020202020204" pitchFamily="34" charset="0"/>
              </a:rPr>
              <a:t> </a:t>
            </a:r>
          </a:p>
          <a:p>
            <a:pPr marL="285750" indent="-285750">
              <a:buFontTx/>
              <a:buChar char="-"/>
            </a:pPr>
            <a:endParaRPr lang="en-US" sz="1400" dirty="0">
              <a:solidFill>
                <a:schemeClr val="bg1"/>
              </a:solidFill>
              <a:latin typeface="Arial" panose="020B0604020202020204" pitchFamily="34" charset="0"/>
              <a:cs typeface="Arial" panose="020B0604020202020204" pitchFamily="34" charset="0"/>
            </a:endParaRPr>
          </a:p>
          <a:p>
            <a:pPr marL="285750" indent="-285750">
              <a:buFontTx/>
              <a:buChar char="-"/>
            </a:pPr>
            <a:r>
              <a:rPr lang="en-US" sz="1400" dirty="0" smtClean="0">
                <a:solidFill>
                  <a:schemeClr val="bg1"/>
                </a:solidFill>
                <a:latin typeface="Arial" panose="020B0604020202020204" pitchFamily="34" charset="0"/>
                <a:cs typeface="Arial" panose="020B0604020202020204" pitchFamily="34" charset="0"/>
              </a:rPr>
              <a:t>similar sensitivity to storm cloud-top microphysics </a:t>
            </a:r>
            <a:r>
              <a:rPr lang="en-US" sz="1400" dirty="0">
                <a:solidFill>
                  <a:schemeClr val="bg1"/>
                </a:solidFill>
                <a:latin typeface="Arial" panose="020B0604020202020204" pitchFamily="34" charset="0"/>
                <a:cs typeface="Arial" panose="020B0604020202020204" pitchFamily="34" charset="0"/>
              </a:rPr>
              <a:t>as </a:t>
            </a:r>
            <a:r>
              <a:rPr lang="en-US" sz="1400" dirty="0" smtClean="0">
                <a:solidFill>
                  <a:schemeClr val="bg1"/>
                </a:solidFill>
                <a:latin typeface="Arial" panose="020B0604020202020204" pitchFamily="34" charset="0"/>
                <a:cs typeface="Arial" panose="020B0604020202020204" pitchFamily="34" charset="0"/>
              </a:rPr>
              <a:t>the 3.5 </a:t>
            </a:r>
            <a:r>
              <a:rPr lang="en-US" sz="1400" dirty="0">
                <a:solidFill>
                  <a:schemeClr val="bg1"/>
                </a:solidFill>
                <a:latin typeface="Arial" panose="020B0604020202020204" pitchFamily="34" charset="0"/>
                <a:cs typeface="Arial" panose="020B0604020202020204" pitchFamily="34" charset="0"/>
              </a:rPr>
              <a:t>– 4.0 µm bands</a:t>
            </a:r>
            <a:endParaRPr lang="en-US" sz="1400" dirty="0" smtClean="0">
              <a:solidFill>
                <a:schemeClr val="bg1"/>
              </a:solidFill>
              <a:latin typeface="Arial" panose="020B0604020202020204" pitchFamily="34" charset="0"/>
              <a:cs typeface="Arial" panose="020B0604020202020204" pitchFamily="34" charset="0"/>
            </a:endParaRPr>
          </a:p>
          <a:p>
            <a:pPr marL="285750" indent="-285750">
              <a:buFontTx/>
              <a:buChar char="-"/>
            </a:pPr>
            <a:endParaRPr lang="en-US" sz="1400" dirty="0">
              <a:solidFill>
                <a:schemeClr val="bg1"/>
              </a:solidFill>
              <a:latin typeface="Arial" panose="020B0604020202020204" pitchFamily="34" charset="0"/>
              <a:cs typeface="Arial" panose="020B0604020202020204" pitchFamily="34" charset="0"/>
            </a:endParaRPr>
          </a:p>
          <a:p>
            <a:pPr marL="285750" indent="-285750">
              <a:buFontTx/>
              <a:buChar char="-"/>
            </a:pPr>
            <a:r>
              <a:rPr lang="en-US" sz="1400" dirty="0">
                <a:solidFill>
                  <a:schemeClr val="bg1"/>
                </a:solidFill>
                <a:latin typeface="Arial" panose="020B0604020202020204" pitchFamily="34" charset="0"/>
                <a:cs typeface="Arial" panose="020B0604020202020204" pitchFamily="34" charset="0"/>
              </a:rPr>
              <a:t>1.6 </a:t>
            </a:r>
            <a:r>
              <a:rPr lang="en-US" sz="1400" dirty="0" smtClean="0">
                <a:solidFill>
                  <a:schemeClr val="bg1"/>
                </a:solidFill>
                <a:latin typeface="Arial" panose="020B0604020202020204" pitchFamily="34" charset="0"/>
                <a:cs typeface="Arial" panose="020B0604020202020204" pitchFamily="34" charset="0"/>
              </a:rPr>
              <a:t>µm band sensitive to both, particle phase and size, though resolves less </a:t>
            </a:r>
            <a:r>
              <a:rPr lang="cs-CZ" sz="1400" dirty="0" smtClean="0">
                <a:solidFill>
                  <a:schemeClr val="bg1"/>
                </a:solidFill>
                <a:latin typeface="Arial" panose="020B0604020202020204" pitchFamily="34" charset="0"/>
                <a:cs typeface="Arial" panose="020B0604020202020204" pitchFamily="34" charset="0"/>
              </a:rPr>
              <a:t>reflectivity </a:t>
            </a:r>
            <a:r>
              <a:rPr lang="en-US" sz="1400" dirty="0" smtClean="0">
                <a:solidFill>
                  <a:schemeClr val="bg1"/>
                </a:solidFill>
                <a:latin typeface="Arial" panose="020B0604020202020204" pitchFamily="34" charset="0"/>
                <a:cs typeface="Arial" panose="020B0604020202020204" pitchFamily="34" charset="0"/>
              </a:rPr>
              <a:t>details as compared to the 3.5 – 4.0 µm bands</a:t>
            </a:r>
          </a:p>
          <a:p>
            <a:pPr marL="285750" indent="-285750">
              <a:buFontTx/>
              <a:buChar char="-"/>
            </a:pPr>
            <a:endParaRPr lang="en-US" sz="1400" dirty="0">
              <a:solidFill>
                <a:schemeClr val="bg1"/>
              </a:solidFill>
              <a:latin typeface="Arial" panose="020B0604020202020204" pitchFamily="34" charset="0"/>
              <a:cs typeface="Arial" panose="020B0604020202020204" pitchFamily="34" charset="0"/>
            </a:endParaRPr>
          </a:p>
          <a:p>
            <a:pPr marL="285750" indent="-285750">
              <a:buFontTx/>
              <a:buChar char="-"/>
            </a:pPr>
            <a:r>
              <a:rPr lang="en-US" sz="1400" dirty="0" smtClean="0">
                <a:solidFill>
                  <a:schemeClr val="bg1"/>
                </a:solidFill>
                <a:latin typeface="Arial" panose="020B0604020202020204" pitchFamily="34" charset="0"/>
                <a:cs typeface="Arial" panose="020B0604020202020204" pitchFamily="34" charset="0"/>
              </a:rPr>
              <a:t>2.2 </a:t>
            </a:r>
            <a:r>
              <a:rPr lang="en-US" sz="1400" dirty="0">
                <a:solidFill>
                  <a:schemeClr val="bg1"/>
                </a:solidFill>
                <a:latin typeface="Arial" panose="020B0604020202020204" pitchFamily="34" charset="0"/>
                <a:cs typeface="Arial" panose="020B0604020202020204" pitchFamily="34" charset="0"/>
              </a:rPr>
              <a:t>µm band </a:t>
            </a:r>
            <a:r>
              <a:rPr lang="en-US" sz="1400" dirty="0" smtClean="0">
                <a:solidFill>
                  <a:schemeClr val="bg1"/>
                </a:solidFill>
                <a:latin typeface="Arial" panose="020B0604020202020204" pitchFamily="34" charset="0"/>
                <a:cs typeface="Arial" panose="020B0604020202020204" pitchFamily="34" charset="0"/>
              </a:rPr>
              <a:t>sensitive to particle size only, not phase (does not resolve ice from water clouds)</a:t>
            </a:r>
          </a:p>
        </p:txBody>
      </p:sp>
    </p:spTree>
    <p:extLst>
      <p:ext uri="{BB962C8B-B14F-4D97-AF65-F5344CB8AC3E}">
        <p14:creationId xmlns:p14="http://schemas.microsoft.com/office/powerpoint/2010/main" val="88002648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747808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Storm tops in spectral </a:t>
            </a:r>
            <a:r>
              <a:rPr lang="cs-CZ" sz="1400" b="1" dirty="0" smtClean="0">
                <a:solidFill>
                  <a:schemeClr val="bg1"/>
                </a:solidFill>
                <a:latin typeface="Arial" panose="020B0604020202020204" pitchFamily="34" charset="0"/>
                <a:cs typeface="Arial" panose="020B0604020202020204" pitchFamily="34" charset="0"/>
              </a:rPr>
              <a:t>band</a:t>
            </a:r>
            <a:r>
              <a:rPr lang="en-US" sz="1400" b="1" dirty="0" smtClean="0">
                <a:solidFill>
                  <a:schemeClr val="bg1"/>
                </a:solidFill>
                <a:latin typeface="Arial" panose="020B0604020202020204" pitchFamily="34" charset="0"/>
                <a:cs typeface="Arial" panose="020B0604020202020204" pitchFamily="34" charset="0"/>
              </a:rPr>
              <a:t>s</a:t>
            </a:r>
            <a:r>
              <a:rPr lang="cs-CZ" sz="1400" b="1" dirty="0" smtClean="0">
                <a:solidFill>
                  <a:schemeClr val="bg1"/>
                </a:solidFill>
                <a:latin typeface="Arial" panose="020B0604020202020204" pitchFamily="34" charset="0"/>
                <a:cs typeface="Arial" panose="020B0604020202020204" pitchFamily="34" charset="0"/>
              </a:rPr>
              <a:t> </a:t>
            </a:r>
            <a:r>
              <a:rPr lang="en-US" sz="1400" b="1" dirty="0">
                <a:solidFill>
                  <a:schemeClr val="bg1"/>
                </a:solidFill>
                <a:latin typeface="Arial" panose="020B0604020202020204" pitchFamily="34" charset="0"/>
                <a:cs typeface="Arial" panose="020B0604020202020204" pitchFamily="34" charset="0"/>
              </a:rPr>
              <a:t>1.6</a:t>
            </a:r>
            <a:r>
              <a:rPr lang="cs-CZ" sz="1400" b="1" dirty="0">
                <a:solidFill>
                  <a:schemeClr val="bg1"/>
                </a:solidFill>
                <a:latin typeface="Arial" panose="020B0604020202020204" pitchFamily="34" charset="0"/>
                <a:cs typeface="Arial" panose="020B0604020202020204" pitchFamily="34" charset="0"/>
              </a:rPr>
              <a:t> µm</a:t>
            </a:r>
            <a:r>
              <a:rPr lang="en-US" sz="1400" b="1" dirty="0">
                <a:solidFill>
                  <a:schemeClr val="bg1"/>
                </a:solidFill>
                <a:latin typeface="Arial" panose="020B0604020202020204" pitchFamily="34" charset="0"/>
                <a:cs typeface="Arial" panose="020B0604020202020204" pitchFamily="34" charset="0"/>
              </a:rPr>
              <a:t> and </a:t>
            </a:r>
            <a:r>
              <a:rPr lang="en-US" sz="1400" b="1" dirty="0" smtClean="0">
                <a:solidFill>
                  <a:schemeClr val="bg1"/>
                </a:solidFill>
                <a:latin typeface="Arial" panose="020B0604020202020204" pitchFamily="34" charset="0"/>
                <a:cs typeface="Arial" panose="020B0604020202020204" pitchFamily="34" charset="0"/>
              </a:rPr>
              <a:t>3.7</a:t>
            </a:r>
            <a:r>
              <a:rPr lang="cs-CZ" sz="1400" b="1" dirty="0" smtClean="0">
                <a:solidFill>
                  <a:schemeClr val="bg1"/>
                </a:solidFill>
                <a:latin typeface="Arial" panose="020B0604020202020204" pitchFamily="34" charset="0"/>
                <a:cs typeface="Arial" panose="020B0604020202020204" pitchFamily="34" charset="0"/>
              </a:rPr>
              <a:t> µm</a:t>
            </a:r>
            <a:r>
              <a:rPr lang="en-US" sz="1400" b="1" dirty="0" smtClean="0">
                <a:solidFill>
                  <a:schemeClr val="bg1"/>
                </a:solidFill>
                <a:latin typeface="Arial" panose="020B0604020202020204" pitchFamily="34" charset="0"/>
                <a:cs typeface="Arial" panose="020B0604020202020204" pitchFamily="34" charset="0"/>
              </a:rPr>
              <a:t>  –  </a:t>
            </a:r>
            <a:r>
              <a:rPr lang="en-US" sz="1300" b="1" dirty="0" smtClean="0">
                <a:solidFill>
                  <a:schemeClr val="bg1"/>
                </a:solidFill>
                <a:latin typeface="Arial" panose="020B0604020202020204" pitchFamily="34" charset="0"/>
                <a:cs typeface="Arial" panose="020B0604020202020204" pitchFamily="34" charset="0"/>
              </a:rPr>
              <a:t>VIIRS example </a:t>
            </a:r>
            <a:r>
              <a:rPr lang="en-US" sz="1300" dirty="0" smtClean="0">
                <a:solidFill>
                  <a:schemeClr val="bg1"/>
                </a:solidFill>
                <a:latin typeface="Arial" panose="020B0604020202020204" pitchFamily="34" charset="0"/>
                <a:cs typeface="Arial" panose="020B0604020202020204" pitchFamily="34" charset="0"/>
              </a:rPr>
              <a:t> (I-bands)</a:t>
            </a:r>
            <a:endParaRPr lang="en-US" sz="1300" dirty="0">
              <a:solidFill>
                <a:schemeClr val="bg1"/>
              </a:solidFill>
              <a:latin typeface="Arial" panose="020B0604020202020204" pitchFamily="34" charset="0"/>
              <a:cs typeface="Arial" panose="020B0604020202020204" pitchFamily="34" charset="0"/>
            </a:endParaRPr>
          </a:p>
        </p:txBody>
      </p:sp>
      <p:pic>
        <p:nvPicPr>
          <p:cNvPr id="3" name="Obrázek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6000" y="576000"/>
            <a:ext cx="8316000" cy="5940000"/>
          </a:xfrm>
          <a:prstGeom prst="rect">
            <a:avLst/>
          </a:prstGeom>
          <a:ln w="0">
            <a:solidFill>
              <a:schemeClr val="bg1">
                <a:lumMod val="50000"/>
              </a:schemeClr>
            </a:solidFill>
          </a:ln>
        </p:spPr>
      </p:pic>
      <p:sp>
        <p:nvSpPr>
          <p:cNvPr id="4" name="Text Box 8"/>
          <p:cNvSpPr txBox="1">
            <a:spLocks noChangeArrowheads="1"/>
          </p:cNvSpPr>
          <p:nvPr/>
        </p:nvSpPr>
        <p:spPr bwMode="auto">
          <a:xfrm>
            <a:off x="9158121" y="509386"/>
            <a:ext cx="2650248" cy="1738938"/>
          </a:xfrm>
          <a:prstGeom prst="rect">
            <a:avLst/>
          </a:prstGeom>
          <a:noFill/>
          <a:ln w="9525">
            <a:noFill/>
            <a:miter lim="800000"/>
            <a:headEnd/>
            <a:tailEnd/>
          </a:ln>
        </p:spPr>
        <p:txBody>
          <a:bodyPr wrap="square">
            <a:spAutoFit/>
          </a:bodyPr>
          <a:lstStyle/>
          <a:p>
            <a:r>
              <a:rPr lang="en-US" sz="1400" dirty="0" smtClean="0">
                <a:solidFill>
                  <a:schemeClr val="bg1"/>
                </a:solidFill>
                <a:latin typeface="Arial" panose="020B0604020202020204" pitchFamily="34" charset="0"/>
                <a:cs typeface="Arial" panose="020B0604020202020204" pitchFamily="34" charset="0"/>
              </a:rPr>
              <a:t>02 April 2025,  19:04 UTC</a:t>
            </a:r>
            <a:r>
              <a:rPr lang="en-US" sz="1600" dirty="0" smtClean="0">
                <a:solidFill>
                  <a:schemeClr val="bg1"/>
                </a:solidFill>
                <a:latin typeface="Arial" panose="020B0604020202020204" pitchFamily="34" charset="0"/>
                <a:cs typeface="Arial" panose="020B0604020202020204" pitchFamily="34" charset="0"/>
              </a:rPr>
              <a:t> </a:t>
            </a:r>
            <a:r>
              <a:rPr lang="en-US" sz="1400" dirty="0" smtClean="0">
                <a:solidFill>
                  <a:schemeClr val="bg1"/>
                </a:solidFill>
                <a:latin typeface="Arial" panose="020B0604020202020204" pitchFamily="34" charset="0"/>
                <a:cs typeface="Arial" panose="020B0604020202020204" pitchFamily="34" charset="0"/>
              </a:rPr>
              <a:t/>
            </a:r>
            <a:br>
              <a:rPr lang="en-US" sz="1400" dirty="0" smtClean="0">
                <a:solidFill>
                  <a:schemeClr val="bg1"/>
                </a:solidFill>
                <a:latin typeface="Arial" panose="020B0604020202020204" pitchFamily="34" charset="0"/>
                <a:cs typeface="Arial" panose="020B0604020202020204" pitchFamily="34" charset="0"/>
              </a:rPr>
            </a:br>
            <a:r>
              <a:rPr lang="en-US" sz="1400" dirty="0" smtClean="0">
                <a:solidFill>
                  <a:schemeClr val="bg1"/>
                </a:solidFill>
                <a:latin typeface="Arial" panose="020B0604020202020204" pitchFamily="34" charset="0"/>
                <a:cs typeface="Arial" panose="020B0604020202020204" pitchFamily="34" charset="0"/>
              </a:rPr>
              <a:t/>
            </a:r>
            <a:br>
              <a:rPr lang="en-US" sz="1400" dirty="0" smtClean="0">
                <a:solidFill>
                  <a:schemeClr val="bg1"/>
                </a:solidFill>
                <a:latin typeface="Arial" panose="020B0604020202020204" pitchFamily="34" charset="0"/>
                <a:cs typeface="Arial" panose="020B0604020202020204" pitchFamily="34" charset="0"/>
              </a:rPr>
            </a:br>
            <a:r>
              <a:rPr lang="en-US" sz="1100" dirty="0" smtClean="0">
                <a:solidFill>
                  <a:schemeClr val="bg1"/>
                </a:solidFill>
                <a:latin typeface="Arial" panose="020B0604020202020204" pitchFamily="34" charset="0"/>
                <a:cs typeface="Arial" panose="020B0604020202020204" pitchFamily="34" charset="0"/>
              </a:rPr>
              <a:t>NOAA-21  VIIRS I-bands, 375 m</a:t>
            </a:r>
            <a:br>
              <a:rPr lang="en-US" sz="1100" dirty="0" smtClean="0">
                <a:solidFill>
                  <a:schemeClr val="bg1"/>
                </a:solidFill>
                <a:latin typeface="Arial" panose="020B0604020202020204" pitchFamily="34" charset="0"/>
                <a:cs typeface="Arial" panose="020B0604020202020204" pitchFamily="34" charset="0"/>
              </a:rPr>
            </a:br>
            <a:r>
              <a:rPr lang="en-US" sz="1100" dirty="0" smtClean="0">
                <a:solidFill>
                  <a:schemeClr val="bg1"/>
                </a:solidFill>
                <a:latin typeface="Arial" panose="020B0604020202020204" pitchFamily="34" charset="0"/>
                <a:cs typeface="Arial" panose="020B0604020202020204" pitchFamily="34" charset="0"/>
              </a:rPr>
              <a:t>Missouri, Arkansas</a:t>
            </a:r>
          </a:p>
          <a:p>
            <a:endParaRPr lang="en-US" sz="1100" dirty="0">
              <a:solidFill>
                <a:schemeClr val="bg1"/>
              </a:solidFill>
              <a:latin typeface="Arial" panose="020B0604020202020204" pitchFamily="34" charset="0"/>
              <a:cs typeface="Arial" panose="020B0604020202020204" pitchFamily="34" charset="0"/>
            </a:endParaRPr>
          </a:p>
          <a:p>
            <a:endParaRPr lang="en-US" sz="1100" dirty="0" smtClean="0">
              <a:solidFill>
                <a:schemeClr val="bg1"/>
              </a:solidFill>
              <a:latin typeface="Arial" panose="020B0604020202020204" pitchFamily="34" charset="0"/>
              <a:cs typeface="Arial" panose="020B0604020202020204" pitchFamily="34" charset="0"/>
            </a:endParaRPr>
          </a:p>
          <a:p>
            <a:pPr algn="just"/>
            <a:r>
              <a:rPr lang="en-US" sz="1100" dirty="0" smtClean="0">
                <a:solidFill>
                  <a:schemeClr val="bg1"/>
                </a:solidFill>
                <a:latin typeface="Arial" panose="020B0604020202020204" pitchFamily="34" charset="0"/>
                <a:cs typeface="Arial" panose="020B0604020202020204" pitchFamily="34" charset="0"/>
              </a:rPr>
              <a:t>For more information about this early April 2025 tornado outbreak storms visit the </a:t>
            </a:r>
            <a:r>
              <a:rPr lang="en-US" sz="1100" dirty="0" smtClean="0">
                <a:solidFill>
                  <a:schemeClr val="bg1"/>
                </a:solidFill>
                <a:latin typeface="Arial" panose="020B0604020202020204" pitchFamily="34" charset="0"/>
                <a:cs typeface="Arial" panose="020B0604020202020204" pitchFamily="34" charset="0"/>
                <a:hlinkClick r:id="rId3"/>
              </a:rPr>
              <a:t>CIRA Satellite Library</a:t>
            </a:r>
            <a:r>
              <a:rPr lang="en-US" sz="1100" dirty="0" smtClean="0">
                <a:solidFill>
                  <a:schemeClr val="bg1"/>
                </a:solidFill>
                <a:latin typeface="Arial" panose="020B0604020202020204" pitchFamily="34" charset="0"/>
                <a:cs typeface="Arial" panose="020B0604020202020204" pitchFamily="34" charset="0"/>
              </a:rPr>
              <a:t>  </a:t>
            </a:r>
            <a:endParaRPr lang="cs-CZ"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654227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8000" y="540000"/>
            <a:ext cx="5940000" cy="5940000"/>
          </a:xfrm>
          <a:prstGeom prst="rect">
            <a:avLst/>
          </a:prstGeom>
          <a:ln w="0">
            <a:solidFill>
              <a:schemeClr val="bg1">
                <a:lumMod val="50000"/>
              </a:schemeClr>
            </a:solidFill>
          </a:ln>
        </p:spPr>
      </p:pic>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56000" y="540000"/>
            <a:ext cx="5940000" cy="5940000"/>
          </a:xfrm>
          <a:prstGeom prst="rect">
            <a:avLst/>
          </a:prstGeom>
          <a:ln w="0">
            <a:solidFill>
              <a:schemeClr val="bg1">
                <a:lumMod val="50000"/>
              </a:schemeClr>
            </a:solidFill>
          </a:ln>
        </p:spPr>
      </p:pic>
      <p:sp>
        <p:nvSpPr>
          <p:cNvPr id="4"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Storm tops in spectral </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band</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s</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a:t>
            </a:r>
            <a:r>
              <a:rPr lang="en-US" sz="1400" b="1" dirty="0">
                <a:solidFill>
                  <a:schemeClr val="tx2">
                    <a:lumMod val="60000"/>
                    <a:lumOff val="40000"/>
                  </a:schemeClr>
                </a:solidFill>
                <a:latin typeface="Arial" panose="020B0604020202020204" pitchFamily="34" charset="0"/>
                <a:cs typeface="Arial" panose="020B0604020202020204" pitchFamily="34" charset="0"/>
              </a:rPr>
              <a:t>1.6</a:t>
            </a:r>
            <a:r>
              <a:rPr lang="cs-CZ" sz="1400" b="1" dirty="0">
                <a:solidFill>
                  <a:schemeClr val="tx2">
                    <a:lumMod val="60000"/>
                    <a:lumOff val="40000"/>
                  </a:schemeClr>
                </a:solidFill>
                <a:latin typeface="Arial" panose="020B0604020202020204" pitchFamily="34" charset="0"/>
                <a:cs typeface="Arial" panose="020B0604020202020204" pitchFamily="34" charset="0"/>
              </a:rPr>
              <a:t> µm</a:t>
            </a:r>
            <a:r>
              <a:rPr lang="en-US" sz="1400" b="1" dirty="0">
                <a:solidFill>
                  <a:schemeClr val="tx2">
                    <a:lumMod val="60000"/>
                    <a:lumOff val="40000"/>
                  </a:schemeClr>
                </a:solidFill>
                <a:latin typeface="Arial" panose="020B0604020202020204" pitchFamily="34" charset="0"/>
                <a:cs typeface="Arial" panose="020B0604020202020204" pitchFamily="34" charset="0"/>
              </a:rPr>
              <a:t> and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3.7</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µm</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429300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8000" y="540000"/>
            <a:ext cx="5940000" cy="5940000"/>
          </a:xfrm>
          <a:prstGeom prst="rect">
            <a:avLst/>
          </a:prstGeom>
          <a:ln w="0">
            <a:solidFill>
              <a:schemeClr val="bg1">
                <a:lumMod val="50000"/>
              </a:schemeClr>
            </a:solidFill>
          </a:ln>
        </p:spPr>
      </p:pic>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56000" y="540000"/>
            <a:ext cx="5940000" cy="5940000"/>
          </a:xfrm>
          <a:prstGeom prst="rect">
            <a:avLst/>
          </a:prstGeom>
          <a:ln w="0">
            <a:solidFill>
              <a:schemeClr val="bg1">
                <a:lumMod val="50000"/>
              </a:schemeClr>
            </a:solidFill>
          </a:ln>
        </p:spPr>
      </p:pic>
      <p:sp>
        <p:nvSpPr>
          <p:cNvPr id="4" name="Obdélník 3"/>
          <p:cNvSpPr/>
          <p:nvPr/>
        </p:nvSpPr>
        <p:spPr>
          <a:xfrm>
            <a:off x="2199374" y="6498819"/>
            <a:ext cx="1683474" cy="261610"/>
          </a:xfrm>
          <a:prstGeom prst="rect">
            <a:avLst/>
          </a:prstGeom>
        </p:spPr>
        <p:txBody>
          <a:bodyPr wrap="none">
            <a:spAutoFit/>
          </a:bodyPr>
          <a:lstStyle/>
          <a:p>
            <a:pPr>
              <a:defRPr/>
            </a:pPr>
            <a:r>
              <a:rPr lang="en-US" sz="1100" dirty="0">
                <a:solidFill>
                  <a:schemeClr val="bg1"/>
                </a:solidFill>
                <a:latin typeface="Arial" panose="020B0604020202020204" pitchFamily="34" charset="0"/>
                <a:cs typeface="Arial" panose="020B0604020202020204" pitchFamily="34" charset="0"/>
              </a:rPr>
              <a:t>1.6</a:t>
            </a:r>
            <a:r>
              <a:rPr lang="cs-CZ" sz="1100" dirty="0">
                <a:solidFill>
                  <a:schemeClr val="bg1"/>
                </a:solidFill>
                <a:latin typeface="Arial" panose="020B0604020202020204" pitchFamily="34" charset="0"/>
                <a:cs typeface="Arial" panose="020B0604020202020204" pitchFamily="34" charset="0"/>
              </a:rPr>
              <a:t> </a:t>
            </a:r>
            <a:r>
              <a:rPr lang="cs-CZ" sz="1100" dirty="0" smtClean="0">
                <a:solidFill>
                  <a:schemeClr val="bg1"/>
                </a:solidFill>
                <a:latin typeface="Arial" panose="020B0604020202020204" pitchFamily="34" charset="0"/>
                <a:cs typeface="Arial" panose="020B0604020202020204" pitchFamily="34" charset="0"/>
              </a:rPr>
              <a:t>µm  REF = 0.0 – 0.7</a:t>
            </a:r>
            <a:endParaRPr lang="en-US" sz="1100" dirty="0">
              <a:solidFill>
                <a:schemeClr val="bg1"/>
              </a:solidFill>
              <a:latin typeface="Arial" panose="020B0604020202020204" pitchFamily="34" charset="0"/>
              <a:cs typeface="Arial" panose="020B0604020202020204" pitchFamily="34" charset="0"/>
            </a:endParaRPr>
          </a:p>
        </p:txBody>
      </p:sp>
      <p:sp>
        <p:nvSpPr>
          <p:cNvPr id="6"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Storm tops in spectral </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band</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s</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a:t>
            </a:r>
            <a:r>
              <a:rPr lang="en-US" sz="1400" b="1" dirty="0">
                <a:solidFill>
                  <a:schemeClr val="tx2">
                    <a:lumMod val="60000"/>
                    <a:lumOff val="40000"/>
                  </a:schemeClr>
                </a:solidFill>
                <a:latin typeface="Arial" panose="020B0604020202020204" pitchFamily="34" charset="0"/>
                <a:cs typeface="Arial" panose="020B0604020202020204" pitchFamily="34" charset="0"/>
              </a:rPr>
              <a:t>1.6</a:t>
            </a:r>
            <a:r>
              <a:rPr lang="cs-CZ" sz="1400" b="1" dirty="0">
                <a:solidFill>
                  <a:schemeClr val="tx2">
                    <a:lumMod val="60000"/>
                    <a:lumOff val="40000"/>
                  </a:schemeClr>
                </a:solidFill>
                <a:latin typeface="Arial" panose="020B0604020202020204" pitchFamily="34" charset="0"/>
                <a:cs typeface="Arial" panose="020B0604020202020204" pitchFamily="34" charset="0"/>
              </a:rPr>
              <a:t> µm</a:t>
            </a:r>
            <a:r>
              <a:rPr lang="en-US" sz="1400" b="1" dirty="0">
                <a:solidFill>
                  <a:schemeClr val="tx2">
                    <a:lumMod val="60000"/>
                    <a:lumOff val="40000"/>
                  </a:schemeClr>
                </a:solidFill>
                <a:latin typeface="Arial" panose="020B0604020202020204" pitchFamily="34" charset="0"/>
                <a:cs typeface="Arial" panose="020B0604020202020204" pitchFamily="34" charset="0"/>
              </a:rPr>
              <a:t> and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3.7</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µm</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7" name="Obdélník 6"/>
          <p:cNvSpPr/>
          <p:nvPr/>
        </p:nvSpPr>
        <p:spPr>
          <a:xfrm>
            <a:off x="7620439" y="6503739"/>
            <a:ext cx="3241593" cy="261610"/>
          </a:xfrm>
          <a:prstGeom prst="rect">
            <a:avLst/>
          </a:prstGeom>
        </p:spPr>
        <p:txBody>
          <a:bodyPr wrap="none">
            <a:spAutoFit/>
          </a:bodyPr>
          <a:lstStyle/>
          <a:p>
            <a:pPr>
              <a:defRPr/>
            </a:pPr>
            <a:r>
              <a:rPr lang="cs-CZ" sz="1100" dirty="0" smtClean="0">
                <a:solidFill>
                  <a:schemeClr val="bg1"/>
                </a:solidFill>
                <a:latin typeface="Arial" panose="020B0604020202020204" pitchFamily="34" charset="0"/>
                <a:cs typeface="Arial" panose="020B0604020202020204" pitchFamily="34" charset="0"/>
              </a:rPr>
              <a:t>3</a:t>
            </a:r>
            <a:r>
              <a:rPr lang="en-US" sz="1100" dirty="0" smtClean="0">
                <a:solidFill>
                  <a:schemeClr val="bg1"/>
                </a:solidFill>
                <a:latin typeface="Arial" panose="020B0604020202020204" pitchFamily="34" charset="0"/>
                <a:cs typeface="Arial" panose="020B0604020202020204" pitchFamily="34" charset="0"/>
              </a:rPr>
              <a:t>.</a:t>
            </a:r>
            <a:r>
              <a:rPr lang="cs-CZ" sz="1100" dirty="0" smtClean="0">
                <a:solidFill>
                  <a:schemeClr val="bg1"/>
                </a:solidFill>
                <a:latin typeface="Arial" panose="020B0604020202020204" pitchFamily="34" charset="0"/>
                <a:cs typeface="Arial" panose="020B0604020202020204" pitchFamily="34" charset="0"/>
              </a:rPr>
              <a:t>7 µm  </a:t>
            </a:r>
            <a:r>
              <a:rPr lang="en-US" sz="1100" dirty="0" smtClean="0">
                <a:solidFill>
                  <a:schemeClr val="bg1"/>
                </a:solidFill>
                <a:latin typeface="Arial" panose="020B0604020202020204" pitchFamily="34" charset="0"/>
                <a:cs typeface="Arial" panose="020B0604020202020204" pitchFamily="34" charset="0"/>
              </a:rPr>
              <a:t>BT = 250 – 325K  (shown as IR bands) </a:t>
            </a:r>
            <a:endParaRPr lang="en-US" sz="11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100135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8000" y="540000"/>
            <a:ext cx="5940000" cy="5940000"/>
          </a:xfrm>
          <a:prstGeom prst="rect">
            <a:avLst/>
          </a:prstGeom>
          <a:ln w="0">
            <a:solidFill>
              <a:schemeClr val="bg1">
                <a:lumMod val="50000"/>
              </a:schemeClr>
            </a:solidFill>
          </a:ln>
        </p:spPr>
      </p:pic>
      <p:sp>
        <p:nvSpPr>
          <p:cNvPr id="3" name="Obdélník 2"/>
          <p:cNvSpPr/>
          <p:nvPr/>
        </p:nvSpPr>
        <p:spPr>
          <a:xfrm>
            <a:off x="2199374" y="6498819"/>
            <a:ext cx="1762021" cy="261610"/>
          </a:xfrm>
          <a:prstGeom prst="rect">
            <a:avLst/>
          </a:prstGeom>
        </p:spPr>
        <p:txBody>
          <a:bodyPr wrap="none">
            <a:spAutoFit/>
          </a:bodyPr>
          <a:lstStyle/>
          <a:p>
            <a:pPr>
              <a:defRPr/>
            </a:pPr>
            <a:r>
              <a:rPr lang="en-US" sz="1100" dirty="0">
                <a:solidFill>
                  <a:schemeClr val="bg1"/>
                </a:solidFill>
                <a:latin typeface="Arial" panose="020B0604020202020204" pitchFamily="34" charset="0"/>
                <a:cs typeface="Arial" panose="020B0604020202020204" pitchFamily="34" charset="0"/>
              </a:rPr>
              <a:t>1.6</a:t>
            </a:r>
            <a:r>
              <a:rPr lang="cs-CZ" sz="1100" dirty="0">
                <a:solidFill>
                  <a:schemeClr val="bg1"/>
                </a:solidFill>
                <a:latin typeface="Arial" panose="020B0604020202020204" pitchFamily="34" charset="0"/>
                <a:cs typeface="Arial" panose="020B0604020202020204" pitchFamily="34" charset="0"/>
              </a:rPr>
              <a:t> </a:t>
            </a:r>
            <a:r>
              <a:rPr lang="cs-CZ" sz="1100" dirty="0" smtClean="0">
                <a:solidFill>
                  <a:schemeClr val="bg1"/>
                </a:solidFill>
                <a:latin typeface="Arial" panose="020B0604020202020204" pitchFamily="34" charset="0"/>
                <a:cs typeface="Arial" panose="020B0604020202020204" pitchFamily="34" charset="0"/>
              </a:rPr>
              <a:t>µm  REF = 0.</a:t>
            </a:r>
            <a:r>
              <a:rPr lang="en-US" sz="1100" dirty="0" smtClean="0">
                <a:solidFill>
                  <a:schemeClr val="bg1"/>
                </a:solidFill>
                <a:latin typeface="Arial" panose="020B0604020202020204" pitchFamily="34" charset="0"/>
                <a:cs typeface="Arial" panose="020B0604020202020204" pitchFamily="34" charset="0"/>
              </a:rPr>
              <a:t>15</a:t>
            </a:r>
            <a:r>
              <a:rPr lang="cs-CZ" sz="1100" dirty="0" smtClean="0">
                <a:solidFill>
                  <a:schemeClr val="bg1"/>
                </a:solidFill>
                <a:latin typeface="Arial" panose="020B0604020202020204" pitchFamily="34" charset="0"/>
                <a:cs typeface="Arial" panose="020B0604020202020204" pitchFamily="34" charset="0"/>
              </a:rPr>
              <a:t> – 0.</a:t>
            </a:r>
            <a:r>
              <a:rPr lang="en-US" sz="1100" dirty="0" smtClean="0">
                <a:solidFill>
                  <a:schemeClr val="bg1"/>
                </a:solidFill>
                <a:latin typeface="Arial" panose="020B0604020202020204" pitchFamily="34" charset="0"/>
                <a:cs typeface="Arial" panose="020B0604020202020204" pitchFamily="34" charset="0"/>
              </a:rPr>
              <a:t>4</a:t>
            </a:r>
            <a:endParaRPr lang="en-US" sz="1100" dirty="0">
              <a:solidFill>
                <a:schemeClr val="bg1"/>
              </a:solidFill>
              <a:latin typeface="Arial" panose="020B0604020202020204" pitchFamily="34" charset="0"/>
              <a:cs typeface="Arial" panose="020B0604020202020204" pitchFamily="34" charset="0"/>
            </a:endParaRPr>
          </a:p>
        </p:txBody>
      </p:sp>
      <p:pic>
        <p:nvPicPr>
          <p:cNvPr id="4" name="Obrázek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56000" y="540000"/>
            <a:ext cx="5940000" cy="5940000"/>
          </a:xfrm>
          <a:prstGeom prst="rect">
            <a:avLst/>
          </a:prstGeom>
          <a:ln w="0">
            <a:solidFill>
              <a:schemeClr val="bg1">
                <a:lumMod val="50000"/>
              </a:schemeClr>
            </a:solidFill>
          </a:ln>
        </p:spPr>
      </p:pic>
      <p:sp>
        <p:nvSpPr>
          <p:cNvPr id="6"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Storm tops in spectral </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band</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s</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a:t>
            </a:r>
            <a:r>
              <a:rPr lang="en-US" sz="1400" b="1" dirty="0">
                <a:solidFill>
                  <a:schemeClr val="tx2">
                    <a:lumMod val="60000"/>
                    <a:lumOff val="40000"/>
                  </a:schemeClr>
                </a:solidFill>
                <a:latin typeface="Arial" panose="020B0604020202020204" pitchFamily="34" charset="0"/>
                <a:cs typeface="Arial" panose="020B0604020202020204" pitchFamily="34" charset="0"/>
              </a:rPr>
              <a:t>1.6</a:t>
            </a:r>
            <a:r>
              <a:rPr lang="cs-CZ" sz="1400" b="1" dirty="0">
                <a:solidFill>
                  <a:schemeClr val="tx2">
                    <a:lumMod val="60000"/>
                    <a:lumOff val="40000"/>
                  </a:schemeClr>
                </a:solidFill>
                <a:latin typeface="Arial" panose="020B0604020202020204" pitchFamily="34" charset="0"/>
                <a:cs typeface="Arial" panose="020B0604020202020204" pitchFamily="34" charset="0"/>
              </a:rPr>
              <a:t> µm</a:t>
            </a:r>
            <a:r>
              <a:rPr lang="en-US" sz="1400" b="1" dirty="0">
                <a:solidFill>
                  <a:schemeClr val="tx2">
                    <a:lumMod val="60000"/>
                    <a:lumOff val="40000"/>
                  </a:schemeClr>
                </a:solidFill>
                <a:latin typeface="Arial" panose="020B0604020202020204" pitchFamily="34" charset="0"/>
                <a:cs typeface="Arial" panose="020B0604020202020204" pitchFamily="34" charset="0"/>
              </a:rPr>
              <a:t> and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3.7</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µm</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7" name="Obdélník 6"/>
          <p:cNvSpPr/>
          <p:nvPr/>
        </p:nvSpPr>
        <p:spPr>
          <a:xfrm>
            <a:off x="7620439" y="6503739"/>
            <a:ext cx="3241593" cy="261610"/>
          </a:xfrm>
          <a:prstGeom prst="rect">
            <a:avLst/>
          </a:prstGeom>
        </p:spPr>
        <p:txBody>
          <a:bodyPr wrap="none">
            <a:spAutoFit/>
          </a:bodyPr>
          <a:lstStyle/>
          <a:p>
            <a:pPr>
              <a:defRPr/>
            </a:pPr>
            <a:r>
              <a:rPr lang="cs-CZ" sz="1100" dirty="0" smtClean="0">
                <a:solidFill>
                  <a:schemeClr val="bg1"/>
                </a:solidFill>
                <a:latin typeface="Arial" panose="020B0604020202020204" pitchFamily="34" charset="0"/>
                <a:cs typeface="Arial" panose="020B0604020202020204" pitchFamily="34" charset="0"/>
              </a:rPr>
              <a:t>3</a:t>
            </a:r>
            <a:r>
              <a:rPr lang="en-US" sz="1100" dirty="0" smtClean="0">
                <a:solidFill>
                  <a:schemeClr val="bg1"/>
                </a:solidFill>
                <a:latin typeface="Arial" panose="020B0604020202020204" pitchFamily="34" charset="0"/>
                <a:cs typeface="Arial" panose="020B0604020202020204" pitchFamily="34" charset="0"/>
              </a:rPr>
              <a:t>.</a:t>
            </a:r>
            <a:r>
              <a:rPr lang="cs-CZ" sz="1100" dirty="0" smtClean="0">
                <a:solidFill>
                  <a:schemeClr val="bg1"/>
                </a:solidFill>
                <a:latin typeface="Arial" panose="020B0604020202020204" pitchFamily="34" charset="0"/>
                <a:cs typeface="Arial" panose="020B0604020202020204" pitchFamily="34" charset="0"/>
              </a:rPr>
              <a:t>7 µm  </a:t>
            </a:r>
            <a:r>
              <a:rPr lang="en-US" sz="1100" dirty="0" smtClean="0">
                <a:solidFill>
                  <a:schemeClr val="bg1"/>
                </a:solidFill>
                <a:latin typeface="Arial" panose="020B0604020202020204" pitchFamily="34" charset="0"/>
                <a:cs typeface="Arial" panose="020B0604020202020204" pitchFamily="34" charset="0"/>
              </a:rPr>
              <a:t>BT = 250 – 280K </a:t>
            </a:r>
            <a:r>
              <a:rPr lang="en-US" sz="1100" dirty="0">
                <a:solidFill>
                  <a:schemeClr val="bg1"/>
                </a:solidFill>
                <a:latin typeface="Arial" panose="020B0604020202020204" pitchFamily="34" charset="0"/>
                <a:cs typeface="Arial" panose="020B0604020202020204" pitchFamily="34" charset="0"/>
              </a:rPr>
              <a:t> </a:t>
            </a:r>
            <a:r>
              <a:rPr lang="en-US" sz="1100" dirty="0" smtClean="0">
                <a:solidFill>
                  <a:schemeClr val="bg1"/>
                </a:solidFill>
                <a:latin typeface="Arial" panose="020B0604020202020204" pitchFamily="34" charset="0"/>
                <a:cs typeface="Arial" panose="020B0604020202020204" pitchFamily="34" charset="0"/>
              </a:rPr>
              <a:t>(shown as IR bands) </a:t>
            </a:r>
            <a:endParaRPr lang="en-US" sz="11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177063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8000" y="540000"/>
            <a:ext cx="5940000" cy="5940000"/>
          </a:xfrm>
          <a:prstGeom prst="rect">
            <a:avLst/>
          </a:prstGeom>
          <a:ln w="0">
            <a:solidFill>
              <a:schemeClr val="bg1">
                <a:lumMod val="50000"/>
              </a:schemeClr>
            </a:solidFill>
          </a:ln>
        </p:spPr>
      </p:pic>
      <p:sp>
        <p:nvSpPr>
          <p:cNvPr id="3" name="Obdélník 2"/>
          <p:cNvSpPr/>
          <p:nvPr/>
        </p:nvSpPr>
        <p:spPr>
          <a:xfrm>
            <a:off x="2199374" y="6498819"/>
            <a:ext cx="1762021" cy="261610"/>
          </a:xfrm>
          <a:prstGeom prst="rect">
            <a:avLst/>
          </a:prstGeom>
        </p:spPr>
        <p:txBody>
          <a:bodyPr wrap="none">
            <a:spAutoFit/>
          </a:bodyPr>
          <a:lstStyle/>
          <a:p>
            <a:pPr>
              <a:defRPr/>
            </a:pPr>
            <a:r>
              <a:rPr lang="en-US" sz="1100" dirty="0">
                <a:solidFill>
                  <a:schemeClr val="bg1"/>
                </a:solidFill>
                <a:latin typeface="Arial" panose="020B0604020202020204" pitchFamily="34" charset="0"/>
                <a:cs typeface="Arial" panose="020B0604020202020204" pitchFamily="34" charset="0"/>
              </a:rPr>
              <a:t>1.6</a:t>
            </a:r>
            <a:r>
              <a:rPr lang="cs-CZ" sz="1100" dirty="0">
                <a:solidFill>
                  <a:schemeClr val="bg1"/>
                </a:solidFill>
                <a:latin typeface="Arial" panose="020B0604020202020204" pitchFamily="34" charset="0"/>
                <a:cs typeface="Arial" panose="020B0604020202020204" pitchFamily="34" charset="0"/>
              </a:rPr>
              <a:t> </a:t>
            </a:r>
            <a:r>
              <a:rPr lang="cs-CZ" sz="1100" dirty="0" smtClean="0">
                <a:solidFill>
                  <a:schemeClr val="bg1"/>
                </a:solidFill>
                <a:latin typeface="Arial" panose="020B0604020202020204" pitchFamily="34" charset="0"/>
                <a:cs typeface="Arial" panose="020B0604020202020204" pitchFamily="34" charset="0"/>
              </a:rPr>
              <a:t>µm  REF = 0.</a:t>
            </a:r>
            <a:r>
              <a:rPr lang="en-US" sz="1100" dirty="0" smtClean="0">
                <a:solidFill>
                  <a:schemeClr val="bg1"/>
                </a:solidFill>
                <a:latin typeface="Arial" panose="020B0604020202020204" pitchFamily="34" charset="0"/>
                <a:cs typeface="Arial" panose="020B0604020202020204" pitchFamily="34" charset="0"/>
              </a:rPr>
              <a:t>15</a:t>
            </a:r>
            <a:r>
              <a:rPr lang="cs-CZ" sz="1100" dirty="0" smtClean="0">
                <a:solidFill>
                  <a:schemeClr val="bg1"/>
                </a:solidFill>
                <a:latin typeface="Arial" panose="020B0604020202020204" pitchFamily="34" charset="0"/>
                <a:cs typeface="Arial" panose="020B0604020202020204" pitchFamily="34" charset="0"/>
              </a:rPr>
              <a:t> – 0.</a:t>
            </a:r>
            <a:r>
              <a:rPr lang="en-US" sz="1100" dirty="0" smtClean="0">
                <a:solidFill>
                  <a:schemeClr val="bg1"/>
                </a:solidFill>
                <a:latin typeface="Arial" panose="020B0604020202020204" pitchFamily="34" charset="0"/>
                <a:cs typeface="Arial" panose="020B0604020202020204" pitchFamily="34" charset="0"/>
              </a:rPr>
              <a:t>4</a:t>
            </a:r>
            <a:endParaRPr lang="en-US" sz="1100" dirty="0">
              <a:solidFill>
                <a:schemeClr val="bg1"/>
              </a:solidFill>
              <a:latin typeface="Arial" panose="020B0604020202020204" pitchFamily="34" charset="0"/>
              <a:cs typeface="Arial" panose="020B0604020202020204" pitchFamily="34" charset="0"/>
            </a:endParaRPr>
          </a:p>
        </p:txBody>
      </p:sp>
      <p:sp>
        <p:nvSpPr>
          <p:cNvPr id="5" name="Obdélník 4"/>
          <p:cNvSpPr/>
          <p:nvPr/>
        </p:nvSpPr>
        <p:spPr>
          <a:xfrm>
            <a:off x="7620439" y="6503739"/>
            <a:ext cx="3395481" cy="261610"/>
          </a:xfrm>
          <a:prstGeom prst="rect">
            <a:avLst/>
          </a:prstGeom>
        </p:spPr>
        <p:txBody>
          <a:bodyPr wrap="none">
            <a:spAutoFit/>
          </a:bodyPr>
          <a:lstStyle/>
          <a:p>
            <a:pPr>
              <a:defRPr/>
            </a:pPr>
            <a:r>
              <a:rPr lang="cs-CZ" sz="1100" dirty="0" smtClean="0">
                <a:solidFill>
                  <a:schemeClr val="bg1"/>
                </a:solidFill>
                <a:latin typeface="Arial" panose="020B0604020202020204" pitchFamily="34" charset="0"/>
                <a:cs typeface="Arial" panose="020B0604020202020204" pitchFamily="34" charset="0"/>
              </a:rPr>
              <a:t>3</a:t>
            </a:r>
            <a:r>
              <a:rPr lang="en-US" sz="1100" dirty="0" smtClean="0">
                <a:solidFill>
                  <a:schemeClr val="bg1"/>
                </a:solidFill>
                <a:latin typeface="Arial" panose="020B0604020202020204" pitchFamily="34" charset="0"/>
                <a:cs typeface="Arial" panose="020B0604020202020204" pitchFamily="34" charset="0"/>
              </a:rPr>
              <a:t>.</a:t>
            </a:r>
            <a:r>
              <a:rPr lang="cs-CZ" sz="1100" dirty="0" smtClean="0">
                <a:solidFill>
                  <a:schemeClr val="bg1"/>
                </a:solidFill>
                <a:latin typeface="Arial" panose="020B0604020202020204" pitchFamily="34" charset="0"/>
                <a:cs typeface="Arial" panose="020B0604020202020204" pitchFamily="34" charset="0"/>
              </a:rPr>
              <a:t>7 µm  </a:t>
            </a:r>
            <a:r>
              <a:rPr lang="en-US" sz="1100" dirty="0" smtClean="0">
                <a:solidFill>
                  <a:schemeClr val="bg1"/>
                </a:solidFill>
                <a:latin typeface="Arial" panose="020B0604020202020204" pitchFamily="34" charset="0"/>
                <a:cs typeface="Arial" panose="020B0604020202020204" pitchFamily="34" charset="0"/>
              </a:rPr>
              <a:t>BT = 250 – 280K </a:t>
            </a:r>
            <a:r>
              <a:rPr lang="en-US" sz="1100" b="1" dirty="0">
                <a:solidFill>
                  <a:srgbClr val="FF0000"/>
                </a:solidFill>
                <a:latin typeface="Arial" panose="020B0604020202020204" pitchFamily="34" charset="0"/>
                <a:cs typeface="Arial" panose="020B0604020202020204" pitchFamily="34" charset="0"/>
              </a:rPr>
              <a:t> </a:t>
            </a:r>
            <a:r>
              <a:rPr lang="en-US" sz="1100" b="1" dirty="0" smtClean="0">
                <a:solidFill>
                  <a:srgbClr val="FF0000"/>
                </a:solidFill>
                <a:latin typeface="Arial" panose="020B0604020202020204" pitchFamily="34" charset="0"/>
                <a:cs typeface="Arial" panose="020B0604020202020204" pitchFamily="34" charset="0"/>
              </a:rPr>
              <a:t>(shown as reflectivity)</a:t>
            </a:r>
            <a:r>
              <a:rPr lang="en-US" sz="1100" dirty="0" smtClean="0">
                <a:solidFill>
                  <a:schemeClr val="bg1"/>
                </a:solidFill>
                <a:latin typeface="Arial" panose="020B0604020202020204" pitchFamily="34" charset="0"/>
                <a:cs typeface="Arial" panose="020B0604020202020204" pitchFamily="34" charset="0"/>
              </a:rPr>
              <a:t> </a:t>
            </a:r>
            <a:endParaRPr lang="en-US" sz="1100" dirty="0">
              <a:solidFill>
                <a:schemeClr val="bg1"/>
              </a:solidFill>
              <a:latin typeface="Arial" panose="020B0604020202020204" pitchFamily="34" charset="0"/>
              <a:cs typeface="Arial" panose="020B0604020202020204" pitchFamily="34" charset="0"/>
            </a:endParaRPr>
          </a:p>
        </p:txBody>
      </p:sp>
      <p:sp>
        <p:nvSpPr>
          <p:cNvPr id="6"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Storm tops in spectral </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band</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s</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a:t>
            </a:r>
            <a:r>
              <a:rPr lang="en-US" sz="1400" b="1" dirty="0">
                <a:solidFill>
                  <a:schemeClr val="tx2">
                    <a:lumMod val="60000"/>
                    <a:lumOff val="40000"/>
                  </a:schemeClr>
                </a:solidFill>
                <a:latin typeface="Arial" panose="020B0604020202020204" pitchFamily="34" charset="0"/>
                <a:cs typeface="Arial" panose="020B0604020202020204" pitchFamily="34" charset="0"/>
              </a:rPr>
              <a:t>1.6</a:t>
            </a:r>
            <a:r>
              <a:rPr lang="cs-CZ" sz="1400" b="1" dirty="0">
                <a:solidFill>
                  <a:schemeClr val="tx2">
                    <a:lumMod val="60000"/>
                    <a:lumOff val="40000"/>
                  </a:schemeClr>
                </a:solidFill>
                <a:latin typeface="Arial" panose="020B0604020202020204" pitchFamily="34" charset="0"/>
                <a:cs typeface="Arial" panose="020B0604020202020204" pitchFamily="34" charset="0"/>
              </a:rPr>
              <a:t> µm</a:t>
            </a:r>
            <a:r>
              <a:rPr lang="en-US" sz="1400" b="1" dirty="0">
                <a:solidFill>
                  <a:schemeClr val="tx2">
                    <a:lumMod val="60000"/>
                    <a:lumOff val="40000"/>
                  </a:schemeClr>
                </a:solidFill>
                <a:latin typeface="Arial" panose="020B0604020202020204" pitchFamily="34" charset="0"/>
                <a:cs typeface="Arial" panose="020B0604020202020204" pitchFamily="34" charset="0"/>
              </a:rPr>
              <a:t> and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3.7</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µm</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7" name="Obrázek 6"/>
          <p:cNvPicPr>
            <a:picLocks noChangeAspect="1"/>
          </p:cNvPicPr>
          <p:nvPr/>
        </p:nvPicPr>
        <p:blipFill>
          <a:blip r:embed="rId3" cstate="print">
            <a:extLst>
              <a:ext uri="{BEBA8EAE-BF5A-486C-A8C5-ECC9F3942E4B}">
                <a14:imgProps xmlns:a14="http://schemas.microsoft.com/office/drawing/2010/main">
                  <a14:imgLayer r:embed="rId4">
                    <a14:imgEffect>
                      <a14:brightnessContrast contrast="-5000"/>
                    </a14:imgEffect>
                  </a14:imgLayer>
                </a14:imgProps>
              </a:ext>
              <a:ext uri="{28A0092B-C50C-407E-A947-70E740481C1C}">
                <a14:useLocalDpi xmlns:a14="http://schemas.microsoft.com/office/drawing/2010/main" val="0"/>
              </a:ext>
            </a:extLst>
          </a:blip>
          <a:stretch>
            <a:fillRect/>
          </a:stretch>
        </p:blipFill>
        <p:spPr>
          <a:xfrm>
            <a:off x="6156000" y="540000"/>
            <a:ext cx="5940000" cy="5940000"/>
          </a:xfrm>
          <a:prstGeom prst="rect">
            <a:avLst/>
          </a:prstGeom>
          <a:ln w="0">
            <a:solidFill>
              <a:schemeClr val="bg1">
                <a:lumMod val="50000"/>
              </a:schemeClr>
            </a:solidFill>
          </a:ln>
        </p:spPr>
      </p:pic>
    </p:spTree>
    <p:extLst>
      <p:ext uri="{BB962C8B-B14F-4D97-AF65-F5344CB8AC3E}">
        <p14:creationId xmlns:p14="http://schemas.microsoft.com/office/powerpoint/2010/main" val="268389511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6000" y="576000"/>
            <a:ext cx="8910000" cy="5940000"/>
          </a:xfrm>
          <a:prstGeom prst="rect">
            <a:avLst/>
          </a:prstGeom>
          <a:ln w="0">
            <a:solidFill>
              <a:schemeClr val="bg1">
                <a:lumMod val="50000"/>
              </a:schemeClr>
            </a:solidFill>
          </a:ln>
        </p:spPr>
      </p:pic>
      <p:sp>
        <p:nvSpPr>
          <p:cNvPr id="3" name="Text Box 5"/>
          <p:cNvSpPr txBox="1">
            <a:spLocks noChangeArrowheads="1"/>
          </p:cNvSpPr>
          <p:nvPr/>
        </p:nvSpPr>
        <p:spPr bwMode="auto">
          <a:xfrm>
            <a:off x="262785" y="141394"/>
            <a:ext cx="747808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Storm tops in spectral </a:t>
            </a:r>
            <a:r>
              <a:rPr lang="cs-CZ" sz="1400" b="1" dirty="0" smtClean="0">
                <a:solidFill>
                  <a:schemeClr val="bg1"/>
                </a:solidFill>
                <a:latin typeface="Arial" panose="020B0604020202020204" pitchFamily="34" charset="0"/>
                <a:cs typeface="Arial" panose="020B0604020202020204" pitchFamily="34" charset="0"/>
              </a:rPr>
              <a:t>band</a:t>
            </a:r>
            <a:r>
              <a:rPr lang="en-US" sz="1400" b="1" dirty="0" smtClean="0">
                <a:solidFill>
                  <a:schemeClr val="bg1"/>
                </a:solidFill>
                <a:latin typeface="Arial" panose="020B0604020202020204" pitchFamily="34" charset="0"/>
                <a:cs typeface="Arial" panose="020B0604020202020204" pitchFamily="34" charset="0"/>
              </a:rPr>
              <a:t>s</a:t>
            </a:r>
            <a:r>
              <a:rPr lang="cs-CZ" sz="1400" b="1" dirty="0" smtClean="0">
                <a:solidFill>
                  <a:schemeClr val="bg1"/>
                </a:solidFill>
                <a:latin typeface="Arial" panose="020B0604020202020204" pitchFamily="34" charset="0"/>
                <a:cs typeface="Arial" panose="020B0604020202020204" pitchFamily="34" charset="0"/>
              </a:rPr>
              <a:t> </a:t>
            </a:r>
            <a:r>
              <a:rPr lang="en-US" sz="1400" b="1" dirty="0">
                <a:solidFill>
                  <a:schemeClr val="bg1"/>
                </a:solidFill>
                <a:latin typeface="Arial" panose="020B0604020202020204" pitchFamily="34" charset="0"/>
                <a:cs typeface="Arial" panose="020B0604020202020204" pitchFamily="34" charset="0"/>
              </a:rPr>
              <a:t>1.6</a:t>
            </a:r>
            <a:r>
              <a:rPr lang="cs-CZ" sz="1400" b="1" dirty="0">
                <a:solidFill>
                  <a:schemeClr val="bg1"/>
                </a:solidFill>
                <a:latin typeface="Arial" panose="020B0604020202020204" pitchFamily="34" charset="0"/>
                <a:cs typeface="Arial" panose="020B0604020202020204" pitchFamily="34" charset="0"/>
              </a:rPr>
              <a:t> </a:t>
            </a:r>
            <a:r>
              <a:rPr lang="cs-CZ" sz="1400" b="1" dirty="0" smtClean="0">
                <a:solidFill>
                  <a:schemeClr val="bg1"/>
                </a:solidFill>
                <a:latin typeface="Arial" panose="020B0604020202020204" pitchFamily="34" charset="0"/>
                <a:cs typeface="Arial" panose="020B0604020202020204" pitchFamily="34" charset="0"/>
              </a:rPr>
              <a:t>µm</a:t>
            </a:r>
            <a:r>
              <a:rPr lang="en-US" sz="1400" b="1" dirty="0" smtClean="0">
                <a:solidFill>
                  <a:schemeClr val="bg1"/>
                </a:solidFill>
                <a:latin typeface="Arial" panose="020B0604020202020204" pitchFamily="34" charset="0"/>
                <a:cs typeface="Arial" panose="020B0604020202020204" pitchFamily="34" charset="0"/>
              </a:rPr>
              <a:t>, 2.2</a:t>
            </a:r>
            <a:r>
              <a:rPr lang="cs-CZ" sz="1400" b="1" dirty="0">
                <a:solidFill>
                  <a:schemeClr val="bg1"/>
                </a:solidFill>
                <a:latin typeface="Arial" panose="020B0604020202020204" pitchFamily="34" charset="0"/>
                <a:cs typeface="Arial" panose="020B0604020202020204" pitchFamily="34" charset="0"/>
              </a:rPr>
              <a:t> µm</a:t>
            </a:r>
            <a:r>
              <a:rPr lang="en-US" sz="1400" b="1" dirty="0" smtClean="0">
                <a:solidFill>
                  <a:schemeClr val="bg1"/>
                </a:solidFill>
                <a:latin typeface="Arial" panose="020B0604020202020204" pitchFamily="34" charset="0"/>
                <a:cs typeface="Arial" panose="020B0604020202020204" pitchFamily="34" charset="0"/>
              </a:rPr>
              <a:t> </a:t>
            </a:r>
            <a:r>
              <a:rPr lang="en-US" sz="1400" b="1" dirty="0">
                <a:solidFill>
                  <a:schemeClr val="bg1"/>
                </a:solidFill>
                <a:latin typeface="Arial" panose="020B0604020202020204" pitchFamily="34" charset="0"/>
                <a:cs typeface="Arial" panose="020B0604020202020204" pitchFamily="34" charset="0"/>
              </a:rPr>
              <a:t>and </a:t>
            </a:r>
            <a:r>
              <a:rPr lang="en-US" sz="1400" b="1" dirty="0" smtClean="0">
                <a:solidFill>
                  <a:schemeClr val="bg1"/>
                </a:solidFill>
                <a:latin typeface="Arial" panose="020B0604020202020204" pitchFamily="34" charset="0"/>
                <a:cs typeface="Arial" panose="020B0604020202020204" pitchFamily="34" charset="0"/>
              </a:rPr>
              <a:t>3.7</a:t>
            </a:r>
            <a:r>
              <a:rPr lang="cs-CZ" sz="1400" b="1" dirty="0" smtClean="0">
                <a:solidFill>
                  <a:schemeClr val="bg1"/>
                </a:solidFill>
                <a:latin typeface="Arial" panose="020B0604020202020204" pitchFamily="34" charset="0"/>
                <a:cs typeface="Arial" panose="020B0604020202020204" pitchFamily="34" charset="0"/>
              </a:rPr>
              <a:t> µm</a:t>
            </a:r>
            <a:r>
              <a:rPr lang="en-US" sz="1400" b="1" dirty="0" smtClean="0">
                <a:solidFill>
                  <a:schemeClr val="bg1"/>
                </a:solidFill>
                <a:latin typeface="Arial" panose="020B0604020202020204" pitchFamily="34" charset="0"/>
                <a:cs typeface="Arial" panose="020B0604020202020204" pitchFamily="34" charset="0"/>
              </a:rPr>
              <a:t>  –  </a:t>
            </a:r>
            <a:r>
              <a:rPr lang="en-US" sz="1300" b="1" dirty="0" smtClean="0">
                <a:solidFill>
                  <a:schemeClr val="bg1"/>
                </a:solidFill>
                <a:latin typeface="Arial" panose="020B0604020202020204" pitchFamily="34" charset="0"/>
                <a:cs typeface="Arial" panose="020B0604020202020204" pitchFamily="34" charset="0"/>
              </a:rPr>
              <a:t>VIIRS example  </a:t>
            </a:r>
            <a:r>
              <a:rPr lang="en-US" sz="1300" dirty="0" smtClean="0">
                <a:solidFill>
                  <a:schemeClr val="bg1"/>
                </a:solidFill>
                <a:latin typeface="Arial" panose="020B0604020202020204" pitchFamily="34" charset="0"/>
                <a:cs typeface="Arial" panose="020B0604020202020204" pitchFamily="34" charset="0"/>
              </a:rPr>
              <a:t>(M-bands)</a:t>
            </a:r>
            <a:endParaRPr lang="en-US" sz="1300" dirty="0">
              <a:solidFill>
                <a:schemeClr val="bg1"/>
              </a:solidFill>
              <a:latin typeface="Arial" panose="020B0604020202020204" pitchFamily="34" charset="0"/>
              <a:cs typeface="Arial" panose="020B0604020202020204" pitchFamily="34" charset="0"/>
            </a:endParaRPr>
          </a:p>
        </p:txBody>
      </p:sp>
      <p:sp>
        <p:nvSpPr>
          <p:cNvPr id="4" name="Text Box 8"/>
          <p:cNvSpPr txBox="1">
            <a:spLocks noChangeArrowheads="1"/>
          </p:cNvSpPr>
          <p:nvPr/>
        </p:nvSpPr>
        <p:spPr bwMode="auto">
          <a:xfrm>
            <a:off x="9541581" y="509386"/>
            <a:ext cx="2493103" cy="1231106"/>
          </a:xfrm>
          <a:prstGeom prst="rect">
            <a:avLst/>
          </a:prstGeom>
          <a:noFill/>
          <a:ln w="9525">
            <a:noFill/>
            <a:miter lim="800000"/>
            <a:headEnd/>
            <a:tailEnd/>
          </a:ln>
        </p:spPr>
        <p:txBody>
          <a:bodyPr wrap="square">
            <a:spAutoFit/>
          </a:bodyPr>
          <a:lstStyle/>
          <a:p>
            <a:r>
              <a:rPr lang="en-US" sz="1400" dirty="0" smtClean="0">
                <a:solidFill>
                  <a:schemeClr val="bg1"/>
                </a:solidFill>
                <a:latin typeface="Arial" panose="020B0604020202020204" pitchFamily="34" charset="0"/>
                <a:cs typeface="Arial" panose="020B0604020202020204" pitchFamily="34" charset="0"/>
              </a:rPr>
              <a:t>30 April 2025,  19:27 UTC</a:t>
            </a:r>
            <a:r>
              <a:rPr lang="en-US" sz="1600" dirty="0" smtClean="0">
                <a:solidFill>
                  <a:schemeClr val="bg1"/>
                </a:solidFill>
                <a:latin typeface="Arial" panose="020B0604020202020204" pitchFamily="34" charset="0"/>
                <a:cs typeface="Arial" panose="020B0604020202020204" pitchFamily="34" charset="0"/>
              </a:rPr>
              <a:t> </a:t>
            </a:r>
            <a:r>
              <a:rPr lang="en-US" sz="1400" dirty="0" smtClean="0">
                <a:solidFill>
                  <a:schemeClr val="bg1"/>
                </a:solidFill>
                <a:latin typeface="Arial" panose="020B0604020202020204" pitchFamily="34" charset="0"/>
                <a:cs typeface="Arial" panose="020B0604020202020204" pitchFamily="34" charset="0"/>
              </a:rPr>
              <a:t/>
            </a:r>
            <a:br>
              <a:rPr lang="en-US" sz="1400" dirty="0" smtClean="0">
                <a:solidFill>
                  <a:schemeClr val="bg1"/>
                </a:solidFill>
                <a:latin typeface="Arial" panose="020B0604020202020204" pitchFamily="34" charset="0"/>
                <a:cs typeface="Arial" panose="020B0604020202020204" pitchFamily="34" charset="0"/>
              </a:rPr>
            </a:br>
            <a:r>
              <a:rPr lang="en-US" sz="1400" dirty="0" smtClean="0">
                <a:solidFill>
                  <a:schemeClr val="bg1"/>
                </a:solidFill>
                <a:latin typeface="Arial" panose="020B0604020202020204" pitchFamily="34" charset="0"/>
                <a:cs typeface="Arial" panose="020B0604020202020204" pitchFamily="34" charset="0"/>
              </a:rPr>
              <a:t/>
            </a:r>
            <a:br>
              <a:rPr lang="en-US" sz="1400" dirty="0" smtClean="0">
                <a:solidFill>
                  <a:schemeClr val="bg1"/>
                </a:solidFill>
                <a:latin typeface="Arial" panose="020B0604020202020204" pitchFamily="34" charset="0"/>
                <a:cs typeface="Arial" panose="020B0604020202020204" pitchFamily="34" charset="0"/>
              </a:rPr>
            </a:br>
            <a:r>
              <a:rPr lang="en-US" sz="1100" dirty="0" smtClean="0">
                <a:solidFill>
                  <a:schemeClr val="bg1"/>
                </a:solidFill>
                <a:latin typeface="Arial" panose="020B0604020202020204" pitchFamily="34" charset="0"/>
                <a:cs typeface="Arial" panose="020B0604020202020204" pitchFamily="34" charset="0"/>
              </a:rPr>
              <a:t>NOAA-20  VIIRS M-bands, 750 m</a:t>
            </a:r>
            <a:br>
              <a:rPr lang="en-US" sz="1100" dirty="0" smtClean="0">
                <a:solidFill>
                  <a:schemeClr val="bg1"/>
                </a:solidFill>
                <a:latin typeface="Arial" panose="020B0604020202020204" pitchFamily="34" charset="0"/>
                <a:cs typeface="Arial" panose="020B0604020202020204" pitchFamily="34" charset="0"/>
              </a:rPr>
            </a:br>
            <a:r>
              <a:rPr lang="en-US" sz="1100" dirty="0" smtClean="0">
                <a:solidFill>
                  <a:schemeClr val="bg1"/>
                </a:solidFill>
                <a:latin typeface="Arial" panose="020B0604020202020204" pitchFamily="34" charset="0"/>
                <a:cs typeface="Arial" panose="020B0604020202020204" pitchFamily="34" charset="0"/>
              </a:rPr>
              <a:t>Arkansas, Oklahoma, Texas</a:t>
            </a:r>
          </a:p>
          <a:p>
            <a:endParaRPr lang="en-US" sz="1100" dirty="0">
              <a:solidFill>
                <a:schemeClr val="bg1"/>
              </a:solidFill>
              <a:latin typeface="Arial" panose="020B0604020202020204" pitchFamily="34" charset="0"/>
              <a:cs typeface="Arial" panose="020B0604020202020204" pitchFamily="34" charset="0"/>
            </a:endParaRPr>
          </a:p>
          <a:p>
            <a:endParaRPr lang="en-US" sz="1100" dirty="0" smtClean="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282601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501078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Storm tops in spectral </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band</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s</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a:t>
            </a:r>
            <a:r>
              <a:rPr lang="en-US" sz="1400" b="1" dirty="0">
                <a:solidFill>
                  <a:schemeClr val="tx2">
                    <a:lumMod val="60000"/>
                    <a:lumOff val="40000"/>
                  </a:schemeClr>
                </a:solidFill>
                <a:latin typeface="Arial" panose="020B0604020202020204" pitchFamily="34" charset="0"/>
                <a:cs typeface="Arial" panose="020B0604020202020204" pitchFamily="34" charset="0"/>
              </a:rPr>
              <a:t>1.6</a:t>
            </a:r>
            <a:r>
              <a:rPr lang="cs-CZ" sz="1400" b="1" dirty="0">
                <a:solidFill>
                  <a:schemeClr val="tx2">
                    <a:lumMod val="60000"/>
                    <a:lumOff val="40000"/>
                  </a:schemeClr>
                </a:solidFill>
                <a:latin typeface="Arial" panose="020B0604020202020204" pitchFamily="34" charset="0"/>
                <a:cs typeface="Arial" panose="020B0604020202020204" pitchFamily="34" charset="0"/>
              </a:rPr>
              <a:t> </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2.2</a:t>
            </a:r>
            <a:r>
              <a:rPr lang="cs-CZ" sz="1400" b="1" dirty="0">
                <a:solidFill>
                  <a:schemeClr val="tx2">
                    <a:lumMod val="60000"/>
                    <a:lumOff val="40000"/>
                  </a:schemeClr>
                </a:solidFill>
                <a:latin typeface="Arial" panose="020B0604020202020204" pitchFamily="34" charset="0"/>
                <a:cs typeface="Arial" panose="020B0604020202020204" pitchFamily="34" charset="0"/>
              </a:rPr>
              <a:t>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a:t>
            </a:r>
            <a:r>
              <a:rPr lang="en-US" sz="1400" b="1" dirty="0">
                <a:solidFill>
                  <a:schemeClr val="tx2">
                    <a:lumMod val="60000"/>
                    <a:lumOff val="40000"/>
                  </a:schemeClr>
                </a:solidFill>
                <a:latin typeface="Arial" panose="020B0604020202020204" pitchFamily="34" charset="0"/>
                <a:cs typeface="Arial" panose="020B0604020202020204" pitchFamily="34" charset="0"/>
              </a:rPr>
              <a:t>and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3.7</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µm</a:t>
            </a:r>
            <a:endParaRPr lang="en-US" sz="1300"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Obrázek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56000" y="540000"/>
            <a:ext cx="5940000" cy="5940000"/>
          </a:xfrm>
          <a:prstGeom prst="rect">
            <a:avLst/>
          </a:prstGeom>
          <a:ln w="0">
            <a:solidFill>
              <a:schemeClr val="bg1">
                <a:lumMod val="50000"/>
              </a:schemeClr>
            </a:solidFill>
          </a:ln>
        </p:spPr>
      </p:pic>
      <p:pic>
        <p:nvPicPr>
          <p:cNvPr id="4" name="Obráze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000" y="540000"/>
            <a:ext cx="5940000" cy="5940000"/>
          </a:xfrm>
          <a:prstGeom prst="rect">
            <a:avLst/>
          </a:prstGeom>
          <a:ln w="0">
            <a:solidFill>
              <a:schemeClr val="bg1">
                <a:lumMod val="50000"/>
              </a:schemeClr>
            </a:solidFill>
          </a:ln>
        </p:spPr>
      </p:pic>
    </p:spTree>
    <p:extLst>
      <p:ext uri="{BB962C8B-B14F-4D97-AF65-F5344CB8AC3E}">
        <p14:creationId xmlns:p14="http://schemas.microsoft.com/office/powerpoint/2010/main" val="373320068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501078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Storm tops in spectral </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band</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s</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a:t>
            </a:r>
            <a:r>
              <a:rPr lang="en-US" sz="1400" b="1" dirty="0">
                <a:solidFill>
                  <a:schemeClr val="tx2">
                    <a:lumMod val="60000"/>
                    <a:lumOff val="40000"/>
                  </a:schemeClr>
                </a:solidFill>
                <a:latin typeface="Arial" panose="020B0604020202020204" pitchFamily="34" charset="0"/>
                <a:cs typeface="Arial" panose="020B0604020202020204" pitchFamily="34" charset="0"/>
              </a:rPr>
              <a:t>1.6</a:t>
            </a:r>
            <a:r>
              <a:rPr lang="cs-CZ" sz="1400" b="1" dirty="0">
                <a:solidFill>
                  <a:schemeClr val="tx2">
                    <a:lumMod val="60000"/>
                    <a:lumOff val="40000"/>
                  </a:schemeClr>
                </a:solidFill>
                <a:latin typeface="Arial" panose="020B0604020202020204" pitchFamily="34" charset="0"/>
                <a:cs typeface="Arial" panose="020B0604020202020204" pitchFamily="34" charset="0"/>
              </a:rPr>
              <a:t> </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2.2</a:t>
            </a:r>
            <a:r>
              <a:rPr lang="cs-CZ" sz="1400" b="1" dirty="0">
                <a:solidFill>
                  <a:schemeClr val="tx2">
                    <a:lumMod val="60000"/>
                    <a:lumOff val="40000"/>
                  </a:schemeClr>
                </a:solidFill>
                <a:latin typeface="Arial" panose="020B0604020202020204" pitchFamily="34" charset="0"/>
                <a:cs typeface="Arial" panose="020B0604020202020204" pitchFamily="34" charset="0"/>
              </a:rPr>
              <a:t>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a:t>
            </a:r>
            <a:r>
              <a:rPr lang="en-US" sz="1400" b="1" dirty="0">
                <a:solidFill>
                  <a:schemeClr val="tx2">
                    <a:lumMod val="60000"/>
                    <a:lumOff val="40000"/>
                  </a:schemeClr>
                </a:solidFill>
                <a:latin typeface="Arial" panose="020B0604020202020204" pitchFamily="34" charset="0"/>
                <a:cs typeface="Arial" panose="020B0604020202020204" pitchFamily="34" charset="0"/>
              </a:rPr>
              <a:t>and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3.7</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µm</a:t>
            </a:r>
            <a:endParaRPr lang="en-US" sz="1300"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3" name="Obrázek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000" y="540000"/>
            <a:ext cx="5940000" cy="5940000"/>
          </a:xfrm>
          <a:prstGeom prst="rect">
            <a:avLst/>
          </a:prstGeom>
          <a:ln w="0">
            <a:solidFill>
              <a:schemeClr val="bg1">
                <a:lumMod val="50000"/>
              </a:schemeClr>
            </a:solidFill>
          </a:ln>
        </p:spPr>
      </p:pic>
      <p:sp>
        <p:nvSpPr>
          <p:cNvPr id="4" name="Obdélník 3"/>
          <p:cNvSpPr/>
          <p:nvPr/>
        </p:nvSpPr>
        <p:spPr>
          <a:xfrm>
            <a:off x="2199374" y="6498819"/>
            <a:ext cx="1683474" cy="261610"/>
          </a:xfrm>
          <a:prstGeom prst="rect">
            <a:avLst/>
          </a:prstGeom>
        </p:spPr>
        <p:txBody>
          <a:bodyPr wrap="none">
            <a:spAutoFit/>
          </a:bodyPr>
          <a:lstStyle/>
          <a:p>
            <a:pPr>
              <a:defRPr/>
            </a:pPr>
            <a:r>
              <a:rPr lang="en-US" sz="1100" dirty="0">
                <a:solidFill>
                  <a:schemeClr val="bg1"/>
                </a:solidFill>
                <a:latin typeface="Arial" panose="020B0604020202020204" pitchFamily="34" charset="0"/>
                <a:cs typeface="Arial" panose="020B0604020202020204" pitchFamily="34" charset="0"/>
              </a:rPr>
              <a:t>1.6</a:t>
            </a:r>
            <a:r>
              <a:rPr lang="cs-CZ" sz="1100" dirty="0">
                <a:solidFill>
                  <a:schemeClr val="bg1"/>
                </a:solidFill>
                <a:latin typeface="Arial" panose="020B0604020202020204" pitchFamily="34" charset="0"/>
                <a:cs typeface="Arial" panose="020B0604020202020204" pitchFamily="34" charset="0"/>
              </a:rPr>
              <a:t> </a:t>
            </a:r>
            <a:r>
              <a:rPr lang="cs-CZ" sz="1100" dirty="0" smtClean="0">
                <a:solidFill>
                  <a:schemeClr val="bg1"/>
                </a:solidFill>
                <a:latin typeface="Arial" panose="020B0604020202020204" pitchFamily="34" charset="0"/>
                <a:cs typeface="Arial" panose="020B0604020202020204" pitchFamily="34" charset="0"/>
              </a:rPr>
              <a:t>µm  REF = 0.0 – 0.7</a:t>
            </a:r>
            <a:endParaRPr lang="en-US" sz="1100" dirty="0">
              <a:solidFill>
                <a:schemeClr val="bg1"/>
              </a:solidFill>
              <a:latin typeface="Arial" panose="020B0604020202020204" pitchFamily="34" charset="0"/>
              <a:cs typeface="Arial" panose="020B0604020202020204" pitchFamily="34" charset="0"/>
            </a:endParaRPr>
          </a:p>
        </p:txBody>
      </p:sp>
      <p:pic>
        <p:nvPicPr>
          <p:cNvPr id="5" name="Obrázek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6000" y="540000"/>
            <a:ext cx="5940000" cy="5940000"/>
          </a:xfrm>
          <a:prstGeom prst="rect">
            <a:avLst/>
          </a:prstGeom>
          <a:ln w="0">
            <a:solidFill>
              <a:schemeClr val="bg1">
                <a:lumMod val="50000"/>
              </a:schemeClr>
            </a:solidFill>
          </a:ln>
        </p:spPr>
      </p:pic>
      <p:sp>
        <p:nvSpPr>
          <p:cNvPr id="6" name="Obdélník 5"/>
          <p:cNvSpPr/>
          <p:nvPr/>
        </p:nvSpPr>
        <p:spPr>
          <a:xfrm>
            <a:off x="8092388" y="6503739"/>
            <a:ext cx="1800493" cy="261610"/>
          </a:xfrm>
          <a:prstGeom prst="rect">
            <a:avLst/>
          </a:prstGeom>
        </p:spPr>
        <p:txBody>
          <a:bodyPr wrap="none">
            <a:spAutoFit/>
          </a:bodyPr>
          <a:lstStyle/>
          <a:p>
            <a:pPr>
              <a:defRPr/>
            </a:pPr>
            <a:r>
              <a:rPr lang="en-US" sz="1100" dirty="0" smtClean="0">
                <a:solidFill>
                  <a:schemeClr val="bg1"/>
                </a:solidFill>
                <a:latin typeface="Arial" panose="020B0604020202020204" pitchFamily="34" charset="0"/>
                <a:cs typeface="Arial" panose="020B0604020202020204" pitchFamily="34" charset="0"/>
              </a:rPr>
              <a:t>2.25</a:t>
            </a:r>
            <a:r>
              <a:rPr lang="cs-CZ" sz="1100" dirty="0" smtClean="0">
                <a:solidFill>
                  <a:schemeClr val="bg1"/>
                </a:solidFill>
                <a:latin typeface="Arial" panose="020B0604020202020204" pitchFamily="34" charset="0"/>
                <a:cs typeface="Arial" panose="020B0604020202020204" pitchFamily="34" charset="0"/>
              </a:rPr>
              <a:t> µm  </a:t>
            </a:r>
            <a:r>
              <a:rPr lang="en-US" sz="1100" dirty="0" smtClean="0">
                <a:solidFill>
                  <a:schemeClr val="bg1"/>
                </a:solidFill>
                <a:latin typeface="Arial" panose="020B0604020202020204" pitchFamily="34" charset="0"/>
                <a:cs typeface="Arial" panose="020B0604020202020204" pitchFamily="34" charset="0"/>
              </a:rPr>
              <a:t>REF = 0.0 – 0.6 </a:t>
            </a:r>
            <a:endParaRPr lang="en-US" sz="11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877433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501078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Storm tops in spectral </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band</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s</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a:t>
            </a:r>
            <a:r>
              <a:rPr lang="en-US" sz="1400" b="1" dirty="0">
                <a:solidFill>
                  <a:schemeClr val="tx2">
                    <a:lumMod val="60000"/>
                    <a:lumOff val="40000"/>
                  </a:schemeClr>
                </a:solidFill>
                <a:latin typeface="Arial" panose="020B0604020202020204" pitchFamily="34" charset="0"/>
                <a:cs typeface="Arial" panose="020B0604020202020204" pitchFamily="34" charset="0"/>
              </a:rPr>
              <a:t>1.6</a:t>
            </a:r>
            <a:r>
              <a:rPr lang="cs-CZ" sz="1400" b="1" dirty="0">
                <a:solidFill>
                  <a:schemeClr val="tx2">
                    <a:lumMod val="60000"/>
                    <a:lumOff val="40000"/>
                  </a:schemeClr>
                </a:solidFill>
                <a:latin typeface="Arial" panose="020B0604020202020204" pitchFamily="34" charset="0"/>
                <a:cs typeface="Arial" panose="020B0604020202020204" pitchFamily="34" charset="0"/>
              </a:rPr>
              <a:t> </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2.2</a:t>
            </a:r>
            <a:r>
              <a:rPr lang="cs-CZ" sz="1400" b="1" dirty="0">
                <a:solidFill>
                  <a:schemeClr val="tx2">
                    <a:lumMod val="60000"/>
                    <a:lumOff val="40000"/>
                  </a:schemeClr>
                </a:solidFill>
                <a:latin typeface="Arial" panose="020B0604020202020204" pitchFamily="34" charset="0"/>
                <a:cs typeface="Arial" panose="020B0604020202020204" pitchFamily="34" charset="0"/>
              </a:rPr>
              <a:t>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a:t>
            </a:r>
            <a:r>
              <a:rPr lang="en-US" sz="1400" b="1" dirty="0">
                <a:solidFill>
                  <a:schemeClr val="tx2">
                    <a:lumMod val="60000"/>
                    <a:lumOff val="40000"/>
                  </a:schemeClr>
                </a:solidFill>
                <a:latin typeface="Arial" panose="020B0604020202020204" pitchFamily="34" charset="0"/>
                <a:cs typeface="Arial" panose="020B0604020202020204" pitchFamily="34" charset="0"/>
              </a:rPr>
              <a:t>and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3.7</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µm</a:t>
            </a:r>
            <a:endParaRPr lang="en-US" sz="1300"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4" name="Obdélník 3"/>
          <p:cNvSpPr/>
          <p:nvPr/>
        </p:nvSpPr>
        <p:spPr>
          <a:xfrm>
            <a:off x="2199374" y="6498819"/>
            <a:ext cx="1683474" cy="261610"/>
          </a:xfrm>
          <a:prstGeom prst="rect">
            <a:avLst/>
          </a:prstGeom>
        </p:spPr>
        <p:txBody>
          <a:bodyPr wrap="none">
            <a:spAutoFit/>
          </a:bodyPr>
          <a:lstStyle/>
          <a:p>
            <a:pPr>
              <a:defRPr/>
            </a:pPr>
            <a:r>
              <a:rPr lang="en-US" sz="1100" dirty="0">
                <a:solidFill>
                  <a:schemeClr val="bg1"/>
                </a:solidFill>
                <a:latin typeface="Arial" panose="020B0604020202020204" pitchFamily="34" charset="0"/>
                <a:cs typeface="Arial" panose="020B0604020202020204" pitchFamily="34" charset="0"/>
              </a:rPr>
              <a:t>1.6</a:t>
            </a:r>
            <a:r>
              <a:rPr lang="cs-CZ" sz="1100" dirty="0">
                <a:solidFill>
                  <a:schemeClr val="bg1"/>
                </a:solidFill>
                <a:latin typeface="Arial" panose="020B0604020202020204" pitchFamily="34" charset="0"/>
                <a:cs typeface="Arial" panose="020B0604020202020204" pitchFamily="34" charset="0"/>
              </a:rPr>
              <a:t> </a:t>
            </a:r>
            <a:r>
              <a:rPr lang="cs-CZ" sz="1100" dirty="0" smtClean="0">
                <a:solidFill>
                  <a:schemeClr val="bg1"/>
                </a:solidFill>
                <a:latin typeface="Arial" panose="020B0604020202020204" pitchFamily="34" charset="0"/>
                <a:cs typeface="Arial" panose="020B0604020202020204" pitchFamily="34" charset="0"/>
              </a:rPr>
              <a:t>µm  REF = 0.</a:t>
            </a:r>
            <a:r>
              <a:rPr lang="en-US" sz="1100" dirty="0" smtClean="0">
                <a:solidFill>
                  <a:schemeClr val="bg1"/>
                </a:solidFill>
                <a:latin typeface="Arial" panose="020B0604020202020204" pitchFamily="34" charset="0"/>
                <a:cs typeface="Arial" panose="020B0604020202020204" pitchFamily="34" charset="0"/>
              </a:rPr>
              <a:t>1</a:t>
            </a:r>
            <a:r>
              <a:rPr lang="cs-CZ" sz="1100" dirty="0" smtClean="0">
                <a:solidFill>
                  <a:schemeClr val="bg1"/>
                </a:solidFill>
                <a:latin typeface="Arial" panose="020B0604020202020204" pitchFamily="34" charset="0"/>
                <a:cs typeface="Arial" panose="020B0604020202020204" pitchFamily="34" charset="0"/>
              </a:rPr>
              <a:t> – 0.</a:t>
            </a:r>
            <a:r>
              <a:rPr lang="en-US" sz="1100" dirty="0" smtClean="0">
                <a:solidFill>
                  <a:schemeClr val="bg1"/>
                </a:solidFill>
                <a:latin typeface="Arial" panose="020B0604020202020204" pitchFamily="34" charset="0"/>
                <a:cs typeface="Arial" panose="020B0604020202020204" pitchFamily="34" charset="0"/>
              </a:rPr>
              <a:t>4</a:t>
            </a:r>
            <a:endParaRPr lang="en-US" sz="1100" dirty="0">
              <a:solidFill>
                <a:schemeClr val="bg1"/>
              </a:solidFill>
              <a:latin typeface="Arial" panose="020B0604020202020204" pitchFamily="34" charset="0"/>
              <a:cs typeface="Arial" panose="020B0604020202020204" pitchFamily="34" charset="0"/>
            </a:endParaRPr>
          </a:p>
        </p:txBody>
      </p:sp>
      <p:pic>
        <p:nvPicPr>
          <p:cNvPr id="5" name="Obrázek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56000" y="540000"/>
            <a:ext cx="5940000" cy="5940000"/>
          </a:xfrm>
          <a:prstGeom prst="rect">
            <a:avLst/>
          </a:prstGeom>
          <a:ln w="0">
            <a:solidFill>
              <a:schemeClr val="bg1">
                <a:lumMod val="50000"/>
              </a:schemeClr>
            </a:solidFill>
          </a:ln>
        </p:spPr>
      </p:pic>
      <p:sp>
        <p:nvSpPr>
          <p:cNvPr id="6" name="Obdélník 5"/>
          <p:cNvSpPr/>
          <p:nvPr/>
        </p:nvSpPr>
        <p:spPr>
          <a:xfrm>
            <a:off x="8092388" y="6503739"/>
            <a:ext cx="1800493" cy="261610"/>
          </a:xfrm>
          <a:prstGeom prst="rect">
            <a:avLst/>
          </a:prstGeom>
        </p:spPr>
        <p:txBody>
          <a:bodyPr wrap="none">
            <a:spAutoFit/>
          </a:bodyPr>
          <a:lstStyle/>
          <a:p>
            <a:pPr>
              <a:defRPr/>
            </a:pPr>
            <a:r>
              <a:rPr lang="en-US" sz="1100" dirty="0" smtClean="0">
                <a:solidFill>
                  <a:schemeClr val="bg1"/>
                </a:solidFill>
                <a:latin typeface="Arial" panose="020B0604020202020204" pitchFamily="34" charset="0"/>
                <a:cs typeface="Arial" panose="020B0604020202020204" pitchFamily="34" charset="0"/>
              </a:rPr>
              <a:t>2.25</a:t>
            </a:r>
            <a:r>
              <a:rPr lang="cs-CZ" sz="1100" dirty="0" smtClean="0">
                <a:solidFill>
                  <a:schemeClr val="bg1"/>
                </a:solidFill>
                <a:latin typeface="Arial" panose="020B0604020202020204" pitchFamily="34" charset="0"/>
                <a:cs typeface="Arial" panose="020B0604020202020204" pitchFamily="34" charset="0"/>
              </a:rPr>
              <a:t> µm  </a:t>
            </a:r>
            <a:r>
              <a:rPr lang="en-US" sz="1100" dirty="0" smtClean="0">
                <a:solidFill>
                  <a:schemeClr val="bg1"/>
                </a:solidFill>
                <a:latin typeface="Arial" panose="020B0604020202020204" pitchFamily="34" charset="0"/>
                <a:cs typeface="Arial" panose="020B0604020202020204" pitchFamily="34" charset="0"/>
              </a:rPr>
              <a:t>REF = 0.0 – 0.6 </a:t>
            </a:r>
            <a:endParaRPr lang="en-US" sz="1100" dirty="0">
              <a:solidFill>
                <a:schemeClr val="bg1"/>
              </a:solidFill>
              <a:latin typeface="Arial" panose="020B0604020202020204" pitchFamily="34" charset="0"/>
              <a:cs typeface="Arial" panose="020B0604020202020204" pitchFamily="34" charset="0"/>
            </a:endParaRPr>
          </a:p>
        </p:txBody>
      </p:sp>
      <p:pic>
        <p:nvPicPr>
          <p:cNvPr id="7" name="Obrázek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000" y="540000"/>
            <a:ext cx="5940000" cy="5940000"/>
          </a:xfrm>
          <a:prstGeom prst="rect">
            <a:avLst/>
          </a:prstGeom>
          <a:ln w="0">
            <a:solidFill>
              <a:schemeClr val="bg1">
                <a:lumMod val="50000"/>
              </a:schemeClr>
            </a:solidFill>
          </a:ln>
        </p:spPr>
      </p:pic>
    </p:spTree>
    <p:extLst>
      <p:ext uri="{BB962C8B-B14F-4D97-AF65-F5344CB8AC3E}">
        <p14:creationId xmlns:p14="http://schemas.microsoft.com/office/powerpoint/2010/main" val="330114928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501078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Storm tops in spectral </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band</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s</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a:t>
            </a:r>
            <a:r>
              <a:rPr lang="en-US" sz="1400" b="1" dirty="0">
                <a:solidFill>
                  <a:schemeClr val="tx2">
                    <a:lumMod val="60000"/>
                    <a:lumOff val="40000"/>
                  </a:schemeClr>
                </a:solidFill>
                <a:latin typeface="Arial" panose="020B0604020202020204" pitchFamily="34" charset="0"/>
                <a:cs typeface="Arial" panose="020B0604020202020204" pitchFamily="34" charset="0"/>
              </a:rPr>
              <a:t>1.6</a:t>
            </a:r>
            <a:r>
              <a:rPr lang="cs-CZ" sz="1400" b="1" dirty="0">
                <a:solidFill>
                  <a:schemeClr val="tx2">
                    <a:lumMod val="60000"/>
                    <a:lumOff val="40000"/>
                  </a:schemeClr>
                </a:solidFill>
                <a:latin typeface="Arial" panose="020B0604020202020204" pitchFamily="34" charset="0"/>
                <a:cs typeface="Arial" panose="020B0604020202020204" pitchFamily="34" charset="0"/>
              </a:rPr>
              <a:t> </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2.2</a:t>
            </a:r>
            <a:r>
              <a:rPr lang="cs-CZ" sz="1400" b="1" dirty="0">
                <a:solidFill>
                  <a:schemeClr val="tx2">
                    <a:lumMod val="60000"/>
                    <a:lumOff val="40000"/>
                  </a:schemeClr>
                </a:solidFill>
                <a:latin typeface="Arial" panose="020B0604020202020204" pitchFamily="34" charset="0"/>
                <a:cs typeface="Arial" panose="020B0604020202020204" pitchFamily="34" charset="0"/>
              </a:rPr>
              <a:t>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a:t>
            </a:r>
            <a:r>
              <a:rPr lang="en-US" sz="1400" b="1" dirty="0">
                <a:solidFill>
                  <a:schemeClr val="tx2">
                    <a:lumMod val="60000"/>
                    <a:lumOff val="40000"/>
                  </a:schemeClr>
                </a:solidFill>
                <a:latin typeface="Arial" panose="020B0604020202020204" pitchFamily="34" charset="0"/>
                <a:cs typeface="Arial" panose="020B0604020202020204" pitchFamily="34" charset="0"/>
              </a:rPr>
              <a:t>and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3.7</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µm</a:t>
            </a:r>
            <a:endParaRPr lang="en-US" sz="1300"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5" name="Obrázek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56000" y="540000"/>
            <a:ext cx="5940000" cy="5940000"/>
          </a:xfrm>
          <a:prstGeom prst="rect">
            <a:avLst/>
          </a:prstGeom>
          <a:ln w="0">
            <a:solidFill>
              <a:schemeClr val="bg1">
                <a:lumMod val="50000"/>
              </a:schemeClr>
            </a:solidFill>
          </a:ln>
        </p:spPr>
      </p:pic>
      <p:sp>
        <p:nvSpPr>
          <p:cNvPr id="6" name="Obdélník 5"/>
          <p:cNvSpPr/>
          <p:nvPr/>
        </p:nvSpPr>
        <p:spPr>
          <a:xfrm>
            <a:off x="8092388" y="6503739"/>
            <a:ext cx="1800493" cy="261610"/>
          </a:xfrm>
          <a:prstGeom prst="rect">
            <a:avLst/>
          </a:prstGeom>
        </p:spPr>
        <p:txBody>
          <a:bodyPr wrap="none">
            <a:spAutoFit/>
          </a:bodyPr>
          <a:lstStyle/>
          <a:p>
            <a:pPr>
              <a:defRPr/>
            </a:pPr>
            <a:r>
              <a:rPr lang="en-US" sz="1100" dirty="0" smtClean="0">
                <a:solidFill>
                  <a:schemeClr val="bg1"/>
                </a:solidFill>
                <a:latin typeface="Arial" panose="020B0604020202020204" pitchFamily="34" charset="0"/>
                <a:cs typeface="Arial" panose="020B0604020202020204" pitchFamily="34" charset="0"/>
              </a:rPr>
              <a:t>2.25</a:t>
            </a:r>
            <a:r>
              <a:rPr lang="cs-CZ" sz="1100" dirty="0" smtClean="0">
                <a:solidFill>
                  <a:schemeClr val="bg1"/>
                </a:solidFill>
                <a:latin typeface="Arial" panose="020B0604020202020204" pitchFamily="34" charset="0"/>
                <a:cs typeface="Arial" panose="020B0604020202020204" pitchFamily="34" charset="0"/>
              </a:rPr>
              <a:t> µm  </a:t>
            </a:r>
            <a:r>
              <a:rPr lang="en-US" sz="1100" dirty="0" smtClean="0">
                <a:solidFill>
                  <a:schemeClr val="bg1"/>
                </a:solidFill>
                <a:latin typeface="Arial" panose="020B0604020202020204" pitchFamily="34" charset="0"/>
                <a:cs typeface="Arial" panose="020B0604020202020204" pitchFamily="34" charset="0"/>
              </a:rPr>
              <a:t>REF = 0.0 – 0.6 </a:t>
            </a:r>
            <a:endParaRPr lang="en-US" sz="1100" dirty="0">
              <a:solidFill>
                <a:schemeClr val="bg1"/>
              </a:solidFill>
              <a:latin typeface="Arial" panose="020B0604020202020204" pitchFamily="34" charset="0"/>
              <a:cs typeface="Arial" panose="020B0604020202020204" pitchFamily="34" charset="0"/>
            </a:endParaRPr>
          </a:p>
        </p:txBody>
      </p:sp>
      <p:pic>
        <p:nvPicPr>
          <p:cNvPr id="3" name="Obrázek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000" y="540000"/>
            <a:ext cx="5940000" cy="5940000"/>
          </a:xfrm>
          <a:prstGeom prst="rect">
            <a:avLst/>
          </a:prstGeom>
          <a:ln w="0">
            <a:solidFill>
              <a:schemeClr val="bg1">
                <a:lumMod val="50000"/>
              </a:schemeClr>
            </a:solidFill>
          </a:ln>
        </p:spPr>
      </p:pic>
      <p:sp>
        <p:nvSpPr>
          <p:cNvPr id="8" name="Obdélník 7"/>
          <p:cNvSpPr/>
          <p:nvPr/>
        </p:nvSpPr>
        <p:spPr>
          <a:xfrm>
            <a:off x="1266905" y="6503739"/>
            <a:ext cx="3225563" cy="261610"/>
          </a:xfrm>
          <a:prstGeom prst="rect">
            <a:avLst/>
          </a:prstGeom>
        </p:spPr>
        <p:txBody>
          <a:bodyPr wrap="none">
            <a:spAutoFit/>
          </a:bodyPr>
          <a:lstStyle/>
          <a:p>
            <a:pPr>
              <a:defRPr/>
            </a:pPr>
            <a:r>
              <a:rPr lang="cs-CZ" sz="1100" dirty="0" smtClean="0">
                <a:solidFill>
                  <a:schemeClr val="bg1"/>
                </a:solidFill>
                <a:latin typeface="Arial" panose="020B0604020202020204" pitchFamily="34" charset="0"/>
                <a:cs typeface="Arial" panose="020B0604020202020204" pitchFamily="34" charset="0"/>
              </a:rPr>
              <a:t>3</a:t>
            </a:r>
            <a:r>
              <a:rPr lang="en-US" sz="1100" dirty="0" smtClean="0">
                <a:solidFill>
                  <a:schemeClr val="bg1"/>
                </a:solidFill>
                <a:latin typeface="Arial" panose="020B0604020202020204" pitchFamily="34" charset="0"/>
                <a:cs typeface="Arial" panose="020B0604020202020204" pitchFamily="34" charset="0"/>
              </a:rPr>
              <a:t>.</a:t>
            </a:r>
            <a:r>
              <a:rPr lang="cs-CZ" sz="1100" dirty="0" smtClean="0">
                <a:solidFill>
                  <a:schemeClr val="bg1"/>
                </a:solidFill>
                <a:latin typeface="Arial" panose="020B0604020202020204" pitchFamily="34" charset="0"/>
                <a:cs typeface="Arial" panose="020B0604020202020204" pitchFamily="34" charset="0"/>
              </a:rPr>
              <a:t>7 µm  </a:t>
            </a:r>
            <a:r>
              <a:rPr lang="en-US" sz="1100" dirty="0" smtClean="0">
                <a:solidFill>
                  <a:schemeClr val="bg1"/>
                </a:solidFill>
                <a:latin typeface="Arial" panose="020B0604020202020204" pitchFamily="34" charset="0"/>
                <a:cs typeface="Arial" panose="020B0604020202020204" pitchFamily="34" charset="0"/>
              </a:rPr>
              <a:t>BT = 250 – 330K  (shown as reflectivity) </a:t>
            </a:r>
            <a:endParaRPr lang="en-US" sz="11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296507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501078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Storm tops in spectral </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band</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s</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a:t>
            </a:r>
            <a:r>
              <a:rPr lang="en-US" sz="1400" b="1" dirty="0">
                <a:solidFill>
                  <a:schemeClr val="tx2">
                    <a:lumMod val="60000"/>
                    <a:lumOff val="40000"/>
                  </a:schemeClr>
                </a:solidFill>
                <a:latin typeface="Arial" panose="020B0604020202020204" pitchFamily="34" charset="0"/>
                <a:cs typeface="Arial" panose="020B0604020202020204" pitchFamily="34" charset="0"/>
              </a:rPr>
              <a:t>1.6</a:t>
            </a:r>
            <a:r>
              <a:rPr lang="cs-CZ" sz="1400" b="1" dirty="0">
                <a:solidFill>
                  <a:schemeClr val="tx2">
                    <a:lumMod val="60000"/>
                    <a:lumOff val="40000"/>
                  </a:schemeClr>
                </a:solidFill>
                <a:latin typeface="Arial" panose="020B0604020202020204" pitchFamily="34" charset="0"/>
                <a:cs typeface="Arial" panose="020B0604020202020204" pitchFamily="34" charset="0"/>
              </a:rPr>
              <a:t> </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2.2</a:t>
            </a:r>
            <a:r>
              <a:rPr lang="cs-CZ" sz="1400" b="1" dirty="0">
                <a:solidFill>
                  <a:schemeClr val="tx2">
                    <a:lumMod val="60000"/>
                    <a:lumOff val="40000"/>
                  </a:schemeClr>
                </a:solidFill>
                <a:latin typeface="Arial" panose="020B0604020202020204" pitchFamily="34" charset="0"/>
                <a:cs typeface="Arial" panose="020B0604020202020204" pitchFamily="34" charset="0"/>
              </a:rPr>
              <a:t> µm</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 </a:t>
            </a:r>
            <a:r>
              <a:rPr lang="en-US" sz="1400" b="1" dirty="0">
                <a:solidFill>
                  <a:schemeClr val="tx2">
                    <a:lumMod val="60000"/>
                    <a:lumOff val="40000"/>
                  </a:schemeClr>
                </a:solidFill>
                <a:latin typeface="Arial" panose="020B0604020202020204" pitchFamily="34" charset="0"/>
                <a:cs typeface="Arial" panose="020B0604020202020204" pitchFamily="34" charset="0"/>
              </a:rPr>
              <a:t>and </a:t>
            </a:r>
            <a:r>
              <a:rPr lang="en-US" sz="1400" b="1" dirty="0" smtClean="0">
                <a:solidFill>
                  <a:schemeClr val="tx2">
                    <a:lumMod val="60000"/>
                    <a:lumOff val="40000"/>
                  </a:schemeClr>
                </a:solidFill>
                <a:latin typeface="Arial" panose="020B0604020202020204" pitchFamily="34" charset="0"/>
                <a:cs typeface="Arial" panose="020B0604020202020204" pitchFamily="34" charset="0"/>
              </a:rPr>
              <a:t>3.7</a:t>
            </a:r>
            <a:r>
              <a:rPr lang="cs-CZ" sz="1400" b="1" dirty="0" smtClean="0">
                <a:solidFill>
                  <a:schemeClr val="tx2">
                    <a:lumMod val="60000"/>
                    <a:lumOff val="40000"/>
                  </a:schemeClr>
                </a:solidFill>
                <a:latin typeface="Arial" panose="020B0604020202020204" pitchFamily="34" charset="0"/>
                <a:cs typeface="Arial" panose="020B0604020202020204" pitchFamily="34" charset="0"/>
              </a:rPr>
              <a:t> µm</a:t>
            </a:r>
            <a:endParaRPr lang="en-US" sz="1300" dirty="0">
              <a:solidFill>
                <a:schemeClr val="tx2">
                  <a:lumMod val="60000"/>
                  <a:lumOff val="40000"/>
                </a:schemeClr>
              </a:solidFill>
              <a:latin typeface="Arial" panose="020B0604020202020204" pitchFamily="34" charset="0"/>
              <a:cs typeface="Arial" panose="020B0604020202020204" pitchFamily="34" charset="0"/>
            </a:endParaRPr>
          </a:p>
        </p:txBody>
      </p:sp>
      <p:pic>
        <p:nvPicPr>
          <p:cNvPr id="5" name="Obrázek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56000" y="540000"/>
            <a:ext cx="5940000" cy="5940000"/>
          </a:xfrm>
          <a:prstGeom prst="rect">
            <a:avLst/>
          </a:prstGeom>
          <a:ln w="0">
            <a:solidFill>
              <a:schemeClr val="bg1">
                <a:lumMod val="50000"/>
              </a:schemeClr>
            </a:solidFill>
          </a:ln>
        </p:spPr>
      </p:pic>
      <p:sp>
        <p:nvSpPr>
          <p:cNvPr id="6" name="Obdélník 5"/>
          <p:cNvSpPr/>
          <p:nvPr/>
        </p:nvSpPr>
        <p:spPr>
          <a:xfrm>
            <a:off x="8092388" y="6503739"/>
            <a:ext cx="1800493" cy="261610"/>
          </a:xfrm>
          <a:prstGeom prst="rect">
            <a:avLst/>
          </a:prstGeom>
        </p:spPr>
        <p:txBody>
          <a:bodyPr wrap="none">
            <a:spAutoFit/>
          </a:bodyPr>
          <a:lstStyle/>
          <a:p>
            <a:pPr>
              <a:defRPr/>
            </a:pPr>
            <a:r>
              <a:rPr lang="en-US" sz="1100" dirty="0" smtClean="0">
                <a:solidFill>
                  <a:schemeClr val="bg1"/>
                </a:solidFill>
                <a:latin typeface="Arial" panose="020B0604020202020204" pitchFamily="34" charset="0"/>
                <a:cs typeface="Arial" panose="020B0604020202020204" pitchFamily="34" charset="0"/>
              </a:rPr>
              <a:t>2.25</a:t>
            </a:r>
            <a:r>
              <a:rPr lang="cs-CZ" sz="1100" dirty="0" smtClean="0">
                <a:solidFill>
                  <a:schemeClr val="bg1"/>
                </a:solidFill>
                <a:latin typeface="Arial" panose="020B0604020202020204" pitchFamily="34" charset="0"/>
                <a:cs typeface="Arial" panose="020B0604020202020204" pitchFamily="34" charset="0"/>
              </a:rPr>
              <a:t> µm  </a:t>
            </a:r>
            <a:r>
              <a:rPr lang="en-US" sz="1100" dirty="0" smtClean="0">
                <a:solidFill>
                  <a:schemeClr val="bg1"/>
                </a:solidFill>
                <a:latin typeface="Arial" panose="020B0604020202020204" pitchFamily="34" charset="0"/>
                <a:cs typeface="Arial" panose="020B0604020202020204" pitchFamily="34" charset="0"/>
              </a:rPr>
              <a:t>REF = 0.0 – 0.6 </a:t>
            </a:r>
            <a:endParaRPr lang="en-US" sz="1100" dirty="0">
              <a:solidFill>
                <a:schemeClr val="bg1"/>
              </a:solidFill>
              <a:latin typeface="Arial" panose="020B0604020202020204" pitchFamily="34" charset="0"/>
              <a:cs typeface="Arial" panose="020B0604020202020204" pitchFamily="34" charset="0"/>
            </a:endParaRPr>
          </a:p>
        </p:txBody>
      </p:sp>
      <p:sp>
        <p:nvSpPr>
          <p:cNvPr id="8" name="Obdélník 7"/>
          <p:cNvSpPr/>
          <p:nvPr/>
        </p:nvSpPr>
        <p:spPr>
          <a:xfrm>
            <a:off x="1266905" y="6503739"/>
            <a:ext cx="3225563" cy="261610"/>
          </a:xfrm>
          <a:prstGeom prst="rect">
            <a:avLst/>
          </a:prstGeom>
        </p:spPr>
        <p:txBody>
          <a:bodyPr wrap="none">
            <a:spAutoFit/>
          </a:bodyPr>
          <a:lstStyle/>
          <a:p>
            <a:pPr>
              <a:defRPr/>
            </a:pPr>
            <a:r>
              <a:rPr lang="cs-CZ" sz="1100" dirty="0" smtClean="0">
                <a:solidFill>
                  <a:schemeClr val="bg1"/>
                </a:solidFill>
                <a:latin typeface="Arial" panose="020B0604020202020204" pitchFamily="34" charset="0"/>
                <a:cs typeface="Arial" panose="020B0604020202020204" pitchFamily="34" charset="0"/>
              </a:rPr>
              <a:t>3</a:t>
            </a:r>
            <a:r>
              <a:rPr lang="en-US" sz="1100" dirty="0" smtClean="0">
                <a:solidFill>
                  <a:schemeClr val="bg1"/>
                </a:solidFill>
                <a:latin typeface="Arial" panose="020B0604020202020204" pitchFamily="34" charset="0"/>
                <a:cs typeface="Arial" panose="020B0604020202020204" pitchFamily="34" charset="0"/>
              </a:rPr>
              <a:t>.</a:t>
            </a:r>
            <a:r>
              <a:rPr lang="cs-CZ" sz="1100" dirty="0" smtClean="0">
                <a:solidFill>
                  <a:schemeClr val="bg1"/>
                </a:solidFill>
                <a:latin typeface="Arial" panose="020B0604020202020204" pitchFamily="34" charset="0"/>
                <a:cs typeface="Arial" panose="020B0604020202020204" pitchFamily="34" charset="0"/>
              </a:rPr>
              <a:t>7 µm  </a:t>
            </a:r>
            <a:r>
              <a:rPr lang="en-US" sz="1100" dirty="0" smtClean="0">
                <a:solidFill>
                  <a:schemeClr val="bg1"/>
                </a:solidFill>
                <a:latin typeface="Arial" panose="020B0604020202020204" pitchFamily="34" charset="0"/>
                <a:cs typeface="Arial" panose="020B0604020202020204" pitchFamily="34" charset="0"/>
              </a:rPr>
              <a:t>BT = 250 – 290K  (shown as reflectivity) </a:t>
            </a:r>
            <a:endParaRPr lang="en-US" sz="1100" dirty="0">
              <a:solidFill>
                <a:schemeClr val="bg1"/>
              </a:solidFill>
              <a:latin typeface="Arial" panose="020B0604020202020204" pitchFamily="34" charset="0"/>
              <a:cs typeface="Arial" panose="020B0604020202020204" pitchFamily="34" charset="0"/>
            </a:endParaRPr>
          </a:p>
        </p:txBody>
      </p:sp>
      <p:pic>
        <p:nvPicPr>
          <p:cNvPr id="4" name="Obráze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000" y="540000"/>
            <a:ext cx="5940000" cy="5940000"/>
          </a:xfrm>
          <a:prstGeom prst="rect">
            <a:avLst/>
          </a:prstGeom>
          <a:ln w="0">
            <a:solidFill>
              <a:schemeClr val="bg1">
                <a:lumMod val="50000"/>
              </a:schemeClr>
            </a:solidFill>
          </a:ln>
        </p:spPr>
      </p:pic>
    </p:spTree>
    <p:extLst>
      <p:ext uri="{BB962C8B-B14F-4D97-AF65-F5344CB8AC3E}">
        <p14:creationId xmlns:p14="http://schemas.microsoft.com/office/powerpoint/2010/main" val="270244058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3932277" y="2676788"/>
            <a:ext cx="4137003" cy="400110"/>
          </a:xfrm>
          <a:prstGeom prst="rect">
            <a:avLst/>
          </a:prstGeom>
          <a:noFill/>
          <a:ln w="9525">
            <a:noFill/>
            <a:miter lim="800000"/>
            <a:headEnd/>
            <a:tailEnd/>
          </a:ln>
          <a:effectLst/>
        </p:spPr>
        <p:txBody>
          <a:bodyPr wrap="square">
            <a:spAutoFit/>
          </a:bodyPr>
          <a:lstStyle/>
          <a:p>
            <a:pPr algn="ctr">
              <a:defRPr/>
            </a:pPr>
            <a:r>
              <a:rPr lang="en-US" sz="2000" b="1" dirty="0" smtClean="0">
                <a:solidFill>
                  <a:schemeClr val="bg1"/>
                </a:solidFill>
                <a:latin typeface="Arial" panose="020B0604020202020204" pitchFamily="34" charset="0"/>
                <a:cs typeface="Arial" panose="020B0604020202020204" pitchFamily="34" charset="0"/>
              </a:rPr>
              <a:t>Severe Storms RGB product</a:t>
            </a:r>
            <a:endParaRPr lang="en-US" sz="20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503697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3"/>
          <p:cNvSpPr txBox="1">
            <a:spLocks noChangeArrowheads="1"/>
          </p:cNvSpPr>
          <p:nvPr/>
        </p:nvSpPr>
        <p:spPr bwMode="auto">
          <a:xfrm>
            <a:off x="1043608" y="2122273"/>
            <a:ext cx="6054791" cy="1488512"/>
          </a:xfrm>
          <a:prstGeom prst="rect">
            <a:avLst/>
          </a:prstGeom>
          <a:noFill/>
          <a:ln w="9525">
            <a:noFill/>
            <a:miter lim="800000"/>
            <a:headEnd/>
            <a:tailEnd/>
          </a:ln>
          <a:effectLst/>
        </p:spPr>
        <p:txBody>
          <a:bodyPr wrap="none" lIns="87277" tIns="43638" rIns="87277" bIns="43638">
            <a:spAutoFit/>
          </a:bodyPr>
          <a:lstStyle/>
          <a:p>
            <a:pPr defTabSz="727946" fontAlgn="base">
              <a:spcBef>
                <a:spcPct val="0"/>
              </a:spcBef>
              <a:spcAft>
                <a:spcPct val="0"/>
              </a:spcAft>
            </a:pPr>
            <a:r>
              <a:rPr lang="en-GB" sz="1400" b="1" dirty="0">
                <a:solidFill>
                  <a:schemeClr val="bg1"/>
                </a:solidFill>
                <a:latin typeface="Arial" panose="020B0604020202020204" pitchFamily="34" charset="0"/>
                <a:cs typeface="Arial" panose="020B0604020202020204" pitchFamily="34" charset="0"/>
              </a:rPr>
              <a:t>Recommended </a:t>
            </a:r>
            <a:r>
              <a:rPr lang="en-US" sz="1400" b="1" dirty="0" smtClean="0">
                <a:solidFill>
                  <a:schemeClr val="bg1"/>
                </a:solidFill>
                <a:latin typeface="Arial" panose="020B0604020202020204" pitchFamily="34" charset="0"/>
                <a:cs typeface="Arial" panose="020B0604020202020204" pitchFamily="34" charset="0"/>
              </a:rPr>
              <a:t>range</a:t>
            </a:r>
            <a:r>
              <a:rPr lang="en-GB" sz="1400" b="1" dirty="0" smtClean="0">
                <a:solidFill>
                  <a:schemeClr val="bg1"/>
                </a:solidFill>
                <a:latin typeface="Arial" panose="020B0604020202020204" pitchFamily="34" charset="0"/>
                <a:cs typeface="Arial" panose="020B0604020202020204" pitchFamily="34" charset="0"/>
              </a:rPr>
              <a:t> </a:t>
            </a:r>
            <a:r>
              <a:rPr lang="en-GB" sz="1400" b="1" dirty="0">
                <a:solidFill>
                  <a:schemeClr val="bg1"/>
                </a:solidFill>
                <a:latin typeface="Arial" panose="020B0604020202020204" pitchFamily="34" charset="0"/>
                <a:cs typeface="Arial" panose="020B0604020202020204" pitchFamily="34" charset="0"/>
              </a:rPr>
              <a:t>and </a:t>
            </a:r>
            <a:r>
              <a:rPr lang="en-GB" sz="1400" b="1" dirty="0" smtClean="0">
                <a:solidFill>
                  <a:schemeClr val="bg1"/>
                </a:solidFill>
                <a:latin typeface="Arial" panose="020B0604020202020204" pitchFamily="34" charset="0"/>
                <a:cs typeface="Arial" panose="020B0604020202020204" pitchFamily="34" charset="0"/>
              </a:rPr>
              <a:t>gamma enhancement:</a:t>
            </a:r>
            <a:endParaRPr lang="en-GB" sz="1400" b="1" dirty="0">
              <a:solidFill>
                <a:schemeClr val="bg1"/>
              </a:solidFill>
              <a:latin typeface="Arial" panose="020B0604020202020204" pitchFamily="34" charset="0"/>
              <a:cs typeface="Arial" panose="020B0604020202020204" pitchFamily="34" charset="0"/>
            </a:endParaRPr>
          </a:p>
          <a:p>
            <a:pPr defTabSz="727946" fontAlgn="base">
              <a:spcBef>
                <a:spcPct val="0"/>
              </a:spcBef>
              <a:spcAft>
                <a:spcPct val="0"/>
              </a:spcAft>
            </a:pPr>
            <a:endParaRPr lang="en-GB" sz="1400" dirty="0">
              <a:solidFill>
                <a:schemeClr val="bg1"/>
              </a:solidFill>
              <a:latin typeface="Arial" panose="020B0604020202020204" pitchFamily="34" charset="0"/>
              <a:cs typeface="Arial" panose="020B0604020202020204" pitchFamily="34" charset="0"/>
            </a:endParaRPr>
          </a:p>
          <a:p>
            <a:pPr defTabSz="727946" fontAlgn="base">
              <a:spcBef>
                <a:spcPct val="0"/>
              </a:spcBef>
              <a:spcAft>
                <a:spcPct val="0"/>
              </a:spcAft>
            </a:pPr>
            <a:r>
              <a:rPr lang="en-GB" sz="1400" dirty="0">
                <a:solidFill>
                  <a:schemeClr val="bg1"/>
                </a:solidFill>
                <a:latin typeface="Arial" panose="020B0604020202020204" pitchFamily="34" charset="0"/>
                <a:cs typeface="Arial" panose="020B0604020202020204" pitchFamily="34" charset="0"/>
              </a:rPr>
              <a:t>Beam	</a:t>
            </a:r>
            <a:r>
              <a:rPr lang="en-GB" sz="1400" dirty="0" smtClean="0">
                <a:solidFill>
                  <a:schemeClr val="bg1"/>
                </a:solidFill>
                <a:latin typeface="Arial" panose="020B0604020202020204" pitchFamily="34" charset="0"/>
                <a:cs typeface="Arial" panose="020B0604020202020204" pitchFamily="34" charset="0"/>
              </a:rPr>
              <a:t>	Channel</a:t>
            </a:r>
            <a:r>
              <a:rPr lang="en-GB" sz="1400" dirty="0">
                <a:solidFill>
                  <a:schemeClr val="bg1"/>
                </a:solidFill>
                <a:latin typeface="Arial" panose="020B0604020202020204" pitchFamily="34" charset="0"/>
                <a:cs typeface="Arial" panose="020B0604020202020204" pitchFamily="34" charset="0"/>
              </a:rPr>
              <a:t>		</a:t>
            </a:r>
            <a:r>
              <a:rPr lang="en-GB" sz="1400" dirty="0" smtClean="0">
                <a:solidFill>
                  <a:schemeClr val="bg1"/>
                </a:solidFill>
                <a:latin typeface="Arial" panose="020B0604020202020204" pitchFamily="34" charset="0"/>
                <a:cs typeface="Arial" panose="020B0604020202020204" pitchFamily="34" charset="0"/>
              </a:rPr>
              <a:t> </a:t>
            </a:r>
            <a:r>
              <a:rPr lang="cs-CZ" sz="1400" dirty="0" smtClean="0">
                <a:solidFill>
                  <a:schemeClr val="bg1"/>
                </a:solidFill>
                <a:latin typeface="Arial" panose="020B0604020202020204" pitchFamily="34" charset="0"/>
                <a:cs typeface="Arial" panose="020B0604020202020204" pitchFamily="34" charset="0"/>
              </a:rPr>
              <a:t>                 </a:t>
            </a:r>
            <a:r>
              <a:rPr lang="en-GB" sz="1400" dirty="0" smtClean="0">
                <a:solidFill>
                  <a:schemeClr val="bg1"/>
                </a:solidFill>
                <a:latin typeface="Arial" panose="020B0604020202020204" pitchFamily="34" charset="0"/>
                <a:cs typeface="Arial" panose="020B0604020202020204" pitchFamily="34" charset="0"/>
              </a:rPr>
              <a:t> Range</a:t>
            </a:r>
            <a:r>
              <a:rPr lang="en-GB" sz="1400" dirty="0">
                <a:solidFill>
                  <a:schemeClr val="bg1"/>
                </a:solidFill>
                <a:latin typeface="Arial" panose="020B0604020202020204" pitchFamily="34" charset="0"/>
                <a:cs typeface="Arial" panose="020B0604020202020204" pitchFamily="34" charset="0"/>
              </a:rPr>
              <a:t>	</a:t>
            </a:r>
            <a:r>
              <a:rPr lang="cs-CZ" sz="1400" dirty="0" smtClean="0">
                <a:solidFill>
                  <a:schemeClr val="bg1"/>
                </a:solidFill>
                <a:latin typeface="Arial" panose="020B0604020202020204" pitchFamily="34" charset="0"/>
                <a:cs typeface="Arial" panose="020B0604020202020204" pitchFamily="34" charset="0"/>
              </a:rPr>
              <a:t> </a:t>
            </a:r>
            <a:r>
              <a:rPr lang="en-GB" sz="1400" dirty="0" smtClean="0">
                <a:solidFill>
                  <a:schemeClr val="bg1"/>
                </a:solidFill>
                <a:latin typeface="Arial" panose="020B0604020202020204" pitchFamily="34" charset="0"/>
                <a:cs typeface="Arial" panose="020B0604020202020204" pitchFamily="34" charset="0"/>
              </a:rPr>
              <a:t>Gamma</a:t>
            </a:r>
            <a:endParaRPr lang="en-GB" sz="1400" dirty="0">
              <a:solidFill>
                <a:schemeClr val="bg1"/>
              </a:solidFill>
              <a:latin typeface="Arial" panose="020B0604020202020204" pitchFamily="34" charset="0"/>
              <a:cs typeface="Arial" panose="020B0604020202020204" pitchFamily="34" charset="0"/>
            </a:endParaRPr>
          </a:p>
          <a:p>
            <a:pPr defTabSz="727946" fontAlgn="base">
              <a:spcBef>
                <a:spcPct val="0"/>
              </a:spcBef>
              <a:spcAft>
                <a:spcPct val="0"/>
              </a:spcAft>
            </a:pPr>
            <a:endParaRPr lang="en-GB" sz="700" dirty="0">
              <a:solidFill>
                <a:schemeClr val="bg1"/>
              </a:solidFill>
              <a:latin typeface="Arial" panose="020B0604020202020204" pitchFamily="34" charset="0"/>
              <a:cs typeface="Arial" panose="020B0604020202020204" pitchFamily="34" charset="0"/>
            </a:endParaRPr>
          </a:p>
          <a:p>
            <a:pPr defTabSz="727946" fontAlgn="base">
              <a:spcBef>
                <a:spcPct val="0"/>
              </a:spcBef>
              <a:spcAft>
                <a:spcPct val="0"/>
              </a:spcAft>
            </a:pPr>
            <a:r>
              <a:rPr lang="en-GB" sz="1400" dirty="0">
                <a:solidFill>
                  <a:schemeClr val="bg1"/>
                </a:solidFill>
                <a:latin typeface="Arial" panose="020B0604020202020204" pitchFamily="34" charset="0"/>
                <a:cs typeface="Arial" panose="020B0604020202020204" pitchFamily="34" charset="0"/>
              </a:rPr>
              <a:t>Red		WV6.2 - WV7.3		</a:t>
            </a:r>
            <a:r>
              <a:rPr lang="en-GB" sz="1400" dirty="0" smtClean="0">
                <a:solidFill>
                  <a:schemeClr val="bg1"/>
                </a:solidFill>
                <a:latin typeface="Arial" panose="020B0604020202020204" pitchFamily="34" charset="0"/>
                <a:cs typeface="Arial" panose="020B0604020202020204" pitchFamily="34" charset="0"/>
              </a:rPr>
              <a:t>- 35 </a:t>
            </a:r>
            <a:r>
              <a:rPr lang="en-GB" sz="1400" dirty="0">
                <a:solidFill>
                  <a:schemeClr val="bg1"/>
                </a:solidFill>
                <a:latin typeface="Arial" panose="020B0604020202020204" pitchFamily="34" charset="0"/>
                <a:cs typeface="Arial" panose="020B0604020202020204" pitchFamily="34" charset="0"/>
              </a:rPr>
              <a:t>… </a:t>
            </a:r>
            <a:r>
              <a:rPr lang="en-GB" sz="1400" dirty="0" smtClean="0">
                <a:solidFill>
                  <a:schemeClr val="bg1"/>
                </a:solidFill>
                <a:latin typeface="Arial" panose="020B0604020202020204" pitchFamily="34" charset="0"/>
                <a:cs typeface="Arial" panose="020B0604020202020204" pitchFamily="34" charset="0"/>
              </a:rPr>
              <a:t>+ 5 </a:t>
            </a:r>
            <a:r>
              <a:rPr lang="en-GB" sz="1400" dirty="0">
                <a:solidFill>
                  <a:schemeClr val="bg1"/>
                </a:solidFill>
                <a:latin typeface="Arial" panose="020B0604020202020204" pitchFamily="34" charset="0"/>
                <a:cs typeface="Arial" panose="020B0604020202020204" pitchFamily="34" charset="0"/>
              </a:rPr>
              <a:t>K	</a:t>
            </a:r>
            <a:r>
              <a:rPr lang="en-GB" sz="1400" dirty="0" smtClean="0">
                <a:solidFill>
                  <a:schemeClr val="bg1"/>
                </a:solidFill>
                <a:latin typeface="Arial" panose="020B0604020202020204" pitchFamily="34" charset="0"/>
                <a:cs typeface="Arial" panose="020B0604020202020204" pitchFamily="34" charset="0"/>
              </a:rPr>
              <a:t>     1.0</a:t>
            </a:r>
            <a:r>
              <a:rPr lang="en-GB" sz="1400" dirty="0">
                <a:solidFill>
                  <a:schemeClr val="bg1"/>
                </a:solidFill>
                <a:latin typeface="Arial" panose="020B0604020202020204" pitchFamily="34" charset="0"/>
                <a:cs typeface="Arial" panose="020B0604020202020204" pitchFamily="34" charset="0"/>
              </a:rPr>
              <a:t>	</a:t>
            </a:r>
          </a:p>
          <a:p>
            <a:pPr defTabSz="727946" fontAlgn="base">
              <a:spcBef>
                <a:spcPct val="0"/>
              </a:spcBef>
              <a:spcAft>
                <a:spcPct val="0"/>
              </a:spcAft>
            </a:pPr>
            <a:r>
              <a:rPr lang="en-GB" sz="1400" dirty="0">
                <a:solidFill>
                  <a:schemeClr val="bg1"/>
                </a:solidFill>
                <a:latin typeface="Arial" panose="020B0604020202020204" pitchFamily="34" charset="0"/>
                <a:cs typeface="Arial" panose="020B0604020202020204" pitchFamily="34" charset="0"/>
              </a:rPr>
              <a:t>Green	</a:t>
            </a:r>
            <a:r>
              <a:rPr lang="en-GB" sz="1400" dirty="0" smtClean="0">
                <a:solidFill>
                  <a:schemeClr val="bg1"/>
                </a:solidFill>
                <a:latin typeface="Arial" panose="020B0604020202020204" pitchFamily="34" charset="0"/>
                <a:cs typeface="Arial" panose="020B0604020202020204" pitchFamily="34" charset="0"/>
              </a:rPr>
              <a:t>	IR 3.9  - </a:t>
            </a:r>
            <a:r>
              <a:rPr lang="en-GB" sz="1400" dirty="0">
                <a:solidFill>
                  <a:schemeClr val="bg1"/>
                </a:solidFill>
                <a:latin typeface="Arial" panose="020B0604020202020204" pitchFamily="34" charset="0"/>
                <a:cs typeface="Arial" panose="020B0604020202020204" pitchFamily="34" charset="0"/>
              </a:rPr>
              <a:t>IR10.8		</a:t>
            </a:r>
            <a:r>
              <a:rPr lang="en-GB" sz="1400" dirty="0" smtClean="0">
                <a:solidFill>
                  <a:schemeClr val="bg1"/>
                </a:solidFill>
                <a:latin typeface="Arial" panose="020B0604020202020204" pitchFamily="34" charset="0"/>
                <a:cs typeface="Arial" panose="020B0604020202020204" pitchFamily="34" charset="0"/>
              </a:rPr>
              <a:t>  - 5 </a:t>
            </a:r>
            <a:r>
              <a:rPr lang="en-GB" sz="1400" dirty="0">
                <a:solidFill>
                  <a:schemeClr val="bg1"/>
                </a:solidFill>
                <a:latin typeface="Arial" panose="020B0604020202020204" pitchFamily="34" charset="0"/>
                <a:cs typeface="Arial" panose="020B0604020202020204" pitchFamily="34" charset="0"/>
              </a:rPr>
              <a:t>… </a:t>
            </a:r>
            <a:r>
              <a:rPr lang="en-GB" sz="1400" dirty="0" smtClean="0">
                <a:solidFill>
                  <a:schemeClr val="bg1"/>
                </a:solidFill>
                <a:latin typeface="Arial" panose="020B0604020202020204" pitchFamily="34" charset="0"/>
                <a:cs typeface="Arial" panose="020B0604020202020204" pitchFamily="34" charset="0"/>
              </a:rPr>
              <a:t>+ 60 </a:t>
            </a:r>
            <a:r>
              <a:rPr lang="en-GB" sz="1400" dirty="0">
                <a:solidFill>
                  <a:schemeClr val="bg1"/>
                </a:solidFill>
                <a:latin typeface="Arial" panose="020B0604020202020204" pitchFamily="34" charset="0"/>
                <a:cs typeface="Arial" panose="020B0604020202020204" pitchFamily="34" charset="0"/>
              </a:rPr>
              <a:t>K	</a:t>
            </a:r>
            <a:r>
              <a:rPr lang="en-GB" sz="1400" dirty="0" smtClean="0">
                <a:solidFill>
                  <a:schemeClr val="bg1"/>
                </a:solidFill>
                <a:latin typeface="Arial" panose="020B0604020202020204" pitchFamily="34" charset="0"/>
                <a:cs typeface="Arial" panose="020B0604020202020204" pitchFamily="34" charset="0"/>
              </a:rPr>
              <a:t>     0.5</a:t>
            </a:r>
            <a:r>
              <a:rPr lang="en-GB" sz="1400" dirty="0">
                <a:solidFill>
                  <a:schemeClr val="bg1"/>
                </a:solidFill>
                <a:latin typeface="Arial" panose="020B0604020202020204" pitchFamily="34" charset="0"/>
                <a:cs typeface="Arial" panose="020B0604020202020204" pitchFamily="34" charset="0"/>
              </a:rPr>
              <a:t>	</a:t>
            </a:r>
          </a:p>
          <a:p>
            <a:pPr defTabSz="727946" fontAlgn="base">
              <a:spcBef>
                <a:spcPct val="0"/>
              </a:spcBef>
              <a:spcAft>
                <a:spcPct val="0"/>
              </a:spcAft>
            </a:pPr>
            <a:r>
              <a:rPr lang="en-GB" sz="1400" dirty="0">
                <a:solidFill>
                  <a:schemeClr val="bg1"/>
                </a:solidFill>
                <a:latin typeface="Arial" panose="020B0604020202020204" pitchFamily="34" charset="0"/>
                <a:cs typeface="Arial" panose="020B0604020202020204" pitchFamily="34" charset="0"/>
              </a:rPr>
              <a:t>Blue		NIR1.6 - VIS0.6		</a:t>
            </a:r>
            <a:r>
              <a:rPr lang="en-GB" sz="1400" dirty="0" smtClean="0">
                <a:solidFill>
                  <a:schemeClr val="bg1"/>
                </a:solidFill>
                <a:latin typeface="Arial" panose="020B0604020202020204" pitchFamily="34" charset="0"/>
                <a:cs typeface="Arial" panose="020B0604020202020204" pitchFamily="34" charset="0"/>
              </a:rPr>
              <a:t>- 75 </a:t>
            </a:r>
            <a:r>
              <a:rPr lang="en-GB" sz="1400" dirty="0">
                <a:solidFill>
                  <a:schemeClr val="bg1"/>
                </a:solidFill>
                <a:latin typeface="Arial" panose="020B0604020202020204" pitchFamily="34" charset="0"/>
                <a:cs typeface="Arial" panose="020B0604020202020204" pitchFamily="34" charset="0"/>
              </a:rPr>
              <a:t>… </a:t>
            </a:r>
            <a:r>
              <a:rPr lang="en-GB" sz="1400" dirty="0" smtClean="0">
                <a:solidFill>
                  <a:schemeClr val="bg1"/>
                </a:solidFill>
                <a:latin typeface="Arial" panose="020B0604020202020204" pitchFamily="34" charset="0"/>
                <a:cs typeface="Arial" panose="020B0604020202020204" pitchFamily="34" charset="0"/>
              </a:rPr>
              <a:t>+ 25 %</a:t>
            </a:r>
            <a:r>
              <a:rPr lang="en-GB" sz="1400" dirty="0">
                <a:solidFill>
                  <a:schemeClr val="bg1"/>
                </a:solidFill>
                <a:latin typeface="Arial" panose="020B0604020202020204" pitchFamily="34" charset="0"/>
                <a:cs typeface="Arial" panose="020B0604020202020204" pitchFamily="34" charset="0"/>
              </a:rPr>
              <a:t>	</a:t>
            </a:r>
            <a:r>
              <a:rPr lang="en-GB" sz="1400" dirty="0" smtClean="0">
                <a:solidFill>
                  <a:schemeClr val="bg1"/>
                </a:solidFill>
                <a:latin typeface="Arial" panose="020B0604020202020204" pitchFamily="34" charset="0"/>
                <a:cs typeface="Arial" panose="020B0604020202020204" pitchFamily="34" charset="0"/>
              </a:rPr>
              <a:t>     1.0</a:t>
            </a:r>
            <a:r>
              <a:rPr lang="en-GB" sz="1400" dirty="0">
                <a:solidFill>
                  <a:schemeClr val="bg1"/>
                </a:solidFill>
                <a:latin typeface="Arial" panose="020B0604020202020204" pitchFamily="34" charset="0"/>
                <a:cs typeface="Arial" panose="020B0604020202020204" pitchFamily="34" charset="0"/>
              </a:rPr>
              <a:t>	</a:t>
            </a:r>
          </a:p>
        </p:txBody>
      </p:sp>
      <p:sp>
        <p:nvSpPr>
          <p:cNvPr id="7" name="Text Box 5"/>
          <p:cNvSpPr txBox="1">
            <a:spLocks noChangeArrowheads="1"/>
          </p:cNvSpPr>
          <p:nvPr/>
        </p:nvSpPr>
        <p:spPr bwMode="auto">
          <a:xfrm>
            <a:off x="274368" y="149312"/>
            <a:ext cx="11190046" cy="826792"/>
          </a:xfrm>
          <a:prstGeom prst="rect">
            <a:avLst/>
          </a:prstGeom>
          <a:noFill/>
          <a:ln w="9525">
            <a:noFill/>
            <a:miter lim="800000"/>
            <a:headEnd/>
            <a:tailEnd/>
          </a:ln>
          <a:effectLst/>
        </p:spPr>
        <p:txBody>
          <a:bodyPr wrap="square" lIns="87277" tIns="43638" rIns="87277" bIns="43638">
            <a:spAutoFit/>
          </a:bodyPr>
          <a:lstStyle/>
          <a:p>
            <a:pPr defTabSz="727946" fontAlgn="base">
              <a:spcBef>
                <a:spcPct val="0"/>
              </a:spcBef>
              <a:spcAft>
                <a:spcPct val="0"/>
              </a:spcAft>
            </a:pPr>
            <a:r>
              <a:rPr lang="cs-CZ" sz="1600" b="1" dirty="0" smtClean="0">
                <a:solidFill>
                  <a:schemeClr val="bg1"/>
                </a:solidFill>
                <a:latin typeface="Arial" pitchFamily="34" charset="0"/>
                <a:cs typeface="Arial" panose="020B0604020202020204" pitchFamily="34" charset="0"/>
              </a:rPr>
              <a:t>„</a:t>
            </a:r>
            <a:r>
              <a:rPr lang="en-GB" sz="1600" b="1" dirty="0" smtClean="0">
                <a:solidFill>
                  <a:schemeClr val="bg1"/>
                </a:solidFill>
                <a:latin typeface="Arial" pitchFamily="34" charset="0"/>
                <a:cs typeface="Arial" panose="020B0604020202020204" pitchFamily="34" charset="0"/>
              </a:rPr>
              <a:t>Severe Storms RGB</a:t>
            </a:r>
            <a:r>
              <a:rPr lang="cs-CZ" sz="1600" b="1" dirty="0" smtClean="0">
                <a:solidFill>
                  <a:schemeClr val="bg1"/>
                </a:solidFill>
                <a:latin typeface="Arial" pitchFamily="34" charset="0"/>
                <a:cs typeface="Arial" panose="020B0604020202020204" pitchFamily="34" charset="0"/>
              </a:rPr>
              <a:t>“,</a:t>
            </a:r>
            <a:r>
              <a:rPr lang="en-GB" sz="1600" b="1" dirty="0" smtClean="0">
                <a:solidFill>
                  <a:schemeClr val="bg1"/>
                </a:solidFill>
                <a:latin typeface="Arial" pitchFamily="34" charset="0"/>
                <a:cs typeface="Arial" panose="020B0604020202020204" pitchFamily="34" charset="0"/>
              </a:rPr>
              <a:t>  </a:t>
            </a:r>
            <a:r>
              <a:rPr lang="cs-CZ" sz="1600" b="1" dirty="0" smtClean="0">
                <a:solidFill>
                  <a:schemeClr val="bg1"/>
                </a:solidFill>
                <a:latin typeface="Arial" pitchFamily="34" charset="0"/>
                <a:cs typeface="Arial" panose="020B0604020202020204" pitchFamily="34" charset="0"/>
              </a:rPr>
              <a:t>„</a:t>
            </a:r>
            <a:r>
              <a:rPr lang="en-GB" sz="1600" b="1" dirty="0" smtClean="0">
                <a:solidFill>
                  <a:schemeClr val="bg1"/>
                </a:solidFill>
                <a:latin typeface="Arial" pitchFamily="34" charset="0"/>
                <a:cs typeface="Arial" panose="020B0604020202020204" pitchFamily="34" charset="0"/>
              </a:rPr>
              <a:t>Convective Storms RGB</a:t>
            </a:r>
            <a:r>
              <a:rPr lang="cs-CZ" sz="1600" b="1" dirty="0" smtClean="0">
                <a:solidFill>
                  <a:schemeClr val="bg1"/>
                </a:solidFill>
                <a:latin typeface="Arial" pitchFamily="34" charset="0"/>
                <a:cs typeface="Arial" panose="020B0604020202020204" pitchFamily="34" charset="0"/>
              </a:rPr>
              <a:t>“</a:t>
            </a:r>
            <a:r>
              <a:rPr lang="en-GB" sz="1600" b="1" dirty="0" smtClean="0">
                <a:solidFill>
                  <a:schemeClr val="bg1"/>
                </a:solidFill>
                <a:latin typeface="Arial" pitchFamily="34" charset="0"/>
                <a:cs typeface="Arial" panose="020B0604020202020204" pitchFamily="34" charset="0"/>
              </a:rPr>
              <a:t>, </a:t>
            </a:r>
            <a:r>
              <a:rPr lang="en-US" sz="1600" dirty="0" smtClean="0">
                <a:solidFill>
                  <a:schemeClr val="bg1"/>
                </a:solidFill>
                <a:latin typeface="Arial" pitchFamily="34" charset="0"/>
                <a:cs typeface="Arial" panose="020B0604020202020204" pitchFamily="34" charset="0"/>
              </a:rPr>
              <a:t>or just </a:t>
            </a:r>
            <a:r>
              <a:rPr lang="en-GB" sz="1600" b="1" dirty="0" smtClean="0">
                <a:solidFill>
                  <a:schemeClr val="bg1"/>
                </a:solidFill>
                <a:latin typeface="Arial" pitchFamily="34" charset="0"/>
                <a:cs typeface="Arial" panose="020B0604020202020204" pitchFamily="34" charset="0"/>
              </a:rPr>
              <a:t> </a:t>
            </a:r>
            <a:r>
              <a:rPr lang="cs-CZ" sz="1600" b="1" dirty="0" smtClean="0">
                <a:solidFill>
                  <a:schemeClr val="bg1"/>
                </a:solidFill>
                <a:latin typeface="Arial" pitchFamily="34" charset="0"/>
                <a:cs typeface="Arial" panose="020B0604020202020204" pitchFamily="34" charset="0"/>
              </a:rPr>
              <a:t>„</a:t>
            </a:r>
            <a:r>
              <a:rPr lang="en-GB" sz="1600" b="1" dirty="0" smtClean="0">
                <a:solidFill>
                  <a:schemeClr val="bg1"/>
                </a:solidFill>
                <a:latin typeface="Arial" pitchFamily="34" charset="0"/>
                <a:cs typeface="Arial" panose="020B0604020202020204" pitchFamily="34" charset="0"/>
              </a:rPr>
              <a:t>Storm-RGB“    </a:t>
            </a:r>
            <a:r>
              <a:rPr lang="en-GB" sz="1400" b="1" dirty="0" smtClean="0">
                <a:solidFill>
                  <a:schemeClr val="bg1"/>
                </a:solidFill>
                <a:latin typeface="Arial" pitchFamily="34" charset="0"/>
                <a:cs typeface="Arial" panose="020B0604020202020204" pitchFamily="34" charset="0"/>
              </a:rPr>
              <a:t>(MSG SEVIRI and MTG FCI)</a:t>
            </a:r>
            <a:endParaRPr lang="en-GB" sz="1600" b="1" dirty="0" smtClean="0">
              <a:solidFill>
                <a:schemeClr val="bg1"/>
              </a:solidFill>
              <a:latin typeface="Arial" pitchFamily="34" charset="0"/>
              <a:cs typeface="Arial" panose="020B0604020202020204" pitchFamily="34" charset="0"/>
            </a:endParaRPr>
          </a:p>
          <a:p>
            <a:pPr defTabSz="727946" fontAlgn="base">
              <a:spcBef>
                <a:spcPct val="0"/>
              </a:spcBef>
              <a:spcAft>
                <a:spcPct val="0"/>
              </a:spcAft>
            </a:pPr>
            <a:endParaRPr lang="en-GB" sz="1600" b="1" dirty="0">
              <a:solidFill>
                <a:schemeClr val="bg1"/>
              </a:solidFill>
              <a:latin typeface="Arial" pitchFamily="34" charset="0"/>
              <a:cs typeface="Arial" panose="020B0604020202020204" pitchFamily="34" charset="0"/>
            </a:endParaRPr>
          </a:p>
          <a:p>
            <a:pPr defTabSz="727946" fontAlgn="base">
              <a:spcBef>
                <a:spcPct val="0"/>
              </a:spcBef>
              <a:spcAft>
                <a:spcPct val="0"/>
              </a:spcAft>
            </a:pPr>
            <a:r>
              <a:rPr lang="en-GB" sz="1400" dirty="0" smtClean="0">
                <a:solidFill>
                  <a:schemeClr val="bg1"/>
                </a:solidFill>
                <a:latin typeface="Arial" pitchFamily="34" charset="0"/>
                <a:cs typeface="Arial" panose="020B0604020202020204" pitchFamily="34" charset="0"/>
                <a:hlinkClick r:id="rId2"/>
              </a:rPr>
              <a:t>https</a:t>
            </a:r>
            <a:r>
              <a:rPr lang="en-GB" sz="1400" dirty="0">
                <a:solidFill>
                  <a:schemeClr val="bg1"/>
                </a:solidFill>
                <a:latin typeface="Arial" pitchFamily="34" charset="0"/>
                <a:cs typeface="Arial" panose="020B0604020202020204" pitchFamily="34" charset="0"/>
                <a:hlinkClick r:id="rId2"/>
              </a:rPr>
              <a:t>://</a:t>
            </a:r>
            <a:r>
              <a:rPr lang="en-GB" sz="1400" dirty="0" smtClean="0">
                <a:solidFill>
                  <a:schemeClr val="bg1"/>
                </a:solidFill>
                <a:latin typeface="Arial" pitchFamily="34" charset="0"/>
                <a:cs typeface="Arial" panose="020B0604020202020204" pitchFamily="34" charset="0"/>
                <a:hlinkClick r:id="rId2"/>
              </a:rPr>
              <a:t>www.eumetrain.org/sites/default/files/2025-02/severe_storm_QG.pdf</a:t>
            </a:r>
            <a:r>
              <a:rPr lang="en-GB" sz="1400" dirty="0" smtClean="0">
                <a:solidFill>
                  <a:schemeClr val="bg1"/>
                </a:solidFill>
                <a:latin typeface="Arial" pitchFamily="34" charset="0"/>
                <a:cs typeface="Arial" panose="020B0604020202020204" pitchFamily="34" charset="0"/>
              </a:rPr>
              <a:t> </a:t>
            </a:r>
            <a:r>
              <a:rPr lang="en-GB" sz="1400" dirty="0">
                <a:solidFill>
                  <a:schemeClr val="bg1"/>
                </a:solidFill>
                <a:latin typeface="Arial" pitchFamily="34" charset="0"/>
                <a:cs typeface="Arial" panose="020B0604020202020204" pitchFamily="34" charset="0"/>
              </a:rPr>
              <a:t> or  </a:t>
            </a:r>
            <a:r>
              <a:rPr lang="en-GB" sz="1400" dirty="0">
                <a:solidFill>
                  <a:schemeClr val="bg1"/>
                </a:solidFill>
                <a:latin typeface="Arial" pitchFamily="34" charset="0"/>
                <a:cs typeface="Arial" panose="020B0604020202020204" pitchFamily="34" charset="0"/>
                <a:hlinkClick r:id="rId3"/>
              </a:rPr>
              <a:t>https://convectivestorm.blogspot.com</a:t>
            </a:r>
            <a:r>
              <a:rPr lang="en-GB" sz="1400" dirty="0" smtClean="0">
                <a:solidFill>
                  <a:schemeClr val="bg1"/>
                </a:solidFill>
                <a:latin typeface="Arial" pitchFamily="34" charset="0"/>
                <a:cs typeface="Arial" panose="020B0604020202020204" pitchFamily="34" charset="0"/>
                <a:hlinkClick r:id="rId3"/>
              </a:rPr>
              <a:t>/</a:t>
            </a:r>
            <a:r>
              <a:rPr lang="en-GB" sz="1400" dirty="0" smtClean="0">
                <a:solidFill>
                  <a:schemeClr val="bg1"/>
                </a:solidFill>
                <a:latin typeface="Arial" pitchFamily="34" charset="0"/>
                <a:cs typeface="Arial" panose="020B0604020202020204" pitchFamily="34" charset="0"/>
              </a:rPr>
              <a:t> </a:t>
            </a:r>
            <a:endParaRPr lang="en-GB" sz="1400" dirty="0">
              <a:solidFill>
                <a:schemeClr val="bg1"/>
              </a:solidFill>
              <a:latin typeface="Arial" pitchFamily="34" charset="0"/>
              <a:cs typeface="Arial" panose="020B0604020202020204" pitchFamily="34" charset="0"/>
            </a:endParaRPr>
          </a:p>
        </p:txBody>
      </p:sp>
      <p:sp>
        <p:nvSpPr>
          <p:cNvPr id="8" name="Text Box 2"/>
          <p:cNvSpPr txBox="1">
            <a:spLocks noChangeArrowheads="1"/>
          </p:cNvSpPr>
          <p:nvPr/>
        </p:nvSpPr>
        <p:spPr bwMode="auto">
          <a:xfrm>
            <a:off x="1049728" y="1179984"/>
            <a:ext cx="5688632" cy="857570"/>
          </a:xfrm>
          <a:prstGeom prst="rect">
            <a:avLst/>
          </a:prstGeom>
          <a:noFill/>
          <a:ln w="9525">
            <a:noFill/>
            <a:miter lim="800000"/>
            <a:headEnd/>
            <a:tailEnd/>
          </a:ln>
          <a:effectLst/>
        </p:spPr>
        <p:txBody>
          <a:bodyPr wrap="square" lIns="87277" tIns="43638" rIns="87277" bIns="43638">
            <a:spAutoFit/>
          </a:bodyPr>
          <a:lstStyle/>
          <a:p>
            <a:pPr defTabSz="727946" fontAlgn="base">
              <a:spcBef>
                <a:spcPct val="0"/>
              </a:spcBef>
              <a:spcAft>
                <a:spcPct val="0"/>
              </a:spcAft>
            </a:pPr>
            <a:r>
              <a:rPr lang="en-GB" sz="1600" b="1" dirty="0">
                <a:solidFill>
                  <a:srgbClr val="F41100"/>
                </a:solidFill>
                <a:latin typeface="Arial" panose="020B0604020202020204" pitchFamily="34" charset="0"/>
                <a:cs typeface="Arial" panose="020B0604020202020204" pitchFamily="34" charset="0"/>
              </a:rPr>
              <a:t>R = Difference WV6.2 - WV7.3</a:t>
            </a:r>
          </a:p>
          <a:p>
            <a:pPr defTabSz="727946" fontAlgn="base">
              <a:spcBef>
                <a:spcPct val="0"/>
              </a:spcBef>
              <a:spcAft>
                <a:spcPct val="0"/>
              </a:spcAft>
            </a:pPr>
            <a:r>
              <a:rPr lang="en-GB" sz="1600" b="1" dirty="0">
                <a:solidFill>
                  <a:srgbClr val="02EE13"/>
                </a:solidFill>
                <a:latin typeface="Arial" pitchFamily="34" charset="0"/>
                <a:cs typeface="Arial" panose="020B0604020202020204" pitchFamily="34" charset="0"/>
              </a:rPr>
              <a:t>G = Difference </a:t>
            </a:r>
            <a:r>
              <a:rPr lang="en-GB" sz="1600" b="1" dirty="0" smtClean="0">
                <a:solidFill>
                  <a:srgbClr val="02EE13"/>
                </a:solidFill>
                <a:latin typeface="Arial" pitchFamily="34" charset="0"/>
                <a:cs typeface="Arial" panose="020B0604020202020204" pitchFamily="34" charset="0"/>
              </a:rPr>
              <a:t>IR 3.9 </a:t>
            </a:r>
            <a:r>
              <a:rPr lang="en-GB" sz="1600" b="1" dirty="0">
                <a:solidFill>
                  <a:srgbClr val="02EE13"/>
                </a:solidFill>
                <a:latin typeface="Arial" pitchFamily="34" charset="0"/>
                <a:cs typeface="Arial" panose="020B0604020202020204" pitchFamily="34" charset="0"/>
              </a:rPr>
              <a:t>- IR10.8</a:t>
            </a:r>
          </a:p>
          <a:p>
            <a:pPr defTabSz="727946" fontAlgn="base">
              <a:spcBef>
                <a:spcPct val="0"/>
              </a:spcBef>
              <a:spcAft>
                <a:spcPct val="0"/>
              </a:spcAft>
            </a:pPr>
            <a:r>
              <a:rPr lang="en-GB" sz="1600" b="1" dirty="0">
                <a:solidFill>
                  <a:srgbClr val="0066FF"/>
                </a:solidFill>
                <a:latin typeface="Arial" pitchFamily="34" charset="0"/>
                <a:cs typeface="Arial" panose="020B0604020202020204" pitchFamily="34" charset="0"/>
              </a:rPr>
              <a:t>B = Difference NIR1.6 - VIS0.6</a:t>
            </a:r>
          </a:p>
        </p:txBody>
      </p:sp>
      <p:sp>
        <p:nvSpPr>
          <p:cNvPr id="9" name="TextovéPole 8"/>
          <p:cNvSpPr txBox="1"/>
          <p:nvPr/>
        </p:nvSpPr>
        <p:spPr>
          <a:xfrm>
            <a:off x="1123278" y="4036887"/>
            <a:ext cx="6515955" cy="1393234"/>
          </a:xfrm>
          <a:prstGeom prst="rect">
            <a:avLst/>
          </a:prstGeom>
          <a:noFill/>
          <a:ln>
            <a:solidFill>
              <a:srgbClr val="C00000"/>
            </a:solidFill>
          </a:ln>
        </p:spPr>
        <p:txBody>
          <a:bodyPr wrap="square" lIns="144000" tIns="108000" rIns="144000" bIns="144000" rtlCol="0">
            <a:spAutoFit/>
          </a:bodyPr>
          <a:lstStyle/>
          <a:p>
            <a:pPr marL="266700" indent="-266700" algn="just" fontAlgn="base">
              <a:spcBef>
                <a:spcPct val="0"/>
              </a:spcBef>
              <a:spcAft>
                <a:spcPct val="0"/>
              </a:spcAft>
              <a:buFont typeface="Wingdings" pitchFamily="2" charset="2"/>
              <a:buChar char="Ø"/>
            </a:pPr>
            <a:r>
              <a:rPr lang="en-US" sz="1400" dirty="0" smtClean="0">
                <a:solidFill>
                  <a:schemeClr val="bg1"/>
                </a:solidFill>
                <a:latin typeface="Arial" panose="020B0604020202020204" pitchFamily="34" charset="0"/>
                <a:cs typeface="Arial" panose="020B0604020202020204" pitchFamily="34" charset="0"/>
              </a:rPr>
              <a:t>red component</a:t>
            </a:r>
            <a:r>
              <a:rPr lang="cs-CZ" sz="1400" dirty="0" smtClean="0">
                <a:solidFill>
                  <a:schemeClr val="bg1"/>
                </a:solidFill>
                <a:latin typeface="Arial" panose="020B0604020202020204" pitchFamily="34" charset="0"/>
                <a:cs typeface="Arial" panose="020B0604020202020204" pitchFamily="34" charset="0"/>
              </a:rPr>
              <a:t> – </a:t>
            </a:r>
            <a:r>
              <a:rPr lang="en-US" sz="1400" dirty="0" smtClean="0">
                <a:solidFill>
                  <a:schemeClr val="bg1"/>
                </a:solidFill>
                <a:latin typeface="Arial" panose="020B0604020202020204" pitchFamily="34" charset="0"/>
                <a:cs typeface="Arial" panose="020B0604020202020204" pitchFamily="34" charset="0"/>
              </a:rPr>
              <a:t>suppresses anything else but highest clouds</a:t>
            </a:r>
            <a:r>
              <a:rPr lang="cs-CZ" sz="1400" dirty="0" smtClean="0">
                <a:solidFill>
                  <a:schemeClr val="bg1"/>
                </a:solidFill>
                <a:latin typeface="Arial" panose="020B0604020202020204" pitchFamily="34" charset="0"/>
                <a:cs typeface="Arial" panose="020B0604020202020204" pitchFamily="34" charset="0"/>
              </a:rPr>
              <a:t> (</a:t>
            </a:r>
            <a:r>
              <a:rPr lang="cs-CZ" sz="1400" i="1" dirty="0" err="1" smtClean="0">
                <a:solidFill>
                  <a:schemeClr val="bg1"/>
                </a:solidFill>
                <a:latin typeface="Arial" panose="020B0604020202020204" pitchFamily="34" charset="0"/>
                <a:cs typeface="Arial" panose="020B0604020202020204" pitchFamily="34" charset="0"/>
              </a:rPr>
              <a:t>Ci</a:t>
            </a:r>
            <a:r>
              <a:rPr lang="cs-CZ" sz="1400" dirty="0" smtClean="0">
                <a:solidFill>
                  <a:schemeClr val="bg1"/>
                </a:solidFill>
                <a:latin typeface="Arial" panose="020B0604020202020204" pitchFamily="34" charset="0"/>
                <a:cs typeface="Arial" panose="020B0604020202020204" pitchFamily="34" charset="0"/>
              </a:rPr>
              <a:t>, </a:t>
            </a:r>
            <a:r>
              <a:rPr lang="cs-CZ" sz="1400" i="1" dirty="0" smtClean="0">
                <a:solidFill>
                  <a:schemeClr val="bg1"/>
                </a:solidFill>
                <a:latin typeface="Arial" panose="020B0604020202020204" pitchFamily="34" charset="0"/>
                <a:cs typeface="Arial" panose="020B0604020202020204" pitchFamily="34" charset="0"/>
              </a:rPr>
              <a:t>Cb</a:t>
            </a:r>
            <a:r>
              <a:rPr lang="en-US" sz="1400" i="1" dirty="0" smtClean="0">
                <a:solidFill>
                  <a:schemeClr val="bg1"/>
                </a:solidFill>
                <a:latin typeface="Arial" panose="020B0604020202020204" pitchFamily="34" charset="0"/>
                <a:cs typeface="Arial" panose="020B0604020202020204" pitchFamily="34" charset="0"/>
              </a:rPr>
              <a:t>, Ns</a:t>
            </a:r>
            <a:r>
              <a:rPr lang="cs-CZ" sz="1400" dirty="0" smtClean="0">
                <a:solidFill>
                  <a:schemeClr val="bg1"/>
                </a:solidFill>
                <a:latin typeface="Arial" panose="020B0604020202020204" pitchFamily="34" charset="0"/>
                <a:cs typeface="Arial" panose="020B0604020202020204" pitchFamily="34" charset="0"/>
              </a:rPr>
              <a:t>)</a:t>
            </a:r>
          </a:p>
          <a:p>
            <a:pPr marL="266700" indent="-266700" algn="just" fontAlgn="base">
              <a:spcBef>
                <a:spcPct val="0"/>
              </a:spcBef>
              <a:spcAft>
                <a:spcPct val="0"/>
              </a:spcAft>
              <a:buFont typeface="Wingdings" pitchFamily="2" charset="2"/>
              <a:buChar char="Ø"/>
            </a:pPr>
            <a:endParaRPr lang="cs-CZ" sz="900" dirty="0" smtClean="0">
              <a:solidFill>
                <a:schemeClr val="bg1"/>
              </a:solidFill>
              <a:latin typeface="Arial" panose="020B0604020202020204" pitchFamily="34" charset="0"/>
              <a:cs typeface="Arial" panose="020B0604020202020204" pitchFamily="34" charset="0"/>
            </a:endParaRPr>
          </a:p>
          <a:p>
            <a:pPr marL="266700" indent="-266700" algn="just" fontAlgn="base">
              <a:spcBef>
                <a:spcPct val="0"/>
              </a:spcBef>
              <a:spcAft>
                <a:spcPct val="0"/>
              </a:spcAft>
              <a:buFont typeface="Wingdings" pitchFamily="2" charset="2"/>
              <a:buChar char="Ø"/>
            </a:pPr>
            <a:r>
              <a:rPr lang="en-US" sz="1400" dirty="0" smtClean="0">
                <a:solidFill>
                  <a:schemeClr val="bg1"/>
                </a:solidFill>
                <a:latin typeface="Arial" panose="020B0604020202020204" pitchFamily="34" charset="0"/>
                <a:cs typeface="Arial" panose="020B0604020202020204" pitchFamily="34" charset="0"/>
              </a:rPr>
              <a:t>green component</a:t>
            </a:r>
            <a:r>
              <a:rPr lang="cs-CZ" sz="1400" dirty="0" smtClean="0">
                <a:solidFill>
                  <a:schemeClr val="bg1"/>
                </a:solidFill>
                <a:latin typeface="Arial" panose="020B0604020202020204" pitchFamily="34" charset="0"/>
                <a:cs typeface="Arial" panose="020B0604020202020204" pitchFamily="34" charset="0"/>
              </a:rPr>
              <a:t> – </a:t>
            </a:r>
            <a:r>
              <a:rPr lang="en-US" sz="1400" dirty="0" smtClean="0">
                <a:solidFill>
                  <a:schemeClr val="bg1"/>
                </a:solidFill>
                <a:latin typeface="Arial" panose="020B0604020202020204" pitchFamily="34" charset="0"/>
                <a:cs typeface="Arial" panose="020B0604020202020204" pitchFamily="34" charset="0"/>
              </a:rPr>
              <a:t>highest values for clouds with highest </a:t>
            </a:r>
            <a:r>
              <a:rPr lang="cs-CZ" sz="1400" dirty="0" smtClean="0">
                <a:solidFill>
                  <a:schemeClr val="bg1"/>
                </a:solidFill>
                <a:latin typeface="Arial" panose="020B0604020202020204" pitchFamily="34" charset="0"/>
                <a:cs typeface="Arial" panose="020B0604020202020204" pitchFamily="34" charset="0"/>
              </a:rPr>
              <a:t>3.9 µm</a:t>
            </a:r>
            <a:r>
              <a:rPr lang="en-US" sz="1400" dirty="0" smtClean="0">
                <a:solidFill>
                  <a:schemeClr val="bg1"/>
                </a:solidFill>
                <a:latin typeface="Arial" panose="020B0604020202020204" pitchFamily="34" charset="0"/>
                <a:cs typeface="Arial" panose="020B0604020202020204" pitchFamily="34" charset="0"/>
              </a:rPr>
              <a:t> reflectivity</a:t>
            </a:r>
            <a:r>
              <a:rPr lang="cs-CZ" sz="1400" dirty="0" smtClean="0">
                <a:solidFill>
                  <a:schemeClr val="bg1"/>
                </a:solidFill>
                <a:latin typeface="Arial" panose="020B0604020202020204" pitchFamily="34" charset="0"/>
                <a:cs typeface="Arial" panose="020B0604020202020204" pitchFamily="34" charset="0"/>
              </a:rPr>
              <a:t> </a:t>
            </a:r>
            <a:r>
              <a:rPr lang="en-US" sz="1400" dirty="0" smtClean="0">
                <a:solidFill>
                  <a:schemeClr val="bg1"/>
                </a:solidFill>
                <a:latin typeface="Arial" panose="020B0604020202020204" pitchFamily="34" charset="0"/>
                <a:cs typeface="Arial" panose="020B0604020202020204" pitchFamily="34" charset="0"/>
              </a:rPr>
              <a:t>and/or clouds at very low temperatures in</a:t>
            </a:r>
            <a:r>
              <a:rPr lang="cs-CZ" sz="1400" dirty="0" smtClean="0">
                <a:solidFill>
                  <a:schemeClr val="bg1"/>
                </a:solidFill>
                <a:latin typeface="Arial" panose="020B0604020202020204" pitchFamily="34" charset="0"/>
                <a:cs typeface="Arial" panose="020B0604020202020204" pitchFamily="34" charset="0"/>
              </a:rPr>
              <a:t> </a:t>
            </a:r>
            <a:r>
              <a:rPr lang="en-US" sz="1400" dirty="0" smtClean="0">
                <a:solidFill>
                  <a:schemeClr val="bg1"/>
                </a:solidFill>
                <a:latin typeface="Arial" panose="020B0604020202020204" pitchFamily="34" charset="0"/>
                <a:cs typeface="Arial" panose="020B0604020202020204" pitchFamily="34" charset="0"/>
              </a:rPr>
              <a:t>the </a:t>
            </a:r>
            <a:r>
              <a:rPr lang="cs-CZ" sz="1400" dirty="0" smtClean="0">
                <a:solidFill>
                  <a:schemeClr val="bg1"/>
                </a:solidFill>
                <a:latin typeface="Arial" panose="020B0604020202020204" pitchFamily="34" charset="0"/>
                <a:cs typeface="Arial" panose="020B0604020202020204" pitchFamily="34" charset="0"/>
              </a:rPr>
              <a:t>IR10.8</a:t>
            </a:r>
            <a:r>
              <a:rPr lang="en-US" sz="1400" dirty="0" smtClean="0">
                <a:solidFill>
                  <a:schemeClr val="bg1"/>
                </a:solidFill>
                <a:latin typeface="Arial" panose="020B0604020202020204" pitchFamily="34" charset="0"/>
                <a:cs typeface="Arial" panose="020B0604020202020204" pitchFamily="34" charset="0"/>
              </a:rPr>
              <a:t> band</a:t>
            </a:r>
            <a:endParaRPr lang="cs-CZ" sz="1400" dirty="0" smtClean="0">
              <a:solidFill>
                <a:schemeClr val="bg1"/>
              </a:solidFill>
              <a:latin typeface="Arial" panose="020B0604020202020204" pitchFamily="34" charset="0"/>
              <a:cs typeface="Arial" panose="020B0604020202020204" pitchFamily="34" charset="0"/>
            </a:endParaRPr>
          </a:p>
          <a:p>
            <a:pPr marL="266700" indent="-266700" algn="just" fontAlgn="base">
              <a:spcBef>
                <a:spcPct val="0"/>
              </a:spcBef>
              <a:spcAft>
                <a:spcPct val="0"/>
              </a:spcAft>
              <a:buFont typeface="Wingdings" pitchFamily="2" charset="2"/>
              <a:buChar char="Ø"/>
            </a:pPr>
            <a:endParaRPr lang="cs-CZ" sz="900" dirty="0" smtClean="0">
              <a:solidFill>
                <a:schemeClr val="bg1"/>
              </a:solidFill>
              <a:latin typeface="Arial" panose="020B0604020202020204" pitchFamily="34" charset="0"/>
              <a:cs typeface="Arial" panose="020B0604020202020204" pitchFamily="34" charset="0"/>
            </a:endParaRPr>
          </a:p>
          <a:p>
            <a:pPr marL="266700" indent="-266700" algn="just" fontAlgn="base">
              <a:spcBef>
                <a:spcPct val="0"/>
              </a:spcBef>
              <a:spcAft>
                <a:spcPct val="0"/>
              </a:spcAft>
              <a:buFont typeface="Wingdings" pitchFamily="2" charset="2"/>
              <a:buChar char="Ø"/>
            </a:pPr>
            <a:r>
              <a:rPr lang="en-US" sz="1400" dirty="0" smtClean="0">
                <a:solidFill>
                  <a:schemeClr val="bg1"/>
                </a:solidFill>
                <a:latin typeface="Arial" panose="020B0604020202020204" pitchFamily="34" charset="0"/>
                <a:cs typeface="Arial" panose="020B0604020202020204" pitchFamily="34" charset="0"/>
              </a:rPr>
              <a:t>blue component</a:t>
            </a:r>
            <a:r>
              <a:rPr lang="cs-CZ" sz="1400" dirty="0" smtClean="0">
                <a:solidFill>
                  <a:schemeClr val="bg1"/>
                </a:solidFill>
                <a:latin typeface="Arial" panose="020B0604020202020204" pitchFamily="34" charset="0"/>
                <a:cs typeface="Arial" panose="020B0604020202020204" pitchFamily="34" charset="0"/>
              </a:rPr>
              <a:t> – </a:t>
            </a:r>
            <a:r>
              <a:rPr lang="en-US" sz="1400" dirty="0" smtClean="0">
                <a:solidFill>
                  <a:schemeClr val="bg1"/>
                </a:solidFill>
                <a:latin typeface="Arial" panose="020B0604020202020204" pitchFamily="34" charset="0"/>
                <a:cs typeface="Arial" panose="020B0604020202020204" pitchFamily="34" charset="0"/>
              </a:rPr>
              <a:t>highest values for clouds with high </a:t>
            </a:r>
            <a:r>
              <a:rPr lang="cs-CZ" sz="1400" dirty="0" smtClean="0">
                <a:solidFill>
                  <a:schemeClr val="bg1"/>
                </a:solidFill>
                <a:latin typeface="Arial" panose="020B0604020202020204" pitchFamily="34" charset="0"/>
                <a:cs typeface="Arial" panose="020B0604020202020204" pitchFamily="34" charset="0"/>
              </a:rPr>
              <a:t>1.6 µm</a:t>
            </a:r>
            <a:r>
              <a:rPr lang="en-US" sz="1400" dirty="0" smtClean="0">
                <a:solidFill>
                  <a:schemeClr val="bg1"/>
                </a:solidFill>
                <a:latin typeface="Arial" panose="020B0604020202020204" pitchFamily="34" charset="0"/>
                <a:cs typeface="Arial" panose="020B0604020202020204" pitchFamily="34" charset="0"/>
              </a:rPr>
              <a:t> reflectivity</a:t>
            </a:r>
            <a:endParaRPr lang="en-US" sz="1400" dirty="0">
              <a:solidFill>
                <a:schemeClr val="bg1"/>
              </a:solidFill>
              <a:latin typeface="Arial" panose="020B0604020202020204" pitchFamily="34" charset="0"/>
              <a:cs typeface="Arial" panose="020B0604020202020204" pitchFamily="34" charset="0"/>
            </a:endParaRPr>
          </a:p>
        </p:txBody>
      </p:sp>
      <p:pic>
        <p:nvPicPr>
          <p:cNvPr id="10" name="Obrázek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121445" y="4036887"/>
            <a:ext cx="2852915" cy="1393234"/>
          </a:xfrm>
          <a:prstGeom prst="rect">
            <a:avLst/>
          </a:prstGeom>
        </p:spPr>
      </p:pic>
      <p:sp>
        <p:nvSpPr>
          <p:cNvPr id="12" name="Ovál 11"/>
          <p:cNvSpPr/>
          <p:nvPr/>
        </p:nvSpPr>
        <p:spPr>
          <a:xfrm rot="18360247">
            <a:off x="9856488" y="4312223"/>
            <a:ext cx="347226" cy="432228"/>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ovéPole 12"/>
          <p:cNvSpPr txBox="1"/>
          <p:nvPr/>
        </p:nvSpPr>
        <p:spPr>
          <a:xfrm>
            <a:off x="9404134" y="4106914"/>
            <a:ext cx="551793" cy="276999"/>
          </a:xfrm>
          <a:prstGeom prst="rect">
            <a:avLst/>
          </a:prstGeom>
          <a:noFill/>
        </p:spPr>
        <p:txBody>
          <a:bodyPr wrap="square" rtlCol="0">
            <a:spAutoFit/>
          </a:bodyPr>
          <a:lstStyle/>
          <a:p>
            <a:pPr algn="ctr"/>
            <a:r>
              <a:rPr lang="en-US" sz="600" b="1" dirty="0" smtClean="0">
                <a:solidFill>
                  <a:schemeClr val="bg1"/>
                </a:solidFill>
                <a:latin typeface="Arial" panose="020B0604020202020204" pitchFamily="34" charset="0"/>
                <a:cs typeface="Arial" panose="020B0604020202020204" pitchFamily="34" charset="0"/>
              </a:rPr>
              <a:t>SEVERE STORMS</a:t>
            </a:r>
          </a:p>
        </p:txBody>
      </p:sp>
      <p:sp>
        <p:nvSpPr>
          <p:cNvPr id="2" name="TextovéPole 1"/>
          <p:cNvSpPr txBox="1"/>
          <p:nvPr/>
        </p:nvSpPr>
        <p:spPr>
          <a:xfrm>
            <a:off x="1044622" y="5987848"/>
            <a:ext cx="7550465" cy="276999"/>
          </a:xfrm>
          <a:prstGeom prst="rect">
            <a:avLst/>
          </a:prstGeom>
          <a:noFill/>
        </p:spPr>
        <p:txBody>
          <a:bodyPr wrap="none" rtlCol="0">
            <a:spAutoFit/>
          </a:bodyPr>
          <a:lstStyle/>
          <a:p>
            <a:r>
              <a:rPr lang="en-US" sz="1200" u="sng" dirty="0" smtClean="0">
                <a:solidFill>
                  <a:schemeClr val="bg1"/>
                </a:solidFill>
                <a:latin typeface="Arial" panose="020B0604020202020204" pitchFamily="34" charset="0"/>
                <a:cs typeface="Arial" panose="020B0604020202020204" pitchFamily="34" charset="0"/>
              </a:rPr>
              <a:t>Note</a:t>
            </a:r>
            <a:r>
              <a:rPr lang="en-US" sz="1200" dirty="0" smtClean="0">
                <a:solidFill>
                  <a:schemeClr val="bg1"/>
                </a:solidFill>
                <a:latin typeface="Arial" panose="020B0604020202020204" pitchFamily="34" charset="0"/>
                <a:cs typeface="Arial" panose="020B0604020202020204" pitchFamily="34" charset="0"/>
              </a:rPr>
              <a:t>:  as there are no WV bands on VIIRS, it is not possible to create this RGB product from this instrument.</a:t>
            </a:r>
          </a:p>
        </p:txBody>
      </p:sp>
    </p:spTree>
    <p:extLst>
      <p:ext uri="{BB962C8B-B14F-4D97-AF65-F5344CB8AC3E}">
        <p14:creationId xmlns:p14="http://schemas.microsoft.com/office/powerpoint/2010/main" val="2039777515"/>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108827" y="149312"/>
            <a:ext cx="2421539" cy="334350"/>
          </a:xfrm>
          <a:prstGeom prst="rect">
            <a:avLst/>
          </a:prstGeom>
          <a:noFill/>
          <a:ln w="9525">
            <a:noFill/>
            <a:miter lim="800000"/>
            <a:headEnd/>
            <a:tailEnd/>
          </a:ln>
          <a:effectLst/>
        </p:spPr>
        <p:txBody>
          <a:bodyPr wrap="square" lIns="87277" tIns="43638" rIns="87277" bIns="43638">
            <a:spAutoFit/>
          </a:bodyPr>
          <a:lstStyle/>
          <a:p>
            <a:pPr defTabSz="727946" fontAlgn="base">
              <a:spcBef>
                <a:spcPct val="0"/>
              </a:spcBef>
              <a:spcAft>
                <a:spcPct val="0"/>
              </a:spcAft>
            </a:pPr>
            <a:r>
              <a:rPr lang="en-GB" sz="1600" b="1" dirty="0" smtClean="0">
                <a:solidFill>
                  <a:schemeClr val="tx2">
                    <a:lumMod val="60000"/>
                    <a:lumOff val="40000"/>
                  </a:schemeClr>
                </a:solidFill>
                <a:latin typeface="Arial" panose="020B0604020202020204" pitchFamily="34" charset="0"/>
                <a:cs typeface="Arial" panose="020B0604020202020204" pitchFamily="34" charset="0"/>
              </a:rPr>
              <a:t>Severe Storms RGB</a:t>
            </a:r>
          </a:p>
        </p:txBody>
      </p:sp>
      <p:pic>
        <p:nvPicPr>
          <p:cNvPr id="3" name="Picture 2" descr="M:\_ Thessaloniki presentations\storm RGB\msgce.BT.20140611.1430.0.png"/>
          <p:cNvPicPr>
            <a:picLocks noChangeAspect="1" noChangeArrowheads="1"/>
          </p:cNvPicPr>
          <p:nvPr/>
        </p:nvPicPr>
        <p:blipFill>
          <a:blip r:embed="rId2" cstate="print"/>
          <a:srcRect/>
          <a:stretch>
            <a:fillRect/>
          </a:stretch>
        </p:blipFill>
        <p:spPr bwMode="auto">
          <a:xfrm>
            <a:off x="72000" y="831414"/>
            <a:ext cx="6000000" cy="4500000"/>
          </a:xfrm>
          <a:prstGeom prst="rect">
            <a:avLst/>
          </a:prstGeom>
          <a:noFill/>
        </p:spPr>
      </p:pic>
      <p:pic>
        <p:nvPicPr>
          <p:cNvPr id="4" name="Picture 2" descr="M:\_ Thessaloniki presentations\storm RGB\msgce.storm.20140611.1430.0.png"/>
          <p:cNvPicPr>
            <a:picLocks noChangeAspect="1" noChangeArrowheads="1"/>
          </p:cNvPicPr>
          <p:nvPr/>
        </p:nvPicPr>
        <p:blipFill>
          <a:blip r:embed="rId3" cstate="print"/>
          <a:srcRect/>
          <a:stretch>
            <a:fillRect/>
          </a:stretch>
        </p:blipFill>
        <p:spPr bwMode="auto">
          <a:xfrm>
            <a:off x="6120000" y="831414"/>
            <a:ext cx="6000001" cy="4500000"/>
          </a:xfrm>
          <a:prstGeom prst="rect">
            <a:avLst/>
          </a:prstGeom>
          <a:noFill/>
        </p:spPr>
      </p:pic>
      <p:sp>
        <p:nvSpPr>
          <p:cNvPr id="6" name="Text Box 8"/>
          <p:cNvSpPr txBox="1">
            <a:spLocks noChangeArrowheads="1"/>
          </p:cNvSpPr>
          <p:nvPr/>
        </p:nvSpPr>
        <p:spPr bwMode="auto">
          <a:xfrm>
            <a:off x="7659329" y="206663"/>
            <a:ext cx="4434367" cy="276999"/>
          </a:xfrm>
          <a:prstGeom prst="rect">
            <a:avLst/>
          </a:prstGeom>
          <a:noFill/>
          <a:ln w="9525">
            <a:noFill/>
            <a:miter lim="800000"/>
            <a:headEnd/>
            <a:tailEnd/>
          </a:ln>
        </p:spPr>
        <p:txBody>
          <a:bodyPr wrap="square">
            <a:spAutoFit/>
          </a:bodyPr>
          <a:lstStyle/>
          <a:p>
            <a:r>
              <a:rPr lang="en-US" sz="1200" dirty="0" smtClean="0">
                <a:solidFill>
                  <a:schemeClr val="bg1"/>
                </a:solidFill>
                <a:latin typeface="Arial" panose="020B0604020202020204" pitchFamily="34" charset="0"/>
                <a:cs typeface="Arial" panose="020B0604020202020204" pitchFamily="34" charset="0"/>
              </a:rPr>
              <a:t>11 June 2014  14:30 UTC   Meteosat-10  (MSG-3) SEVIRI</a:t>
            </a:r>
          </a:p>
        </p:txBody>
      </p:sp>
    </p:spTree>
    <p:extLst>
      <p:ext uri="{BB962C8B-B14F-4D97-AF65-F5344CB8AC3E}">
        <p14:creationId xmlns:p14="http://schemas.microsoft.com/office/powerpoint/2010/main" val="287566423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108827" y="149312"/>
            <a:ext cx="2421539" cy="334350"/>
          </a:xfrm>
          <a:prstGeom prst="rect">
            <a:avLst/>
          </a:prstGeom>
          <a:noFill/>
          <a:ln w="9525">
            <a:noFill/>
            <a:miter lim="800000"/>
            <a:headEnd/>
            <a:tailEnd/>
          </a:ln>
          <a:effectLst/>
        </p:spPr>
        <p:txBody>
          <a:bodyPr wrap="square" lIns="87277" tIns="43638" rIns="87277" bIns="43638">
            <a:spAutoFit/>
          </a:bodyPr>
          <a:lstStyle/>
          <a:p>
            <a:pPr defTabSz="727946" fontAlgn="base">
              <a:spcBef>
                <a:spcPct val="0"/>
              </a:spcBef>
              <a:spcAft>
                <a:spcPct val="0"/>
              </a:spcAft>
            </a:pPr>
            <a:r>
              <a:rPr lang="en-GB" sz="1600" b="1" dirty="0" smtClean="0">
                <a:solidFill>
                  <a:schemeClr val="tx2">
                    <a:lumMod val="60000"/>
                    <a:lumOff val="40000"/>
                  </a:schemeClr>
                </a:solidFill>
                <a:latin typeface="Arial" panose="020B0604020202020204" pitchFamily="34" charset="0"/>
                <a:cs typeface="Arial" panose="020B0604020202020204" pitchFamily="34" charset="0"/>
              </a:rPr>
              <a:t>Severe Storms RGB</a:t>
            </a:r>
          </a:p>
        </p:txBody>
      </p:sp>
      <p:pic>
        <p:nvPicPr>
          <p:cNvPr id="3" name="Picture 5" descr="H:\storms 2009\20090522 1000-2355 rss CE\MSG1_20090522-1610_sandwiches\org_200905221610_MSG1_IR-BT_crop.png"/>
          <p:cNvPicPr>
            <a:picLocks noChangeAspect="1" noChangeArrowheads="1"/>
          </p:cNvPicPr>
          <p:nvPr/>
        </p:nvPicPr>
        <p:blipFill>
          <a:blip r:embed="rId2" cstate="print"/>
          <a:srcRect/>
          <a:stretch>
            <a:fillRect/>
          </a:stretch>
        </p:blipFill>
        <p:spPr bwMode="auto">
          <a:xfrm>
            <a:off x="1405066" y="572519"/>
            <a:ext cx="4722281" cy="2952000"/>
          </a:xfrm>
          <a:prstGeom prst="rect">
            <a:avLst/>
          </a:prstGeom>
          <a:noFill/>
          <a:ln w="0">
            <a:solidFill>
              <a:schemeClr val="bg1">
                <a:lumMod val="50000"/>
              </a:schemeClr>
            </a:solidFill>
          </a:ln>
        </p:spPr>
      </p:pic>
      <p:pic>
        <p:nvPicPr>
          <p:cNvPr id="4" name="Picture 6" descr="H:\storms 2009\20090522 1000-2355 rss CE\MSG1_20090522-1610_sandwiches\org_200905221610_MSG1_storm-RGB_crop.png"/>
          <p:cNvPicPr>
            <a:picLocks noChangeAspect="1" noChangeArrowheads="1"/>
          </p:cNvPicPr>
          <p:nvPr/>
        </p:nvPicPr>
        <p:blipFill>
          <a:blip r:embed="rId3" cstate="print"/>
          <a:srcRect/>
          <a:stretch>
            <a:fillRect/>
          </a:stretch>
        </p:blipFill>
        <p:spPr bwMode="auto">
          <a:xfrm>
            <a:off x="6243483" y="572519"/>
            <a:ext cx="4722281" cy="2952000"/>
          </a:xfrm>
          <a:prstGeom prst="rect">
            <a:avLst/>
          </a:prstGeom>
          <a:noFill/>
          <a:ln w="0">
            <a:solidFill>
              <a:schemeClr val="bg1">
                <a:lumMod val="50000"/>
              </a:schemeClr>
            </a:solidFill>
          </a:ln>
        </p:spPr>
      </p:pic>
      <p:pic>
        <p:nvPicPr>
          <p:cNvPr id="5" name="Picture 7" descr="H:\storms 2009\20090522 1000-2355 rss CE\MSG1_20090522-1610_sandwiches\sandwich_200905221610_MSG1_HRV_IR-BT_crop.png"/>
          <p:cNvPicPr>
            <a:picLocks noChangeAspect="1" noChangeArrowheads="1"/>
          </p:cNvPicPr>
          <p:nvPr/>
        </p:nvPicPr>
        <p:blipFill>
          <a:blip r:embed="rId4" cstate="print"/>
          <a:srcRect/>
          <a:stretch>
            <a:fillRect/>
          </a:stretch>
        </p:blipFill>
        <p:spPr bwMode="auto">
          <a:xfrm>
            <a:off x="1405066" y="3646142"/>
            <a:ext cx="4722281" cy="2952000"/>
          </a:xfrm>
          <a:prstGeom prst="rect">
            <a:avLst/>
          </a:prstGeom>
          <a:noFill/>
          <a:ln w="0">
            <a:solidFill>
              <a:schemeClr val="bg1">
                <a:lumMod val="50000"/>
              </a:schemeClr>
            </a:solidFill>
          </a:ln>
        </p:spPr>
      </p:pic>
      <p:pic>
        <p:nvPicPr>
          <p:cNvPr id="6" name="Picture 8" descr="H:\storms 2009\20090522 1000-2355 rss CE\MSG1_20090522-1610_sandwiches\sandwich_200905221610_MSG1_HRV_storm-RGB_crop.png"/>
          <p:cNvPicPr>
            <a:picLocks noChangeAspect="1" noChangeArrowheads="1"/>
          </p:cNvPicPr>
          <p:nvPr/>
        </p:nvPicPr>
        <p:blipFill>
          <a:blip r:embed="rId5" cstate="print"/>
          <a:srcRect/>
          <a:stretch>
            <a:fillRect/>
          </a:stretch>
        </p:blipFill>
        <p:spPr bwMode="auto">
          <a:xfrm>
            <a:off x="6243483" y="3646143"/>
            <a:ext cx="4722282" cy="2952000"/>
          </a:xfrm>
          <a:prstGeom prst="rect">
            <a:avLst/>
          </a:prstGeom>
          <a:noFill/>
          <a:ln w="0">
            <a:solidFill>
              <a:schemeClr val="bg1">
                <a:lumMod val="50000"/>
              </a:schemeClr>
            </a:solidFill>
          </a:ln>
        </p:spPr>
      </p:pic>
      <p:sp>
        <p:nvSpPr>
          <p:cNvPr id="8" name="Text Box 8"/>
          <p:cNvSpPr txBox="1">
            <a:spLocks noChangeArrowheads="1"/>
          </p:cNvSpPr>
          <p:nvPr/>
        </p:nvSpPr>
        <p:spPr bwMode="auto">
          <a:xfrm>
            <a:off x="6713399" y="206663"/>
            <a:ext cx="4434367" cy="276999"/>
          </a:xfrm>
          <a:prstGeom prst="rect">
            <a:avLst/>
          </a:prstGeom>
          <a:noFill/>
          <a:ln w="9525">
            <a:noFill/>
            <a:miter lim="800000"/>
            <a:headEnd/>
            <a:tailEnd/>
          </a:ln>
        </p:spPr>
        <p:txBody>
          <a:bodyPr wrap="square">
            <a:spAutoFit/>
          </a:bodyPr>
          <a:lstStyle/>
          <a:p>
            <a:r>
              <a:rPr lang="en-US" sz="1200" dirty="0" smtClean="0">
                <a:solidFill>
                  <a:schemeClr val="bg1"/>
                </a:solidFill>
                <a:latin typeface="Arial" panose="020B0604020202020204" pitchFamily="34" charset="0"/>
                <a:cs typeface="Arial" panose="020B0604020202020204" pitchFamily="34" charset="0"/>
              </a:rPr>
              <a:t>22 May 2009  16:10 UTC   Meteosat-8  (MSG-1) SEVIRI RSS</a:t>
            </a:r>
          </a:p>
        </p:txBody>
      </p:sp>
    </p:spTree>
    <p:extLst>
      <p:ext uri="{BB962C8B-B14F-4D97-AF65-F5344CB8AC3E}">
        <p14:creationId xmlns:p14="http://schemas.microsoft.com/office/powerpoint/2010/main" val="111086645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108827" y="149312"/>
            <a:ext cx="2421539" cy="334350"/>
          </a:xfrm>
          <a:prstGeom prst="rect">
            <a:avLst/>
          </a:prstGeom>
          <a:noFill/>
          <a:ln w="9525">
            <a:noFill/>
            <a:miter lim="800000"/>
            <a:headEnd/>
            <a:tailEnd/>
          </a:ln>
          <a:effectLst/>
        </p:spPr>
        <p:txBody>
          <a:bodyPr wrap="square" lIns="87277" tIns="43638" rIns="87277" bIns="43638">
            <a:spAutoFit/>
          </a:bodyPr>
          <a:lstStyle/>
          <a:p>
            <a:pPr defTabSz="727946" fontAlgn="base">
              <a:spcBef>
                <a:spcPct val="0"/>
              </a:spcBef>
              <a:spcAft>
                <a:spcPct val="0"/>
              </a:spcAft>
            </a:pPr>
            <a:r>
              <a:rPr lang="en-GB" sz="1600" b="1" dirty="0" smtClean="0">
                <a:solidFill>
                  <a:schemeClr val="tx2">
                    <a:lumMod val="60000"/>
                    <a:lumOff val="40000"/>
                  </a:schemeClr>
                </a:solidFill>
                <a:latin typeface="Arial" panose="020B0604020202020204" pitchFamily="34" charset="0"/>
                <a:cs typeface="Arial" panose="020B0604020202020204" pitchFamily="34" charset="0"/>
              </a:rPr>
              <a:t>Severe Storms RGB</a:t>
            </a:r>
          </a:p>
        </p:txBody>
      </p:sp>
      <p:sp>
        <p:nvSpPr>
          <p:cNvPr id="6" name="Text Box 8"/>
          <p:cNvSpPr txBox="1">
            <a:spLocks noChangeArrowheads="1"/>
          </p:cNvSpPr>
          <p:nvPr/>
        </p:nvSpPr>
        <p:spPr bwMode="auto">
          <a:xfrm>
            <a:off x="7685690" y="509386"/>
            <a:ext cx="4017917" cy="938719"/>
          </a:xfrm>
          <a:prstGeom prst="rect">
            <a:avLst/>
          </a:prstGeom>
          <a:noFill/>
          <a:ln w="9525">
            <a:noFill/>
            <a:miter lim="800000"/>
            <a:headEnd/>
            <a:tailEnd/>
          </a:ln>
        </p:spPr>
        <p:txBody>
          <a:bodyPr wrap="square">
            <a:spAutoFit/>
          </a:bodyPr>
          <a:lstStyle/>
          <a:p>
            <a:r>
              <a:rPr lang="en-US" sz="1400" dirty="0" smtClean="0">
                <a:solidFill>
                  <a:schemeClr val="bg1"/>
                </a:solidFill>
                <a:latin typeface="Arial" panose="020B0604020202020204" pitchFamily="34" charset="0"/>
                <a:cs typeface="Arial" panose="020B0604020202020204" pitchFamily="34" charset="0"/>
              </a:rPr>
              <a:t>11 July 2016, 13:00 UTC</a:t>
            </a:r>
            <a:r>
              <a:rPr lang="en-US" sz="1600" dirty="0" smtClean="0">
                <a:solidFill>
                  <a:schemeClr val="bg1"/>
                </a:solidFill>
                <a:latin typeface="Arial" panose="020B0604020202020204" pitchFamily="34" charset="0"/>
                <a:cs typeface="Arial" panose="020B0604020202020204" pitchFamily="34" charset="0"/>
              </a:rPr>
              <a:t> </a:t>
            </a:r>
            <a:r>
              <a:rPr lang="en-US" sz="1400" dirty="0" smtClean="0">
                <a:solidFill>
                  <a:schemeClr val="bg1"/>
                </a:solidFill>
                <a:latin typeface="Arial" panose="020B0604020202020204" pitchFamily="34" charset="0"/>
                <a:cs typeface="Arial" panose="020B0604020202020204" pitchFamily="34" charset="0"/>
              </a:rPr>
              <a:t/>
            </a:r>
            <a:br>
              <a:rPr lang="en-US" sz="1400" dirty="0" smtClean="0">
                <a:solidFill>
                  <a:schemeClr val="bg1"/>
                </a:solidFill>
                <a:latin typeface="Arial" panose="020B0604020202020204" pitchFamily="34" charset="0"/>
                <a:cs typeface="Arial" panose="020B0604020202020204" pitchFamily="34" charset="0"/>
              </a:rPr>
            </a:br>
            <a:r>
              <a:rPr lang="en-US" sz="400" dirty="0" smtClean="0">
                <a:solidFill>
                  <a:schemeClr val="bg1"/>
                </a:solidFill>
                <a:latin typeface="Arial" panose="020B0604020202020204" pitchFamily="34" charset="0"/>
                <a:cs typeface="Arial" panose="020B0604020202020204" pitchFamily="34" charset="0"/>
              </a:rPr>
              <a:t/>
            </a:r>
            <a:br>
              <a:rPr lang="en-US" sz="400" dirty="0" smtClean="0">
                <a:solidFill>
                  <a:schemeClr val="bg1"/>
                </a:solidFill>
                <a:latin typeface="Arial" panose="020B0604020202020204" pitchFamily="34" charset="0"/>
                <a:cs typeface="Arial" panose="020B0604020202020204" pitchFamily="34" charset="0"/>
              </a:rPr>
            </a:br>
            <a:r>
              <a:rPr lang="en-US" sz="1300" dirty="0" smtClean="0">
                <a:solidFill>
                  <a:schemeClr val="bg1"/>
                </a:solidFill>
                <a:latin typeface="Arial" panose="020B0604020202020204" pitchFamily="34" charset="0"/>
                <a:cs typeface="Arial" panose="020B0604020202020204" pitchFamily="34" charset="0"/>
              </a:rPr>
              <a:t>Meteosat-9 (MSG-2) SEVIRI</a:t>
            </a:r>
            <a:endParaRPr lang="en-US" sz="1300" dirty="0">
              <a:solidFill>
                <a:schemeClr val="bg1"/>
              </a:solidFill>
              <a:latin typeface="Arial" panose="020B0604020202020204" pitchFamily="34" charset="0"/>
              <a:cs typeface="Arial" panose="020B0604020202020204" pitchFamily="34" charset="0"/>
            </a:endParaRPr>
          </a:p>
          <a:p>
            <a:endParaRPr lang="en-US" sz="1100" dirty="0" smtClean="0">
              <a:solidFill>
                <a:schemeClr val="bg1"/>
              </a:solidFill>
              <a:latin typeface="Arial" panose="020B0604020202020204" pitchFamily="34" charset="0"/>
              <a:cs typeface="Arial" panose="020B0604020202020204" pitchFamily="34" charset="0"/>
            </a:endParaRPr>
          </a:p>
          <a:p>
            <a:r>
              <a:rPr lang="en-US" sz="1100" dirty="0" smtClean="0">
                <a:solidFill>
                  <a:schemeClr val="bg1"/>
                </a:solidFill>
                <a:latin typeface="Arial" panose="020B0604020202020204" pitchFamily="34" charset="0"/>
                <a:cs typeface="Arial" panose="020B0604020202020204" pitchFamily="34" charset="0"/>
              </a:rPr>
              <a:t>East Baltic area. More information on this case </a:t>
            </a:r>
            <a:r>
              <a:rPr lang="en-US" sz="1100" b="1" dirty="0" smtClean="0">
                <a:solidFill>
                  <a:schemeClr val="bg1"/>
                </a:solidFill>
                <a:latin typeface="Arial" panose="020B0604020202020204" pitchFamily="34" charset="0"/>
                <a:cs typeface="Arial" panose="020B0604020202020204" pitchFamily="34" charset="0"/>
                <a:hlinkClick r:id="rId2"/>
              </a:rPr>
              <a:t>here</a:t>
            </a:r>
            <a:r>
              <a:rPr lang="en-US" sz="1100" dirty="0" smtClean="0">
                <a:solidFill>
                  <a:schemeClr val="bg1"/>
                </a:solidFill>
                <a:latin typeface="Arial" panose="020B0604020202020204" pitchFamily="34" charset="0"/>
                <a:cs typeface="Arial" panose="020B0604020202020204" pitchFamily="34" charset="0"/>
              </a:rPr>
              <a:t>.</a:t>
            </a:r>
          </a:p>
        </p:txBody>
      </p:sp>
      <p:sp>
        <p:nvSpPr>
          <p:cNvPr id="7" name="TextovéPole 6"/>
          <p:cNvSpPr txBox="1"/>
          <p:nvPr/>
        </p:nvSpPr>
        <p:spPr>
          <a:xfrm>
            <a:off x="1725026" y="4784830"/>
            <a:ext cx="2438488" cy="246221"/>
          </a:xfrm>
          <a:prstGeom prst="rect">
            <a:avLst/>
          </a:prstGeom>
          <a:noFill/>
        </p:spPr>
        <p:txBody>
          <a:bodyPr wrap="none" rtlCol="0">
            <a:spAutoFit/>
          </a:bodyPr>
          <a:lstStyle/>
          <a:p>
            <a:r>
              <a:rPr lang="en-US" sz="1000" dirty="0" smtClean="0">
                <a:solidFill>
                  <a:schemeClr val="bg1"/>
                </a:solidFill>
                <a:latin typeface="Arial" panose="020B0604020202020204" pitchFamily="34" charset="0"/>
                <a:cs typeface="Arial" panose="020B0604020202020204" pitchFamily="34" charset="0"/>
              </a:rPr>
              <a:t>Sandwich HRV &amp; IR10.8-BT 203-243K</a:t>
            </a:r>
          </a:p>
        </p:txBody>
      </p:sp>
      <p:sp>
        <p:nvSpPr>
          <p:cNvPr id="8" name="TextovéPole 7"/>
          <p:cNvSpPr txBox="1"/>
          <p:nvPr/>
        </p:nvSpPr>
        <p:spPr>
          <a:xfrm>
            <a:off x="4273715" y="6214244"/>
            <a:ext cx="1277914" cy="246221"/>
          </a:xfrm>
          <a:prstGeom prst="rect">
            <a:avLst/>
          </a:prstGeom>
          <a:noFill/>
        </p:spPr>
        <p:txBody>
          <a:bodyPr wrap="none" rtlCol="0">
            <a:spAutoFit/>
          </a:bodyPr>
          <a:lstStyle/>
          <a:p>
            <a:r>
              <a:rPr lang="en-US" sz="1000" dirty="0" smtClean="0">
                <a:solidFill>
                  <a:schemeClr val="bg1"/>
                </a:solidFill>
                <a:latin typeface="Arial" panose="020B0604020202020204" pitchFamily="34" charset="0"/>
                <a:cs typeface="Arial" panose="020B0604020202020204" pitchFamily="34" charset="0"/>
              </a:rPr>
              <a:t>Severe Storm RGB</a:t>
            </a:r>
          </a:p>
        </p:txBody>
      </p:sp>
      <p:pic>
        <p:nvPicPr>
          <p:cNvPr id="5" name="Obrázek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80000" y="2628000"/>
            <a:ext cx="6536843" cy="4140000"/>
          </a:xfrm>
          <a:prstGeom prst="rect">
            <a:avLst/>
          </a:prstGeom>
          <a:ln w="0">
            <a:solidFill>
              <a:schemeClr val="bg1">
                <a:lumMod val="50000"/>
              </a:schemeClr>
            </a:solidFill>
          </a:ln>
        </p:spPr>
      </p:pic>
      <p:pic>
        <p:nvPicPr>
          <p:cNvPr id="3" name="Obrázek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0000" y="612000"/>
            <a:ext cx="6536843" cy="4140000"/>
          </a:xfrm>
          <a:prstGeom prst="rect">
            <a:avLst/>
          </a:prstGeom>
          <a:ln w="0">
            <a:solidFill>
              <a:schemeClr val="bg1">
                <a:lumMod val="50000"/>
              </a:schemeClr>
            </a:solidFill>
          </a:ln>
        </p:spPr>
      </p:pic>
    </p:spTree>
    <p:extLst>
      <p:ext uri="{BB962C8B-B14F-4D97-AF65-F5344CB8AC3E}">
        <p14:creationId xmlns:p14="http://schemas.microsoft.com/office/powerpoint/2010/main" val="123047261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p:cNvPicPr>
            <a:picLocks noChangeAspect="1"/>
          </p:cNvPicPr>
          <p:nvPr/>
        </p:nvPicPr>
        <p:blipFill>
          <a:blip r:embed="rId2">
            <a:lum/>
            <a:extLst>
              <a:ext uri="{28A0092B-C50C-407E-A947-70E740481C1C}">
                <a14:useLocalDpi xmlns:a14="http://schemas.microsoft.com/office/drawing/2010/main" val="0"/>
              </a:ext>
            </a:extLst>
          </a:blip>
          <a:stretch>
            <a:fillRect/>
          </a:stretch>
        </p:blipFill>
        <p:spPr>
          <a:xfrm>
            <a:off x="5580000" y="2628000"/>
            <a:ext cx="6536841" cy="4140000"/>
          </a:xfrm>
          <a:prstGeom prst="rect">
            <a:avLst/>
          </a:prstGeom>
          <a:ln w="0">
            <a:solidFill>
              <a:schemeClr val="bg1">
                <a:lumMod val="50000"/>
              </a:schemeClr>
            </a:solidFill>
          </a:ln>
        </p:spPr>
      </p:pic>
      <p:pic>
        <p:nvPicPr>
          <p:cNvPr id="3" name="Obrázek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000" y="612000"/>
            <a:ext cx="6536843" cy="4140000"/>
          </a:xfrm>
          <a:prstGeom prst="rect">
            <a:avLst/>
          </a:prstGeom>
          <a:ln w="0">
            <a:solidFill>
              <a:schemeClr val="bg1">
                <a:lumMod val="50000"/>
              </a:schemeClr>
            </a:solidFill>
          </a:ln>
        </p:spPr>
      </p:pic>
      <p:sp>
        <p:nvSpPr>
          <p:cNvPr id="6" name="Text Box 8"/>
          <p:cNvSpPr txBox="1">
            <a:spLocks noChangeArrowheads="1"/>
          </p:cNvSpPr>
          <p:nvPr/>
        </p:nvSpPr>
        <p:spPr bwMode="auto">
          <a:xfrm>
            <a:off x="7685690" y="509386"/>
            <a:ext cx="4017917" cy="938719"/>
          </a:xfrm>
          <a:prstGeom prst="rect">
            <a:avLst/>
          </a:prstGeom>
          <a:noFill/>
          <a:ln w="9525">
            <a:noFill/>
            <a:miter lim="800000"/>
            <a:headEnd/>
            <a:tailEnd/>
          </a:ln>
        </p:spPr>
        <p:txBody>
          <a:bodyPr wrap="square">
            <a:spAutoFit/>
          </a:bodyPr>
          <a:lstStyle/>
          <a:p>
            <a:r>
              <a:rPr lang="en-US" sz="1400" dirty="0" smtClean="0">
                <a:solidFill>
                  <a:schemeClr val="bg1"/>
                </a:solidFill>
                <a:latin typeface="Arial" panose="020B0604020202020204" pitchFamily="34" charset="0"/>
                <a:cs typeface="Arial" panose="020B0604020202020204" pitchFamily="34" charset="0"/>
              </a:rPr>
              <a:t>11 July 2016, 13:00 UTC</a:t>
            </a:r>
            <a:r>
              <a:rPr lang="en-US" sz="1600" dirty="0" smtClean="0">
                <a:solidFill>
                  <a:schemeClr val="bg1"/>
                </a:solidFill>
                <a:latin typeface="Arial" panose="020B0604020202020204" pitchFamily="34" charset="0"/>
                <a:cs typeface="Arial" panose="020B0604020202020204" pitchFamily="34" charset="0"/>
              </a:rPr>
              <a:t> </a:t>
            </a:r>
            <a:r>
              <a:rPr lang="en-US" sz="1400" dirty="0" smtClean="0">
                <a:solidFill>
                  <a:schemeClr val="bg1"/>
                </a:solidFill>
                <a:latin typeface="Arial" panose="020B0604020202020204" pitchFamily="34" charset="0"/>
                <a:cs typeface="Arial" panose="020B0604020202020204" pitchFamily="34" charset="0"/>
              </a:rPr>
              <a:t/>
            </a:r>
            <a:br>
              <a:rPr lang="en-US" sz="1400" dirty="0" smtClean="0">
                <a:solidFill>
                  <a:schemeClr val="bg1"/>
                </a:solidFill>
                <a:latin typeface="Arial" panose="020B0604020202020204" pitchFamily="34" charset="0"/>
                <a:cs typeface="Arial" panose="020B0604020202020204" pitchFamily="34" charset="0"/>
              </a:rPr>
            </a:br>
            <a:r>
              <a:rPr lang="en-US" sz="400" dirty="0" smtClean="0">
                <a:solidFill>
                  <a:schemeClr val="bg1"/>
                </a:solidFill>
                <a:latin typeface="Arial" panose="020B0604020202020204" pitchFamily="34" charset="0"/>
                <a:cs typeface="Arial" panose="020B0604020202020204" pitchFamily="34" charset="0"/>
              </a:rPr>
              <a:t/>
            </a:r>
            <a:br>
              <a:rPr lang="en-US" sz="400" dirty="0" smtClean="0">
                <a:solidFill>
                  <a:schemeClr val="bg1"/>
                </a:solidFill>
                <a:latin typeface="Arial" panose="020B0604020202020204" pitchFamily="34" charset="0"/>
                <a:cs typeface="Arial" panose="020B0604020202020204" pitchFamily="34" charset="0"/>
              </a:rPr>
            </a:br>
            <a:r>
              <a:rPr lang="en-US" sz="1300" dirty="0" smtClean="0">
                <a:solidFill>
                  <a:schemeClr val="bg1"/>
                </a:solidFill>
                <a:latin typeface="Arial" panose="020B0604020202020204" pitchFamily="34" charset="0"/>
                <a:cs typeface="Arial" panose="020B0604020202020204" pitchFamily="34" charset="0"/>
              </a:rPr>
              <a:t>Meteosat-9 (MSG-2) SEVIRI</a:t>
            </a:r>
            <a:endParaRPr lang="en-US" sz="1300" dirty="0">
              <a:solidFill>
                <a:schemeClr val="bg1"/>
              </a:solidFill>
              <a:latin typeface="Arial" panose="020B0604020202020204" pitchFamily="34" charset="0"/>
              <a:cs typeface="Arial" panose="020B0604020202020204" pitchFamily="34" charset="0"/>
            </a:endParaRPr>
          </a:p>
          <a:p>
            <a:endParaRPr lang="en-US" sz="1100" dirty="0" smtClean="0">
              <a:solidFill>
                <a:schemeClr val="bg1"/>
              </a:solidFill>
              <a:latin typeface="Arial" panose="020B0604020202020204" pitchFamily="34" charset="0"/>
              <a:cs typeface="Arial" panose="020B0604020202020204" pitchFamily="34" charset="0"/>
            </a:endParaRPr>
          </a:p>
          <a:p>
            <a:r>
              <a:rPr lang="en-US" sz="1100" dirty="0" smtClean="0">
                <a:solidFill>
                  <a:schemeClr val="bg1"/>
                </a:solidFill>
                <a:latin typeface="Arial" panose="020B0604020202020204" pitchFamily="34" charset="0"/>
                <a:cs typeface="Arial" panose="020B0604020202020204" pitchFamily="34" charset="0"/>
              </a:rPr>
              <a:t>East Baltic area. More information on this case </a:t>
            </a:r>
            <a:r>
              <a:rPr lang="en-US" sz="1100" b="1" dirty="0" smtClean="0">
                <a:solidFill>
                  <a:schemeClr val="bg1"/>
                </a:solidFill>
                <a:latin typeface="Arial" panose="020B0604020202020204" pitchFamily="34" charset="0"/>
                <a:cs typeface="Arial" panose="020B0604020202020204" pitchFamily="34" charset="0"/>
                <a:hlinkClick r:id="rId4"/>
              </a:rPr>
              <a:t>here</a:t>
            </a:r>
            <a:r>
              <a:rPr lang="en-US" sz="1100" dirty="0" smtClean="0">
                <a:solidFill>
                  <a:schemeClr val="bg1"/>
                </a:solidFill>
                <a:latin typeface="Arial" panose="020B0604020202020204" pitchFamily="34" charset="0"/>
                <a:cs typeface="Arial" panose="020B0604020202020204" pitchFamily="34" charset="0"/>
              </a:rPr>
              <a:t>.</a:t>
            </a:r>
          </a:p>
        </p:txBody>
      </p:sp>
      <p:sp>
        <p:nvSpPr>
          <p:cNvPr id="7" name="TextovéPole 6"/>
          <p:cNvSpPr txBox="1"/>
          <p:nvPr/>
        </p:nvSpPr>
        <p:spPr>
          <a:xfrm>
            <a:off x="1725026" y="4784830"/>
            <a:ext cx="2438488" cy="246221"/>
          </a:xfrm>
          <a:prstGeom prst="rect">
            <a:avLst/>
          </a:prstGeom>
          <a:noFill/>
        </p:spPr>
        <p:txBody>
          <a:bodyPr wrap="none" rtlCol="0">
            <a:spAutoFit/>
          </a:bodyPr>
          <a:lstStyle/>
          <a:p>
            <a:r>
              <a:rPr lang="en-US" sz="1000" dirty="0" smtClean="0">
                <a:solidFill>
                  <a:schemeClr val="bg1"/>
                </a:solidFill>
                <a:latin typeface="Arial" panose="020B0604020202020204" pitchFamily="34" charset="0"/>
                <a:cs typeface="Arial" panose="020B0604020202020204" pitchFamily="34" charset="0"/>
              </a:rPr>
              <a:t>Sandwich HRV &amp; IR10.8-BT 203-243K</a:t>
            </a:r>
          </a:p>
        </p:txBody>
      </p:sp>
      <p:sp>
        <p:nvSpPr>
          <p:cNvPr id="8" name="TextovéPole 7"/>
          <p:cNvSpPr txBox="1"/>
          <p:nvPr/>
        </p:nvSpPr>
        <p:spPr>
          <a:xfrm>
            <a:off x="3201735" y="6214244"/>
            <a:ext cx="2356735" cy="246221"/>
          </a:xfrm>
          <a:prstGeom prst="rect">
            <a:avLst/>
          </a:prstGeom>
          <a:noFill/>
        </p:spPr>
        <p:txBody>
          <a:bodyPr wrap="none" rtlCol="0">
            <a:spAutoFit/>
          </a:bodyPr>
          <a:lstStyle/>
          <a:p>
            <a:r>
              <a:rPr lang="en-US" sz="1000" dirty="0" smtClean="0">
                <a:solidFill>
                  <a:schemeClr val="bg1"/>
                </a:solidFill>
                <a:latin typeface="Arial" panose="020B0604020202020204" pitchFamily="34" charset="0"/>
                <a:cs typeface="Arial" panose="020B0604020202020204" pitchFamily="34" charset="0"/>
              </a:rPr>
              <a:t>Sandwich HRV &amp; Severe Storms RGB</a:t>
            </a:r>
          </a:p>
        </p:txBody>
      </p:sp>
      <p:sp>
        <p:nvSpPr>
          <p:cNvPr id="9" name="Text Box 5"/>
          <p:cNvSpPr txBox="1">
            <a:spLocks noChangeArrowheads="1"/>
          </p:cNvSpPr>
          <p:nvPr/>
        </p:nvSpPr>
        <p:spPr bwMode="auto">
          <a:xfrm>
            <a:off x="108827" y="149312"/>
            <a:ext cx="2421539" cy="334350"/>
          </a:xfrm>
          <a:prstGeom prst="rect">
            <a:avLst/>
          </a:prstGeom>
          <a:noFill/>
          <a:ln w="9525">
            <a:noFill/>
            <a:miter lim="800000"/>
            <a:headEnd/>
            <a:tailEnd/>
          </a:ln>
          <a:effectLst/>
        </p:spPr>
        <p:txBody>
          <a:bodyPr wrap="square" lIns="87277" tIns="43638" rIns="87277" bIns="43638">
            <a:spAutoFit/>
          </a:bodyPr>
          <a:lstStyle/>
          <a:p>
            <a:pPr defTabSz="727946" fontAlgn="base">
              <a:spcBef>
                <a:spcPct val="0"/>
              </a:spcBef>
              <a:spcAft>
                <a:spcPct val="0"/>
              </a:spcAft>
            </a:pPr>
            <a:r>
              <a:rPr lang="en-GB" sz="1600" b="1" dirty="0" smtClean="0">
                <a:solidFill>
                  <a:schemeClr val="tx2">
                    <a:lumMod val="60000"/>
                    <a:lumOff val="40000"/>
                  </a:schemeClr>
                </a:solidFill>
                <a:latin typeface="Arial" panose="020B0604020202020204" pitchFamily="34" charset="0"/>
                <a:cs typeface="Arial" panose="020B0604020202020204" pitchFamily="34" charset="0"/>
              </a:rPr>
              <a:t>Severe Storms RGB</a:t>
            </a:r>
          </a:p>
        </p:txBody>
      </p:sp>
    </p:spTree>
    <p:extLst>
      <p:ext uri="{BB962C8B-B14F-4D97-AF65-F5344CB8AC3E}">
        <p14:creationId xmlns:p14="http://schemas.microsoft.com/office/powerpoint/2010/main" val="332851089"/>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20160711_1100-1700utc_MSG2_sandwich_HRV_Storm-RGB">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5580000" y="2628000"/>
            <a:ext cx="6537712" cy="4140583"/>
          </a:xfrm>
          <a:prstGeom prst="rect">
            <a:avLst/>
          </a:prstGeom>
          <a:ln w="0">
            <a:solidFill>
              <a:schemeClr val="bg1">
                <a:lumMod val="50000"/>
              </a:schemeClr>
            </a:solidFill>
          </a:ln>
        </p:spPr>
      </p:pic>
      <p:pic>
        <p:nvPicPr>
          <p:cNvPr id="2" name="20160711_1100-1700utc_MSG2_sandwich_HRV_IR10.8-BT-203-243K">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180000" y="612000"/>
            <a:ext cx="6536795" cy="4140000"/>
          </a:xfrm>
          <a:prstGeom prst="rect">
            <a:avLst/>
          </a:prstGeom>
          <a:ln w="0">
            <a:solidFill>
              <a:schemeClr val="bg1">
                <a:lumMod val="50000"/>
              </a:schemeClr>
            </a:solidFill>
          </a:ln>
        </p:spPr>
      </p:pic>
      <p:sp>
        <p:nvSpPr>
          <p:cNvPr id="6" name="TextovéPole 5"/>
          <p:cNvSpPr txBox="1"/>
          <p:nvPr/>
        </p:nvSpPr>
        <p:spPr>
          <a:xfrm>
            <a:off x="1725026" y="4784830"/>
            <a:ext cx="2438488" cy="246221"/>
          </a:xfrm>
          <a:prstGeom prst="rect">
            <a:avLst/>
          </a:prstGeom>
          <a:noFill/>
        </p:spPr>
        <p:txBody>
          <a:bodyPr wrap="none" rtlCol="0">
            <a:spAutoFit/>
          </a:bodyPr>
          <a:lstStyle/>
          <a:p>
            <a:r>
              <a:rPr lang="en-US" sz="1000" dirty="0" smtClean="0">
                <a:solidFill>
                  <a:schemeClr val="bg1"/>
                </a:solidFill>
                <a:latin typeface="Arial" panose="020B0604020202020204" pitchFamily="34" charset="0"/>
                <a:cs typeface="Arial" panose="020B0604020202020204" pitchFamily="34" charset="0"/>
              </a:rPr>
              <a:t>Sandwich HRV &amp; IR10.8-BT 203-243K</a:t>
            </a:r>
          </a:p>
        </p:txBody>
      </p:sp>
      <p:sp>
        <p:nvSpPr>
          <p:cNvPr id="8" name="Text Box 8"/>
          <p:cNvSpPr txBox="1">
            <a:spLocks noChangeArrowheads="1"/>
          </p:cNvSpPr>
          <p:nvPr/>
        </p:nvSpPr>
        <p:spPr bwMode="auto">
          <a:xfrm>
            <a:off x="7685690" y="509386"/>
            <a:ext cx="4017917" cy="938719"/>
          </a:xfrm>
          <a:prstGeom prst="rect">
            <a:avLst/>
          </a:prstGeom>
          <a:noFill/>
          <a:ln w="9525">
            <a:noFill/>
            <a:miter lim="800000"/>
            <a:headEnd/>
            <a:tailEnd/>
          </a:ln>
        </p:spPr>
        <p:txBody>
          <a:bodyPr wrap="square">
            <a:spAutoFit/>
          </a:bodyPr>
          <a:lstStyle/>
          <a:p>
            <a:r>
              <a:rPr lang="en-US" sz="1400" dirty="0" smtClean="0">
                <a:solidFill>
                  <a:schemeClr val="bg1"/>
                </a:solidFill>
                <a:latin typeface="Arial" panose="020B0604020202020204" pitchFamily="34" charset="0"/>
                <a:cs typeface="Arial" panose="020B0604020202020204" pitchFamily="34" charset="0"/>
              </a:rPr>
              <a:t>11 July 2016, 11:00 – 17:00 UTC loops</a:t>
            </a:r>
            <a:r>
              <a:rPr lang="en-US" sz="1600" dirty="0" smtClean="0">
                <a:solidFill>
                  <a:schemeClr val="bg1"/>
                </a:solidFill>
                <a:latin typeface="Arial" panose="020B0604020202020204" pitchFamily="34" charset="0"/>
                <a:cs typeface="Arial" panose="020B0604020202020204" pitchFamily="34" charset="0"/>
              </a:rPr>
              <a:t> </a:t>
            </a:r>
            <a:r>
              <a:rPr lang="en-US" sz="1400" dirty="0" smtClean="0">
                <a:solidFill>
                  <a:schemeClr val="bg1"/>
                </a:solidFill>
                <a:latin typeface="Arial" panose="020B0604020202020204" pitchFamily="34" charset="0"/>
                <a:cs typeface="Arial" panose="020B0604020202020204" pitchFamily="34" charset="0"/>
              </a:rPr>
              <a:t/>
            </a:r>
            <a:br>
              <a:rPr lang="en-US" sz="1400" dirty="0" smtClean="0">
                <a:solidFill>
                  <a:schemeClr val="bg1"/>
                </a:solidFill>
                <a:latin typeface="Arial" panose="020B0604020202020204" pitchFamily="34" charset="0"/>
                <a:cs typeface="Arial" panose="020B0604020202020204" pitchFamily="34" charset="0"/>
              </a:rPr>
            </a:br>
            <a:r>
              <a:rPr lang="en-US" sz="400" dirty="0" smtClean="0">
                <a:solidFill>
                  <a:schemeClr val="bg1"/>
                </a:solidFill>
                <a:latin typeface="Arial" panose="020B0604020202020204" pitchFamily="34" charset="0"/>
                <a:cs typeface="Arial" panose="020B0604020202020204" pitchFamily="34" charset="0"/>
              </a:rPr>
              <a:t/>
            </a:r>
            <a:br>
              <a:rPr lang="en-US" sz="400" dirty="0" smtClean="0">
                <a:solidFill>
                  <a:schemeClr val="bg1"/>
                </a:solidFill>
                <a:latin typeface="Arial" panose="020B0604020202020204" pitchFamily="34" charset="0"/>
                <a:cs typeface="Arial" panose="020B0604020202020204" pitchFamily="34" charset="0"/>
              </a:rPr>
            </a:br>
            <a:r>
              <a:rPr lang="en-US" sz="1300" dirty="0" smtClean="0">
                <a:solidFill>
                  <a:schemeClr val="bg1"/>
                </a:solidFill>
                <a:latin typeface="Arial" panose="020B0604020202020204" pitchFamily="34" charset="0"/>
                <a:cs typeface="Arial" panose="020B0604020202020204" pitchFamily="34" charset="0"/>
              </a:rPr>
              <a:t>Meteosat-9 (MSG-2) SEVIRI</a:t>
            </a:r>
            <a:endParaRPr lang="en-US" sz="1300" dirty="0">
              <a:solidFill>
                <a:schemeClr val="bg1"/>
              </a:solidFill>
              <a:latin typeface="Arial" panose="020B0604020202020204" pitchFamily="34" charset="0"/>
              <a:cs typeface="Arial" panose="020B0604020202020204" pitchFamily="34" charset="0"/>
            </a:endParaRPr>
          </a:p>
          <a:p>
            <a:endParaRPr lang="en-US" sz="1100" dirty="0" smtClean="0">
              <a:solidFill>
                <a:schemeClr val="bg1"/>
              </a:solidFill>
              <a:latin typeface="Arial" panose="020B0604020202020204" pitchFamily="34" charset="0"/>
              <a:cs typeface="Arial" panose="020B0604020202020204" pitchFamily="34" charset="0"/>
            </a:endParaRPr>
          </a:p>
          <a:p>
            <a:r>
              <a:rPr lang="en-US" sz="1100" dirty="0" smtClean="0">
                <a:solidFill>
                  <a:schemeClr val="bg1"/>
                </a:solidFill>
                <a:latin typeface="Arial" panose="020B0604020202020204" pitchFamily="34" charset="0"/>
                <a:cs typeface="Arial" panose="020B0604020202020204" pitchFamily="34" charset="0"/>
              </a:rPr>
              <a:t>East Baltic area. More information on this case </a:t>
            </a:r>
            <a:r>
              <a:rPr lang="en-US" sz="1100" b="1" dirty="0" smtClean="0">
                <a:solidFill>
                  <a:schemeClr val="bg1"/>
                </a:solidFill>
                <a:latin typeface="Arial" panose="020B0604020202020204" pitchFamily="34" charset="0"/>
                <a:cs typeface="Arial" panose="020B0604020202020204" pitchFamily="34" charset="0"/>
                <a:hlinkClick r:id="rId8"/>
              </a:rPr>
              <a:t>here</a:t>
            </a:r>
            <a:r>
              <a:rPr lang="en-US" sz="1100" dirty="0" smtClean="0">
                <a:solidFill>
                  <a:schemeClr val="bg1"/>
                </a:solidFill>
                <a:latin typeface="Arial" panose="020B0604020202020204" pitchFamily="34" charset="0"/>
                <a:cs typeface="Arial" panose="020B0604020202020204" pitchFamily="34" charset="0"/>
              </a:rPr>
              <a:t>.</a:t>
            </a:r>
          </a:p>
        </p:txBody>
      </p:sp>
      <p:sp>
        <p:nvSpPr>
          <p:cNvPr id="9" name="TextovéPole 8"/>
          <p:cNvSpPr txBox="1"/>
          <p:nvPr/>
        </p:nvSpPr>
        <p:spPr>
          <a:xfrm>
            <a:off x="3201735" y="6214244"/>
            <a:ext cx="2356735" cy="246221"/>
          </a:xfrm>
          <a:prstGeom prst="rect">
            <a:avLst/>
          </a:prstGeom>
          <a:noFill/>
        </p:spPr>
        <p:txBody>
          <a:bodyPr wrap="none" rtlCol="0">
            <a:spAutoFit/>
          </a:bodyPr>
          <a:lstStyle/>
          <a:p>
            <a:r>
              <a:rPr lang="en-US" sz="1000" dirty="0" smtClean="0">
                <a:solidFill>
                  <a:schemeClr val="bg1"/>
                </a:solidFill>
                <a:latin typeface="Arial" panose="020B0604020202020204" pitchFamily="34" charset="0"/>
                <a:cs typeface="Arial" panose="020B0604020202020204" pitchFamily="34" charset="0"/>
              </a:rPr>
              <a:t>Sandwich HRV &amp; Severe Storms RGB</a:t>
            </a:r>
          </a:p>
        </p:txBody>
      </p:sp>
      <p:sp>
        <p:nvSpPr>
          <p:cNvPr id="10" name="Text Box 5"/>
          <p:cNvSpPr txBox="1">
            <a:spLocks noChangeArrowheads="1"/>
          </p:cNvSpPr>
          <p:nvPr/>
        </p:nvSpPr>
        <p:spPr bwMode="auto">
          <a:xfrm>
            <a:off x="108827" y="149312"/>
            <a:ext cx="2421539" cy="334350"/>
          </a:xfrm>
          <a:prstGeom prst="rect">
            <a:avLst/>
          </a:prstGeom>
          <a:noFill/>
          <a:ln w="9525">
            <a:noFill/>
            <a:miter lim="800000"/>
            <a:headEnd/>
            <a:tailEnd/>
          </a:ln>
          <a:effectLst/>
        </p:spPr>
        <p:txBody>
          <a:bodyPr wrap="square" lIns="87277" tIns="43638" rIns="87277" bIns="43638">
            <a:spAutoFit/>
          </a:bodyPr>
          <a:lstStyle/>
          <a:p>
            <a:pPr defTabSz="727946" fontAlgn="base">
              <a:spcBef>
                <a:spcPct val="0"/>
              </a:spcBef>
              <a:spcAft>
                <a:spcPct val="0"/>
              </a:spcAft>
            </a:pPr>
            <a:r>
              <a:rPr lang="en-GB" sz="1600" b="1" dirty="0" smtClean="0">
                <a:solidFill>
                  <a:schemeClr val="tx2">
                    <a:lumMod val="60000"/>
                    <a:lumOff val="40000"/>
                  </a:schemeClr>
                </a:solidFill>
                <a:latin typeface="Arial" panose="020B0604020202020204" pitchFamily="34" charset="0"/>
                <a:cs typeface="Arial" panose="020B0604020202020204" pitchFamily="34" charset="0"/>
              </a:rPr>
              <a:t>Severe Storms RGB</a:t>
            </a:r>
          </a:p>
        </p:txBody>
      </p:sp>
    </p:spTree>
    <p:extLst>
      <p:ext uri="{BB962C8B-B14F-4D97-AF65-F5344CB8AC3E}">
        <p14:creationId xmlns:p14="http://schemas.microsoft.com/office/powerpoint/2010/main" val="290463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750" fill="hold"/>
                                        <p:tgtEl>
                                          <p:spTgt spid="2"/>
                                        </p:tgtEl>
                                      </p:cBhvr>
                                    </p:cmd>
                                  </p:childTnLst>
                                </p:cTn>
                              </p:par>
                            </p:childTnLst>
                          </p:cTn>
                        </p:par>
                        <p:par>
                          <p:cTn id="7" fill="hold">
                            <p:stCondLst>
                              <p:cond delay="19750"/>
                            </p:stCondLst>
                            <p:childTnLst>
                              <p:par>
                                <p:cTn id="8" presetID="1" presetClass="mediacall" presetSubtype="0" fill="hold" nodeType="afterEffect">
                                  <p:stCondLst>
                                    <p:cond delay="0"/>
                                  </p:stCondLst>
                                  <p:childTnLst>
                                    <p:cmd type="call" cmd="playFrom(0.0)">
                                      <p:cBhvr>
                                        <p:cTn id="9" dur="197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repeatCount="indefinite" fill="hold"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
                                        </p:tgtEl>
                                      </p:cBhvr>
                                    </p:cmd>
                                  </p:childTnLst>
                                </p:cTn>
                              </p:par>
                            </p:childTnLst>
                          </p:cTn>
                        </p:par>
                      </p:childTnLst>
                    </p:cTn>
                  </p:par>
                </p:childTnLst>
              </p:cTn>
              <p:nextCondLst>
                <p:cond evt="onClick" delay="0">
                  <p:tgtEl>
                    <p:spTgt spid="2"/>
                  </p:tgtEl>
                </p:cond>
              </p:nextCondLst>
            </p:seq>
            <p:video>
              <p:cMediaNode vol="80000">
                <p:cTn id="16" repeatCount="indefinite" fill="hold" display="0">
                  <p:stCondLst>
                    <p:cond delay="indefinite"/>
                  </p:stCondLst>
                </p:cTn>
                <p:tgtEl>
                  <p:spTgt spid="3"/>
                </p:tgtEl>
              </p:cMediaNode>
            </p:video>
            <p:seq concurrent="1" nextAc="seek">
              <p:cTn id="17" restart="whenNotActive" fill="hold" evtFilter="cancelBubble" nodeType="interactiveSeq">
                <p:stCondLst>
                  <p:cond evt="onClick" delay="0">
                    <p:tgtEl>
                      <p:spTgt spid="3"/>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54864" y="960230"/>
            <a:ext cx="4993675" cy="369332"/>
          </a:xfrm>
          <a:prstGeom prst="rect">
            <a:avLst/>
          </a:prstGeom>
          <a:noFill/>
        </p:spPr>
        <p:txBody>
          <a:bodyPr wrap="none" rtlCol="0">
            <a:spAutoFit/>
          </a:bodyPr>
          <a:lstStyle/>
          <a:p>
            <a:r>
              <a:rPr lang="en-US" dirty="0" smtClean="0">
                <a:solidFill>
                  <a:schemeClr val="bg1"/>
                </a:solidFill>
                <a:latin typeface="Arial" panose="020B0604020202020204" pitchFamily="34" charset="0"/>
                <a:cs typeface="Arial" panose="020B0604020202020204" pitchFamily="34" charset="0"/>
              </a:rPr>
              <a:t>Strong yellow color in this product can indicate</a:t>
            </a:r>
            <a:r>
              <a:rPr lang="cs-CZ" dirty="0" smtClean="0">
                <a:solidFill>
                  <a:schemeClr val="bg1"/>
                </a:solidFill>
                <a:latin typeface="Arial" panose="020B0604020202020204" pitchFamily="34" charset="0"/>
                <a:cs typeface="Arial" panose="020B0604020202020204" pitchFamily="34" charset="0"/>
              </a:rPr>
              <a:t>:</a:t>
            </a:r>
            <a:endParaRPr lang="en-US" dirty="0">
              <a:solidFill>
                <a:schemeClr val="bg1"/>
              </a:solidFill>
              <a:latin typeface="Arial" panose="020B0604020202020204" pitchFamily="34" charset="0"/>
              <a:cs typeface="Arial" panose="020B0604020202020204" pitchFamily="34" charset="0"/>
            </a:endParaRPr>
          </a:p>
        </p:txBody>
      </p:sp>
      <p:sp>
        <p:nvSpPr>
          <p:cNvPr id="3" name="TextovéPole 2"/>
          <p:cNvSpPr txBox="1"/>
          <p:nvPr/>
        </p:nvSpPr>
        <p:spPr>
          <a:xfrm>
            <a:off x="1844566" y="1859747"/>
            <a:ext cx="8403020" cy="3108543"/>
          </a:xfrm>
          <a:prstGeom prst="rect">
            <a:avLst/>
          </a:prstGeom>
          <a:noFill/>
        </p:spPr>
        <p:txBody>
          <a:bodyPr wrap="square" rtlCol="0">
            <a:spAutoFit/>
          </a:bodyPr>
          <a:lstStyle/>
          <a:p>
            <a:pPr marL="268288" indent="-268288">
              <a:buFont typeface="Wingdings" pitchFamily="2" charset="2"/>
              <a:buChar char="Ø"/>
            </a:pPr>
            <a:r>
              <a:rPr lang="en-US" sz="1400" dirty="0">
                <a:solidFill>
                  <a:schemeClr val="bg1"/>
                </a:solidFill>
                <a:latin typeface="Arial" panose="020B0604020202020204" pitchFamily="34" charset="0"/>
                <a:cs typeface="Arial" panose="020B0604020202020204" pitchFamily="34" charset="0"/>
              </a:rPr>
              <a:t>H</a:t>
            </a:r>
            <a:r>
              <a:rPr lang="en-US" sz="1400" dirty="0" smtClean="0">
                <a:solidFill>
                  <a:schemeClr val="bg1"/>
                </a:solidFill>
                <a:latin typeface="Arial" panose="020B0604020202020204" pitchFamily="34" charset="0"/>
                <a:cs typeface="Arial" panose="020B0604020202020204" pitchFamily="34" charset="0"/>
              </a:rPr>
              <a:t>igh cloud-top reflectivity in the microphysical band,</a:t>
            </a:r>
          </a:p>
          <a:p>
            <a:pPr marL="268288" indent="-268288">
              <a:buFont typeface="Wingdings" pitchFamily="2" charset="2"/>
              <a:buChar char="Ø"/>
            </a:pPr>
            <a:endParaRPr lang="en-US" sz="1400" dirty="0" smtClean="0">
              <a:solidFill>
                <a:schemeClr val="bg1"/>
              </a:solidFill>
              <a:latin typeface="Arial" panose="020B0604020202020204" pitchFamily="34" charset="0"/>
              <a:cs typeface="Arial" panose="020B0604020202020204" pitchFamily="34" charset="0"/>
            </a:endParaRPr>
          </a:p>
          <a:p>
            <a:pPr marL="268288" indent="-268288">
              <a:buFont typeface="Wingdings" pitchFamily="2" charset="2"/>
              <a:buChar char="Ø"/>
            </a:pPr>
            <a:r>
              <a:rPr lang="en-US" sz="1400" dirty="0" smtClean="0">
                <a:solidFill>
                  <a:schemeClr val="bg1"/>
                </a:solidFill>
                <a:latin typeface="Arial" panose="020B0604020202020204" pitchFamily="34" charset="0"/>
                <a:cs typeface="Arial" panose="020B0604020202020204" pitchFamily="34" charset="0"/>
              </a:rPr>
              <a:t>very low cloud top brightness temperature in the IR window band </a:t>
            </a:r>
            <a:r>
              <a:rPr lang="cs-CZ" sz="1400" dirty="0" smtClean="0">
                <a:solidFill>
                  <a:schemeClr val="bg1"/>
                </a:solidFill>
                <a:latin typeface="Arial" panose="020B0604020202020204" pitchFamily="34" charset="0"/>
                <a:cs typeface="Arial" panose="020B0604020202020204" pitchFamily="34" charset="0"/>
              </a:rPr>
              <a:t>(</a:t>
            </a:r>
            <a:r>
              <a:rPr lang="en-US" sz="1400" dirty="0" smtClean="0">
                <a:solidFill>
                  <a:schemeClr val="bg1"/>
                </a:solidFill>
                <a:latin typeface="Arial" panose="020B0604020202020204" pitchFamily="34" charset="0"/>
                <a:cs typeface="Arial" panose="020B0604020202020204" pitchFamily="34" charset="0"/>
              </a:rPr>
              <a:t>typically overshooting tops, cold rings or U/V shapes</a:t>
            </a:r>
            <a:r>
              <a:rPr lang="cs-CZ" sz="1400" dirty="0" smtClean="0">
                <a:solidFill>
                  <a:schemeClr val="bg1"/>
                </a:solidFill>
                <a:latin typeface="Arial" panose="020B0604020202020204" pitchFamily="34" charset="0"/>
                <a:cs typeface="Arial" panose="020B0604020202020204" pitchFamily="34" charset="0"/>
              </a:rPr>
              <a:t>, …)</a:t>
            </a:r>
            <a:r>
              <a:rPr lang="en-US" sz="1400" dirty="0" smtClean="0">
                <a:solidFill>
                  <a:schemeClr val="bg1"/>
                </a:solidFill>
                <a:latin typeface="Arial" panose="020B0604020202020204" pitchFamily="34" charset="0"/>
                <a:cs typeface="Arial" panose="020B0604020202020204" pitchFamily="34" charset="0"/>
              </a:rPr>
              <a:t>,</a:t>
            </a:r>
            <a:endParaRPr lang="cs-CZ" sz="1400" dirty="0" smtClean="0">
              <a:solidFill>
                <a:schemeClr val="bg1"/>
              </a:solidFill>
              <a:latin typeface="Arial" panose="020B0604020202020204" pitchFamily="34" charset="0"/>
              <a:cs typeface="Arial" panose="020B0604020202020204" pitchFamily="34" charset="0"/>
            </a:endParaRPr>
          </a:p>
          <a:p>
            <a:endParaRPr lang="cs-CZ" sz="1400" dirty="0" smtClean="0">
              <a:solidFill>
                <a:schemeClr val="bg1"/>
              </a:solidFill>
              <a:latin typeface="Arial" panose="020B0604020202020204" pitchFamily="34" charset="0"/>
              <a:cs typeface="Arial" panose="020B0604020202020204" pitchFamily="34" charset="0"/>
            </a:endParaRPr>
          </a:p>
          <a:p>
            <a:pPr marL="268288" indent="-268288">
              <a:buFont typeface="Wingdings" pitchFamily="2" charset="2"/>
              <a:buChar char="Ø"/>
            </a:pPr>
            <a:r>
              <a:rPr lang="en-US" sz="1400" dirty="0" smtClean="0">
                <a:solidFill>
                  <a:schemeClr val="bg1"/>
                </a:solidFill>
                <a:latin typeface="Arial" panose="020B0604020202020204" pitchFamily="34" charset="0"/>
                <a:cs typeface="Arial" panose="020B0604020202020204" pitchFamily="34" charset="0"/>
              </a:rPr>
              <a:t>both of these may indicate a possible storm severity (but not unambiguously), resulting from strong, persistent updrafts.</a:t>
            </a:r>
          </a:p>
          <a:p>
            <a:pPr marL="268288" indent="-268288">
              <a:buFont typeface="Wingdings" pitchFamily="2" charset="2"/>
              <a:buChar char="Ø"/>
            </a:pPr>
            <a:endParaRPr lang="en-US" sz="1400" dirty="0" smtClean="0">
              <a:solidFill>
                <a:schemeClr val="bg1"/>
              </a:solidFill>
              <a:latin typeface="Arial" panose="020B0604020202020204" pitchFamily="34" charset="0"/>
              <a:cs typeface="Arial" panose="020B0604020202020204" pitchFamily="34" charset="0"/>
            </a:endParaRPr>
          </a:p>
          <a:p>
            <a:pPr marL="268288" indent="-268288">
              <a:buFont typeface="Wingdings" pitchFamily="2" charset="2"/>
              <a:buChar char="Ø"/>
            </a:pPr>
            <a:endParaRPr lang="en-US" sz="1400" dirty="0">
              <a:solidFill>
                <a:schemeClr val="bg1"/>
              </a:solidFill>
              <a:latin typeface="Arial" panose="020B0604020202020204" pitchFamily="34" charset="0"/>
              <a:cs typeface="Arial" panose="020B0604020202020204" pitchFamily="34" charset="0"/>
            </a:endParaRPr>
          </a:p>
          <a:p>
            <a:pPr marL="268288" indent="-268288">
              <a:buFont typeface="Wingdings" pitchFamily="2" charset="2"/>
              <a:buChar char="Ø"/>
            </a:pPr>
            <a:endParaRPr lang="en-US" sz="1400" dirty="0" smtClean="0">
              <a:solidFill>
                <a:schemeClr val="bg1"/>
              </a:solidFill>
              <a:latin typeface="Arial" panose="020B0604020202020204" pitchFamily="34" charset="0"/>
              <a:cs typeface="Arial" panose="020B0604020202020204" pitchFamily="34" charset="0"/>
            </a:endParaRPr>
          </a:p>
          <a:p>
            <a:pPr marL="268288" indent="-268288">
              <a:buFont typeface="Wingdings" pitchFamily="2" charset="2"/>
              <a:buChar char="Ø"/>
            </a:pPr>
            <a:r>
              <a:rPr lang="en-US" sz="1400" dirty="0" smtClean="0">
                <a:solidFill>
                  <a:schemeClr val="bg1"/>
                </a:solidFill>
                <a:latin typeface="Arial" panose="020B0604020202020204" pitchFamily="34" charset="0"/>
                <a:cs typeface="Arial" panose="020B0604020202020204" pitchFamily="34" charset="0"/>
              </a:rPr>
              <a:t>However, some other clouds can gain similar appearance – pileus clouds or wave clouds forming above storm tops (not directly related to updraft properties, typically above overshooting tops or upwind side of the storm anvil), or very cold cirrus clouds not related to storms (orographic cirrus waves or plumes, or dust-polluted cirrus).</a:t>
            </a:r>
            <a:endParaRPr lang="en-US" sz="1400" dirty="0">
              <a:solidFill>
                <a:schemeClr val="bg1"/>
              </a:solidFill>
              <a:latin typeface="Arial" panose="020B0604020202020204" pitchFamily="34" charset="0"/>
              <a:cs typeface="Arial" panose="020B0604020202020204" pitchFamily="34" charset="0"/>
            </a:endParaRPr>
          </a:p>
        </p:txBody>
      </p:sp>
      <p:sp>
        <p:nvSpPr>
          <p:cNvPr id="5" name="Text Box 5"/>
          <p:cNvSpPr txBox="1">
            <a:spLocks noChangeArrowheads="1"/>
          </p:cNvSpPr>
          <p:nvPr/>
        </p:nvSpPr>
        <p:spPr bwMode="auto">
          <a:xfrm>
            <a:off x="108827" y="149312"/>
            <a:ext cx="2421539" cy="334350"/>
          </a:xfrm>
          <a:prstGeom prst="rect">
            <a:avLst/>
          </a:prstGeom>
          <a:noFill/>
          <a:ln w="9525">
            <a:noFill/>
            <a:miter lim="800000"/>
            <a:headEnd/>
            <a:tailEnd/>
          </a:ln>
          <a:effectLst/>
        </p:spPr>
        <p:txBody>
          <a:bodyPr wrap="square" lIns="87277" tIns="43638" rIns="87277" bIns="43638">
            <a:spAutoFit/>
          </a:bodyPr>
          <a:lstStyle/>
          <a:p>
            <a:pPr defTabSz="727946" fontAlgn="base">
              <a:spcBef>
                <a:spcPct val="0"/>
              </a:spcBef>
              <a:spcAft>
                <a:spcPct val="0"/>
              </a:spcAft>
            </a:pPr>
            <a:r>
              <a:rPr lang="en-GB" sz="1600" b="1" dirty="0" smtClean="0">
                <a:solidFill>
                  <a:schemeClr val="tx2">
                    <a:lumMod val="60000"/>
                    <a:lumOff val="40000"/>
                  </a:schemeClr>
                </a:solidFill>
                <a:latin typeface="Arial" panose="020B0604020202020204" pitchFamily="34" charset="0"/>
                <a:cs typeface="Arial" panose="020B0604020202020204" pitchFamily="34" charset="0"/>
              </a:rPr>
              <a:t>Severe Storms RGB</a:t>
            </a:r>
          </a:p>
        </p:txBody>
      </p:sp>
    </p:spTree>
    <p:extLst>
      <p:ext uri="{BB962C8B-B14F-4D97-AF65-F5344CB8AC3E}">
        <p14:creationId xmlns:p14="http://schemas.microsoft.com/office/powerpoint/2010/main" val="1357328907"/>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108827" y="149312"/>
            <a:ext cx="2421539" cy="334350"/>
          </a:xfrm>
          <a:prstGeom prst="rect">
            <a:avLst/>
          </a:prstGeom>
          <a:noFill/>
          <a:ln w="9525">
            <a:noFill/>
            <a:miter lim="800000"/>
            <a:headEnd/>
            <a:tailEnd/>
          </a:ln>
          <a:effectLst/>
        </p:spPr>
        <p:txBody>
          <a:bodyPr wrap="square" lIns="87277" tIns="43638" rIns="87277" bIns="43638">
            <a:spAutoFit/>
          </a:bodyPr>
          <a:lstStyle/>
          <a:p>
            <a:pPr defTabSz="727946" fontAlgn="base">
              <a:spcBef>
                <a:spcPct val="0"/>
              </a:spcBef>
              <a:spcAft>
                <a:spcPct val="0"/>
              </a:spcAft>
            </a:pPr>
            <a:r>
              <a:rPr lang="en-GB" sz="1600" b="1" dirty="0" smtClean="0">
                <a:solidFill>
                  <a:schemeClr val="tx2">
                    <a:lumMod val="60000"/>
                    <a:lumOff val="40000"/>
                  </a:schemeClr>
                </a:solidFill>
                <a:latin typeface="Arial" panose="020B0604020202020204" pitchFamily="34" charset="0"/>
                <a:cs typeface="Arial" panose="020B0604020202020204" pitchFamily="34" charset="0"/>
              </a:rPr>
              <a:t>Severe Storms RGB</a:t>
            </a:r>
          </a:p>
        </p:txBody>
      </p:sp>
      <p:pic>
        <p:nvPicPr>
          <p:cNvPr id="3" name="Picture 3" descr="N:\TEMP\sandwich_2010-08-15_1300_MSG1_HRV_IR-BT_crop.png"/>
          <p:cNvPicPr>
            <a:picLocks noChangeAspect="1" noChangeArrowheads="1"/>
          </p:cNvPicPr>
          <p:nvPr/>
        </p:nvPicPr>
        <p:blipFill>
          <a:blip r:embed="rId2" cstate="print"/>
          <a:srcRect/>
          <a:stretch>
            <a:fillRect/>
          </a:stretch>
        </p:blipFill>
        <p:spPr bwMode="auto">
          <a:xfrm>
            <a:off x="530799" y="612000"/>
            <a:ext cx="5580000" cy="5580000"/>
          </a:xfrm>
          <a:prstGeom prst="rect">
            <a:avLst/>
          </a:prstGeom>
          <a:noFill/>
          <a:ln w="0">
            <a:solidFill>
              <a:schemeClr val="bg1">
                <a:lumMod val="50000"/>
              </a:schemeClr>
            </a:solidFill>
          </a:ln>
        </p:spPr>
      </p:pic>
      <p:pic>
        <p:nvPicPr>
          <p:cNvPr id="4" name="Picture 4" descr="N:\TEMP\sandwich_2010-08-15_1300_MSG1_HRV_storm-RGB_crop.png"/>
          <p:cNvPicPr>
            <a:picLocks noChangeAspect="1" noChangeArrowheads="1"/>
          </p:cNvPicPr>
          <p:nvPr/>
        </p:nvPicPr>
        <p:blipFill>
          <a:blip r:embed="rId3" cstate="print"/>
          <a:srcRect/>
          <a:stretch>
            <a:fillRect/>
          </a:stretch>
        </p:blipFill>
        <p:spPr bwMode="auto">
          <a:xfrm>
            <a:off x="6192000" y="612000"/>
            <a:ext cx="5580000" cy="5580000"/>
          </a:xfrm>
          <a:prstGeom prst="rect">
            <a:avLst/>
          </a:prstGeom>
          <a:noFill/>
          <a:ln w="0">
            <a:solidFill>
              <a:schemeClr val="bg1">
                <a:lumMod val="50000"/>
              </a:schemeClr>
            </a:solidFill>
          </a:ln>
        </p:spPr>
      </p:pic>
      <p:sp>
        <p:nvSpPr>
          <p:cNvPr id="6" name="Text Box 8"/>
          <p:cNvSpPr txBox="1">
            <a:spLocks noChangeArrowheads="1"/>
          </p:cNvSpPr>
          <p:nvPr/>
        </p:nvSpPr>
        <p:spPr bwMode="auto">
          <a:xfrm>
            <a:off x="6020612" y="206663"/>
            <a:ext cx="5819290" cy="276999"/>
          </a:xfrm>
          <a:prstGeom prst="rect">
            <a:avLst/>
          </a:prstGeom>
          <a:noFill/>
          <a:ln w="9525">
            <a:noFill/>
            <a:miter lim="800000"/>
            <a:headEnd/>
            <a:tailEnd/>
          </a:ln>
        </p:spPr>
        <p:txBody>
          <a:bodyPr wrap="square">
            <a:spAutoFit/>
          </a:bodyPr>
          <a:lstStyle/>
          <a:p>
            <a:r>
              <a:rPr lang="en-US" sz="1200" dirty="0" smtClean="0">
                <a:solidFill>
                  <a:schemeClr val="bg1"/>
                </a:solidFill>
                <a:latin typeface="Arial" panose="020B0604020202020204" pitchFamily="34" charset="0"/>
                <a:cs typeface="Arial" panose="020B0604020202020204" pitchFamily="34" charset="0"/>
              </a:rPr>
              <a:t>15 August 2010  13:00 UTC   Meteosat-8  (MSG-1) SEVIRI RSS,  Poland, Slovakia</a:t>
            </a:r>
          </a:p>
        </p:txBody>
      </p:sp>
      <p:sp>
        <p:nvSpPr>
          <p:cNvPr id="7" name="TextovéPole 6"/>
          <p:cNvSpPr txBox="1"/>
          <p:nvPr/>
        </p:nvSpPr>
        <p:spPr>
          <a:xfrm>
            <a:off x="2016691" y="6203729"/>
            <a:ext cx="2367956" cy="246221"/>
          </a:xfrm>
          <a:prstGeom prst="rect">
            <a:avLst/>
          </a:prstGeom>
          <a:noFill/>
        </p:spPr>
        <p:txBody>
          <a:bodyPr wrap="none" rtlCol="0">
            <a:spAutoFit/>
          </a:bodyPr>
          <a:lstStyle/>
          <a:p>
            <a:r>
              <a:rPr lang="en-US" sz="1000" dirty="0" smtClean="0">
                <a:solidFill>
                  <a:schemeClr val="bg1">
                    <a:lumMod val="75000"/>
                  </a:schemeClr>
                </a:solidFill>
                <a:latin typeface="Arial" panose="020B0604020202020204" pitchFamily="34" charset="0"/>
                <a:cs typeface="Arial" panose="020B0604020202020204" pitchFamily="34" charset="0"/>
              </a:rPr>
              <a:t>Sandwich HRV &amp; IR10.8-BT 200-240K</a:t>
            </a:r>
          </a:p>
        </p:txBody>
      </p:sp>
      <p:sp>
        <p:nvSpPr>
          <p:cNvPr id="8" name="TextovéPole 7"/>
          <p:cNvSpPr txBox="1"/>
          <p:nvPr/>
        </p:nvSpPr>
        <p:spPr>
          <a:xfrm>
            <a:off x="7931413" y="6206361"/>
            <a:ext cx="2356735" cy="246221"/>
          </a:xfrm>
          <a:prstGeom prst="rect">
            <a:avLst/>
          </a:prstGeom>
          <a:noFill/>
        </p:spPr>
        <p:txBody>
          <a:bodyPr wrap="none" rtlCol="0">
            <a:spAutoFit/>
          </a:bodyPr>
          <a:lstStyle/>
          <a:p>
            <a:r>
              <a:rPr lang="en-US" sz="1000" dirty="0" smtClean="0">
                <a:solidFill>
                  <a:schemeClr val="bg1">
                    <a:lumMod val="75000"/>
                  </a:schemeClr>
                </a:solidFill>
                <a:latin typeface="Arial" panose="020B0604020202020204" pitchFamily="34" charset="0"/>
                <a:cs typeface="Arial" panose="020B0604020202020204" pitchFamily="34" charset="0"/>
              </a:rPr>
              <a:t>Sandwich HRV &amp; Severe Storms RGB</a:t>
            </a:r>
          </a:p>
        </p:txBody>
      </p:sp>
    </p:spTree>
    <p:extLst>
      <p:ext uri="{BB962C8B-B14F-4D97-AF65-F5344CB8AC3E}">
        <p14:creationId xmlns:p14="http://schemas.microsoft.com/office/powerpoint/2010/main" val="1643685824"/>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108827" y="149312"/>
            <a:ext cx="2421539" cy="334350"/>
          </a:xfrm>
          <a:prstGeom prst="rect">
            <a:avLst/>
          </a:prstGeom>
          <a:noFill/>
          <a:ln w="9525">
            <a:noFill/>
            <a:miter lim="800000"/>
            <a:headEnd/>
            <a:tailEnd/>
          </a:ln>
          <a:effectLst/>
        </p:spPr>
        <p:txBody>
          <a:bodyPr wrap="square" lIns="87277" tIns="43638" rIns="87277" bIns="43638">
            <a:spAutoFit/>
          </a:bodyPr>
          <a:lstStyle/>
          <a:p>
            <a:pPr defTabSz="727946" fontAlgn="base">
              <a:spcBef>
                <a:spcPct val="0"/>
              </a:spcBef>
              <a:spcAft>
                <a:spcPct val="0"/>
              </a:spcAft>
            </a:pPr>
            <a:r>
              <a:rPr lang="en-GB" sz="1600" b="1" dirty="0" smtClean="0">
                <a:solidFill>
                  <a:schemeClr val="tx2">
                    <a:lumMod val="60000"/>
                    <a:lumOff val="40000"/>
                  </a:schemeClr>
                </a:solidFill>
                <a:latin typeface="Arial" panose="020B0604020202020204" pitchFamily="34" charset="0"/>
                <a:cs typeface="Arial" panose="020B0604020202020204" pitchFamily="34" charset="0"/>
              </a:rPr>
              <a:t>Severe Storms RGB</a:t>
            </a:r>
          </a:p>
        </p:txBody>
      </p:sp>
      <p:pic>
        <p:nvPicPr>
          <p:cNvPr id="3" name="Picture 2" descr="O:\20120616_1200-2100utc (plume in stormRGB)\MSG\CZ_2x_1600x1200\201206161645_MSG1_CZ_2x_BT.png"/>
          <p:cNvPicPr>
            <a:picLocks noChangeAspect="1" noChangeArrowheads="1"/>
          </p:cNvPicPr>
          <p:nvPr/>
        </p:nvPicPr>
        <p:blipFill>
          <a:blip r:embed="rId2" cstate="print">
            <a:lum bright="5000" contrast="5000"/>
          </a:blip>
          <a:srcRect/>
          <a:stretch>
            <a:fillRect/>
          </a:stretch>
        </p:blipFill>
        <p:spPr bwMode="auto">
          <a:xfrm>
            <a:off x="108000" y="612000"/>
            <a:ext cx="5940000" cy="5400000"/>
          </a:xfrm>
          <a:prstGeom prst="rect">
            <a:avLst/>
          </a:prstGeom>
          <a:noFill/>
          <a:ln w="0">
            <a:solidFill>
              <a:schemeClr val="bg1">
                <a:lumMod val="50000"/>
              </a:schemeClr>
            </a:solidFill>
          </a:ln>
        </p:spPr>
      </p:pic>
      <p:pic>
        <p:nvPicPr>
          <p:cNvPr id="4" name="Picture 3" descr="O:\20120616_1200-2100utc (plume in stormRGB)\MSG\CZ_2x_1600x1200\201206161645_MSG1_CZ_2x_storm.png"/>
          <p:cNvPicPr>
            <a:picLocks noChangeAspect="1" noChangeArrowheads="1"/>
          </p:cNvPicPr>
          <p:nvPr/>
        </p:nvPicPr>
        <p:blipFill>
          <a:blip r:embed="rId3" cstate="print">
            <a:lum bright="5000" contrast="5000"/>
          </a:blip>
          <a:srcRect/>
          <a:stretch>
            <a:fillRect/>
          </a:stretch>
        </p:blipFill>
        <p:spPr bwMode="auto">
          <a:xfrm>
            <a:off x="6156000" y="612000"/>
            <a:ext cx="5940001" cy="5400000"/>
          </a:xfrm>
          <a:prstGeom prst="rect">
            <a:avLst/>
          </a:prstGeom>
          <a:noFill/>
          <a:ln w="0">
            <a:solidFill>
              <a:schemeClr val="bg1">
                <a:lumMod val="50000"/>
              </a:schemeClr>
            </a:solidFill>
          </a:ln>
        </p:spPr>
      </p:pic>
      <p:sp>
        <p:nvSpPr>
          <p:cNvPr id="6" name="Text Box 8"/>
          <p:cNvSpPr txBox="1">
            <a:spLocks noChangeArrowheads="1"/>
          </p:cNvSpPr>
          <p:nvPr/>
        </p:nvSpPr>
        <p:spPr bwMode="auto">
          <a:xfrm>
            <a:off x="6787530" y="206663"/>
            <a:ext cx="5099672" cy="276999"/>
          </a:xfrm>
          <a:prstGeom prst="rect">
            <a:avLst/>
          </a:prstGeom>
          <a:noFill/>
          <a:ln w="9525">
            <a:noFill/>
            <a:miter lim="800000"/>
            <a:headEnd/>
            <a:tailEnd/>
          </a:ln>
        </p:spPr>
        <p:txBody>
          <a:bodyPr wrap="square">
            <a:spAutoFit/>
          </a:bodyPr>
          <a:lstStyle/>
          <a:p>
            <a:r>
              <a:rPr lang="en-US" sz="1200" dirty="0" smtClean="0">
                <a:solidFill>
                  <a:schemeClr val="bg1"/>
                </a:solidFill>
                <a:latin typeface="Arial" panose="020B0604020202020204" pitchFamily="34" charset="0"/>
                <a:cs typeface="Arial" panose="020B0604020202020204" pitchFamily="34" charset="0"/>
              </a:rPr>
              <a:t>16 June 2012  16:45 UTC   Meteosat-8  (MSG-1) SEVIRI RSS,  Poland</a:t>
            </a:r>
          </a:p>
        </p:txBody>
      </p:sp>
      <p:sp>
        <p:nvSpPr>
          <p:cNvPr id="7" name="TextovéPole 6"/>
          <p:cNvSpPr txBox="1"/>
          <p:nvPr/>
        </p:nvSpPr>
        <p:spPr>
          <a:xfrm>
            <a:off x="2016691" y="6022422"/>
            <a:ext cx="2367956" cy="246221"/>
          </a:xfrm>
          <a:prstGeom prst="rect">
            <a:avLst/>
          </a:prstGeom>
          <a:noFill/>
        </p:spPr>
        <p:txBody>
          <a:bodyPr wrap="none" rtlCol="0">
            <a:spAutoFit/>
          </a:bodyPr>
          <a:lstStyle/>
          <a:p>
            <a:r>
              <a:rPr lang="en-US" sz="1000" dirty="0" smtClean="0">
                <a:solidFill>
                  <a:schemeClr val="bg1">
                    <a:lumMod val="75000"/>
                  </a:schemeClr>
                </a:solidFill>
                <a:latin typeface="Arial" panose="020B0604020202020204" pitchFamily="34" charset="0"/>
                <a:cs typeface="Arial" panose="020B0604020202020204" pitchFamily="34" charset="0"/>
              </a:rPr>
              <a:t>Sandwich HRV &amp; IR10.8-BT 205-245K</a:t>
            </a:r>
          </a:p>
        </p:txBody>
      </p:sp>
      <p:sp>
        <p:nvSpPr>
          <p:cNvPr id="8" name="TextovéPole 7"/>
          <p:cNvSpPr txBox="1"/>
          <p:nvPr/>
        </p:nvSpPr>
        <p:spPr>
          <a:xfrm>
            <a:off x="7931413" y="6025054"/>
            <a:ext cx="2356735" cy="246221"/>
          </a:xfrm>
          <a:prstGeom prst="rect">
            <a:avLst/>
          </a:prstGeom>
          <a:noFill/>
        </p:spPr>
        <p:txBody>
          <a:bodyPr wrap="none" rtlCol="0">
            <a:spAutoFit/>
          </a:bodyPr>
          <a:lstStyle/>
          <a:p>
            <a:r>
              <a:rPr lang="en-US" sz="1000" dirty="0" smtClean="0">
                <a:solidFill>
                  <a:schemeClr val="bg1">
                    <a:lumMod val="75000"/>
                  </a:schemeClr>
                </a:solidFill>
                <a:latin typeface="Arial" panose="020B0604020202020204" pitchFamily="34" charset="0"/>
                <a:cs typeface="Arial" panose="020B0604020202020204" pitchFamily="34" charset="0"/>
              </a:rPr>
              <a:t>Sandwich HRV &amp; Severe Storms RGB</a:t>
            </a:r>
          </a:p>
        </p:txBody>
      </p:sp>
      <p:sp>
        <p:nvSpPr>
          <p:cNvPr id="9" name="TextovéPole 8"/>
          <p:cNvSpPr txBox="1"/>
          <p:nvPr/>
        </p:nvSpPr>
        <p:spPr>
          <a:xfrm>
            <a:off x="801689" y="6282560"/>
            <a:ext cx="10596782" cy="430887"/>
          </a:xfrm>
          <a:prstGeom prst="rect">
            <a:avLst/>
          </a:prstGeom>
          <a:noFill/>
        </p:spPr>
        <p:txBody>
          <a:bodyPr wrap="square" rtlCol="0">
            <a:spAutoFit/>
          </a:bodyPr>
          <a:lstStyle/>
          <a:p>
            <a:r>
              <a:rPr lang="en-US" sz="1100" b="1" dirty="0" smtClean="0">
                <a:solidFill>
                  <a:srgbClr val="FF0000"/>
                </a:solidFill>
                <a:latin typeface="Arial" panose="020B0604020202020204" pitchFamily="34" charset="0"/>
                <a:cs typeface="Arial" panose="020B0604020202020204" pitchFamily="34" charset="0"/>
              </a:rPr>
              <a:t>A case, when the area of increased cloud-top microphysical reflectivity resembles by its shape a plume, spreading downwind of the overshooting tops, above the stratiform part of the anvil. In contrary to majority of other plumes, this one is colder than the anvil underneath – a rare, extraordinary case.</a:t>
            </a:r>
          </a:p>
        </p:txBody>
      </p:sp>
    </p:spTree>
    <p:extLst>
      <p:ext uri="{BB962C8B-B14F-4D97-AF65-F5344CB8AC3E}">
        <p14:creationId xmlns:p14="http://schemas.microsoft.com/office/powerpoint/2010/main" val="3454315139"/>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43918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1440000" y="1935320"/>
            <a:ext cx="5635453" cy="400110"/>
          </a:xfrm>
          <a:prstGeom prst="rect">
            <a:avLst/>
          </a:prstGeom>
          <a:noFill/>
        </p:spPr>
        <p:txBody>
          <a:bodyPr wrap="none" rtlCol="0">
            <a:spAutoFit/>
          </a:bodyPr>
          <a:lstStyle/>
          <a:p>
            <a:r>
              <a:rPr lang="cs-CZ" sz="2000" cap="all" dirty="0" smtClean="0">
                <a:solidFill>
                  <a:schemeClr val="bg1"/>
                </a:solidFill>
                <a:latin typeface="Arial Black" panose="020B0A04020102020204" pitchFamily="34" charset="0"/>
                <a:cs typeface="Arial" panose="020B0604020202020204" pitchFamily="34" charset="0"/>
              </a:rPr>
              <a:t>ABOVE ANVIL CIRRUS PLUMES (AACP)</a:t>
            </a:r>
            <a:endParaRPr lang="en-US" sz="2000" cap="all" dirty="0">
              <a:solidFill>
                <a:schemeClr val="bg1"/>
              </a:solidFill>
              <a:latin typeface="Arial Black" panose="020B0A04020102020204" pitchFamily="34" charset="0"/>
              <a:cs typeface="Arial" panose="020B0604020202020204" pitchFamily="34" charset="0"/>
            </a:endParaRPr>
          </a:p>
        </p:txBody>
      </p:sp>
      <p:sp>
        <p:nvSpPr>
          <p:cNvPr id="4" name="TextovéPole 3"/>
          <p:cNvSpPr txBox="1"/>
          <p:nvPr/>
        </p:nvSpPr>
        <p:spPr>
          <a:xfrm>
            <a:off x="1440000" y="881320"/>
            <a:ext cx="1386918" cy="461665"/>
          </a:xfrm>
          <a:prstGeom prst="rect">
            <a:avLst/>
          </a:prstGeom>
          <a:noFill/>
        </p:spPr>
        <p:txBody>
          <a:bodyPr wrap="none" rtlCol="0">
            <a:spAutoFit/>
          </a:bodyPr>
          <a:lstStyle/>
          <a:p>
            <a:r>
              <a:rPr lang="cs-CZ" sz="2400" dirty="0" smtClean="0">
                <a:solidFill>
                  <a:schemeClr val="tx2">
                    <a:lumMod val="75000"/>
                  </a:schemeClr>
                </a:solidFill>
                <a:latin typeface="Arial Black" panose="020B0A04020102020204" pitchFamily="34" charset="0"/>
                <a:cs typeface="Arial" panose="020B0604020202020204" pitchFamily="34" charset="0"/>
              </a:rPr>
              <a:t>PART 3</a:t>
            </a:r>
            <a:endParaRPr lang="cs-CZ" sz="600" dirty="0" smtClean="0">
              <a:solidFill>
                <a:schemeClr val="tx2">
                  <a:lumMod val="75000"/>
                </a:schemeClr>
              </a:solidFill>
              <a:latin typeface="Arial Black" panose="020B0A04020102020204" pitchFamily="34" charset="0"/>
              <a:cs typeface="Arial" panose="020B0604020202020204" pitchFamily="34" charset="0"/>
            </a:endParaRPr>
          </a:p>
        </p:txBody>
      </p:sp>
    </p:spTree>
    <p:extLst>
      <p:ext uri="{BB962C8B-B14F-4D97-AF65-F5344CB8AC3E}">
        <p14:creationId xmlns:p14="http://schemas.microsoft.com/office/powerpoint/2010/main" val="3877629322"/>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O:\19860818 CZ\19860818-1330_NOAA9_L1B_Dundee\Polar-Stereographic_50N-15E\CZ_pol-ster_50-15_1000m_RGB124_crop2.png"/>
          <p:cNvPicPr>
            <a:picLocks noChangeAspect="1" noChangeArrowheads="1"/>
          </p:cNvPicPr>
          <p:nvPr/>
        </p:nvPicPr>
        <p:blipFill>
          <a:blip r:embed="rId2" cstate="print"/>
          <a:srcRect/>
          <a:stretch>
            <a:fillRect/>
          </a:stretch>
        </p:blipFill>
        <p:spPr bwMode="auto">
          <a:xfrm>
            <a:off x="4104000" y="612000"/>
            <a:ext cx="8016001" cy="6012000"/>
          </a:xfrm>
          <a:prstGeom prst="rect">
            <a:avLst/>
          </a:prstGeom>
          <a:noFill/>
          <a:ln w="0">
            <a:solidFill>
              <a:schemeClr val="bg1">
                <a:lumMod val="50000"/>
              </a:schemeClr>
            </a:solidFill>
          </a:ln>
        </p:spPr>
      </p:pic>
      <p:cxnSp>
        <p:nvCxnSpPr>
          <p:cNvPr id="3" name="Přímá spojovací šipka 10"/>
          <p:cNvCxnSpPr>
            <a:cxnSpLocks noChangeShapeType="1"/>
          </p:cNvCxnSpPr>
          <p:nvPr/>
        </p:nvCxnSpPr>
        <p:spPr bwMode="auto">
          <a:xfrm rot="16200000" flipV="1">
            <a:off x="8826755" y="3914007"/>
            <a:ext cx="357188" cy="214312"/>
          </a:xfrm>
          <a:prstGeom prst="straightConnector1">
            <a:avLst/>
          </a:prstGeom>
          <a:noFill/>
          <a:ln w="25400" algn="ctr">
            <a:solidFill>
              <a:srgbClr val="FF3300"/>
            </a:solidFill>
            <a:round/>
            <a:headEnd/>
            <a:tailEnd type="triangle" w="med" len="lg"/>
          </a:ln>
        </p:spPr>
      </p:cxnSp>
      <p:sp>
        <p:nvSpPr>
          <p:cNvPr id="4"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Above Anvil Cirrus Plumes (AACP)</a:t>
            </a:r>
            <a:r>
              <a:rPr lang="cs-CZ" sz="1400" b="1" dirty="0" smtClean="0">
                <a:solidFill>
                  <a:schemeClr val="bg1"/>
                </a:solidFill>
                <a:latin typeface="Arial" panose="020B0604020202020204" pitchFamily="34" charset="0"/>
                <a:cs typeface="Arial" panose="020B0604020202020204" pitchFamily="34" charset="0"/>
              </a:rPr>
              <a:t>  –  18 August 1986</a:t>
            </a:r>
            <a:endParaRPr lang="en-US" sz="1400" b="1" dirty="0">
              <a:solidFill>
                <a:schemeClr val="bg1"/>
              </a:solidFill>
              <a:latin typeface="Arial" panose="020B0604020202020204" pitchFamily="34" charset="0"/>
              <a:cs typeface="Arial" panose="020B0604020202020204" pitchFamily="34" charset="0"/>
            </a:endParaRPr>
          </a:p>
        </p:txBody>
      </p:sp>
      <p:sp>
        <p:nvSpPr>
          <p:cNvPr id="5" name="Text Box 4"/>
          <p:cNvSpPr txBox="1">
            <a:spLocks noChangeArrowheads="1"/>
          </p:cNvSpPr>
          <p:nvPr/>
        </p:nvSpPr>
        <p:spPr bwMode="auto">
          <a:xfrm>
            <a:off x="8278484" y="163764"/>
            <a:ext cx="3785011" cy="246221"/>
          </a:xfrm>
          <a:prstGeom prst="rect">
            <a:avLst/>
          </a:prstGeom>
          <a:noFill/>
          <a:ln w="9525">
            <a:noFill/>
            <a:miter lim="800000"/>
            <a:headEnd/>
            <a:tailEnd/>
          </a:ln>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18 August 1986  13:30 </a:t>
            </a:r>
            <a:r>
              <a:rPr lang="en-US" sz="1000" dirty="0" smtClean="0">
                <a:solidFill>
                  <a:schemeClr val="bg1"/>
                </a:solidFill>
                <a:latin typeface="Arial" panose="020B0604020202020204" pitchFamily="34" charset="0"/>
                <a:cs typeface="Arial" panose="020B0604020202020204" pitchFamily="34" charset="0"/>
              </a:rPr>
              <a:t>UTC</a:t>
            </a:r>
            <a:r>
              <a:rPr lang="cs-CZ" sz="1000" dirty="0" smtClean="0">
                <a:solidFill>
                  <a:schemeClr val="bg1"/>
                </a:solidFill>
                <a:latin typeface="Arial" panose="020B0604020202020204" pitchFamily="34" charset="0"/>
                <a:cs typeface="Arial" panose="020B0604020202020204" pitchFamily="34" charset="0"/>
              </a:rPr>
              <a:t>, AVHRR</a:t>
            </a:r>
            <a:r>
              <a:rPr lang="en-US" sz="1000" dirty="0" smtClean="0">
                <a:solidFill>
                  <a:schemeClr val="bg1"/>
                </a:solidFill>
                <a:latin typeface="Arial" panose="020B0604020202020204" pitchFamily="34" charset="0"/>
                <a:cs typeface="Arial" panose="020B0604020202020204" pitchFamily="34" charset="0"/>
              </a:rPr>
              <a:t>  NOAA</a:t>
            </a:r>
            <a:r>
              <a:rPr lang="cs-CZ" sz="1000" dirty="0" smtClean="0">
                <a:solidFill>
                  <a:schemeClr val="bg1"/>
                </a:solidFill>
                <a:latin typeface="Arial" panose="020B0604020202020204" pitchFamily="34" charset="0"/>
                <a:cs typeface="Arial" panose="020B0604020202020204" pitchFamily="34" charset="0"/>
              </a:rPr>
              <a:t>-</a:t>
            </a:r>
            <a:r>
              <a:rPr lang="en-US" sz="1000" dirty="0" smtClean="0">
                <a:solidFill>
                  <a:schemeClr val="bg1"/>
                </a:solidFill>
                <a:latin typeface="Arial" panose="020B0604020202020204" pitchFamily="34" charset="0"/>
                <a:cs typeface="Arial" panose="020B0604020202020204" pitchFamily="34" charset="0"/>
              </a:rPr>
              <a:t>9</a:t>
            </a:r>
            <a:r>
              <a:rPr lang="en-US" sz="1000" dirty="0">
                <a:solidFill>
                  <a:schemeClr val="bg1"/>
                </a:solidFill>
                <a:latin typeface="Arial" panose="020B0604020202020204" pitchFamily="34" charset="0"/>
                <a:cs typeface="Arial" panose="020B0604020202020204" pitchFamily="34" charset="0"/>
              </a:rPr>
              <a:t>, Czech Republic</a:t>
            </a:r>
            <a:endParaRPr lang="cs-CZ" sz="1000" dirty="0">
              <a:solidFill>
                <a:schemeClr val="bg1"/>
              </a:solidFill>
              <a:latin typeface="Arial" panose="020B0604020202020204" pitchFamily="34" charset="0"/>
              <a:cs typeface="Arial" panose="020B0604020202020204" pitchFamily="34" charset="0"/>
            </a:endParaRPr>
          </a:p>
        </p:txBody>
      </p:sp>
      <p:pic>
        <p:nvPicPr>
          <p:cNvPr id="6" name="Obrázek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00" y="612000"/>
            <a:ext cx="3967137" cy="2975353"/>
          </a:xfrm>
          <a:prstGeom prst="rect">
            <a:avLst/>
          </a:prstGeom>
          <a:ln w="0">
            <a:solidFill>
              <a:schemeClr val="bg1">
                <a:lumMod val="50000"/>
              </a:schemeClr>
            </a:solidFill>
          </a:ln>
        </p:spPr>
      </p:pic>
      <p:pic>
        <p:nvPicPr>
          <p:cNvPr id="7" name="Picture 8" descr="ch3ref"/>
          <p:cNvPicPr>
            <a:picLocks noChangeAspect="1" noChangeArrowheads="1"/>
          </p:cNvPicPr>
          <p:nvPr/>
        </p:nvPicPr>
        <p:blipFill>
          <a:blip r:embed="rId4" cstate="print"/>
          <a:srcRect/>
          <a:stretch>
            <a:fillRect/>
          </a:stretch>
        </p:blipFill>
        <p:spPr bwMode="auto">
          <a:xfrm>
            <a:off x="72000" y="3654000"/>
            <a:ext cx="3967137" cy="2974943"/>
          </a:xfrm>
          <a:prstGeom prst="rect">
            <a:avLst/>
          </a:prstGeom>
          <a:noFill/>
          <a:ln w="0">
            <a:solidFill>
              <a:schemeClr val="bg1">
                <a:lumMod val="50000"/>
              </a:schemeClr>
            </a:solidFill>
          </a:ln>
        </p:spPr>
      </p:pic>
      <p:sp>
        <p:nvSpPr>
          <p:cNvPr id="8" name="TextovéPole 7"/>
          <p:cNvSpPr txBox="1"/>
          <p:nvPr/>
        </p:nvSpPr>
        <p:spPr>
          <a:xfrm>
            <a:off x="3216167" y="3389583"/>
            <a:ext cx="822661" cy="200055"/>
          </a:xfrm>
          <a:prstGeom prst="rect">
            <a:avLst/>
          </a:prstGeom>
          <a:noFill/>
        </p:spPr>
        <p:txBody>
          <a:bodyPr wrap="none" rtlCol="0">
            <a:spAutoFit/>
          </a:bodyPr>
          <a:lstStyle/>
          <a:p>
            <a:r>
              <a:rPr lang="en-US" sz="700" dirty="0" smtClean="0">
                <a:solidFill>
                  <a:schemeClr val="bg1">
                    <a:lumMod val="75000"/>
                  </a:schemeClr>
                </a:solidFill>
                <a:latin typeface="Arial" panose="020B0604020202020204" pitchFamily="34" charset="0"/>
                <a:cs typeface="Arial" panose="020B0604020202020204" pitchFamily="34" charset="0"/>
              </a:rPr>
              <a:t>unknown author</a:t>
            </a:r>
          </a:p>
        </p:txBody>
      </p:sp>
      <p:sp>
        <p:nvSpPr>
          <p:cNvPr id="9" name="TextovéPole 8"/>
          <p:cNvSpPr txBox="1"/>
          <p:nvPr/>
        </p:nvSpPr>
        <p:spPr>
          <a:xfrm>
            <a:off x="110702" y="3694300"/>
            <a:ext cx="1234633" cy="200055"/>
          </a:xfrm>
          <a:prstGeom prst="rect">
            <a:avLst/>
          </a:prstGeom>
          <a:solidFill>
            <a:schemeClr val="tx1"/>
          </a:solidFill>
          <a:ln w="0">
            <a:solidFill>
              <a:schemeClr val="bg1">
                <a:lumMod val="50000"/>
              </a:schemeClr>
            </a:solidFill>
          </a:ln>
        </p:spPr>
        <p:txBody>
          <a:bodyPr wrap="none" rtlCol="0">
            <a:spAutoFit/>
          </a:bodyPr>
          <a:lstStyle/>
          <a:p>
            <a:r>
              <a:rPr lang="cs-CZ" sz="700" dirty="0" smtClean="0">
                <a:solidFill>
                  <a:schemeClr val="bg1"/>
                </a:solidFill>
                <a:latin typeface="Arial" panose="020B0604020202020204" pitchFamily="34" charset="0"/>
                <a:cs typeface="Arial" panose="020B0604020202020204" pitchFamily="34" charset="0"/>
              </a:rPr>
              <a:t>AVHRR band 3</a:t>
            </a:r>
            <a:r>
              <a:rPr lang="en-US" sz="700" dirty="0" smtClean="0">
                <a:solidFill>
                  <a:schemeClr val="bg1"/>
                </a:solidFill>
                <a:latin typeface="Arial" panose="020B0604020202020204" pitchFamily="34" charset="0"/>
                <a:cs typeface="Arial" panose="020B0604020202020204" pitchFamily="34" charset="0"/>
              </a:rPr>
              <a:t> </a:t>
            </a:r>
            <a:r>
              <a:rPr lang="cs-CZ" sz="700" dirty="0" smtClean="0">
                <a:solidFill>
                  <a:schemeClr val="bg1"/>
                </a:solidFill>
                <a:latin typeface="Arial" panose="020B0604020202020204" pitchFamily="34" charset="0"/>
                <a:cs typeface="Arial" panose="020B0604020202020204" pitchFamily="34" charset="0"/>
              </a:rPr>
              <a:t> (3.75 µm)</a:t>
            </a:r>
            <a:endParaRPr lang="en-US" sz="7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7752504"/>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4"/>
          <p:cNvSpPr txBox="1">
            <a:spLocks noChangeArrowheads="1"/>
          </p:cNvSpPr>
          <p:nvPr/>
        </p:nvSpPr>
        <p:spPr bwMode="auto">
          <a:xfrm>
            <a:off x="8278484" y="163764"/>
            <a:ext cx="3785011" cy="246221"/>
          </a:xfrm>
          <a:prstGeom prst="rect">
            <a:avLst/>
          </a:prstGeom>
          <a:noFill/>
          <a:ln w="9525">
            <a:noFill/>
            <a:miter lim="800000"/>
            <a:headEnd/>
            <a:tailEnd/>
          </a:ln>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18 August 1986  13:30 </a:t>
            </a:r>
            <a:r>
              <a:rPr lang="en-US" sz="1000" dirty="0" smtClean="0">
                <a:solidFill>
                  <a:schemeClr val="bg1"/>
                </a:solidFill>
                <a:latin typeface="Arial" panose="020B0604020202020204" pitchFamily="34" charset="0"/>
                <a:cs typeface="Arial" panose="020B0604020202020204" pitchFamily="34" charset="0"/>
              </a:rPr>
              <a:t>UTC</a:t>
            </a:r>
            <a:r>
              <a:rPr lang="cs-CZ" sz="1000" dirty="0" smtClean="0">
                <a:solidFill>
                  <a:schemeClr val="bg1"/>
                </a:solidFill>
                <a:latin typeface="Arial" panose="020B0604020202020204" pitchFamily="34" charset="0"/>
                <a:cs typeface="Arial" panose="020B0604020202020204" pitchFamily="34" charset="0"/>
              </a:rPr>
              <a:t>, AVHRR</a:t>
            </a:r>
            <a:r>
              <a:rPr lang="en-US" sz="1000" dirty="0" smtClean="0">
                <a:solidFill>
                  <a:schemeClr val="bg1"/>
                </a:solidFill>
                <a:latin typeface="Arial" panose="020B0604020202020204" pitchFamily="34" charset="0"/>
                <a:cs typeface="Arial" panose="020B0604020202020204" pitchFamily="34" charset="0"/>
              </a:rPr>
              <a:t>  NOAA</a:t>
            </a:r>
            <a:r>
              <a:rPr lang="cs-CZ" sz="1000" dirty="0" smtClean="0">
                <a:solidFill>
                  <a:schemeClr val="bg1"/>
                </a:solidFill>
                <a:latin typeface="Arial" panose="020B0604020202020204" pitchFamily="34" charset="0"/>
                <a:cs typeface="Arial" panose="020B0604020202020204" pitchFamily="34" charset="0"/>
              </a:rPr>
              <a:t>-</a:t>
            </a:r>
            <a:r>
              <a:rPr lang="en-US" sz="1000" dirty="0" smtClean="0">
                <a:solidFill>
                  <a:schemeClr val="bg1"/>
                </a:solidFill>
                <a:latin typeface="Arial" panose="020B0604020202020204" pitchFamily="34" charset="0"/>
                <a:cs typeface="Arial" panose="020B0604020202020204" pitchFamily="34" charset="0"/>
              </a:rPr>
              <a:t>9</a:t>
            </a:r>
            <a:r>
              <a:rPr lang="en-US" sz="1000" dirty="0">
                <a:solidFill>
                  <a:schemeClr val="bg1"/>
                </a:solidFill>
                <a:latin typeface="Arial" panose="020B0604020202020204" pitchFamily="34" charset="0"/>
                <a:cs typeface="Arial" panose="020B0604020202020204" pitchFamily="34" charset="0"/>
              </a:rPr>
              <a:t>, Czech Republic</a:t>
            </a:r>
            <a:endParaRPr lang="cs-CZ" sz="1000" dirty="0">
              <a:solidFill>
                <a:schemeClr val="bg1"/>
              </a:solidFill>
              <a:latin typeface="Arial" panose="020B0604020202020204" pitchFamily="34" charset="0"/>
              <a:cs typeface="Arial" panose="020B0604020202020204" pitchFamily="34" charset="0"/>
            </a:endParaRPr>
          </a:p>
        </p:txBody>
      </p:sp>
      <p:pic>
        <p:nvPicPr>
          <p:cNvPr id="4" name="Picture 2" descr="G:\19860818 CZ\ruzne-nove\fotka-MDA_.jpg"/>
          <p:cNvPicPr>
            <a:picLocks noChangeAspect="1" noChangeArrowheads="1"/>
          </p:cNvPicPr>
          <p:nvPr/>
        </p:nvPicPr>
        <p:blipFill>
          <a:blip r:embed="rId3" cstate="print"/>
          <a:srcRect/>
          <a:stretch>
            <a:fillRect/>
          </a:stretch>
        </p:blipFill>
        <p:spPr bwMode="auto">
          <a:xfrm>
            <a:off x="4290518" y="611997"/>
            <a:ext cx="7799578" cy="6035705"/>
          </a:xfrm>
          <a:prstGeom prst="rect">
            <a:avLst/>
          </a:prstGeom>
          <a:noFill/>
          <a:ln w="9525">
            <a:noFill/>
            <a:miter lim="800000"/>
            <a:headEnd/>
            <a:tailEnd/>
          </a:ln>
        </p:spPr>
      </p:pic>
      <p:pic>
        <p:nvPicPr>
          <p:cNvPr id="9" name="Picture 5"/>
          <p:cNvPicPr>
            <a:picLocks noChangeAspect="1" noChangeArrowheads="1"/>
          </p:cNvPicPr>
          <p:nvPr/>
        </p:nvPicPr>
        <p:blipFill>
          <a:blip r:embed="rId4" cstate="print"/>
          <a:srcRect/>
          <a:stretch>
            <a:fillRect/>
          </a:stretch>
        </p:blipFill>
        <p:spPr bwMode="auto">
          <a:xfrm>
            <a:off x="220601" y="4021394"/>
            <a:ext cx="3967939" cy="2619448"/>
          </a:xfrm>
          <a:prstGeom prst="rect">
            <a:avLst/>
          </a:prstGeom>
          <a:noFill/>
          <a:ln w="6350">
            <a:solidFill>
              <a:schemeClr val="bg1">
                <a:lumMod val="50000"/>
              </a:schemeClr>
            </a:solidFill>
            <a:miter lim="800000"/>
            <a:headEnd/>
            <a:tailEnd/>
          </a:ln>
        </p:spPr>
      </p:pic>
      <p:pic>
        <p:nvPicPr>
          <p:cNvPr id="8" name="Picture 7" descr="Tape-19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397399" y="717329"/>
            <a:ext cx="2082840" cy="1562386"/>
          </a:xfrm>
          <a:prstGeom prst="rect">
            <a:avLst/>
          </a:prstGeom>
          <a:noFill/>
          <a:ln w="0">
            <a:solidFill>
              <a:schemeClr val="bg1">
                <a:lumMod val="50000"/>
              </a:schemeClr>
            </a:solidFill>
            <a:miter lim="800000"/>
            <a:headEnd/>
            <a:tailEnd/>
          </a:ln>
          <a:extLst>
            <a:ext uri="{909E8E84-426E-40DD-AFC4-6F175D3DCCD1}">
              <a14:hiddenFill xmlns:a14="http://schemas.microsoft.com/office/drawing/2010/main">
                <a:solidFill>
                  <a:srgbClr val="FFFFFF"/>
                </a:solidFill>
              </a14:hiddenFill>
            </a:ext>
          </a:extLst>
        </p:spPr>
      </p:pic>
      <p:graphicFrame>
        <p:nvGraphicFramePr>
          <p:cNvPr id="10" name="Objekt 9"/>
          <p:cNvGraphicFramePr>
            <a:graphicFrameLocks noChangeAspect="1"/>
          </p:cNvGraphicFramePr>
          <p:nvPr>
            <p:extLst>
              <p:ext uri="{D42A27DB-BD31-4B8C-83A1-F6EECF244321}">
                <p14:modId xmlns:p14="http://schemas.microsoft.com/office/powerpoint/2010/main" val="1467334153"/>
              </p:ext>
            </p:extLst>
          </p:nvPr>
        </p:nvGraphicFramePr>
        <p:xfrm>
          <a:off x="220602" y="619635"/>
          <a:ext cx="3967938" cy="3270801"/>
        </p:xfrm>
        <a:graphic>
          <a:graphicData uri="http://schemas.openxmlformats.org/presentationml/2006/ole">
            <mc:AlternateContent xmlns:mc="http://schemas.openxmlformats.org/markup-compatibility/2006">
              <mc:Choice xmlns:v="urn:schemas-microsoft-com:vml" Requires="v">
                <p:oleObj spid="_x0000_s2102" name="Image" r:id="rId6" imgW="6361560" imgH="5244120" progId="Photoshop.Image.26">
                  <p:embed/>
                </p:oleObj>
              </mc:Choice>
              <mc:Fallback>
                <p:oleObj name="Image" r:id="rId6" imgW="6361560" imgH="5244120" progId="Photoshop.Image.26">
                  <p:embed/>
                  <p:pic>
                    <p:nvPicPr>
                      <p:cNvPr id="0" name=""/>
                      <p:cNvPicPr/>
                      <p:nvPr/>
                    </p:nvPicPr>
                    <p:blipFill>
                      <a:blip r:embed="rId7"/>
                      <a:stretch>
                        <a:fillRect/>
                      </a:stretch>
                    </p:blipFill>
                    <p:spPr>
                      <a:xfrm>
                        <a:off x="220602" y="619635"/>
                        <a:ext cx="3967938" cy="3270801"/>
                      </a:xfrm>
                      <a:prstGeom prst="rect">
                        <a:avLst/>
                      </a:prstGeom>
                      <a:ln w="0">
                        <a:solidFill>
                          <a:schemeClr val="bg1">
                            <a:lumMod val="50000"/>
                          </a:schemeClr>
                        </a:solidFill>
                      </a:ln>
                    </p:spPr>
                  </p:pic>
                </p:oleObj>
              </mc:Fallback>
            </mc:AlternateContent>
          </a:graphicData>
        </a:graphic>
      </p:graphicFrame>
      <p:sp>
        <p:nvSpPr>
          <p:cNvPr id="11"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lumMod val="50000"/>
                  </a:schemeClr>
                </a:solidFill>
                <a:latin typeface="Arial" panose="020B0604020202020204" pitchFamily="34" charset="0"/>
                <a:cs typeface="Arial" panose="020B0604020202020204" pitchFamily="34" charset="0"/>
              </a:rPr>
              <a:t>Above Anvil Cirrus Plumes (AACP)</a:t>
            </a:r>
            <a:r>
              <a:rPr lang="cs-CZ" sz="1400" b="1" dirty="0" smtClean="0">
                <a:solidFill>
                  <a:schemeClr val="bg1">
                    <a:lumMod val="50000"/>
                  </a:schemeClr>
                </a:solidFill>
                <a:latin typeface="Arial" panose="020B0604020202020204" pitchFamily="34" charset="0"/>
                <a:cs typeface="Arial" panose="020B0604020202020204" pitchFamily="34" charset="0"/>
              </a:rPr>
              <a:t>  –  18 August 1986</a:t>
            </a:r>
            <a:endParaRPr lang="en-US" sz="1400" b="1" dirty="0">
              <a:solidFill>
                <a:schemeClr val="bg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0684657"/>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7" descr="radar-scree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303" y="918228"/>
            <a:ext cx="5627365" cy="5280199"/>
          </a:xfrm>
          <a:prstGeom prst="rect">
            <a:avLst/>
          </a:prstGeom>
          <a:noFill/>
          <a:ln w="0">
            <a:solidFill>
              <a:schemeClr val="bg1">
                <a:lumMod val="50000"/>
              </a:schemeClr>
            </a:solidFill>
            <a:miter lim="800000"/>
            <a:headEnd/>
            <a:tailEnd/>
          </a:ln>
          <a:extLst>
            <a:ext uri="{909E8E84-426E-40DD-AFC4-6F175D3DCCD1}">
              <a14:hiddenFill xmlns:a14="http://schemas.microsoft.com/office/drawing/2010/main">
                <a:solidFill>
                  <a:srgbClr val="FFFFFF"/>
                </a:solidFill>
              </a14:hiddenFill>
            </a:ext>
          </a:extLst>
        </p:spPr>
      </p:pic>
      <p:pic>
        <p:nvPicPr>
          <p:cNvPr id="4" name="Picture 6" descr="radar-rucni-mereni_133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3497" y="161574"/>
            <a:ext cx="5565548" cy="6544025"/>
          </a:xfrm>
          <a:prstGeom prst="rect">
            <a:avLst/>
          </a:prstGeom>
          <a:noFill/>
          <a:ln w="0">
            <a:solidFill>
              <a:schemeClr val="bg1">
                <a:lumMod val="50000"/>
              </a:schemeClr>
            </a:solidFill>
            <a:miter lim="800000"/>
            <a:headEnd/>
            <a:tailEnd/>
          </a:ln>
          <a:extLst>
            <a:ext uri="{909E8E84-426E-40DD-AFC4-6F175D3DCCD1}">
              <a14:hiddenFill xmlns:a14="http://schemas.microsoft.com/office/drawing/2010/main">
                <a:solidFill>
                  <a:srgbClr val="FFFFFF"/>
                </a:solidFill>
              </a14:hiddenFill>
            </a:ext>
          </a:extLst>
        </p:spPr>
      </p:pic>
      <p:sp>
        <p:nvSpPr>
          <p:cNvPr id="5" name="Text Box 4"/>
          <p:cNvSpPr txBox="1">
            <a:spLocks noChangeArrowheads="1"/>
          </p:cNvSpPr>
          <p:nvPr/>
        </p:nvSpPr>
        <p:spPr bwMode="auto">
          <a:xfrm>
            <a:off x="404682" y="399741"/>
            <a:ext cx="5290936" cy="276999"/>
          </a:xfrm>
          <a:prstGeom prst="rect">
            <a:avLst/>
          </a:prstGeom>
          <a:noFill/>
          <a:ln w="9525">
            <a:noFill/>
            <a:miter lim="800000"/>
            <a:headEnd/>
            <a:tailEnd/>
          </a:ln>
        </p:spPr>
        <p:txBody>
          <a:bodyPr wrap="none">
            <a:spAutoFit/>
          </a:bodyPr>
          <a:lstStyle/>
          <a:p>
            <a:r>
              <a:rPr lang="en-US" sz="1200" b="1" dirty="0">
                <a:solidFill>
                  <a:schemeClr val="bg1"/>
                </a:solidFill>
                <a:latin typeface="Arial" panose="020B0604020202020204" pitchFamily="34" charset="0"/>
                <a:cs typeface="Arial" panose="020B0604020202020204" pitchFamily="34" charset="0"/>
              </a:rPr>
              <a:t>18 August </a:t>
            </a:r>
            <a:r>
              <a:rPr lang="en-US" sz="1200" b="1" dirty="0" smtClean="0">
                <a:solidFill>
                  <a:schemeClr val="bg1"/>
                </a:solidFill>
                <a:latin typeface="Arial" panose="020B0604020202020204" pitchFamily="34" charset="0"/>
                <a:cs typeface="Arial" panose="020B0604020202020204" pitchFamily="34" charset="0"/>
              </a:rPr>
              <a:t>1986  13:30 UTC</a:t>
            </a:r>
            <a:r>
              <a:rPr lang="cs-CZ" sz="1200" b="1" dirty="0" smtClean="0">
                <a:solidFill>
                  <a:schemeClr val="bg1"/>
                </a:solidFill>
                <a:latin typeface="Arial" panose="020B0604020202020204" pitchFamily="34" charset="0"/>
                <a:cs typeface="Arial" panose="020B0604020202020204" pitchFamily="34" charset="0"/>
              </a:rPr>
              <a:t>,</a:t>
            </a:r>
            <a:r>
              <a:rPr lang="en-US" sz="1200" b="1" dirty="0" smtClean="0">
                <a:solidFill>
                  <a:schemeClr val="bg1"/>
                </a:solidFill>
                <a:latin typeface="Arial" panose="020B0604020202020204" pitchFamily="34" charset="0"/>
                <a:cs typeface="Arial" panose="020B0604020202020204" pitchFamily="34" charset="0"/>
              </a:rPr>
              <a:t> MRL-2 radar Praha-</a:t>
            </a:r>
            <a:r>
              <a:rPr lang="cs-CZ" sz="1200" b="1" dirty="0" smtClean="0">
                <a:solidFill>
                  <a:schemeClr val="bg1"/>
                </a:solidFill>
                <a:latin typeface="Arial" panose="020B0604020202020204" pitchFamily="34" charset="0"/>
                <a:cs typeface="Arial" panose="020B0604020202020204" pitchFamily="34" charset="0"/>
              </a:rPr>
              <a:t>Libuš</a:t>
            </a:r>
            <a:r>
              <a:rPr lang="en-US" sz="1200" b="1" dirty="0" smtClean="0">
                <a:solidFill>
                  <a:schemeClr val="bg1"/>
                </a:solidFill>
                <a:latin typeface="Arial" panose="020B0604020202020204" pitchFamily="34" charset="0"/>
                <a:cs typeface="Arial" panose="020B0604020202020204" pitchFamily="34" charset="0"/>
              </a:rPr>
              <a:t>, </a:t>
            </a:r>
            <a:r>
              <a:rPr lang="en-US" sz="1200" b="1" dirty="0">
                <a:solidFill>
                  <a:schemeClr val="bg1"/>
                </a:solidFill>
                <a:latin typeface="Arial" panose="020B0604020202020204" pitchFamily="34" charset="0"/>
                <a:cs typeface="Arial" panose="020B0604020202020204" pitchFamily="34" charset="0"/>
              </a:rPr>
              <a:t>Czech Republic</a:t>
            </a:r>
            <a:endParaRPr lang="cs-CZ" sz="12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5673371"/>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brázek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0000" y="540000"/>
            <a:ext cx="4789565" cy="6120000"/>
          </a:xfrm>
          <a:prstGeom prst="rect">
            <a:avLst/>
          </a:prstGeom>
          <a:ln w="0">
            <a:solidFill>
              <a:schemeClr val="bg1">
                <a:lumMod val="50000"/>
              </a:schemeClr>
            </a:solidFill>
          </a:ln>
        </p:spPr>
      </p:pic>
      <p:pic>
        <p:nvPicPr>
          <p:cNvPr id="8" name="Obrázek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0000" y="540000"/>
            <a:ext cx="4789566" cy="6120000"/>
          </a:xfrm>
          <a:prstGeom prst="rect">
            <a:avLst/>
          </a:prstGeom>
          <a:ln w="0">
            <a:solidFill>
              <a:schemeClr val="bg1">
                <a:lumMod val="50000"/>
              </a:schemeClr>
            </a:solidFill>
          </a:ln>
        </p:spPr>
      </p:pic>
      <p:sp>
        <p:nvSpPr>
          <p:cNvPr id="9" name="TextovéPole 8"/>
          <p:cNvSpPr txBox="1"/>
          <p:nvPr/>
        </p:nvSpPr>
        <p:spPr>
          <a:xfrm>
            <a:off x="4333331" y="6398097"/>
            <a:ext cx="1505540" cy="230832"/>
          </a:xfrm>
          <a:prstGeom prst="rect">
            <a:avLst/>
          </a:prstGeom>
          <a:solidFill>
            <a:schemeClr val="tx1"/>
          </a:solidFill>
          <a:ln>
            <a:solidFill>
              <a:schemeClr val="bg1">
                <a:lumMod val="50000"/>
              </a:schemeClr>
            </a:solidFill>
          </a:ln>
        </p:spPr>
        <p:txBody>
          <a:bodyPr wrap="none" rtlCol="0">
            <a:spAutoFit/>
          </a:bodyPr>
          <a:lstStyle/>
          <a:p>
            <a:r>
              <a:rPr lang="en-US" sz="900" dirty="0" smtClean="0">
                <a:solidFill>
                  <a:schemeClr val="bg1"/>
                </a:solidFill>
                <a:latin typeface="Arial" panose="020B0604020202020204" pitchFamily="34" charset="0"/>
                <a:cs typeface="Arial" panose="020B0604020202020204" pitchFamily="34" charset="0"/>
              </a:rPr>
              <a:t>AVHRR RGB bands 1,2,4</a:t>
            </a:r>
            <a:endParaRPr lang="en-US" sz="900" dirty="0">
              <a:solidFill>
                <a:schemeClr val="bg1"/>
              </a:solidFill>
              <a:latin typeface="Arial" panose="020B0604020202020204" pitchFamily="34" charset="0"/>
              <a:cs typeface="Arial" panose="020B0604020202020204" pitchFamily="34" charset="0"/>
            </a:endParaRPr>
          </a:p>
        </p:txBody>
      </p:sp>
      <p:sp>
        <p:nvSpPr>
          <p:cNvPr id="10" name="TextovéPole 9"/>
          <p:cNvSpPr txBox="1"/>
          <p:nvPr/>
        </p:nvSpPr>
        <p:spPr>
          <a:xfrm>
            <a:off x="8095979" y="6398097"/>
            <a:ext cx="2911374" cy="230832"/>
          </a:xfrm>
          <a:prstGeom prst="rect">
            <a:avLst/>
          </a:prstGeom>
          <a:solidFill>
            <a:schemeClr val="tx1"/>
          </a:solidFill>
          <a:ln>
            <a:solidFill>
              <a:schemeClr val="bg1">
                <a:lumMod val="50000"/>
              </a:schemeClr>
            </a:solidFill>
          </a:ln>
        </p:spPr>
        <p:txBody>
          <a:bodyPr wrap="none" rtlCol="0">
            <a:spAutoFit/>
          </a:bodyPr>
          <a:lstStyle/>
          <a:p>
            <a:r>
              <a:rPr lang="cs-CZ" sz="900" dirty="0" smtClean="0">
                <a:solidFill>
                  <a:schemeClr val="bg1"/>
                </a:solidFill>
                <a:latin typeface="Arial" panose="020B0604020202020204" pitchFamily="34" charset="0"/>
                <a:cs typeface="Arial" panose="020B0604020202020204" pitchFamily="34" charset="0"/>
              </a:rPr>
              <a:t>AVHRR band 3 (3.75 µm) </a:t>
            </a:r>
            <a:r>
              <a:rPr lang="en-US" sz="900" dirty="0" smtClean="0">
                <a:solidFill>
                  <a:schemeClr val="bg1"/>
                </a:solidFill>
                <a:latin typeface="Arial" panose="020B0604020202020204" pitchFamily="34" charset="0"/>
                <a:cs typeface="Arial" panose="020B0604020202020204" pitchFamily="34" charset="0"/>
              </a:rPr>
              <a:t>shown as reflectivity image</a:t>
            </a:r>
            <a:endParaRPr lang="en-US" sz="900" dirty="0">
              <a:solidFill>
                <a:schemeClr val="bg1"/>
              </a:solidFill>
              <a:latin typeface="Arial" panose="020B0604020202020204" pitchFamily="34" charset="0"/>
              <a:cs typeface="Arial" panose="020B0604020202020204" pitchFamily="34" charset="0"/>
            </a:endParaRPr>
          </a:p>
        </p:txBody>
      </p:sp>
      <p:sp>
        <p:nvSpPr>
          <p:cNvPr id="11" name="Text Box 4"/>
          <p:cNvSpPr txBox="1">
            <a:spLocks noChangeArrowheads="1"/>
          </p:cNvSpPr>
          <p:nvPr/>
        </p:nvSpPr>
        <p:spPr bwMode="auto">
          <a:xfrm>
            <a:off x="7387733" y="163764"/>
            <a:ext cx="3785011" cy="246221"/>
          </a:xfrm>
          <a:prstGeom prst="rect">
            <a:avLst/>
          </a:prstGeom>
          <a:noFill/>
          <a:ln w="9525">
            <a:noFill/>
            <a:miter lim="800000"/>
            <a:headEnd/>
            <a:tailEnd/>
          </a:ln>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18 August 1986  13:30 </a:t>
            </a:r>
            <a:r>
              <a:rPr lang="en-US" sz="1000" dirty="0" smtClean="0">
                <a:solidFill>
                  <a:schemeClr val="bg1"/>
                </a:solidFill>
                <a:latin typeface="Arial" panose="020B0604020202020204" pitchFamily="34" charset="0"/>
                <a:cs typeface="Arial" panose="020B0604020202020204" pitchFamily="34" charset="0"/>
              </a:rPr>
              <a:t>UTC</a:t>
            </a:r>
            <a:r>
              <a:rPr lang="cs-CZ" sz="1000" dirty="0" smtClean="0">
                <a:solidFill>
                  <a:schemeClr val="bg1"/>
                </a:solidFill>
                <a:latin typeface="Arial" panose="020B0604020202020204" pitchFamily="34" charset="0"/>
                <a:cs typeface="Arial" panose="020B0604020202020204" pitchFamily="34" charset="0"/>
              </a:rPr>
              <a:t>, AVHRR</a:t>
            </a:r>
            <a:r>
              <a:rPr lang="en-US" sz="1000" dirty="0" smtClean="0">
                <a:solidFill>
                  <a:schemeClr val="bg1"/>
                </a:solidFill>
                <a:latin typeface="Arial" panose="020B0604020202020204" pitchFamily="34" charset="0"/>
                <a:cs typeface="Arial" panose="020B0604020202020204" pitchFamily="34" charset="0"/>
              </a:rPr>
              <a:t>  NOAA</a:t>
            </a:r>
            <a:r>
              <a:rPr lang="cs-CZ" sz="1000" dirty="0" smtClean="0">
                <a:solidFill>
                  <a:schemeClr val="bg1"/>
                </a:solidFill>
                <a:latin typeface="Arial" panose="020B0604020202020204" pitchFamily="34" charset="0"/>
                <a:cs typeface="Arial" panose="020B0604020202020204" pitchFamily="34" charset="0"/>
              </a:rPr>
              <a:t>-</a:t>
            </a:r>
            <a:r>
              <a:rPr lang="en-US" sz="1000" dirty="0" smtClean="0">
                <a:solidFill>
                  <a:schemeClr val="bg1"/>
                </a:solidFill>
                <a:latin typeface="Arial" panose="020B0604020202020204" pitchFamily="34" charset="0"/>
                <a:cs typeface="Arial" panose="020B0604020202020204" pitchFamily="34" charset="0"/>
              </a:rPr>
              <a:t>9</a:t>
            </a:r>
            <a:r>
              <a:rPr lang="en-US" sz="1000" dirty="0">
                <a:solidFill>
                  <a:schemeClr val="bg1"/>
                </a:solidFill>
                <a:latin typeface="Arial" panose="020B0604020202020204" pitchFamily="34" charset="0"/>
                <a:cs typeface="Arial" panose="020B0604020202020204" pitchFamily="34" charset="0"/>
              </a:rPr>
              <a:t>, Czech Republic</a:t>
            </a:r>
            <a:endParaRPr lang="cs-CZ" sz="1000" dirty="0">
              <a:solidFill>
                <a:schemeClr val="bg1"/>
              </a:solidFill>
              <a:latin typeface="Arial" panose="020B0604020202020204" pitchFamily="34" charset="0"/>
              <a:cs typeface="Arial" panose="020B0604020202020204" pitchFamily="34" charset="0"/>
            </a:endParaRPr>
          </a:p>
        </p:txBody>
      </p:sp>
      <p:sp>
        <p:nvSpPr>
          <p:cNvPr id="12"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lumMod val="50000"/>
                  </a:schemeClr>
                </a:solidFill>
                <a:latin typeface="Arial" panose="020B0604020202020204" pitchFamily="34" charset="0"/>
                <a:cs typeface="Arial" panose="020B0604020202020204" pitchFamily="34" charset="0"/>
              </a:rPr>
              <a:t>Above Anvil Cirrus Plumes (AACP)</a:t>
            </a:r>
            <a:r>
              <a:rPr lang="cs-CZ" sz="1400" b="1" dirty="0" smtClean="0">
                <a:solidFill>
                  <a:schemeClr val="bg1">
                    <a:lumMod val="50000"/>
                  </a:schemeClr>
                </a:solidFill>
                <a:latin typeface="Arial" panose="020B0604020202020204" pitchFamily="34" charset="0"/>
                <a:cs typeface="Arial" panose="020B0604020202020204" pitchFamily="34" charset="0"/>
              </a:rPr>
              <a:t>  –  18 August 1986</a:t>
            </a:r>
            <a:endParaRPr lang="en-US" sz="1400" b="1" dirty="0">
              <a:solidFill>
                <a:schemeClr val="bg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8262417"/>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000" y="540000"/>
            <a:ext cx="4789566" cy="6120000"/>
          </a:xfrm>
          <a:prstGeom prst="rect">
            <a:avLst/>
          </a:prstGeom>
          <a:ln w="0">
            <a:solidFill>
              <a:schemeClr val="bg1">
                <a:lumMod val="50000"/>
              </a:schemeClr>
            </a:solidFill>
          </a:ln>
        </p:spPr>
      </p:pic>
      <p:pic>
        <p:nvPicPr>
          <p:cNvPr id="3" name="Obrázek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0000" y="540000"/>
            <a:ext cx="4789566" cy="6120000"/>
          </a:xfrm>
          <a:prstGeom prst="rect">
            <a:avLst/>
          </a:prstGeom>
          <a:ln w="0">
            <a:solidFill>
              <a:schemeClr val="bg1">
                <a:lumMod val="50000"/>
              </a:schemeClr>
            </a:solidFill>
          </a:ln>
        </p:spPr>
      </p:pic>
      <p:sp>
        <p:nvSpPr>
          <p:cNvPr id="5" name="TextovéPole 4"/>
          <p:cNvSpPr txBox="1"/>
          <p:nvPr/>
        </p:nvSpPr>
        <p:spPr>
          <a:xfrm>
            <a:off x="8667439" y="6398097"/>
            <a:ext cx="2390398" cy="230832"/>
          </a:xfrm>
          <a:prstGeom prst="rect">
            <a:avLst/>
          </a:prstGeom>
          <a:solidFill>
            <a:schemeClr val="tx1"/>
          </a:solidFill>
          <a:ln>
            <a:solidFill>
              <a:schemeClr val="bg1">
                <a:lumMod val="50000"/>
              </a:schemeClr>
            </a:solidFill>
          </a:ln>
        </p:spPr>
        <p:txBody>
          <a:bodyPr wrap="none" rtlCol="0">
            <a:spAutoFit/>
          </a:bodyPr>
          <a:lstStyle/>
          <a:p>
            <a:r>
              <a:rPr lang="en-US" sz="900" dirty="0" smtClean="0">
                <a:solidFill>
                  <a:schemeClr val="bg1"/>
                </a:solidFill>
                <a:latin typeface="Arial" panose="020B0604020202020204" pitchFamily="34" charset="0"/>
                <a:cs typeface="Arial" panose="020B0604020202020204" pitchFamily="34" charset="0"/>
              </a:rPr>
              <a:t>AVHRR RGB b4-BT,  BTD (b3-b4),  b3-BT </a:t>
            </a:r>
            <a:endParaRPr lang="en-US" sz="900" dirty="0">
              <a:solidFill>
                <a:schemeClr val="bg1"/>
              </a:solidFill>
              <a:latin typeface="Arial" panose="020B0604020202020204" pitchFamily="34" charset="0"/>
              <a:cs typeface="Arial" panose="020B0604020202020204" pitchFamily="34" charset="0"/>
            </a:endParaRPr>
          </a:p>
        </p:txBody>
      </p:sp>
      <p:sp>
        <p:nvSpPr>
          <p:cNvPr id="6" name="TextovéPole 5"/>
          <p:cNvSpPr txBox="1"/>
          <p:nvPr/>
        </p:nvSpPr>
        <p:spPr>
          <a:xfrm>
            <a:off x="4087518" y="6398097"/>
            <a:ext cx="1749197" cy="230832"/>
          </a:xfrm>
          <a:prstGeom prst="rect">
            <a:avLst/>
          </a:prstGeom>
          <a:solidFill>
            <a:schemeClr val="tx1"/>
          </a:solidFill>
          <a:ln>
            <a:solidFill>
              <a:schemeClr val="bg1">
                <a:lumMod val="50000"/>
              </a:schemeClr>
            </a:solidFill>
          </a:ln>
        </p:spPr>
        <p:txBody>
          <a:bodyPr wrap="none" rtlCol="0">
            <a:spAutoFit/>
          </a:bodyPr>
          <a:lstStyle/>
          <a:p>
            <a:r>
              <a:rPr lang="en-US" sz="900" dirty="0" smtClean="0">
                <a:solidFill>
                  <a:schemeClr val="bg1"/>
                </a:solidFill>
                <a:latin typeface="Arial" panose="020B0604020202020204" pitchFamily="34" charset="0"/>
                <a:cs typeface="Arial" panose="020B0604020202020204" pitchFamily="34" charset="0"/>
              </a:rPr>
              <a:t>AVHRR sandwich bands 2 &amp; 4</a:t>
            </a:r>
            <a:endParaRPr lang="en-US" sz="900" dirty="0">
              <a:solidFill>
                <a:schemeClr val="bg1"/>
              </a:solidFill>
              <a:latin typeface="Arial" panose="020B0604020202020204" pitchFamily="34" charset="0"/>
              <a:cs typeface="Arial" panose="020B0604020202020204" pitchFamily="34" charset="0"/>
            </a:endParaRPr>
          </a:p>
        </p:txBody>
      </p:sp>
      <p:sp>
        <p:nvSpPr>
          <p:cNvPr id="9"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lumMod val="50000"/>
                  </a:schemeClr>
                </a:solidFill>
                <a:latin typeface="Arial" panose="020B0604020202020204" pitchFamily="34" charset="0"/>
                <a:cs typeface="Arial" panose="020B0604020202020204" pitchFamily="34" charset="0"/>
              </a:rPr>
              <a:t>Above Anvil Cirrus Plumes (AACP)</a:t>
            </a:r>
            <a:r>
              <a:rPr lang="cs-CZ" sz="1400" b="1" dirty="0" smtClean="0">
                <a:solidFill>
                  <a:schemeClr val="bg1">
                    <a:lumMod val="50000"/>
                  </a:schemeClr>
                </a:solidFill>
                <a:latin typeface="Arial" panose="020B0604020202020204" pitchFamily="34" charset="0"/>
                <a:cs typeface="Arial" panose="020B0604020202020204" pitchFamily="34" charset="0"/>
              </a:rPr>
              <a:t>  –  18 August 1986</a:t>
            </a:r>
            <a:endParaRPr lang="en-US" sz="1400" b="1" dirty="0">
              <a:solidFill>
                <a:schemeClr val="bg1">
                  <a:lumMod val="50000"/>
                </a:schemeClr>
              </a:solidFill>
              <a:latin typeface="Arial" panose="020B0604020202020204" pitchFamily="34" charset="0"/>
              <a:cs typeface="Arial" panose="020B0604020202020204" pitchFamily="34" charset="0"/>
            </a:endParaRPr>
          </a:p>
        </p:txBody>
      </p:sp>
      <p:sp>
        <p:nvSpPr>
          <p:cNvPr id="10" name="Text Box 4"/>
          <p:cNvSpPr txBox="1">
            <a:spLocks noChangeArrowheads="1"/>
          </p:cNvSpPr>
          <p:nvPr/>
        </p:nvSpPr>
        <p:spPr bwMode="auto">
          <a:xfrm>
            <a:off x="7387733" y="163764"/>
            <a:ext cx="3785011" cy="246221"/>
          </a:xfrm>
          <a:prstGeom prst="rect">
            <a:avLst/>
          </a:prstGeom>
          <a:noFill/>
          <a:ln w="9525">
            <a:noFill/>
            <a:miter lim="800000"/>
            <a:headEnd/>
            <a:tailEnd/>
          </a:ln>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18 August 1986  13:30 </a:t>
            </a:r>
            <a:r>
              <a:rPr lang="en-US" sz="1000" dirty="0" smtClean="0">
                <a:solidFill>
                  <a:schemeClr val="bg1"/>
                </a:solidFill>
                <a:latin typeface="Arial" panose="020B0604020202020204" pitchFamily="34" charset="0"/>
                <a:cs typeface="Arial" panose="020B0604020202020204" pitchFamily="34" charset="0"/>
              </a:rPr>
              <a:t>UTC</a:t>
            </a:r>
            <a:r>
              <a:rPr lang="cs-CZ" sz="1000" dirty="0" smtClean="0">
                <a:solidFill>
                  <a:schemeClr val="bg1"/>
                </a:solidFill>
                <a:latin typeface="Arial" panose="020B0604020202020204" pitchFamily="34" charset="0"/>
                <a:cs typeface="Arial" panose="020B0604020202020204" pitchFamily="34" charset="0"/>
              </a:rPr>
              <a:t>, AVHRR</a:t>
            </a:r>
            <a:r>
              <a:rPr lang="en-US" sz="1000" dirty="0" smtClean="0">
                <a:solidFill>
                  <a:schemeClr val="bg1"/>
                </a:solidFill>
                <a:latin typeface="Arial" panose="020B0604020202020204" pitchFamily="34" charset="0"/>
                <a:cs typeface="Arial" panose="020B0604020202020204" pitchFamily="34" charset="0"/>
              </a:rPr>
              <a:t>  NOAA</a:t>
            </a:r>
            <a:r>
              <a:rPr lang="cs-CZ" sz="1000" dirty="0" smtClean="0">
                <a:solidFill>
                  <a:schemeClr val="bg1"/>
                </a:solidFill>
                <a:latin typeface="Arial" panose="020B0604020202020204" pitchFamily="34" charset="0"/>
                <a:cs typeface="Arial" panose="020B0604020202020204" pitchFamily="34" charset="0"/>
              </a:rPr>
              <a:t>-</a:t>
            </a:r>
            <a:r>
              <a:rPr lang="en-US" sz="1000" dirty="0" smtClean="0">
                <a:solidFill>
                  <a:schemeClr val="bg1"/>
                </a:solidFill>
                <a:latin typeface="Arial" panose="020B0604020202020204" pitchFamily="34" charset="0"/>
                <a:cs typeface="Arial" panose="020B0604020202020204" pitchFamily="34" charset="0"/>
              </a:rPr>
              <a:t>9</a:t>
            </a:r>
            <a:r>
              <a:rPr lang="en-US" sz="1000" dirty="0">
                <a:solidFill>
                  <a:schemeClr val="bg1"/>
                </a:solidFill>
                <a:latin typeface="Arial" panose="020B0604020202020204" pitchFamily="34" charset="0"/>
                <a:cs typeface="Arial" panose="020B0604020202020204" pitchFamily="34" charset="0"/>
              </a:rPr>
              <a:t>, Czech Republic</a:t>
            </a:r>
            <a:endParaRPr lang="cs-CZ" sz="1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258480"/>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6740" y="540000"/>
            <a:ext cx="6120000" cy="6120000"/>
          </a:xfrm>
          <a:prstGeom prst="rect">
            <a:avLst/>
          </a:prstGeom>
          <a:ln w="0">
            <a:solidFill>
              <a:schemeClr val="bg1">
                <a:lumMod val="50000"/>
              </a:schemeClr>
            </a:solidFill>
          </a:ln>
        </p:spPr>
      </p:pic>
      <p:sp>
        <p:nvSpPr>
          <p:cNvPr id="3"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Above Anvil Cirrus Plumes (AACP)</a:t>
            </a:r>
            <a:endParaRPr lang="en-US" sz="1400" b="1" dirty="0">
              <a:solidFill>
                <a:schemeClr val="bg1"/>
              </a:solidFill>
              <a:latin typeface="Arial" panose="020B0604020202020204" pitchFamily="34" charset="0"/>
              <a:cs typeface="Arial" panose="020B0604020202020204" pitchFamily="34" charset="0"/>
            </a:endParaRPr>
          </a:p>
        </p:txBody>
      </p:sp>
      <p:sp>
        <p:nvSpPr>
          <p:cNvPr id="4" name="Text Box 4"/>
          <p:cNvSpPr txBox="1">
            <a:spLocks noChangeArrowheads="1"/>
          </p:cNvSpPr>
          <p:nvPr/>
        </p:nvSpPr>
        <p:spPr bwMode="auto">
          <a:xfrm>
            <a:off x="5444242" y="211062"/>
            <a:ext cx="6394699" cy="253916"/>
          </a:xfrm>
          <a:prstGeom prst="rect">
            <a:avLst/>
          </a:prstGeom>
          <a:noFill/>
          <a:ln w="9525">
            <a:noFill/>
            <a:miter lim="800000"/>
            <a:headEnd/>
            <a:tailEnd/>
          </a:ln>
        </p:spPr>
        <p:txBody>
          <a:bodyPr wrap="none">
            <a:spAutoFit/>
          </a:bodyPr>
          <a:lstStyle/>
          <a:p>
            <a:r>
              <a:rPr lang="en-US" sz="1050" dirty="0" smtClean="0">
                <a:solidFill>
                  <a:schemeClr val="bg1"/>
                </a:solidFill>
                <a:latin typeface="Arial" panose="020B0604020202020204" pitchFamily="34" charset="0"/>
                <a:cs typeface="Arial" panose="020B0604020202020204" pitchFamily="34" charset="0"/>
              </a:rPr>
              <a:t>16 September 2016  15:25 UTC</a:t>
            </a:r>
            <a:r>
              <a:rPr lang="cs-CZ" sz="1050" dirty="0" smtClean="0">
                <a:solidFill>
                  <a:schemeClr val="bg1"/>
                </a:solidFill>
                <a:latin typeface="Arial" panose="020B0604020202020204" pitchFamily="34" charset="0"/>
                <a:cs typeface="Arial" panose="020B0604020202020204" pitchFamily="34" charset="0"/>
              </a:rPr>
              <a:t>, </a:t>
            </a:r>
            <a:r>
              <a:rPr lang="en-US" sz="1050" dirty="0" smtClean="0">
                <a:solidFill>
                  <a:schemeClr val="bg1"/>
                </a:solidFill>
                <a:latin typeface="Arial" panose="020B0604020202020204" pitchFamily="34" charset="0"/>
                <a:cs typeface="Arial" panose="020B0604020202020204" pitchFamily="34" charset="0"/>
              </a:rPr>
              <a:t>Meteosat-9 (MSG-2) SEVIRI, sandwich HRV &amp; IR10.8, Tyrrhenian Sea</a:t>
            </a:r>
            <a:endParaRPr lang="cs-CZ" sz="1050" dirty="0">
              <a:solidFill>
                <a:schemeClr val="bg1"/>
              </a:solidFill>
              <a:latin typeface="Arial" panose="020B0604020202020204" pitchFamily="34" charset="0"/>
              <a:cs typeface="Arial" panose="020B0604020202020204" pitchFamily="34" charset="0"/>
            </a:endParaRPr>
          </a:p>
        </p:txBody>
      </p:sp>
      <p:sp>
        <p:nvSpPr>
          <p:cNvPr id="6" name="Text Box 8"/>
          <p:cNvSpPr txBox="1">
            <a:spLocks noChangeArrowheads="1"/>
          </p:cNvSpPr>
          <p:nvPr/>
        </p:nvSpPr>
        <p:spPr bwMode="auto">
          <a:xfrm>
            <a:off x="282540" y="653116"/>
            <a:ext cx="5077736" cy="4693593"/>
          </a:xfrm>
          <a:prstGeom prst="rect">
            <a:avLst/>
          </a:prstGeom>
          <a:noFill/>
          <a:ln w="9525">
            <a:noFill/>
            <a:miter lim="800000"/>
            <a:headEnd/>
            <a:tailEnd/>
          </a:ln>
        </p:spPr>
        <p:txBody>
          <a:bodyPr wrap="square">
            <a:spAutoFit/>
          </a:bodyPr>
          <a:lstStyle/>
          <a:p>
            <a:pPr algn="just"/>
            <a:r>
              <a:rPr lang="en-US" sz="1300" dirty="0">
                <a:solidFill>
                  <a:schemeClr val="bg1"/>
                </a:solidFill>
                <a:latin typeface="Arial" panose="020B0604020202020204" pitchFamily="34" charset="0"/>
                <a:cs typeface="Arial" panose="020B0604020202020204" pitchFamily="34" charset="0"/>
              </a:rPr>
              <a:t>These can be found in any of the solar bands (from visible </a:t>
            </a:r>
            <a:r>
              <a:rPr lang="en-US" sz="1300" dirty="0" smtClean="0">
                <a:solidFill>
                  <a:schemeClr val="bg1"/>
                </a:solidFill>
                <a:latin typeface="Arial" panose="020B0604020202020204" pitchFamily="34" charset="0"/>
                <a:cs typeface="Arial" panose="020B0604020202020204" pitchFamily="34" charset="0"/>
              </a:rPr>
              <a:t>up to about 4 </a:t>
            </a:r>
            <a:r>
              <a:rPr lang="en-US" sz="1300" dirty="0">
                <a:solidFill>
                  <a:schemeClr val="bg1"/>
                </a:solidFill>
                <a:latin typeface="Arial" panose="020B0604020202020204" pitchFamily="34" charset="0"/>
                <a:cs typeface="Arial" panose="020B0604020202020204" pitchFamily="34" charset="0"/>
              </a:rPr>
              <a:t>µm), cast shadows at lower anvil tops, and often originate ("stream") from a very small, </a:t>
            </a:r>
            <a:r>
              <a:rPr lang="en-US" sz="1300" dirty="0" smtClean="0">
                <a:solidFill>
                  <a:schemeClr val="bg1"/>
                </a:solidFill>
                <a:latin typeface="Arial" panose="020B0604020202020204" pitchFamily="34" charset="0"/>
                <a:cs typeface="Arial" panose="020B0604020202020204" pitchFamily="34" charset="0"/>
              </a:rPr>
              <a:t>sometimes almost point-like </a:t>
            </a:r>
            <a:r>
              <a:rPr lang="en-US" sz="1300" dirty="0">
                <a:solidFill>
                  <a:schemeClr val="bg1"/>
                </a:solidFill>
                <a:latin typeface="Arial" panose="020B0604020202020204" pitchFamily="34" charset="0"/>
                <a:cs typeface="Arial" panose="020B0604020202020204" pitchFamily="34" charset="0"/>
              </a:rPr>
              <a:t>source located above warmer embedded area (CWA), downwind of the storm </a:t>
            </a:r>
            <a:r>
              <a:rPr lang="en-US" sz="1300" dirty="0" smtClean="0">
                <a:solidFill>
                  <a:schemeClr val="bg1"/>
                </a:solidFill>
                <a:latin typeface="Arial" panose="020B0604020202020204" pitchFamily="34" charset="0"/>
                <a:cs typeface="Arial" panose="020B0604020202020204" pitchFamily="34" charset="0"/>
              </a:rPr>
              <a:t>core, close to overshooting tops area. Their near-IR </a:t>
            </a:r>
            <a:r>
              <a:rPr lang="en-US" sz="1300" dirty="0">
                <a:solidFill>
                  <a:schemeClr val="bg1"/>
                </a:solidFill>
                <a:latin typeface="Arial" panose="020B0604020202020204" pitchFamily="34" charset="0"/>
                <a:cs typeface="Arial" panose="020B0604020202020204" pitchFamily="34" charset="0"/>
              </a:rPr>
              <a:t>reflectivity is typically higher as compared to </a:t>
            </a:r>
            <a:r>
              <a:rPr lang="en-US" sz="1300" dirty="0" smtClean="0">
                <a:solidFill>
                  <a:schemeClr val="bg1"/>
                </a:solidFill>
                <a:latin typeface="Arial" panose="020B0604020202020204" pitchFamily="34" charset="0"/>
                <a:cs typeface="Arial" panose="020B0604020202020204" pitchFamily="34" charset="0"/>
              </a:rPr>
              <a:t>reflectivity </a:t>
            </a:r>
            <a:r>
              <a:rPr lang="en-US" sz="1300" dirty="0">
                <a:solidFill>
                  <a:schemeClr val="bg1"/>
                </a:solidFill>
                <a:latin typeface="Arial" panose="020B0604020202020204" pitchFamily="34" charset="0"/>
                <a:cs typeface="Arial" panose="020B0604020202020204" pitchFamily="34" charset="0"/>
              </a:rPr>
              <a:t>of the rest of the storm </a:t>
            </a:r>
            <a:r>
              <a:rPr lang="en-US" sz="1300" dirty="0" smtClean="0">
                <a:solidFill>
                  <a:schemeClr val="bg1"/>
                </a:solidFill>
                <a:latin typeface="Arial" panose="020B0604020202020204" pitchFamily="34" charset="0"/>
                <a:cs typeface="Arial" panose="020B0604020202020204" pitchFamily="34" charset="0"/>
              </a:rPr>
              <a:t>top, indicating its composition of very small ice particles. </a:t>
            </a:r>
          </a:p>
          <a:p>
            <a:pPr algn="just"/>
            <a:endParaRPr lang="en-US" sz="1300" dirty="0">
              <a:solidFill>
                <a:schemeClr val="bg1"/>
              </a:solidFill>
              <a:latin typeface="Arial" panose="020B0604020202020204" pitchFamily="34" charset="0"/>
              <a:cs typeface="Arial" panose="020B0604020202020204" pitchFamily="34" charset="0"/>
            </a:endParaRPr>
          </a:p>
          <a:p>
            <a:pPr algn="just"/>
            <a:r>
              <a:rPr lang="en-US" sz="1300" dirty="0">
                <a:solidFill>
                  <a:schemeClr val="bg1"/>
                </a:solidFill>
                <a:latin typeface="Arial" panose="020B0604020202020204" pitchFamily="34" charset="0"/>
                <a:cs typeface="Arial" panose="020B0604020202020204" pitchFamily="34" charset="0"/>
              </a:rPr>
              <a:t>Frequently can be </a:t>
            </a:r>
            <a:r>
              <a:rPr lang="en-US" sz="1300" dirty="0" smtClean="0">
                <a:solidFill>
                  <a:schemeClr val="bg1"/>
                </a:solidFill>
                <a:latin typeface="Arial" panose="020B0604020202020204" pitchFamily="34" charset="0"/>
                <a:cs typeface="Arial" panose="020B0604020202020204" pitchFamily="34" charset="0"/>
              </a:rPr>
              <a:t>found also </a:t>
            </a:r>
            <a:r>
              <a:rPr lang="en-US" sz="1300" dirty="0">
                <a:solidFill>
                  <a:schemeClr val="bg1"/>
                </a:solidFill>
                <a:latin typeface="Arial" panose="020B0604020202020204" pitchFamily="34" charset="0"/>
                <a:cs typeface="Arial" panose="020B0604020202020204" pitchFamily="34" charset="0"/>
              </a:rPr>
              <a:t>in thermal IR bands, usually as warmer as compared to the cold anvil top background</a:t>
            </a:r>
            <a:r>
              <a:rPr lang="en-US" sz="1300" dirty="0" smtClean="0">
                <a:solidFill>
                  <a:schemeClr val="bg1"/>
                </a:solidFill>
                <a:latin typeface="Arial" panose="020B0604020202020204" pitchFamily="34" charset="0"/>
                <a:cs typeface="Arial" panose="020B0604020202020204" pitchFamily="34" charset="0"/>
              </a:rPr>
              <a:t>. This may account to apparent formation of cold-U/V as a result of “masking” of part of the cold anvil underneath.</a:t>
            </a:r>
            <a:endParaRPr lang="en-US" sz="1300" dirty="0">
              <a:solidFill>
                <a:schemeClr val="bg1"/>
              </a:solidFill>
              <a:latin typeface="Arial" panose="020B0604020202020204" pitchFamily="34" charset="0"/>
              <a:cs typeface="Arial" panose="020B0604020202020204" pitchFamily="34" charset="0"/>
            </a:endParaRPr>
          </a:p>
          <a:p>
            <a:pPr algn="just"/>
            <a:endParaRPr lang="en-US" sz="1300" dirty="0" smtClean="0">
              <a:solidFill>
                <a:schemeClr val="bg1"/>
              </a:solidFill>
              <a:latin typeface="Arial" panose="020B0604020202020204" pitchFamily="34" charset="0"/>
              <a:cs typeface="Arial" panose="020B0604020202020204" pitchFamily="34" charset="0"/>
            </a:endParaRPr>
          </a:p>
          <a:p>
            <a:pPr algn="just"/>
            <a:r>
              <a:rPr lang="en-US" sz="1300" dirty="0" smtClean="0">
                <a:solidFill>
                  <a:schemeClr val="bg1"/>
                </a:solidFill>
                <a:latin typeface="Arial" panose="020B0604020202020204" pitchFamily="34" charset="0"/>
                <a:cs typeface="Arial" panose="020B0604020202020204" pitchFamily="34" charset="0"/>
              </a:rPr>
              <a:t>Their formation requires stronger wind shear and lower stratospheric thermal inversion. Similarly to storms with cold-U/V, their presence (statistically) indicates severe nature of the storm (e.g. K. </a:t>
            </a:r>
            <a:r>
              <a:rPr lang="en-US" sz="1300" dirty="0" err="1" smtClean="0">
                <a:solidFill>
                  <a:schemeClr val="bg1"/>
                </a:solidFill>
                <a:latin typeface="Arial" panose="020B0604020202020204" pitchFamily="34" charset="0"/>
                <a:cs typeface="Arial" panose="020B0604020202020204" pitchFamily="34" charset="0"/>
              </a:rPr>
              <a:t>Bedka</a:t>
            </a:r>
            <a:r>
              <a:rPr lang="en-US" sz="1300" dirty="0" smtClean="0">
                <a:solidFill>
                  <a:schemeClr val="bg1"/>
                </a:solidFill>
                <a:latin typeface="Arial" panose="020B0604020202020204" pitchFamily="34" charset="0"/>
                <a:cs typeface="Arial" panose="020B0604020202020204" pitchFamily="34" charset="0"/>
              </a:rPr>
              <a:t> </a:t>
            </a:r>
            <a:r>
              <a:rPr lang="en-US" sz="1300" i="1" dirty="0" smtClean="0">
                <a:solidFill>
                  <a:schemeClr val="bg1"/>
                </a:solidFill>
                <a:latin typeface="Arial" panose="020B0604020202020204" pitchFamily="34" charset="0"/>
                <a:cs typeface="Arial" panose="020B0604020202020204" pitchFamily="34" charset="0"/>
              </a:rPr>
              <a:t>et al</a:t>
            </a:r>
            <a:r>
              <a:rPr lang="en-US" sz="1300" dirty="0" smtClean="0">
                <a:solidFill>
                  <a:schemeClr val="bg1"/>
                </a:solidFill>
                <a:latin typeface="Arial" panose="020B0604020202020204" pitchFamily="34" charset="0"/>
                <a:cs typeface="Arial" panose="020B0604020202020204" pitchFamily="34" charset="0"/>
              </a:rPr>
              <a:t>). </a:t>
            </a:r>
          </a:p>
          <a:p>
            <a:pPr algn="just"/>
            <a:endParaRPr lang="en-US" sz="1300" dirty="0" smtClean="0">
              <a:solidFill>
                <a:schemeClr val="bg1"/>
              </a:solidFill>
              <a:latin typeface="Arial" panose="020B0604020202020204" pitchFamily="34" charset="0"/>
              <a:cs typeface="Arial" panose="020B0604020202020204" pitchFamily="34" charset="0"/>
            </a:endParaRPr>
          </a:p>
          <a:p>
            <a:pPr algn="just"/>
            <a:endParaRPr lang="en-US" sz="1300" dirty="0" smtClean="0">
              <a:solidFill>
                <a:schemeClr val="bg1"/>
              </a:solidFill>
              <a:latin typeface="Arial" panose="020B0604020202020204" pitchFamily="34" charset="0"/>
              <a:cs typeface="Arial" panose="020B0604020202020204" pitchFamily="34" charset="0"/>
            </a:endParaRPr>
          </a:p>
          <a:p>
            <a:pPr algn="just"/>
            <a:r>
              <a:rPr lang="en-US" sz="1300" dirty="0" smtClean="0">
                <a:solidFill>
                  <a:schemeClr val="bg1"/>
                </a:solidFill>
                <a:latin typeface="Arial" panose="020B0604020202020204" pitchFamily="34" charset="0"/>
                <a:cs typeface="Arial" panose="020B0604020202020204" pitchFamily="34" charset="0"/>
              </a:rPr>
              <a:t>Also, some of the plumes may be, in principle (theoretically), composed of water vapor only … the reason for discriminating these as either above-anvil cirrus plumes or water vapor plumes.</a:t>
            </a:r>
            <a:endParaRPr lang="el-GR" sz="1300" i="1" dirty="0">
              <a:solidFill>
                <a:schemeClr val="bg1"/>
              </a:solidFill>
              <a:latin typeface="Arial" panose="020B0604020202020204" pitchFamily="34" charset="0"/>
              <a:cs typeface="Arial" panose="020B0604020202020204" pitchFamily="34" charset="0"/>
            </a:endParaRPr>
          </a:p>
        </p:txBody>
      </p:sp>
      <p:sp>
        <p:nvSpPr>
          <p:cNvPr id="7" name="TextovéPole 6"/>
          <p:cNvSpPr txBox="1"/>
          <p:nvPr/>
        </p:nvSpPr>
        <p:spPr>
          <a:xfrm>
            <a:off x="3201721" y="6412052"/>
            <a:ext cx="2308340" cy="261610"/>
          </a:xfrm>
          <a:prstGeom prst="rect">
            <a:avLst/>
          </a:prstGeom>
          <a:noFill/>
        </p:spPr>
        <p:txBody>
          <a:bodyPr wrap="square" rtlCol="0">
            <a:spAutoFit/>
          </a:bodyPr>
          <a:lstStyle/>
          <a:p>
            <a:r>
              <a:rPr lang="en-US" sz="1050" dirty="0" smtClean="0">
                <a:solidFill>
                  <a:schemeClr val="bg1"/>
                </a:solidFill>
                <a:latin typeface="Arial" panose="020B0604020202020204" pitchFamily="34" charset="0"/>
                <a:cs typeface="Arial" panose="020B0604020202020204" pitchFamily="34" charset="0"/>
              </a:rPr>
              <a:t>Loops:</a:t>
            </a:r>
            <a:r>
              <a:rPr lang="en-US" sz="1100" dirty="0" smtClean="0">
                <a:solidFill>
                  <a:schemeClr val="bg1"/>
                </a:solidFill>
                <a:latin typeface="Arial" panose="020B0604020202020204" pitchFamily="34" charset="0"/>
                <a:cs typeface="Arial" panose="020B0604020202020204" pitchFamily="34" charset="0"/>
              </a:rPr>
              <a:t>   </a:t>
            </a:r>
            <a:r>
              <a:rPr lang="en-US" sz="1100" dirty="0" smtClean="0">
                <a:solidFill>
                  <a:schemeClr val="bg1"/>
                </a:solidFill>
                <a:latin typeface="Arial" panose="020B0604020202020204" pitchFamily="34" charset="0"/>
                <a:cs typeface="Arial" panose="020B0604020202020204" pitchFamily="34" charset="0"/>
                <a:hlinkClick r:id="rId3" action="ppaction://hlinkfile"/>
              </a:rPr>
              <a:t>HRV</a:t>
            </a:r>
            <a:r>
              <a:rPr lang="en-US" sz="1100" dirty="0" smtClean="0">
                <a:solidFill>
                  <a:schemeClr val="bg1"/>
                </a:solidFill>
                <a:latin typeface="Arial" panose="020B0604020202020204" pitchFamily="34" charset="0"/>
                <a:cs typeface="Arial" panose="020B0604020202020204" pitchFamily="34" charset="0"/>
              </a:rPr>
              <a:t>   </a:t>
            </a:r>
            <a:r>
              <a:rPr lang="en-US" sz="1100" dirty="0" smtClean="0">
                <a:solidFill>
                  <a:schemeClr val="bg1"/>
                </a:solidFill>
                <a:latin typeface="Arial" panose="020B0604020202020204" pitchFamily="34" charset="0"/>
                <a:cs typeface="Arial" panose="020B0604020202020204" pitchFamily="34" charset="0"/>
                <a:hlinkClick r:id="rId4" action="ppaction://hlinkfile"/>
              </a:rPr>
              <a:t>IR10.8</a:t>
            </a:r>
            <a:r>
              <a:rPr lang="en-US" sz="1100" dirty="0" smtClean="0">
                <a:solidFill>
                  <a:schemeClr val="bg1"/>
                </a:solidFill>
                <a:latin typeface="Arial" panose="020B0604020202020204" pitchFamily="34" charset="0"/>
                <a:cs typeface="Arial" panose="020B0604020202020204" pitchFamily="34" charset="0"/>
              </a:rPr>
              <a:t>   </a:t>
            </a:r>
            <a:r>
              <a:rPr lang="en-US" sz="1100" dirty="0" smtClean="0">
                <a:solidFill>
                  <a:schemeClr val="bg1"/>
                </a:solidFill>
                <a:latin typeface="Arial" panose="020B0604020202020204" pitchFamily="34" charset="0"/>
                <a:cs typeface="Arial" panose="020B0604020202020204" pitchFamily="34" charset="0"/>
                <a:hlinkClick r:id="rId5" action="ppaction://hlinkfile"/>
              </a:rPr>
              <a:t>sandwich</a:t>
            </a:r>
            <a:endParaRPr lang="en-US" sz="11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2502968"/>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11392298"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Above Anvil Cirrus Plumes (AACP)</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first observations</a:t>
            </a:r>
            <a:r>
              <a:rPr lang="cs-CZ" sz="1400" b="1" dirty="0" smtClean="0">
                <a:solidFill>
                  <a:schemeClr val="bg1"/>
                </a:solidFill>
                <a:latin typeface="Arial" panose="020B0604020202020204" pitchFamily="34" charset="0"/>
                <a:cs typeface="Arial" panose="020B0604020202020204" pitchFamily="34" charset="0"/>
              </a:rPr>
              <a:t>: T.</a:t>
            </a:r>
            <a:r>
              <a:rPr lang="en-US" sz="1400" b="1" dirty="0" smtClean="0">
                <a:solidFill>
                  <a:schemeClr val="bg1"/>
                </a:solidFill>
                <a:latin typeface="Arial" panose="020B0604020202020204" pitchFamily="34" charset="0"/>
                <a:cs typeface="Arial" panose="020B0604020202020204" pitchFamily="34" charset="0"/>
              </a:rPr>
              <a:t> </a:t>
            </a:r>
            <a:r>
              <a:rPr lang="cs-CZ" sz="1400" b="1" dirty="0" smtClean="0">
                <a:solidFill>
                  <a:schemeClr val="bg1"/>
                </a:solidFill>
                <a:latin typeface="Arial" panose="020B0604020202020204" pitchFamily="34" charset="0"/>
                <a:cs typeface="Arial" panose="020B0604020202020204" pitchFamily="34" charset="0"/>
              </a:rPr>
              <a:t>T. Fujita (1970</a:t>
            </a:r>
            <a:r>
              <a:rPr lang="en-US" sz="1400" b="1" dirty="0" smtClean="0">
                <a:solidFill>
                  <a:schemeClr val="bg1"/>
                </a:solidFill>
                <a:latin typeface="Arial" panose="020B0604020202020204" pitchFamily="34" charset="0"/>
                <a:cs typeface="Arial" panose="020B0604020202020204" pitchFamily="34" charset="0"/>
              </a:rPr>
              <a:t>’s and 1980’s), “stratospheric wake cirrus”    </a:t>
            </a:r>
            <a:endParaRPr lang="en-US" sz="1400" b="1" dirty="0">
              <a:solidFill>
                <a:schemeClr val="bg1"/>
              </a:solidFill>
              <a:latin typeface="Arial" panose="020B0604020202020204" pitchFamily="34" charset="0"/>
              <a:cs typeface="Arial" panose="020B0604020202020204" pitchFamily="34" charset="0"/>
            </a:endParaRPr>
          </a:p>
        </p:txBody>
      </p:sp>
      <p:pic>
        <p:nvPicPr>
          <p:cNvPr id="6" name="Picture 6" descr="Fujita_JMSJ1982_fig11-p363"/>
          <p:cNvPicPr>
            <a:picLocks noChangeAspect="1" noChangeArrowheads="1"/>
          </p:cNvPicPr>
          <p:nvPr/>
        </p:nvPicPr>
        <p:blipFill>
          <a:blip r:embed="rId2" cstate="print"/>
          <a:srcRect/>
          <a:stretch>
            <a:fillRect/>
          </a:stretch>
        </p:blipFill>
        <p:spPr bwMode="auto">
          <a:xfrm>
            <a:off x="2215052" y="605491"/>
            <a:ext cx="6601047" cy="5661219"/>
          </a:xfrm>
          <a:prstGeom prst="rect">
            <a:avLst/>
          </a:prstGeom>
          <a:noFill/>
          <a:ln w="9525">
            <a:noFill/>
            <a:miter lim="800000"/>
            <a:headEnd/>
            <a:tailEnd/>
          </a:ln>
        </p:spPr>
      </p:pic>
      <p:sp>
        <p:nvSpPr>
          <p:cNvPr id="9" name="Text Box 9"/>
          <p:cNvSpPr txBox="1">
            <a:spLocks noChangeArrowheads="1"/>
          </p:cNvSpPr>
          <p:nvPr/>
        </p:nvSpPr>
        <p:spPr bwMode="auto">
          <a:xfrm>
            <a:off x="2151065" y="6288138"/>
            <a:ext cx="6748568" cy="400110"/>
          </a:xfrm>
          <a:prstGeom prst="rect">
            <a:avLst/>
          </a:prstGeom>
          <a:noFill/>
          <a:ln w="9525">
            <a:noFill/>
            <a:miter lim="800000"/>
            <a:headEnd/>
            <a:tailEnd/>
          </a:ln>
        </p:spPr>
        <p:txBody>
          <a:bodyPr wrap="square">
            <a:spAutoFit/>
          </a:bodyPr>
          <a:lstStyle/>
          <a:p>
            <a:pPr algn="just"/>
            <a:r>
              <a:rPr lang="en-US" sz="1000" dirty="0">
                <a:solidFill>
                  <a:srgbClr val="DDDDDD"/>
                </a:solidFill>
                <a:latin typeface="Arial" panose="020B0604020202020204" pitchFamily="34" charset="0"/>
                <a:cs typeface="Arial" panose="020B0604020202020204" pitchFamily="34" charset="0"/>
              </a:rPr>
              <a:t>From:  Fujita T. T., 1982. Principle of stereoscopic height computations and their applications to stratospheric cirrus over severe thunderstorms. J. Meteor. Soc. of Japan, 60, 355-368.</a:t>
            </a:r>
          </a:p>
        </p:txBody>
      </p:sp>
      <p:cxnSp>
        <p:nvCxnSpPr>
          <p:cNvPr id="10" name="Přímá spojnice se šipkou 9"/>
          <p:cNvCxnSpPr/>
          <p:nvPr/>
        </p:nvCxnSpPr>
        <p:spPr>
          <a:xfrm flipH="1">
            <a:off x="8213832" y="1765737"/>
            <a:ext cx="819807" cy="7883"/>
          </a:xfrm>
          <a:prstGeom prst="straightConnector1">
            <a:avLst/>
          </a:prstGeom>
          <a:ln w="28575">
            <a:solidFill>
              <a:srgbClr val="C00000"/>
            </a:solidFill>
            <a:tailEnd type="triangle" w="med" len="lg"/>
          </a:ln>
        </p:spPr>
        <p:style>
          <a:lnRef idx="1">
            <a:schemeClr val="accent1"/>
          </a:lnRef>
          <a:fillRef idx="0">
            <a:schemeClr val="accent1"/>
          </a:fillRef>
          <a:effectRef idx="0">
            <a:schemeClr val="accent1"/>
          </a:effectRef>
          <a:fontRef idx="minor">
            <a:schemeClr val="tx1"/>
          </a:fontRef>
        </p:style>
      </p:cxnSp>
      <p:sp>
        <p:nvSpPr>
          <p:cNvPr id="11" name="TextovéPole 10"/>
          <p:cNvSpPr txBox="1"/>
          <p:nvPr/>
        </p:nvSpPr>
        <p:spPr>
          <a:xfrm>
            <a:off x="9191294" y="1631731"/>
            <a:ext cx="2609196" cy="1015663"/>
          </a:xfrm>
          <a:prstGeom prst="rect">
            <a:avLst/>
          </a:prstGeom>
          <a:noFill/>
        </p:spPr>
        <p:txBody>
          <a:bodyPr wrap="square" rtlCol="0">
            <a:spAutoFit/>
          </a:bodyPr>
          <a:lstStyle/>
          <a:p>
            <a:pPr algn="just"/>
            <a:r>
              <a:rPr lang="en-US" sz="1200" dirty="0" smtClean="0">
                <a:solidFill>
                  <a:schemeClr val="bg1"/>
                </a:solidFill>
                <a:latin typeface="Arial" panose="020B0604020202020204" pitchFamily="34" charset="0"/>
                <a:cs typeface="Arial" panose="020B0604020202020204" pitchFamily="34" charset="0"/>
              </a:rPr>
              <a:t>Fujita’s stratospheric wake cirrus, very closely related to a modern concept of the </a:t>
            </a:r>
            <a:r>
              <a:rPr lang="en-US" sz="1200" b="1" dirty="0" smtClean="0">
                <a:solidFill>
                  <a:srgbClr val="FF0000"/>
                </a:solidFill>
                <a:latin typeface="Arial" panose="020B0604020202020204" pitchFamily="34" charset="0"/>
                <a:cs typeface="Arial" panose="020B0604020202020204" pitchFamily="34" charset="0"/>
              </a:rPr>
              <a:t>above-anvil cirrus plumes</a:t>
            </a:r>
            <a:r>
              <a:rPr lang="en-US" sz="1200" dirty="0" smtClean="0">
                <a:solidFill>
                  <a:schemeClr val="bg1"/>
                </a:solidFill>
                <a:latin typeface="Arial" panose="020B0604020202020204" pitchFamily="34" charset="0"/>
                <a:cs typeface="Arial" panose="020B0604020202020204" pitchFamily="34" charset="0"/>
              </a:rPr>
              <a:t> (AACP), in detail described in “Convective storms – Part 3”</a:t>
            </a:r>
            <a:endParaRPr lang="cs-CZ" sz="1200" dirty="0" smtClean="0">
              <a:solidFill>
                <a:schemeClr val="bg1"/>
              </a:solidFill>
              <a:latin typeface="Arial" panose="020B0604020202020204" pitchFamily="34" charset="0"/>
              <a:cs typeface="Arial" panose="020B0604020202020204" pitchFamily="34" charset="0"/>
            </a:endParaRPr>
          </a:p>
        </p:txBody>
      </p:sp>
      <p:sp>
        <p:nvSpPr>
          <p:cNvPr id="12" name="Šipka doprava 11"/>
          <p:cNvSpPr/>
          <p:nvPr/>
        </p:nvSpPr>
        <p:spPr bwMode="auto">
          <a:xfrm>
            <a:off x="3456000" y="1702800"/>
            <a:ext cx="504000" cy="108000"/>
          </a:xfrm>
          <a:prstGeom prst="rightArrow">
            <a:avLst>
              <a:gd name="adj1" fmla="val 50000"/>
              <a:gd name="adj2" fmla="val 125781"/>
            </a:avLst>
          </a:prstGeom>
          <a:solidFill>
            <a:srgbClr val="FF33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cs-CZ" sz="2000" b="0" i="0" u="none" strike="noStrike" cap="none" normalizeH="0" baseline="0" smtClean="0">
              <a:ln>
                <a:noFill/>
              </a:ln>
              <a:solidFill>
                <a:srgbClr val="FFCC66"/>
              </a:solidFill>
              <a:effectLst/>
              <a:latin typeface="Arial" charset="0"/>
            </a:endParaRPr>
          </a:p>
        </p:txBody>
      </p:sp>
    </p:spTree>
    <p:extLst>
      <p:ext uri="{BB962C8B-B14F-4D97-AF65-F5344CB8AC3E}">
        <p14:creationId xmlns:p14="http://schemas.microsoft.com/office/powerpoint/2010/main" val="2327206752"/>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5" y="141394"/>
            <a:ext cx="11392298"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Above Anvil Cirrus Plumes (AACP)</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first images of plumes from space</a:t>
            </a:r>
            <a:endParaRPr lang="en-US" sz="1400" b="1" dirty="0">
              <a:solidFill>
                <a:schemeClr val="bg1"/>
              </a:solidFill>
              <a:latin typeface="Arial" panose="020B0604020202020204" pitchFamily="34" charset="0"/>
              <a:cs typeface="Arial" panose="020B0604020202020204" pitchFamily="34" charset="0"/>
            </a:endParaRPr>
          </a:p>
        </p:txBody>
      </p:sp>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12000" y="611999"/>
            <a:ext cx="6953538" cy="5832000"/>
          </a:xfrm>
          <a:prstGeom prst="rect">
            <a:avLst/>
          </a:prstGeom>
          <a:ln w="0">
            <a:solidFill>
              <a:schemeClr val="bg1">
                <a:lumMod val="50000"/>
              </a:schemeClr>
            </a:solidFill>
          </a:ln>
        </p:spPr>
      </p:pic>
      <p:sp>
        <p:nvSpPr>
          <p:cNvPr id="6" name="TextovéPole 5"/>
          <p:cNvSpPr txBox="1"/>
          <p:nvPr/>
        </p:nvSpPr>
        <p:spPr>
          <a:xfrm>
            <a:off x="2436444" y="6489291"/>
            <a:ext cx="5357557" cy="261610"/>
          </a:xfrm>
          <a:prstGeom prst="rect">
            <a:avLst/>
          </a:prstGeom>
          <a:noFill/>
        </p:spPr>
        <p:txBody>
          <a:bodyPr wrap="none" rtlCol="0">
            <a:spAutoFit/>
          </a:bodyPr>
          <a:lstStyle/>
          <a:p>
            <a:r>
              <a:rPr lang="en-US" sz="1100" dirty="0">
                <a:solidFill>
                  <a:schemeClr val="bg1"/>
                </a:solidFill>
                <a:latin typeface="Arial" panose="020B0604020202020204" pitchFamily="34" charset="0"/>
                <a:cs typeface="Arial" panose="020B0604020202020204" pitchFamily="34" charset="0"/>
              </a:rPr>
              <a:t>Source:  </a:t>
            </a:r>
            <a:r>
              <a:rPr lang="en-US" sz="1100" dirty="0">
                <a:solidFill>
                  <a:schemeClr val="bg1"/>
                </a:solidFill>
                <a:latin typeface="Arial" panose="020B0604020202020204" pitchFamily="34" charset="0"/>
                <a:cs typeface="Arial" panose="020B0604020202020204" pitchFamily="34" charset="0"/>
                <a:hlinkClick r:id="rId3"/>
              </a:rPr>
              <a:t>https://commons.wikimedia.org/wiki/File:AS07-3-1554_(21290469953).</a:t>
            </a:r>
            <a:r>
              <a:rPr lang="en-US" sz="1100" dirty="0" smtClean="0">
                <a:solidFill>
                  <a:schemeClr val="bg1"/>
                </a:solidFill>
                <a:latin typeface="Arial" panose="020B0604020202020204" pitchFamily="34" charset="0"/>
                <a:cs typeface="Arial" panose="020B0604020202020204" pitchFamily="34" charset="0"/>
                <a:hlinkClick r:id="rId3"/>
              </a:rPr>
              <a:t>jpg</a:t>
            </a:r>
            <a:r>
              <a:rPr lang="en-US" sz="1100" dirty="0" smtClean="0">
                <a:solidFill>
                  <a:schemeClr val="bg1"/>
                </a:solidFill>
                <a:latin typeface="Arial" panose="020B0604020202020204" pitchFamily="34" charset="0"/>
                <a:cs typeface="Arial" panose="020B0604020202020204" pitchFamily="34" charset="0"/>
              </a:rPr>
              <a:t> </a:t>
            </a:r>
          </a:p>
        </p:txBody>
      </p:sp>
      <p:sp>
        <p:nvSpPr>
          <p:cNvPr id="8" name="TextovéPole 7"/>
          <p:cNvSpPr txBox="1">
            <a:spLocks noChangeArrowheads="1"/>
          </p:cNvSpPr>
          <p:nvPr/>
        </p:nvSpPr>
        <p:spPr bwMode="auto">
          <a:xfrm>
            <a:off x="8554366" y="613910"/>
            <a:ext cx="3311484" cy="276999"/>
          </a:xfrm>
          <a:prstGeom prst="rect">
            <a:avLst/>
          </a:prstGeom>
          <a:noFill/>
          <a:ln w="9525">
            <a:noFill/>
            <a:miter lim="800000"/>
            <a:headEnd/>
            <a:tailEnd/>
          </a:ln>
        </p:spPr>
        <p:txBody>
          <a:bodyPr wrap="none">
            <a:spAutoFit/>
          </a:bodyPr>
          <a:lstStyle/>
          <a:p>
            <a:r>
              <a:rPr lang="en-US" sz="1200" dirty="0" smtClean="0">
                <a:solidFill>
                  <a:schemeClr val="bg1"/>
                </a:solidFill>
                <a:latin typeface="Arial" panose="020B0604020202020204" pitchFamily="34" charset="0"/>
                <a:cs typeface="Arial" panose="020B0604020202020204" pitchFamily="34" charset="0"/>
              </a:rPr>
              <a:t>11 October 1968,  Apollo-7, Hasselblad photo </a:t>
            </a:r>
          </a:p>
        </p:txBody>
      </p:sp>
    </p:spTree>
    <p:extLst>
      <p:ext uri="{BB962C8B-B14F-4D97-AF65-F5344CB8AC3E}">
        <p14:creationId xmlns:p14="http://schemas.microsoft.com/office/powerpoint/2010/main" val="1530972583"/>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5"/>
          <p:cNvSpPr txBox="1">
            <a:spLocks noChangeArrowheads="1"/>
          </p:cNvSpPr>
          <p:nvPr/>
        </p:nvSpPr>
        <p:spPr bwMode="auto">
          <a:xfrm>
            <a:off x="262785" y="141394"/>
            <a:ext cx="11392298"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Above Anvil Cirrus Plumes (AACP)</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a:t>
            </a:r>
            <a:r>
              <a:rPr lang="cs-CZ" sz="1400" b="1" dirty="0" smtClean="0">
                <a:solidFill>
                  <a:schemeClr val="bg1"/>
                </a:solidFill>
                <a:latin typeface="Arial" panose="020B0604020202020204" pitchFamily="34" charset="0"/>
                <a:cs typeface="Arial" panose="020B0604020202020204" pitchFamily="34" charset="0"/>
              </a:rPr>
              <a:t>– </a:t>
            </a:r>
            <a:r>
              <a:rPr lang="en-US" sz="1400" b="1" dirty="0" smtClean="0">
                <a:solidFill>
                  <a:schemeClr val="bg1"/>
                </a:solidFill>
                <a:latin typeface="Arial" panose="020B0604020202020204" pitchFamily="34" charset="0"/>
                <a:cs typeface="Arial" panose="020B0604020202020204" pitchFamily="34" charset="0"/>
              </a:rPr>
              <a:t> first images of plumes from space</a:t>
            </a:r>
            <a:endParaRPr lang="en-US" sz="1400" b="1" dirty="0">
              <a:solidFill>
                <a:schemeClr val="bg1"/>
              </a:solidFill>
              <a:latin typeface="Arial" panose="020B0604020202020204" pitchFamily="34" charset="0"/>
              <a:cs typeface="Arial" panose="020B0604020202020204" pitchFamily="34" charset="0"/>
            </a:endParaRPr>
          </a:p>
        </p:txBody>
      </p:sp>
      <p:sp>
        <p:nvSpPr>
          <p:cNvPr id="6" name="TextovéPole 5"/>
          <p:cNvSpPr txBox="1"/>
          <p:nvPr/>
        </p:nvSpPr>
        <p:spPr>
          <a:xfrm>
            <a:off x="5407973" y="6489291"/>
            <a:ext cx="3299301" cy="261610"/>
          </a:xfrm>
          <a:prstGeom prst="rect">
            <a:avLst/>
          </a:prstGeom>
          <a:noFill/>
        </p:spPr>
        <p:txBody>
          <a:bodyPr wrap="none" rtlCol="0">
            <a:spAutoFit/>
          </a:bodyPr>
          <a:lstStyle/>
          <a:p>
            <a:r>
              <a:rPr lang="en-US" sz="1100" dirty="0">
                <a:solidFill>
                  <a:schemeClr val="bg1"/>
                </a:solidFill>
                <a:latin typeface="Arial" panose="020B0604020202020204" pitchFamily="34" charset="0"/>
                <a:cs typeface="Arial" panose="020B0604020202020204" pitchFamily="34" charset="0"/>
              </a:rPr>
              <a:t>Source:  </a:t>
            </a:r>
            <a:r>
              <a:rPr lang="en-US" sz="1100" dirty="0">
                <a:solidFill>
                  <a:schemeClr val="bg1"/>
                </a:solidFill>
                <a:latin typeface="Arial" panose="020B0604020202020204" pitchFamily="34" charset="0"/>
                <a:cs typeface="Arial" panose="020B0604020202020204" pitchFamily="34" charset="0"/>
                <a:hlinkClick r:id="rId2"/>
              </a:rPr>
              <a:t>https://</a:t>
            </a:r>
            <a:r>
              <a:rPr lang="en-US" sz="1100" dirty="0" smtClean="0">
                <a:solidFill>
                  <a:schemeClr val="bg1"/>
                </a:solidFill>
                <a:latin typeface="Arial" panose="020B0604020202020204" pitchFamily="34" charset="0"/>
                <a:cs typeface="Arial" panose="020B0604020202020204" pitchFamily="34" charset="0"/>
                <a:hlinkClick r:id="rId2"/>
              </a:rPr>
              <a:t>archive.org/details/AS09-20-3071</a:t>
            </a:r>
            <a:r>
              <a:rPr lang="en-US" sz="1100" dirty="0" smtClean="0">
                <a:solidFill>
                  <a:schemeClr val="bg1"/>
                </a:solidFill>
                <a:latin typeface="Arial" panose="020B0604020202020204" pitchFamily="34" charset="0"/>
                <a:cs typeface="Arial" panose="020B0604020202020204" pitchFamily="34" charset="0"/>
              </a:rPr>
              <a:t> </a:t>
            </a:r>
          </a:p>
        </p:txBody>
      </p:sp>
      <p:sp>
        <p:nvSpPr>
          <p:cNvPr id="8" name="TextovéPole 7"/>
          <p:cNvSpPr txBox="1">
            <a:spLocks noChangeArrowheads="1"/>
          </p:cNvSpPr>
          <p:nvPr/>
        </p:nvSpPr>
        <p:spPr bwMode="auto">
          <a:xfrm>
            <a:off x="7511146" y="181290"/>
            <a:ext cx="4352307" cy="261610"/>
          </a:xfrm>
          <a:prstGeom prst="rect">
            <a:avLst/>
          </a:prstGeom>
          <a:noFill/>
          <a:ln w="9525">
            <a:noFill/>
            <a:miter lim="800000"/>
            <a:headEnd/>
            <a:tailEnd/>
          </a:ln>
        </p:spPr>
        <p:txBody>
          <a:bodyPr wrap="square">
            <a:spAutoFit/>
          </a:bodyPr>
          <a:lstStyle/>
          <a:p>
            <a:r>
              <a:rPr lang="en-US" sz="1100" smtClean="0">
                <a:solidFill>
                  <a:schemeClr val="bg1"/>
                </a:solidFill>
                <a:latin typeface="Arial" panose="020B0604020202020204" pitchFamily="34" charset="0"/>
                <a:cs typeface="Arial" panose="020B0604020202020204" pitchFamily="34" charset="0"/>
              </a:rPr>
              <a:t>06 March 1969,  Apollo-9  (Hasselblad photo by R.L</a:t>
            </a:r>
            <a:r>
              <a:rPr lang="en-US" sz="1100">
                <a:solidFill>
                  <a:schemeClr val="bg1"/>
                </a:solidFill>
                <a:latin typeface="Arial" panose="020B0604020202020204" pitchFamily="34" charset="0"/>
                <a:cs typeface="Arial" panose="020B0604020202020204" pitchFamily="34" charset="0"/>
              </a:rPr>
              <a:t>. </a:t>
            </a:r>
            <a:r>
              <a:rPr lang="en-US" sz="1100" smtClean="0">
                <a:solidFill>
                  <a:schemeClr val="bg1"/>
                </a:solidFill>
                <a:latin typeface="Arial" panose="020B0604020202020204" pitchFamily="34" charset="0"/>
                <a:cs typeface="Arial" panose="020B0604020202020204" pitchFamily="34" charset="0"/>
              </a:rPr>
              <a:t>Schweickart) </a:t>
            </a:r>
            <a:endParaRPr lang="en-US" sz="1100" dirty="0" smtClean="0">
              <a:solidFill>
                <a:schemeClr val="bg1"/>
              </a:solidFill>
              <a:latin typeface="Arial" panose="020B0604020202020204" pitchFamily="34" charset="0"/>
              <a:cs typeface="Arial" panose="020B0604020202020204" pitchFamily="34" charset="0"/>
            </a:endParaRPr>
          </a:p>
        </p:txBody>
      </p:sp>
      <p:pic>
        <p:nvPicPr>
          <p:cNvPr id="4" name="Obrázek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6000" y="612000"/>
            <a:ext cx="6604740" cy="5832000"/>
          </a:xfrm>
          <a:prstGeom prst="rect">
            <a:avLst/>
          </a:prstGeom>
          <a:ln w="0">
            <a:solidFill>
              <a:schemeClr val="bg1">
                <a:lumMod val="50000"/>
              </a:schemeClr>
            </a:solidFill>
          </a:ln>
        </p:spPr>
      </p:pic>
      <p:pic>
        <p:nvPicPr>
          <p:cNvPr id="7" name="Obrázek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101679" y="612001"/>
            <a:ext cx="4611350" cy="5832000"/>
          </a:xfrm>
          <a:prstGeom prst="rect">
            <a:avLst/>
          </a:prstGeom>
          <a:ln w="0">
            <a:solidFill>
              <a:schemeClr val="bg1">
                <a:lumMod val="50000"/>
              </a:schemeClr>
            </a:solidFill>
          </a:ln>
        </p:spPr>
      </p:pic>
      <p:sp>
        <p:nvSpPr>
          <p:cNvPr id="2" name="Obdélník 1"/>
          <p:cNvSpPr/>
          <p:nvPr/>
        </p:nvSpPr>
        <p:spPr>
          <a:xfrm>
            <a:off x="4255752" y="1389598"/>
            <a:ext cx="1799111" cy="2394612"/>
          </a:xfrm>
          <a:prstGeom prst="rect">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40469086"/>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Above Anvil Cirrus Plumes (AACP)</a:t>
            </a:r>
            <a:endParaRPr lang="en-US" sz="1400" b="1" dirty="0">
              <a:solidFill>
                <a:schemeClr val="bg1"/>
              </a:solidFill>
              <a:latin typeface="Arial" panose="020B0604020202020204" pitchFamily="34" charset="0"/>
              <a:cs typeface="Arial" panose="020B0604020202020204" pitchFamily="34" charset="0"/>
            </a:endParaRPr>
          </a:p>
        </p:txBody>
      </p:sp>
      <p:pic>
        <p:nvPicPr>
          <p:cNvPr id="3" name="Obrázek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196" y="792000"/>
            <a:ext cx="5979618" cy="3991016"/>
          </a:xfrm>
          <a:prstGeom prst="rect">
            <a:avLst/>
          </a:prstGeom>
          <a:ln w="0">
            <a:solidFill>
              <a:schemeClr val="bg1">
                <a:lumMod val="50000"/>
              </a:schemeClr>
            </a:solidFill>
          </a:ln>
        </p:spPr>
      </p:pic>
      <p:sp>
        <p:nvSpPr>
          <p:cNvPr id="4" name="TextovéPole 3"/>
          <p:cNvSpPr txBox="1"/>
          <p:nvPr/>
        </p:nvSpPr>
        <p:spPr>
          <a:xfrm>
            <a:off x="450164" y="4822431"/>
            <a:ext cx="5542672" cy="430887"/>
          </a:xfrm>
          <a:prstGeom prst="rect">
            <a:avLst/>
          </a:prstGeom>
          <a:noFill/>
        </p:spPr>
        <p:txBody>
          <a:bodyPr wrap="square" rtlCol="0">
            <a:spAutoFit/>
          </a:bodyPr>
          <a:lstStyle/>
          <a:p>
            <a:r>
              <a:rPr lang="en-US" sz="1100" dirty="0" smtClean="0">
                <a:solidFill>
                  <a:schemeClr val="bg1"/>
                </a:solidFill>
                <a:latin typeface="Arial" panose="020B0604020202020204" pitchFamily="34" charset="0"/>
                <a:cs typeface="Arial" panose="020B0604020202020204" pitchFamily="34" charset="0"/>
              </a:rPr>
              <a:t>Photo:  Santiago Borja, storm with overshooting tops and plume, above Pacific Ocean south of Panama City;   source:   </a:t>
            </a:r>
            <a:r>
              <a:rPr lang="en-US" sz="1100" dirty="0" smtClean="0">
                <a:solidFill>
                  <a:schemeClr val="bg1"/>
                </a:solidFill>
                <a:latin typeface="Arial" panose="020B0604020202020204" pitchFamily="34" charset="0"/>
                <a:cs typeface="Arial" panose="020B0604020202020204" pitchFamily="34" charset="0"/>
                <a:hlinkClick r:id="rId3"/>
              </a:rPr>
              <a:t>https://www.santiagoborja.com/pacific-storm/</a:t>
            </a:r>
            <a:r>
              <a:rPr lang="en-US" sz="1100" dirty="0" smtClean="0">
                <a:solidFill>
                  <a:schemeClr val="bg1"/>
                </a:solidFill>
                <a:latin typeface="Arial" panose="020B0604020202020204" pitchFamily="34" charset="0"/>
                <a:cs typeface="Arial" panose="020B0604020202020204" pitchFamily="34" charset="0"/>
              </a:rPr>
              <a:t>  </a:t>
            </a:r>
          </a:p>
        </p:txBody>
      </p:sp>
      <p:pic>
        <p:nvPicPr>
          <p:cNvPr id="5" name="Picture 2" descr="H:\20120709 KLM flight AMS-JNB -- plume\PSD-to-JPG - final\20120709-140307utc_R0013789_1200x795.jpg"/>
          <p:cNvPicPr>
            <a:picLocks noChangeAspect="1" noChangeArrowheads="1"/>
          </p:cNvPicPr>
          <p:nvPr/>
        </p:nvPicPr>
        <p:blipFill>
          <a:blip r:embed="rId4" cstate="print"/>
          <a:srcRect/>
          <a:stretch>
            <a:fillRect/>
          </a:stretch>
        </p:blipFill>
        <p:spPr bwMode="auto">
          <a:xfrm>
            <a:off x="6112651" y="792000"/>
            <a:ext cx="6026919" cy="3992834"/>
          </a:xfrm>
          <a:prstGeom prst="rect">
            <a:avLst/>
          </a:prstGeom>
          <a:noFill/>
          <a:ln w="0">
            <a:solidFill>
              <a:schemeClr val="bg1">
                <a:lumMod val="50000"/>
              </a:schemeClr>
            </a:solidFill>
          </a:ln>
          <a:effectLst/>
        </p:spPr>
      </p:pic>
      <p:sp>
        <p:nvSpPr>
          <p:cNvPr id="7" name="TextovéPole 6"/>
          <p:cNvSpPr txBox="1"/>
          <p:nvPr/>
        </p:nvSpPr>
        <p:spPr>
          <a:xfrm>
            <a:off x="6665704" y="4827117"/>
            <a:ext cx="4660250" cy="261610"/>
          </a:xfrm>
          <a:prstGeom prst="rect">
            <a:avLst/>
          </a:prstGeom>
          <a:noFill/>
        </p:spPr>
        <p:txBody>
          <a:bodyPr wrap="none" rtlCol="0">
            <a:spAutoFit/>
          </a:bodyPr>
          <a:lstStyle/>
          <a:p>
            <a:r>
              <a:rPr lang="en-US" sz="1100" dirty="0" smtClean="0">
                <a:solidFill>
                  <a:schemeClr val="bg1"/>
                </a:solidFill>
                <a:latin typeface="Arial" panose="020B0604020202020204" pitchFamily="34" charset="0"/>
                <a:cs typeface="Arial" panose="020B0604020202020204" pitchFamily="34" charset="0"/>
              </a:rPr>
              <a:t>Photo:  Martin Setvák, storm with jumping cirrus and plume, south Chad</a:t>
            </a:r>
          </a:p>
        </p:txBody>
      </p:sp>
    </p:spTree>
    <p:extLst>
      <p:ext uri="{BB962C8B-B14F-4D97-AF65-F5344CB8AC3E}">
        <p14:creationId xmlns:p14="http://schemas.microsoft.com/office/powerpoint/2010/main" val="1740207314"/>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Above Anvil Cirrus Plumes (AACP)</a:t>
            </a:r>
            <a:endParaRPr lang="en-US" sz="1400" b="1" dirty="0">
              <a:solidFill>
                <a:schemeClr val="bg1"/>
              </a:solidFill>
              <a:latin typeface="Arial" panose="020B0604020202020204" pitchFamily="34" charset="0"/>
              <a:cs typeface="Arial" panose="020B0604020202020204" pitchFamily="34" charset="0"/>
            </a:endParaRPr>
          </a:p>
        </p:txBody>
      </p:sp>
      <p:sp>
        <p:nvSpPr>
          <p:cNvPr id="3" name="Text Box 4"/>
          <p:cNvSpPr txBox="1">
            <a:spLocks noChangeArrowheads="1"/>
          </p:cNvSpPr>
          <p:nvPr/>
        </p:nvSpPr>
        <p:spPr bwMode="auto">
          <a:xfrm>
            <a:off x="7501734" y="360411"/>
            <a:ext cx="4432624" cy="246221"/>
          </a:xfrm>
          <a:prstGeom prst="rect">
            <a:avLst/>
          </a:prstGeom>
          <a:noFill/>
          <a:ln w="9525">
            <a:noFill/>
            <a:miter lim="800000"/>
            <a:headEnd/>
            <a:tailEnd/>
          </a:ln>
        </p:spPr>
        <p:txBody>
          <a:bodyPr wrap="none">
            <a:spAutoFit/>
          </a:bodyPr>
          <a:lstStyle/>
          <a:p>
            <a:r>
              <a:rPr lang="en-US" sz="1000" dirty="0" smtClean="0">
                <a:solidFill>
                  <a:schemeClr val="bg1"/>
                </a:solidFill>
                <a:latin typeface="Arial" panose="020B0604020202020204" pitchFamily="34" charset="0"/>
                <a:cs typeface="Arial" panose="020B0604020202020204" pitchFamily="34" charset="0"/>
              </a:rPr>
              <a:t>26 April 1994  22:50 UTC</a:t>
            </a:r>
            <a:r>
              <a:rPr lang="cs-CZ" sz="1000" dirty="0" smtClean="0">
                <a:solidFill>
                  <a:schemeClr val="bg1"/>
                </a:solidFill>
                <a:latin typeface="Arial" panose="020B0604020202020204" pitchFamily="34" charset="0"/>
                <a:cs typeface="Arial" panose="020B0604020202020204" pitchFamily="34" charset="0"/>
              </a:rPr>
              <a:t>, AVHRR</a:t>
            </a:r>
            <a:r>
              <a:rPr lang="en-US" sz="1000" dirty="0" smtClean="0">
                <a:solidFill>
                  <a:schemeClr val="bg1"/>
                </a:solidFill>
                <a:latin typeface="Arial" panose="020B0604020202020204" pitchFamily="34" charset="0"/>
                <a:cs typeface="Arial" panose="020B0604020202020204" pitchFamily="34" charset="0"/>
              </a:rPr>
              <a:t>  NOAA</a:t>
            </a:r>
            <a:r>
              <a:rPr lang="cs-CZ" sz="1000" dirty="0" smtClean="0">
                <a:solidFill>
                  <a:schemeClr val="bg1"/>
                </a:solidFill>
                <a:latin typeface="Arial" panose="020B0604020202020204" pitchFamily="34" charset="0"/>
                <a:cs typeface="Arial" panose="020B0604020202020204" pitchFamily="34" charset="0"/>
              </a:rPr>
              <a:t>-</a:t>
            </a:r>
            <a:r>
              <a:rPr lang="en-US" sz="1000" dirty="0" smtClean="0">
                <a:solidFill>
                  <a:schemeClr val="bg1"/>
                </a:solidFill>
                <a:latin typeface="Arial" panose="020B0604020202020204" pitchFamily="34" charset="0"/>
                <a:cs typeface="Arial" panose="020B0604020202020204" pitchFamily="34" charset="0"/>
              </a:rPr>
              <a:t>11, Texas, Oklahoma, Arkansas</a:t>
            </a:r>
            <a:endParaRPr lang="cs-CZ" sz="1000" dirty="0">
              <a:solidFill>
                <a:schemeClr val="bg1"/>
              </a:solidFill>
              <a:latin typeface="Arial" panose="020B0604020202020204" pitchFamily="34" charset="0"/>
              <a:cs typeface="Arial" panose="020B0604020202020204" pitchFamily="34" charset="0"/>
            </a:endParaRPr>
          </a:p>
        </p:txBody>
      </p:sp>
      <p:pic>
        <p:nvPicPr>
          <p:cNvPr id="4" name="Picture 8" descr="001_940426_ch124"/>
          <p:cNvPicPr>
            <a:picLocks noChangeAspect="1" noChangeArrowheads="1"/>
          </p:cNvPicPr>
          <p:nvPr/>
        </p:nvPicPr>
        <p:blipFill>
          <a:blip r:embed="rId2" cstate="print"/>
          <a:srcRect/>
          <a:stretch>
            <a:fillRect/>
          </a:stretch>
        </p:blipFill>
        <p:spPr bwMode="auto">
          <a:xfrm>
            <a:off x="75066" y="828000"/>
            <a:ext cx="5999585" cy="4500000"/>
          </a:xfrm>
          <a:prstGeom prst="rect">
            <a:avLst/>
          </a:prstGeom>
          <a:noFill/>
          <a:ln w="0">
            <a:solidFill>
              <a:schemeClr val="bg1">
                <a:lumMod val="50000"/>
              </a:schemeClr>
            </a:solidFill>
            <a:miter lim="800000"/>
            <a:headEnd/>
            <a:tailEnd/>
          </a:ln>
        </p:spPr>
      </p:pic>
      <p:pic>
        <p:nvPicPr>
          <p:cNvPr id="5" name="Picture 8" descr="008_940426_4#3rf#rw"/>
          <p:cNvPicPr>
            <a:picLocks noChangeAspect="1" noChangeArrowheads="1"/>
          </p:cNvPicPr>
          <p:nvPr/>
        </p:nvPicPr>
        <p:blipFill>
          <a:blip r:embed="rId3" cstate="print"/>
          <a:srcRect/>
          <a:stretch>
            <a:fillRect/>
          </a:stretch>
        </p:blipFill>
        <p:spPr bwMode="auto">
          <a:xfrm>
            <a:off x="6132051" y="828000"/>
            <a:ext cx="6000828" cy="4500000"/>
          </a:xfrm>
          <a:prstGeom prst="rect">
            <a:avLst/>
          </a:prstGeom>
          <a:noFill/>
          <a:ln w="0">
            <a:solidFill>
              <a:schemeClr val="bg1">
                <a:lumMod val="50000"/>
              </a:schemeClr>
            </a:solidFill>
            <a:miter lim="800000"/>
            <a:headEnd/>
            <a:tailEnd/>
          </a:ln>
        </p:spPr>
      </p:pic>
      <p:sp>
        <p:nvSpPr>
          <p:cNvPr id="7" name="TextovéPole 6"/>
          <p:cNvSpPr txBox="1"/>
          <p:nvPr/>
        </p:nvSpPr>
        <p:spPr>
          <a:xfrm>
            <a:off x="2475029" y="5434533"/>
            <a:ext cx="1505540" cy="230832"/>
          </a:xfrm>
          <a:prstGeom prst="rect">
            <a:avLst/>
          </a:prstGeom>
          <a:noFill/>
          <a:ln>
            <a:noFill/>
          </a:ln>
        </p:spPr>
        <p:txBody>
          <a:bodyPr wrap="none" rtlCol="0">
            <a:spAutoFit/>
          </a:bodyPr>
          <a:lstStyle/>
          <a:p>
            <a:r>
              <a:rPr lang="en-US" sz="900" dirty="0" smtClean="0">
                <a:solidFill>
                  <a:schemeClr val="bg1"/>
                </a:solidFill>
                <a:latin typeface="Arial" panose="020B0604020202020204" pitchFamily="34" charset="0"/>
                <a:cs typeface="Arial" panose="020B0604020202020204" pitchFamily="34" charset="0"/>
              </a:rPr>
              <a:t>AVHRR RGB bands 1,2,4</a:t>
            </a:r>
            <a:endParaRPr lang="en-US" sz="900" dirty="0">
              <a:solidFill>
                <a:schemeClr val="bg1"/>
              </a:solidFill>
              <a:latin typeface="Arial" panose="020B0604020202020204" pitchFamily="34" charset="0"/>
              <a:cs typeface="Arial" panose="020B0604020202020204" pitchFamily="34" charset="0"/>
            </a:endParaRPr>
          </a:p>
        </p:txBody>
      </p:sp>
      <p:sp>
        <p:nvSpPr>
          <p:cNvPr id="8" name="TextovéPole 7"/>
          <p:cNvSpPr txBox="1"/>
          <p:nvPr/>
        </p:nvSpPr>
        <p:spPr>
          <a:xfrm>
            <a:off x="8231839" y="5429617"/>
            <a:ext cx="1518364" cy="230832"/>
          </a:xfrm>
          <a:prstGeom prst="rect">
            <a:avLst/>
          </a:prstGeom>
          <a:noFill/>
          <a:ln>
            <a:noFill/>
          </a:ln>
        </p:spPr>
        <p:txBody>
          <a:bodyPr wrap="none" rtlCol="0">
            <a:spAutoFit/>
          </a:bodyPr>
          <a:lstStyle/>
          <a:p>
            <a:r>
              <a:rPr lang="en-US" sz="900" dirty="0" smtClean="0">
                <a:solidFill>
                  <a:schemeClr val="bg1"/>
                </a:solidFill>
                <a:latin typeface="Arial" panose="020B0604020202020204" pitchFamily="34" charset="0"/>
                <a:cs typeface="Arial" panose="020B0604020202020204" pitchFamily="34" charset="0"/>
              </a:rPr>
              <a:t>AVHRR RGB bands 3 &amp; 4</a:t>
            </a:r>
            <a:endParaRPr lang="en-US" sz="9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6776912"/>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509749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Above Anvil Cirrus Plumes (AACP)</a:t>
            </a:r>
            <a:endParaRPr lang="en-US" sz="1400" b="1" dirty="0">
              <a:solidFill>
                <a:schemeClr val="bg1"/>
              </a:solidFill>
              <a:latin typeface="Arial" panose="020B0604020202020204" pitchFamily="34" charset="0"/>
              <a:cs typeface="Arial" panose="020B0604020202020204" pitchFamily="34" charset="0"/>
            </a:endParaRPr>
          </a:p>
        </p:txBody>
      </p:sp>
      <p:sp>
        <p:nvSpPr>
          <p:cNvPr id="3" name="Text Box 4"/>
          <p:cNvSpPr txBox="1">
            <a:spLocks noChangeArrowheads="1"/>
          </p:cNvSpPr>
          <p:nvPr/>
        </p:nvSpPr>
        <p:spPr bwMode="auto">
          <a:xfrm>
            <a:off x="7934355" y="360408"/>
            <a:ext cx="3781805" cy="246221"/>
          </a:xfrm>
          <a:prstGeom prst="rect">
            <a:avLst/>
          </a:prstGeom>
          <a:noFill/>
          <a:ln w="9525">
            <a:noFill/>
            <a:miter lim="800000"/>
            <a:headEnd/>
            <a:tailEnd/>
          </a:ln>
        </p:spPr>
        <p:txBody>
          <a:bodyPr wrap="none">
            <a:spAutoFit/>
          </a:bodyPr>
          <a:lstStyle/>
          <a:p>
            <a:r>
              <a:rPr lang="en-US" sz="1000" dirty="0" smtClean="0">
                <a:solidFill>
                  <a:schemeClr val="bg1"/>
                </a:solidFill>
                <a:latin typeface="Arial" panose="020B0604020202020204" pitchFamily="34" charset="0"/>
                <a:cs typeface="Arial" panose="020B0604020202020204" pitchFamily="34" charset="0"/>
              </a:rPr>
              <a:t>22/23 May 1996  00:45 UTC</a:t>
            </a:r>
            <a:r>
              <a:rPr lang="cs-CZ" sz="1000" dirty="0" smtClean="0">
                <a:solidFill>
                  <a:schemeClr val="bg1"/>
                </a:solidFill>
                <a:latin typeface="Arial" panose="020B0604020202020204" pitchFamily="34" charset="0"/>
                <a:cs typeface="Arial" panose="020B0604020202020204" pitchFamily="34" charset="0"/>
              </a:rPr>
              <a:t>, </a:t>
            </a:r>
            <a:r>
              <a:rPr lang="en-US" sz="1000" dirty="0" smtClean="0">
                <a:solidFill>
                  <a:schemeClr val="bg1"/>
                </a:solidFill>
                <a:latin typeface="Arial" panose="020B0604020202020204" pitchFamily="34" charset="0"/>
                <a:cs typeface="Arial" panose="020B0604020202020204" pitchFamily="34" charset="0"/>
              </a:rPr>
              <a:t>GOES 8 a 9,  Colorado, Nebraska</a:t>
            </a:r>
            <a:endParaRPr lang="cs-CZ" sz="1000" dirty="0">
              <a:solidFill>
                <a:schemeClr val="bg1"/>
              </a:solidFill>
              <a:latin typeface="Arial" panose="020B0604020202020204" pitchFamily="34" charset="0"/>
              <a:cs typeface="Arial" panose="020B0604020202020204" pitchFamily="34" charset="0"/>
            </a:endParaRPr>
          </a:p>
        </p:txBody>
      </p:sp>
      <p:pic>
        <p:nvPicPr>
          <p:cNvPr id="4" name="Picture 6" descr="037_960523_fig_5a"/>
          <p:cNvPicPr>
            <a:picLocks noChangeAspect="1" noChangeArrowheads="1"/>
          </p:cNvPicPr>
          <p:nvPr/>
        </p:nvPicPr>
        <p:blipFill>
          <a:blip r:embed="rId2" cstate="print">
            <a:lum bright="13000"/>
          </a:blip>
          <a:srcRect/>
          <a:stretch>
            <a:fillRect/>
          </a:stretch>
        </p:blipFill>
        <p:spPr bwMode="auto">
          <a:xfrm>
            <a:off x="87663" y="1352284"/>
            <a:ext cx="5978840" cy="3416035"/>
          </a:xfrm>
          <a:prstGeom prst="rect">
            <a:avLst/>
          </a:prstGeom>
          <a:noFill/>
          <a:ln w="0">
            <a:solidFill>
              <a:schemeClr val="bg1">
                <a:lumMod val="50000"/>
              </a:schemeClr>
            </a:solidFill>
            <a:miter lim="800000"/>
            <a:headEnd/>
            <a:tailEnd/>
          </a:ln>
        </p:spPr>
      </p:pic>
      <p:sp>
        <p:nvSpPr>
          <p:cNvPr id="5" name="Text Box 8"/>
          <p:cNvSpPr txBox="1">
            <a:spLocks noChangeArrowheads="1"/>
          </p:cNvSpPr>
          <p:nvPr/>
        </p:nvSpPr>
        <p:spPr bwMode="auto">
          <a:xfrm>
            <a:off x="2297751" y="4840456"/>
            <a:ext cx="1406972" cy="261610"/>
          </a:xfrm>
          <a:prstGeom prst="rect">
            <a:avLst/>
          </a:prstGeom>
          <a:noFill/>
          <a:ln w="9525">
            <a:noFill/>
            <a:miter lim="800000"/>
            <a:headEnd/>
            <a:tailEnd/>
          </a:ln>
        </p:spPr>
        <p:txBody>
          <a:bodyPr wrap="square">
            <a:spAutoFit/>
          </a:bodyPr>
          <a:lstStyle/>
          <a:p>
            <a:pPr algn="ctr"/>
            <a:r>
              <a:rPr lang="en-US" sz="1100" b="1" dirty="0" smtClean="0">
                <a:solidFill>
                  <a:srgbClr val="969696"/>
                </a:solidFill>
                <a:latin typeface="Arial" panose="020B0604020202020204" pitchFamily="34" charset="0"/>
                <a:cs typeface="Arial" panose="020B0604020202020204" pitchFamily="34" charset="0"/>
              </a:rPr>
              <a:t>GOES-8 </a:t>
            </a:r>
            <a:r>
              <a:rPr lang="en-US" sz="1100" b="1" dirty="0">
                <a:solidFill>
                  <a:srgbClr val="969696"/>
                </a:solidFill>
                <a:latin typeface="Arial" panose="020B0604020202020204" pitchFamily="34" charset="0"/>
                <a:cs typeface="Arial" panose="020B0604020202020204" pitchFamily="34" charset="0"/>
              </a:rPr>
              <a:t>(East)</a:t>
            </a:r>
            <a:endParaRPr lang="cs-CZ" sz="1100" b="1" dirty="0">
              <a:solidFill>
                <a:srgbClr val="969696"/>
              </a:solidFill>
              <a:latin typeface="Arial" panose="020B0604020202020204" pitchFamily="34" charset="0"/>
              <a:cs typeface="Arial" panose="020B0604020202020204" pitchFamily="34" charset="0"/>
            </a:endParaRPr>
          </a:p>
        </p:txBody>
      </p:sp>
      <p:pic>
        <p:nvPicPr>
          <p:cNvPr id="6" name="Picture 6" descr="039_960523_fig_5c"/>
          <p:cNvPicPr>
            <a:picLocks noChangeAspect="1" noChangeArrowheads="1"/>
          </p:cNvPicPr>
          <p:nvPr/>
        </p:nvPicPr>
        <p:blipFill>
          <a:blip r:embed="rId3" cstate="print">
            <a:extLst>
              <a:ext uri="{BEBA8EAE-BF5A-486C-A8C5-ECC9F3942E4B}">
                <a14:imgProps xmlns:a14="http://schemas.microsoft.com/office/drawing/2010/main">
                  <a14:imgLayer r:embed="rId4">
                    <a14:imgEffect>
                      <a14:brightnessContrast bright="14000"/>
                    </a14:imgEffect>
                  </a14:imgLayer>
                </a14:imgProps>
              </a:ext>
            </a:extLst>
          </a:blip>
          <a:srcRect/>
          <a:stretch>
            <a:fillRect/>
          </a:stretch>
        </p:blipFill>
        <p:spPr bwMode="auto">
          <a:xfrm>
            <a:off x="6132935" y="1352284"/>
            <a:ext cx="5978839" cy="3416035"/>
          </a:xfrm>
          <a:prstGeom prst="rect">
            <a:avLst/>
          </a:prstGeom>
          <a:noFill/>
          <a:ln w="0">
            <a:solidFill>
              <a:schemeClr val="bg1">
                <a:lumMod val="50000"/>
              </a:schemeClr>
            </a:solidFill>
            <a:miter lim="800000"/>
            <a:headEnd/>
            <a:tailEnd/>
          </a:ln>
        </p:spPr>
      </p:pic>
      <p:sp>
        <p:nvSpPr>
          <p:cNvPr id="7" name="Text Box 8"/>
          <p:cNvSpPr txBox="1">
            <a:spLocks noChangeArrowheads="1"/>
          </p:cNvSpPr>
          <p:nvPr/>
        </p:nvSpPr>
        <p:spPr bwMode="auto">
          <a:xfrm>
            <a:off x="8309688" y="4844272"/>
            <a:ext cx="1296429" cy="261610"/>
          </a:xfrm>
          <a:prstGeom prst="rect">
            <a:avLst/>
          </a:prstGeom>
          <a:noFill/>
          <a:ln w="9525">
            <a:noFill/>
            <a:miter lim="800000"/>
            <a:headEnd/>
            <a:tailEnd/>
          </a:ln>
        </p:spPr>
        <p:txBody>
          <a:bodyPr wrap="square">
            <a:spAutoFit/>
          </a:bodyPr>
          <a:lstStyle/>
          <a:p>
            <a:pPr algn="ctr"/>
            <a:r>
              <a:rPr lang="en-US" sz="1100" b="1" dirty="0" smtClean="0">
                <a:solidFill>
                  <a:srgbClr val="969696"/>
                </a:solidFill>
                <a:latin typeface="Arial" panose="020B0604020202020204" pitchFamily="34" charset="0"/>
                <a:cs typeface="Arial" panose="020B0604020202020204" pitchFamily="34" charset="0"/>
              </a:rPr>
              <a:t>GOES-9 </a:t>
            </a:r>
            <a:r>
              <a:rPr lang="en-US" sz="1100" b="1" dirty="0">
                <a:solidFill>
                  <a:srgbClr val="969696"/>
                </a:solidFill>
                <a:latin typeface="Arial" panose="020B0604020202020204" pitchFamily="34" charset="0"/>
                <a:cs typeface="Arial" panose="020B0604020202020204" pitchFamily="34" charset="0"/>
              </a:rPr>
              <a:t>(West)</a:t>
            </a:r>
            <a:endParaRPr lang="cs-CZ" sz="1100" b="1" dirty="0">
              <a:solidFill>
                <a:srgbClr val="969696"/>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3187288"/>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7235295"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Above Anvil Cirrus Plumes (</a:t>
            </a:r>
            <a:r>
              <a:rPr lang="en-US" sz="1400" b="1" smtClean="0">
                <a:solidFill>
                  <a:schemeClr val="bg1"/>
                </a:solidFill>
                <a:latin typeface="Arial" panose="020B0604020202020204" pitchFamily="34" charset="0"/>
                <a:cs typeface="Arial" panose="020B0604020202020204" pitchFamily="34" charset="0"/>
              </a:rPr>
              <a:t>AACP)</a:t>
            </a:r>
            <a:r>
              <a:rPr lang="cs-CZ" sz="1400" b="1" smtClean="0">
                <a:solidFill>
                  <a:schemeClr val="bg1"/>
                </a:solidFill>
                <a:latin typeface="Arial" panose="020B0604020202020204" pitchFamily="34" charset="0"/>
                <a:cs typeface="Arial" panose="020B0604020202020204" pitchFamily="34" charset="0"/>
              </a:rPr>
              <a:t>  –  model simulations (Pao K. Wang)</a:t>
            </a:r>
            <a:endParaRPr lang="en-US" sz="1400" b="1" dirty="0">
              <a:solidFill>
                <a:schemeClr val="bg1"/>
              </a:solidFill>
              <a:latin typeface="Arial" panose="020B0604020202020204" pitchFamily="34" charset="0"/>
              <a:cs typeface="Arial" panose="020B0604020202020204" pitchFamily="34" charset="0"/>
            </a:endParaRPr>
          </a:p>
        </p:txBody>
      </p:sp>
      <p:sp>
        <p:nvSpPr>
          <p:cNvPr id="3" name="TextovéPole 4"/>
          <p:cNvSpPr txBox="1">
            <a:spLocks noChangeArrowheads="1"/>
          </p:cNvSpPr>
          <p:nvPr/>
        </p:nvSpPr>
        <p:spPr bwMode="auto">
          <a:xfrm>
            <a:off x="628646" y="5373216"/>
            <a:ext cx="4661854" cy="246221"/>
          </a:xfrm>
          <a:prstGeom prst="rect">
            <a:avLst/>
          </a:prstGeom>
          <a:noFill/>
          <a:ln w="9525">
            <a:noFill/>
            <a:miter lim="800000"/>
            <a:headEnd/>
            <a:tailEnd/>
          </a:ln>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WISCDYMM model simulation by Pao K. </a:t>
            </a:r>
            <a:r>
              <a:rPr lang="en-US" sz="1000" dirty="0" smtClean="0">
                <a:solidFill>
                  <a:schemeClr val="bg1"/>
                </a:solidFill>
                <a:latin typeface="Arial" panose="020B0604020202020204" pitchFamily="34" charset="0"/>
                <a:cs typeface="Arial" panose="020B0604020202020204" pitchFamily="34" charset="0"/>
              </a:rPr>
              <a:t>Wang, 2010 </a:t>
            </a:r>
            <a:r>
              <a:rPr lang="en-US" sz="1000" dirty="0">
                <a:solidFill>
                  <a:schemeClr val="bg1"/>
                </a:solidFill>
                <a:latin typeface="Arial" panose="020B0604020202020204" pitchFamily="34" charset="0"/>
                <a:cs typeface="Arial" panose="020B0604020202020204" pitchFamily="34" charset="0"/>
              </a:rPr>
              <a:t>(see also the </a:t>
            </a:r>
            <a:r>
              <a:rPr lang="en-US" sz="1000" b="1" dirty="0">
                <a:solidFill>
                  <a:schemeClr val="bg1"/>
                </a:solidFill>
                <a:latin typeface="Arial" panose="020B0604020202020204" pitchFamily="34" charset="0"/>
                <a:cs typeface="Arial" panose="020B0604020202020204" pitchFamily="34" charset="0"/>
                <a:hlinkClick r:id="rId2" action="ppaction://hlinkfile"/>
              </a:rPr>
              <a:t>animation</a:t>
            </a:r>
            <a:r>
              <a:rPr lang="en-US" sz="1000" dirty="0">
                <a:solidFill>
                  <a:schemeClr val="bg1"/>
                </a:solidFill>
                <a:latin typeface="Arial" panose="020B0604020202020204" pitchFamily="34" charset="0"/>
                <a:cs typeface="Arial" panose="020B0604020202020204" pitchFamily="34" charset="0"/>
              </a:rPr>
              <a:t>)</a:t>
            </a:r>
          </a:p>
        </p:txBody>
      </p:sp>
      <p:pic>
        <p:nvPicPr>
          <p:cNvPr id="4" name="Picture 3" descr="O:\Pao\[03] final - RGB 24bits\0Pao_067.png"/>
          <p:cNvPicPr>
            <a:picLocks noChangeAspect="1" noChangeArrowheads="1"/>
          </p:cNvPicPr>
          <p:nvPr/>
        </p:nvPicPr>
        <p:blipFill>
          <a:blip r:embed="rId3" cstate="print"/>
          <a:srcRect/>
          <a:stretch>
            <a:fillRect/>
          </a:stretch>
        </p:blipFill>
        <p:spPr bwMode="auto">
          <a:xfrm>
            <a:off x="177571" y="612000"/>
            <a:ext cx="5525207" cy="4680000"/>
          </a:xfrm>
          <a:prstGeom prst="rect">
            <a:avLst/>
          </a:prstGeom>
          <a:noFill/>
          <a:ln w="0">
            <a:solidFill>
              <a:schemeClr val="bg1">
                <a:lumMod val="50000"/>
              </a:schemeClr>
            </a:solidFill>
            <a:miter lim="800000"/>
            <a:headEnd/>
            <a:tailEnd/>
          </a:ln>
        </p:spPr>
      </p:pic>
      <p:sp>
        <p:nvSpPr>
          <p:cNvPr id="5" name="Elipsa 9"/>
          <p:cNvSpPr>
            <a:spLocks noChangeArrowheads="1"/>
          </p:cNvSpPr>
          <p:nvPr/>
        </p:nvSpPr>
        <p:spPr bwMode="auto">
          <a:xfrm>
            <a:off x="2271709" y="1428750"/>
            <a:ext cx="3000375" cy="785813"/>
          </a:xfrm>
          <a:prstGeom prst="ellipse">
            <a:avLst/>
          </a:prstGeom>
          <a:noFill/>
          <a:ln w="25400" algn="ctr">
            <a:solidFill>
              <a:srgbClr val="FF0000"/>
            </a:solidFill>
            <a:round/>
            <a:headEnd/>
            <a:tailEnd/>
          </a:ln>
        </p:spPr>
        <p:txBody>
          <a:bodyPr/>
          <a:lstStyle/>
          <a:p>
            <a:endParaRPr lang="en-US" sz="2000">
              <a:solidFill>
                <a:schemeClr val="bg1"/>
              </a:solidFill>
              <a:latin typeface="Arial" panose="020B0604020202020204" pitchFamily="34" charset="0"/>
              <a:cs typeface="Arial" panose="020B0604020202020204" pitchFamily="34" charset="0"/>
            </a:endParaRPr>
          </a:p>
        </p:txBody>
      </p:sp>
      <p:sp>
        <p:nvSpPr>
          <p:cNvPr id="6" name="TextovéPole 5"/>
          <p:cNvSpPr txBox="1"/>
          <p:nvPr/>
        </p:nvSpPr>
        <p:spPr>
          <a:xfrm>
            <a:off x="220502" y="5733256"/>
            <a:ext cx="5468208" cy="830997"/>
          </a:xfrm>
          <a:prstGeom prst="rect">
            <a:avLst/>
          </a:prstGeom>
          <a:noFill/>
        </p:spPr>
        <p:txBody>
          <a:bodyPr wrap="square">
            <a:spAutoFit/>
          </a:bodyPr>
          <a:lstStyle/>
          <a:p>
            <a:pPr algn="just">
              <a:defRPr/>
            </a:pPr>
            <a:r>
              <a:rPr lang="en-US" sz="1200" dirty="0" smtClean="0">
                <a:solidFill>
                  <a:schemeClr val="bg1"/>
                </a:solidFill>
                <a:latin typeface="Arial" panose="020B0604020202020204" pitchFamily="34" charset="0"/>
                <a:cs typeface="Arial" panose="020B0604020202020204" pitchFamily="34" charset="0"/>
              </a:rPr>
              <a:t>Model </a:t>
            </a:r>
            <a:r>
              <a:rPr lang="en-US" sz="1200" dirty="0">
                <a:solidFill>
                  <a:schemeClr val="bg1"/>
                </a:solidFill>
                <a:latin typeface="Arial" panose="020B0604020202020204" pitchFamily="34" charset="0"/>
                <a:cs typeface="Arial" panose="020B0604020202020204" pitchFamily="34" charset="0"/>
              </a:rPr>
              <a:t>results do not distinguish phase of the humidity generated into the lower stratosphere. Can be both: ice particles (</a:t>
            </a:r>
            <a:r>
              <a:rPr lang="en-US" sz="1200">
                <a:solidFill>
                  <a:schemeClr val="bg1"/>
                </a:solidFill>
                <a:latin typeface="Arial" panose="020B0604020202020204" pitchFamily="34" charset="0"/>
                <a:cs typeface="Arial" panose="020B0604020202020204" pitchFamily="34" charset="0"/>
              </a:rPr>
              <a:t>above-anvil </a:t>
            </a:r>
            <a:r>
              <a:rPr lang="cs-CZ" sz="1200" smtClean="0">
                <a:solidFill>
                  <a:schemeClr val="bg1"/>
                </a:solidFill>
                <a:latin typeface="Arial" panose="020B0604020202020204" pitchFamily="34" charset="0"/>
                <a:cs typeface="Arial" panose="020B0604020202020204" pitchFamily="34" charset="0"/>
              </a:rPr>
              <a:t>cirrus</a:t>
            </a:r>
            <a:r>
              <a:rPr lang="en-US" sz="1200" smtClean="0">
                <a:solidFill>
                  <a:schemeClr val="bg1"/>
                </a:solidFill>
                <a:latin typeface="Arial" panose="020B0604020202020204" pitchFamily="34" charset="0"/>
                <a:cs typeface="Arial" panose="020B0604020202020204" pitchFamily="34" charset="0"/>
              </a:rPr>
              <a:t> </a:t>
            </a:r>
            <a:r>
              <a:rPr lang="en-US" sz="1200" dirty="0">
                <a:solidFill>
                  <a:schemeClr val="bg1"/>
                </a:solidFill>
                <a:latin typeface="Arial" panose="020B0604020202020204" pitchFamily="34" charset="0"/>
                <a:cs typeface="Arial" panose="020B0604020202020204" pitchFamily="34" charset="0"/>
              </a:rPr>
              <a:t>plumes, seen directly in most of the satellite bands</a:t>
            </a:r>
            <a:r>
              <a:rPr lang="en-US" sz="1200">
                <a:solidFill>
                  <a:schemeClr val="bg1"/>
                </a:solidFill>
                <a:latin typeface="Arial" panose="020B0604020202020204" pitchFamily="34" charset="0"/>
                <a:cs typeface="Arial" panose="020B0604020202020204" pitchFamily="34" charset="0"/>
              </a:rPr>
              <a:t>), </a:t>
            </a:r>
            <a:r>
              <a:rPr lang="en-US" sz="1200" smtClean="0">
                <a:solidFill>
                  <a:schemeClr val="bg1"/>
                </a:solidFill>
                <a:latin typeface="Arial" panose="020B0604020202020204" pitchFamily="34" charset="0"/>
                <a:cs typeface="Arial" panose="020B0604020202020204" pitchFamily="34" charset="0"/>
              </a:rPr>
              <a:t>or </a:t>
            </a:r>
            <a:r>
              <a:rPr lang="en-US" sz="1200" dirty="0">
                <a:solidFill>
                  <a:schemeClr val="bg1"/>
                </a:solidFill>
                <a:latin typeface="Arial" panose="020B0604020202020204" pitchFamily="34" charset="0"/>
                <a:cs typeface="Arial" panose="020B0604020202020204" pitchFamily="34" charset="0"/>
              </a:rPr>
              <a:t>water vapor, detectable for example by the BTD (WV – IR window) method.</a:t>
            </a:r>
          </a:p>
        </p:txBody>
      </p:sp>
      <p:pic>
        <p:nvPicPr>
          <p:cNvPr id="7" name="Picture 2" descr="N:\Pao - delta T\1000x648\0028.png"/>
          <p:cNvPicPr>
            <a:picLocks noChangeAspect="1" noChangeArrowheads="1"/>
          </p:cNvPicPr>
          <p:nvPr/>
        </p:nvPicPr>
        <p:blipFill>
          <a:blip r:embed="rId4" cstate="print"/>
          <a:srcRect/>
          <a:stretch>
            <a:fillRect/>
          </a:stretch>
        </p:blipFill>
        <p:spPr bwMode="auto">
          <a:xfrm>
            <a:off x="5768797" y="612000"/>
            <a:ext cx="6100459" cy="4680000"/>
          </a:xfrm>
          <a:prstGeom prst="rect">
            <a:avLst/>
          </a:prstGeom>
          <a:noFill/>
          <a:ln>
            <a:gradFill>
              <a:gsLst>
                <a:gs pos="0">
                  <a:schemeClr val="bg1">
                    <a:lumMod val="50000"/>
                  </a:schemeClr>
                </a:gs>
                <a:gs pos="50000">
                  <a:schemeClr val="accent1">
                    <a:tint val="44500"/>
                    <a:satMod val="160000"/>
                  </a:schemeClr>
                </a:gs>
                <a:gs pos="100000">
                  <a:schemeClr val="accent1">
                    <a:tint val="23500"/>
                    <a:satMod val="160000"/>
                  </a:schemeClr>
                </a:gs>
              </a:gsLst>
              <a:lin ang="5400000" scaled="0"/>
            </a:gradFill>
          </a:ln>
        </p:spPr>
      </p:pic>
      <p:sp>
        <p:nvSpPr>
          <p:cNvPr id="8" name="TextovéPole 7"/>
          <p:cNvSpPr txBox="1"/>
          <p:nvPr/>
        </p:nvSpPr>
        <p:spPr>
          <a:xfrm>
            <a:off x="6797972" y="5373216"/>
            <a:ext cx="4453897" cy="246221"/>
          </a:xfrm>
          <a:prstGeom prst="rect">
            <a:avLst/>
          </a:prstGeom>
          <a:noFill/>
        </p:spPr>
        <p:txBody>
          <a:bodyPr wrap="square" rtlCol="0">
            <a:spAutoFit/>
          </a:bodyPr>
          <a:lstStyle/>
          <a:p>
            <a:r>
              <a:rPr lang="en-US" sz="1000" dirty="0" smtClean="0">
                <a:solidFill>
                  <a:schemeClr val="bg1"/>
                </a:solidFill>
                <a:latin typeface="Arial" panose="020B0604020202020204" pitchFamily="34" charset="0"/>
                <a:cs typeface="Arial" panose="020B0604020202020204" pitchFamily="34" charset="0"/>
              </a:rPr>
              <a:t>Numerical model © </a:t>
            </a:r>
            <a:r>
              <a:rPr lang="en-US" sz="1000" dirty="0" err="1" smtClean="0">
                <a:solidFill>
                  <a:schemeClr val="bg1"/>
                </a:solidFill>
                <a:latin typeface="Arial" panose="020B0604020202020204" pitchFamily="34" charset="0"/>
                <a:cs typeface="Arial" panose="020B0604020202020204" pitchFamily="34" charset="0"/>
              </a:rPr>
              <a:t>Pao</a:t>
            </a:r>
            <a:r>
              <a:rPr lang="en-US" sz="1000" dirty="0" smtClean="0">
                <a:solidFill>
                  <a:schemeClr val="bg1"/>
                </a:solidFill>
                <a:latin typeface="Arial" panose="020B0604020202020204" pitchFamily="34" charset="0"/>
                <a:cs typeface="Arial" panose="020B0604020202020204" pitchFamily="34" charset="0"/>
              </a:rPr>
              <a:t> K. Wang, </a:t>
            </a:r>
            <a:r>
              <a:rPr lang="en-US" sz="1000" dirty="0">
                <a:solidFill>
                  <a:schemeClr val="bg1"/>
                </a:solidFill>
                <a:latin typeface="Arial" panose="020B0604020202020204" pitchFamily="34" charset="0"/>
                <a:cs typeface="Arial" panose="020B0604020202020204" pitchFamily="34" charset="0"/>
              </a:rPr>
              <a:t>2013 (see also the </a:t>
            </a:r>
            <a:r>
              <a:rPr lang="en-US" sz="1000" b="1" dirty="0">
                <a:solidFill>
                  <a:schemeClr val="bg1"/>
                </a:solidFill>
                <a:latin typeface="Arial" panose="020B0604020202020204" pitchFamily="34" charset="0"/>
                <a:cs typeface="Arial" panose="020B0604020202020204" pitchFamily="34" charset="0"/>
                <a:hlinkClick r:id="rId5" action="ppaction://hlinkfile"/>
              </a:rPr>
              <a:t>animation</a:t>
            </a:r>
            <a:r>
              <a:rPr lang="en-US" sz="1000" dirty="0" smtClean="0">
                <a:solidFill>
                  <a:schemeClr val="bg1"/>
                </a:solidFill>
                <a:latin typeface="Arial" panose="020B0604020202020204" pitchFamily="34" charset="0"/>
                <a:cs typeface="Arial" panose="020B0604020202020204" pitchFamily="34" charset="0"/>
              </a:rPr>
              <a:t>)</a:t>
            </a:r>
            <a:endParaRPr lang="en-US" sz="1000" dirty="0">
              <a:solidFill>
                <a:schemeClr val="bg1"/>
              </a:solidFill>
              <a:latin typeface="Arial" panose="020B0604020202020204" pitchFamily="34" charset="0"/>
              <a:cs typeface="Arial" panose="020B0604020202020204" pitchFamily="34" charset="0"/>
            </a:endParaRPr>
          </a:p>
        </p:txBody>
      </p:sp>
      <p:sp>
        <p:nvSpPr>
          <p:cNvPr id="9" name="TextovéPole 8"/>
          <p:cNvSpPr txBox="1"/>
          <p:nvPr/>
        </p:nvSpPr>
        <p:spPr>
          <a:xfrm>
            <a:off x="5821231" y="5733256"/>
            <a:ext cx="5993256" cy="646331"/>
          </a:xfrm>
          <a:prstGeom prst="rect">
            <a:avLst/>
          </a:prstGeom>
          <a:noFill/>
          <a:ln>
            <a:noFill/>
          </a:ln>
        </p:spPr>
        <p:txBody>
          <a:bodyPr wrap="square" rtlCol="0">
            <a:spAutoFit/>
          </a:bodyPr>
          <a:lstStyle/>
          <a:p>
            <a:pPr algn="just"/>
            <a:r>
              <a:rPr lang="en-US" sz="1200" dirty="0" smtClean="0">
                <a:solidFill>
                  <a:schemeClr val="bg1"/>
                </a:solidFill>
                <a:latin typeface="Arial" panose="020B0604020202020204" pitchFamily="34" charset="0"/>
                <a:cs typeface="Arial" panose="020B0604020202020204" pitchFamily="34" charset="0"/>
              </a:rPr>
              <a:t>The storm itself modifies its environment in a very complex way, both horizontally and vertically – thus the properties of the pre-storm environment may not be capable to fully explain all the observed features! </a:t>
            </a:r>
            <a:endParaRPr lang="en-US" sz="1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9332084"/>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lum contrast="5000"/>
            <a:extLst>
              <a:ext uri="{28A0092B-C50C-407E-A947-70E740481C1C}">
                <a14:useLocalDpi xmlns:a14="http://schemas.microsoft.com/office/drawing/2010/main" val="0"/>
              </a:ext>
            </a:extLst>
          </a:blip>
          <a:stretch>
            <a:fillRect/>
          </a:stretch>
        </p:blipFill>
        <p:spPr>
          <a:xfrm>
            <a:off x="648072" y="648000"/>
            <a:ext cx="7776000" cy="5832000"/>
          </a:xfrm>
          <a:prstGeom prst="rect">
            <a:avLst/>
          </a:prstGeom>
          <a:ln w="0">
            <a:solidFill>
              <a:schemeClr val="bg1">
                <a:lumMod val="50000"/>
              </a:schemeClr>
            </a:solidFill>
          </a:ln>
        </p:spPr>
      </p:pic>
      <p:sp>
        <p:nvSpPr>
          <p:cNvPr id="3" name="Text Box 5"/>
          <p:cNvSpPr txBox="1">
            <a:spLocks noChangeArrowheads="1"/>
          </p:cNvSpPr>
          <p:nvPr/>
        </p:nvSpPr>
        <p:spPr bwMode="auto">
          <a:xfrm>
            <a:off x="262786" y="141394"/>
            <a:ext cx="739654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Above Anvil Cirrus Plumes (AACP)  –  example of the “plume-masking mechanism” </a:t>
            </a:r>
            <a:endParaRPr lang="en-US" sz="1400" b="1" dirty="0">
              <a:solidFill>
                <a:schemeClr val="bg1"/>
              </a:solidFill>
              <a:latin typeface="Arial" panose="020B0604020202020204" pitchFamily="34" charset="0"/>
              <a:cs typeface="Arial" panose="020B0604020202020204" pitchFamily="34" charset="0"/>
            </a:endParaRPr>
          </a:p>
        </p:txBody>
      </p:sp>
      <p:sp>
        <p:nvSpPr>
          <p:cNvPr id="4" name="TextovéPole 3"/>
          <p:cNvSpPr txBox="1">
            <a:spLocks noChangeArrowheads="1"/>
          </p:cNvSpPr>
          <p:nvPr/>
        </p:nvSpPr>
        <p:spPr bwMode="auto">
          <a:xfrm>
            <a:off x="8652688" y="613910"/>
            <a:ext cx="3186450" cy="461665"/>
          </a:xfrm>
          <a:prstGeom prst="rect">
            <a:avLst/>
          </a:prstGeom>
          <a:noFill/>
          <a:ln w="9525">
            <a:noFill/>
            <a:miter lim="800000"/>
            <a:headEnd/>
            <a:tailEnd/>
          </a:ln>
        </p:spPr>
        <p:txBody>
          <a:bodyPr wrap="none">
            <a:spAutoFit/>
          </a:bodyPr>
          <a:lstStyle/>
          <a:p>
            <a:r>
              <a:rPr lang="en-US" sz="1200" dirty="0">
                <a:solidFill>
                  <a:schemeClr val="bg1"/>
                </a:solidFill>
                <a:latin typeface="Arial" panose="020B0604020202020204" pitchFamily="34" charset="0"/>
                <a:cs typeface="Arial" panose="020B0604020202020204" pitchFamily="34" charset="0"/>
              </a:rPr>
              <a:t>2008-04-22  14:30 </a:t>
            </a:r>
            <a:r>
              <a:rPr lang="en-US" sz="1200" dirty="0" smtClean="0">
                <a:solidFill>
                  <a:schemeClr val="bg1"/>
                </a:solidFill>
                <a:latin typeface="Arial" panose="020B0604020202020204" pitchFamily="34" charset="0"/>
                <a:cs typeface="Arial" panose="020B0604020202020204" pitchFamily="34" charset="0"/>
              </a:rPr>
              <a:t>UTC, AVHRR NOAA-15  </a:t>
            </a:r>
          </a:p>
          <a:p>
            <a:r>
              <a:rPr lang="en-US" sz="1200" dirty="0" smtClean="0">
                <a:solidFill>
                  <a:schemeClr val="bg1"/>
                </a:solidFill>
                <a:latin typeface="Arial" panose="020B0604020202020204" pitchFamily="34" charset="0"/>
                <a:cs typeface="Arial" panose="020B0604020202020204" pitchFamily="34" charset="0"/>
              </a:rPr>
              <a:t>tornadic storm Bulgaria, Romania</a:t>
            </a:r>
            <a:endParaRPr lang="en-US" sz="1200" dirty="0">
              <a:solidFill>
                <a:schemeClr val="bg1"/>
              </a:solidFill>
              <a:latin typeface="Arial" panose="020B0604020202020204" pitchFamily="34" charset="0"/>
              <a:cs typeface="Arial" panose="020B0604020202020204" pitchFamily="34" charset="0"/>
            </a:endParaRPr>
          </a:p>
        </p:txBody>
      </p:sp>
      <p:sp>
        <p:nvSpPr>
          <p:cNvPr id="5" name="Text Box 11"/>
          <p:cNvSpPr txBox="1">
            <a:spLocks noChangeArrowheads="1"/>
          </p:cNvSpPr>
          <p:nvPr/>
        </p:nvSpPr>
        <p:spPr bwMode="auto">
          <a:xfrm>
            <a:off x="8669388" y="5725327"/>
            <a:ext cx="1135247" cy="246221"/>
          </a:xfrm>
          <a:prstGeom prst="rect">
            <a:avLst/>
          </a:prstGeom>
          <a:noFill/>
          <a:ln w="9525">
            <a:noFill/>
            <a:miter lim="800000"/>
            <a:headEnd/>
            <a:tailEnd/>
          </a:ln>
        </p:spPr>
        <p:txBody>
          <a:bodyPr wrap="none">
            <a:spAutoFit/>
          </a:bodyPr>
          <a:lstStyle/>
          <a:p>
            <a:r>
              <a:rPr lang="en-US" sz="1000" dirty="0" smtClean="0">
                <a:solidFill>
                  <a:schemeClr val="bg2"/>
                </a:solidFill>
                <a:latin typeface="Arial" panose="020B0604020202020204" pitchFamily="34" charset="0"/>
                <a:cs typeface="Arial" panose="020B0604020202020204" pitchFamily="34" charset="0"/>
              </a:rPr>
              <a:t>AVHRR  band 2</a:t>
            </a:r>
            <a:endParaRPr lang="cs-CZ" sz="1000" dirty="0">
              <a:solidFill>
                <a:schemeClr val="bg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834419"/>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lum contrast="20000"/>
            <a:extLst>
              <a:ext uri="{28A0092B-C50C-407E-A947-70E740481C1C}">
                <a14:useLocalDpi xmlns:a14="http://schemas.microsoft.com/office/drawing/2010/main" val="0"/>
              </a:ext>
            </a:extLst>
          </a:blip>
          <a:stretch>
            <a:fillRect/>
          </a:stretch>
        </p:blipFill>
        <p:spPr>
          <a:xfrm>
            <a:off x="648000" y="648000"/>
            <a:ext cx="7776000" cy="5832000"/>
          </a:xfrm>
          <a:prstGeom prst="rect">
            <a:avLst/>
          </a:prstGeom>
          <a:ln w="0">
            <a:solidFill>
              <a:schemeClr val="bg1">
                <a:lumMod val="50000"/>
              </a:schemeClr>
            </a:solidFill>
          </a:ln>
        </p:spPr>
      </p:pic>
      <p:sp>
        <p:nvSpPr>
          <p:cNvPr id="3" name="TextovéPole 2"/>
          <p:cNvSpPr txBox="1">
            <a:spLocks noChangeArrowheads="1"/>
          </p:cNvSpPr>
          <p:nvPr/>
        </p:nvSpPr>
        <p:spPr bwMode="auto">
          <a:xfrm>
            <a:off x="8652688" y="613910"/>
            <a:ext cx="3186450" cy="461665"/>
          </a:xfrm>
          <a:prstGeom prst="rect">
            <a:avLst/>
          </a:prstGeom>
          <a:noFill/>
          <a:ln w="9525">
            <a:noFill/>
            <a:miter lim="800000"/>
            <a:headEnd/>
            <a:tailEnd/>
          </a:ln>
        </p:spPr>
        <p:txBody>
          <a:bodyPr wrap="none">
            <a:spAutoFit/>
          </a:bodyPr>
          <a:lstStyle/>
          <a:p>
            <a:r>
              <a:rPr lang="en-US" sz="1200" dirty="0">
                <a:solidFill>
                  <a:schemeClr val="bg1"/>
                </a:solidFill>
                <a:latin typeface="Arial" panose="020B0604020202020204" pitchFamily="34" charset="0"/>
                <a:cs typeface="Arial" panose="020B0604020202020204" pitchFamily="34" charset="0"/>
              </a:rPr>
              <a:t>2008-04-22  14:30 </a:t>
            </a:r>
            <a:r>
              <a:rPr lang="en-US" sz="1200" dirty="0" smtClean="0">
                <a:solidFill>
                  <a:schemeClr val="bg1"/>
                </a:solidFill>
                <a:latin typeface="Arial" panose="020B0604020202020204" pitchFamily="34" charset="0"/>
                <a:cs typeface="Arial" panose="020B0604020202020204" pitchFamily="34" charset="0"/>
              </a:rPr>
              <a:t>UTC, AVHRR NOAA-15  </a:t>
            </a:r>
          </a:p>
          <a:p>
            <a:r>
              <a:rPr lang="en-US" sz="1200" dirty="0" smtClean="0">
                <a:solidFill>
                  <a:schemeClr val="bg1"/>
                </a:solidFill>
                <a:latin typeface="Arial" panose="020B0604020202020204" pitchFamily="34" charset="0"/>
                <a:cs typeface="Arial" panose="020B0604020202020204" pitchFamily="34" charset="0"/>
              </a:rPr>
              <a:t>tornadic storm Bulgaria, Romania</a:t>
            </a:r>
            <a:endParaRPr lang="en-US" sz="1200" dirty="0">
              <a:solidFill>
                <a:schemeClr val="bg1"/>
              </a:solidFill>
              <a:latin typeface="Arial" panose="020B0604020202020204" pitchFamily="34" charset="0"/>
              <a:cs typeface="Arial" panose="020B0604020202020204" pitchFamily="34" charset="0"/>
            </a:endParaRPr>
          </a:p>
        </p:txBody>
      </p:sp>
      <p:sp>
        <p:nvSpPr>
          <p:cNvPr id="4" name="Text Box 5"/>
          <p:cNvSpPr txBox="1">
            <a:spLocks noChangeArrowheads="1"/>
          </p:cNvSpPr>
          <p:nvPr/>
        </p:nvSpPr>
        <p:spPr bwMode="auto">
          <a:xfrm>
            <a:off x="262786" y="141394"/>
            <a:ext cx="739654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Above Anvil Cirrus Plumes (AACP)  –  example of the “plume-masking mechanism” </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5" name="Text Box 11"/>
          <p:cNvSpPr txBox="1">
            <a:spLocks noChangeArrowheads="1"/>
          </p:cNvSpPr>
          <p:nvPr/>
        </p:nvSpPr>
        <p:spPr bwMode="auto">
          <a:xfrm>
            <a:off x="8669388" y="5725327"/>
            <a:ext cx="1712328" cy="246221"/>
          </a:xfrm>
          <a:prstGeom prst="rect">
            <a:avLst/>
          </a:prstGeom>
          <a:noFill/>
          <a:ln w="9525">
            <a:noFill/>
            <a:miter lim="800000"/>
            <a:headEnd/>
            <a:tailEnd/>
          </a:ln>
        </p:spPr>
        <p:txBody>
          <a:bodyPr wrap="none">
            <a:spAutoFit/>
          </a:bodyPr>
          <a:lstStyle/>
          <a:p>
            <a:r>
              <a:rPr lang="en-US" sz="1000" dirty="0" smtClean="0">
                <a:solidFill>
                  <a:schemeClr val="bg2"/>
                </a:solidFill>
                <a:latin typeface="Arial" panose="020B0604020202020204" pitchFamily="34" charset="0"/>
                <a:cs typeface="Arial" panose="020B0604020202020204" pitchFamily="34" charset="0"/>
              </a:rPr>
              <a:t>AVHRR  band 3  (3.75 µm)</a:t>
            </a:r>
            <a:endParaRPr lang="cs-CZ" sz="1000" dirty="0">
              <a:solidFill>
                <a:schemeClr val="bg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7017856"/>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8000" y="648000"/>
            <a:ext cx="7776000" cy="5832000"/>
          </a:xfrm>
          <a:prstGeom prst="rect">
            <a:avLst/>
          </a:prstGeom>
          <a:ln w="0">
            <a:solidFill>
              <a:schemeClr val="bg1">
                <a:lumMod val="50000"/>
              </a:schemeClr>
            </a:solidFill>
          </a:ln>
        </p:spPr>
      </p:pic>
      <p:sp>
        <p:nvSpPr>
          <p:cNvPr id="3" name="TextovéPole 2"/>
          <p:cNvSpPr txBox="1">
            <a:spLocks noChangeArrowheads="1"/>
          </p:cNvSpPr>
          <p:nvPr/>
        </p:nvSpPr>
        <p:spPr bwMode="auto">
          <a:xfrm>
            <a:off x="8652688" y="613910"/>
            <a:ext cx="3186450" cy="461665"/>
          </a:xfrm>
          <a:prstGeom prst="rect">
            <a:avLst/>
          </a:prstGeom>
          <a:noFill/>
          <a:ln w="9525">
            <a:noFill/>
            <a:miter lim="800000"/>
            <a:headEnd/>
            <a:tailEnd/>
          </a:ln>
        </p:spPr>
        <p:txBody>
          <a:bodyPr wrap="none">
            <a:spAutoFit/>
          </a:bodyPr>
          <a:lstStyle/>
          <a:p>
            <a:r>
              <a:rPr lang="en-US" sz="1200" dirty="0">
                <a:solidFill>
                  <a:schemeClr val="bg1"/>
                </a:solidFill>
                <a:latin typeface="Arial" panose="020B0604020202020204" pitchFamily="34" charset="0"/>
                <a:cs typeface="Arial" panose="020B0604020202020204" pitchFamily="34" charset="0"/>
              </a:rPr>
              <a:t>2008-04-22  14:30 </a:t>
            </a:r>
            <a:r>
              <a:rPr lang="en-US" sz="1200" dirty="0" smtClean="0">
                <a:solidFill>
                  <a:schemeClr val="bg1"/>
                </a:solidFill>
                <a:latin typeface="Arial" panose="020B0604020202020204" pitchFamily="34" charset="0"/>
                <a:cs typeface="Arial" panose="020B0604020202020204" pitchFamily="34" charset="0"/>
              </a:rPr>
              <a:t>UTC, AVHRR NOAA-15  </a:t>
            </a:r>
          </a:p>
          <a:p>
            <a:r>
              <a:rPr lang="en-US" sz="1200" dirty="0" smtClean="0">
                <a:solidFill>
                  <a:schemeClr val="bg1"/>
                </a:solidFill>
                <a:latin typeface="Arial" panose="020B0604020202020204" pitchFamily="34" charset="0"/>
                <a:cs typeface="Arial" panose="020B0604020202020204" pitchFamily="34" charset="0"/>
              </a:rPr>
              <a:t>tornadic storm Bulgaria, Romania</a:t>
            </a:r>
            <a:endParaRPr lang="en-US" sz="1200" dirty="0">
              <a:solidFill>
                <a:schemeClr val="bg1"/>
              </a:solidFill>
              <a:latin typeface="Arial" panose="020B0604020202020204" pitchFamily="34" charset="0"/>
              <a:cs typeface="Arial" panose="020B0604020202020204" pitchFamily="34" charset="0"/>
            </a:endParaRPr>
          </a:p>
        </p:txBody>
      </p:sp>
      <p:sp>
        <p:nvSpPr>
          <p:cNvPr id="4" name="Text Box 5"/>
          <p:cNvSpPr txBox="1">
            <a:spLocks noChangeArrowheads="1"/>
          </p:cNvSpPr>
          <p:nvPr/>
        </p:nvSpPr>
        <p:spPr bwMode="auto">
          <a:xfrm>
            <a:off x="262786" y="141394"/>
            <a:ext cx="739654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Above Anvil Cirrus Plumes (AACP)  –  example of the “plume-masking mechanism” </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5" name="Text Box 11"/>
          <p:cNvSpPr txBox="1">
            <a:spLocks noChangeArrowheads="1"/>
          </p:cNvSpPr>
          <p:nvPr/>
        </p:nvSpPr>
        <p:spPr bwMode="auto">
          <a:xfrm>
            <a:off x="8669388" y="5725327"/>
            <a:ext cx="1999265" cy="246221"/>
          </a:xfrm>
          <a:prstGeom prst="rect">
            <a:avLst/>
          </a:prstGeom>
          <a:noFill/>
          <a:ln w="9525">
            <a:noFill/>
            <a:miter lim="800000"/>
            <a:headEnd/>
            <a:tailEnd/>
          </a:ln>
        </p:spPr>
        <p:txBody>
          <a:bodyPr wrap="none">
            <a:spAutoFit/>
          </a:bodyPr>
          <a:lstStyle/>
          <a:p>
            <a:r>
              <a:rPr lang="en-US" sz="1000" dirty="0" smtClean="0">
                <a:solidFill>
                  <a:schemeClr val="bg2"/>
                </a:solidFill>
                <a:latin typeface="Arial" panose="020B0604020202020204" pitchFamily="34" charset="0"/>
                <a:cs typeface="Arial" panose="020B0604020202020204" pitchFamily="34" charset="0"/>
              </a:rPr>
              <a:t>AVHRR  band 4  (BT 200-240K)</a:t>
            </a:r>
            <a:endParaRPr lang="cs-CZ" sz="1000" dirty="0">
              <a:solidFill>
                <a:schemeClr val="bg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7886536"/>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20080422_1430utc_AVHRR-RGB_bands124_band4-BT_sandwich.png"/>
          <p:cNvPicPr>
            <a:picLocks noChangeAspect="1"/>
          </p:cNvPicPr>
          <p:nvPr/>
        </p:nvPicPr>
        <p:blipFill>
          <a:blip r:embed="rId2" cstate="print">
            <a:lum bright="5000" contrast="15000"/>
          </a:blip>
          <a:srcRect/>
          <a:stretch>
            <a:fillRect/>
          </a:stretch>
        </p:blipFill>
        <p:spPr bwMode="auto">
          <a:xfrm>
            <a:off x="648000" y="648000"/>
            <a:ext cx="7776864" cy="5832648"/>
          </a:xfrm>
          <a:prstGeom prst="rect">
            <a:avLst/>
          </a:prstGeom>
          <a:noFill/>
          <a:ln w="0">
            <a:solidFill>
              <a:schemeClr val="bg1">
                <a:lumMod val="50000"/>
              </a:schemeClr>
            </a:solidFill>
            <a:miter lim="800000"/>
            <a:headEnd/>
            <a:tailEnd/>
          </a:ln>
        </p:spPr>
      </p:pic>
      <p:sp>
        <p:nvSpPr>
          <p:cNvPr id="3" name="TextovéPole 2"/>
          <p:cNvSpPr txBox="1">
            <a:spLocks noChangeArrowheads="1"/>
          </p:cNvSpPr>
          <p:nvPr/>
        </p:nvSpPr>
        <p:spPr bwMode="auto">
          <a:xfrm>
            <a:off x="8652688" y="613910"/>
            <a:ext cx="3186450" cy="461665"/>
          </a:xfrm>
          <a:prstGeom prst="rect">
            <a:avLst/>
          </a:prstGeom>
          <a:noFill/>
          <a:ln w="9525">
            <a:noFill/>
            <a:miter lim="800000"/>
            <a:headEnd/>
            <a:tailEnd/>
          </a:ln>
        </p:spPr>
        <p:txBody>
          <a:bodyPr wrap="none">
            <a:spAutoFit/>
          </a:bodyPr>
          <a:lstStyle/>
          <a:p>
            <a:r>
              <a:rPr lang="en-US" sz="1200" dirty="0">
                <a:solidFill>
                  <a:schemeClr val="bg1"/>
                </a:solidFill>
                <a:latin typeface="Arial" panose="020B0604020202020204" pitchFamily="34" charset="0"/>
                <a:cs typeface="Arial" panose="020B0604020202020204" pitchFamily="34" charset="0"/>
              </a:rPr>
              <a:t>2008-04-22  14:30 </a:t>
            </a:r>
            <a:r>
              <a:rPr lang="en-US" sz="1200" dirty="0" smtClean="0">
                <a:solidFill>
                  <a:schemeClr val="bg1"/>
                </a:solidFill>
                <a:latin typeface="Arial" panose="020B0604020202020204" pitchFamily="34" charset="0"/>
                <a:cs typeface="Arial" panose="020B0604020202020204" pitchFamily="34" charset="0"/>
              </a:rPr>
              <a:t>UTC, AVHRR NOAA-15  </a:t>
            </a:r>
          </a:p>
          <a:p>
            <a:r>
              <a:rPr lang="en-US" sz="1200" dirty="0" smtClean="0">
                <a:solidFill>
                  <a:schemeClr val="bg1"/>
                </a:solidFill>
                <a:latin typeface="Arial" panose="020B0604020202020204" pitchFamily="34" charset="0"/>
                <a:cs typeface="Arial" panose="020B0604020202020204" pitchFamily="34" charset="0"/>
              </a:rPr>
              <a:t>tornadic storm Bulgaria, Romania</a:t>
            </a:r>
            <a:endParaRPr lang="en-US" sz="1200" dirty="0">
              <a:solidFill>
                <a:schemeClr val="bg1"/>
              </a:solidFill>
              <a:latin typeface="Arial" panose="020B0604020202020204" pitchFamily="34" charset="0"/>
              <a:cs typeface="Arial" panose="020B0604020202020204" pitchFamily="34" charset="0"/>
            </a:endParaRPr>
          </a:p>
        </p:txBody>
      </p:sp>
      <p:sp>
        <p:nvSpPr>
          <p:cNvPr id="4" name="Text Box 5"/>
          <p:cNvSpPr txBox="1">
            <a:spLocks noChangeArrowheads="1"/>
          </p:cNvSpPr>
          <p:nvPr/>
        </p:nvSpPr>
        <p:spPr bwMode="auto">
          <a:xfrm>
            <a:off x="262786" y="141394"/>
            <a:ext cx="739654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Above Anvil Cirrus Plumes (AACP)  –  example of the “plume-masking mechanism” </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5" name="Text Box 11"/>
          <p:cNvSpPr txBox="1">
            <a:spLocks noChangeArrowheads="1"/>
          </p:cNvSpPr>
          <p:nvPr/>
        </p:nvSpPr>
        <p:spPr bwMode="auto">
          <a:xfrm>
            <a:off x="8669388" y="5725327"/>
            <a:ext cx="3342582" cy="246221"/>
          </a:xfrm>
          <a:prstGeom prst="rect">
            <a:avLst/>
          </a:prstGeom>
          <a:noFill/>
          <a:ln w="9525">
            <a:noFill/>
            <a:miter lim="800000"/>
            <a:headEnd/>
            <a:tailEnd/>
          </a:ln>
        </p:spPr>
        <p:txBody>
          <a:bodyPr wrap="none">
            <a:spAutoFit/>
          </a:bodyPr>
          <a:lstStyle/>
          <a:p>
            <a:r>
              <a:rPr lang="en-US" sz="1000" dirty="0" smtClean="0">
                <a:solidFill>
                  <a:schemeClr val="bg2"/>
                </a:solidFill>
                <a:latin typeface="Arial" panose="020B0604020202020204" pitchFamily="34" charset="0"/>
                <a:cs typeface="Arial" panose="020B0604020202020204" pitchFamily="34" charset="0"/>
              </a:rPr>
              <a:t>AVHRR sandwich of band </a:t>
            </a:r>
            <a:r>
              <a:rPr lang="en-US" sz="1000" dirty="0">
                <a:solidFill>
                  <a:schemeClr val="bg2"/>
                </a:solidFill>
                <a:latin typeface="Arial" panose="020B0604020202020204" pitchFamily="34" charset="0"/>
                <a:cs typeface="Arial" panose="020B0604020202020204" pitchFamily="34" charset="0"/>
              </a:rPr>
              <a:t>2 and band 4 </a:t>
            </a:r>
            <a:r>
              <a:rPr lang="en-US" sz="1000" dirty="0" smtClean="0">
                <a:solidFill>
                  <a:schemeClr val="bg2"/>
                </a:solidFill>
                <a:latin typeface="Arial" panose="020B0604020202020204" pitchFamily="34" charset="0"/>
                <a:cs typeface="Arial" panose="020B0604020202020204" pitchFamily="34" charset="0"/>
              </a:rPr>
              <a:t>(BT 200-240K)</a:t>
            </a:r>
            <a:endParaRPr lang="cs-CZ" sz="1000" dirty="0">
              <a:solidFill>
                <a:schemeClr val="bg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2372877"/>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324" y="612000"/>
            <a:ext cx="5153696" cy="5760000"/>
          </a:xfrm>
          <a:prstGeom prst="rect">
            <a:avLst/>
          </a:prstGeom>
          <a:ln w="0">
            <a:solidFill>
              <a:schemeClr val="bg1">
                <a:lumMod val="50000"/>
              </a:schemeClr>
            </a:solidFill>
          </a:ln>
        </p:spPr>
      </p:pic>
      <p:pic>
        <p:nvPicPr>
          <p:cNvPr id="3" name="Obrázek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77919" y="612000"/>
            <a:ext cx="5153696" cy="5760000"/>
          </a:xfrm>
          <a:prstGeom prst="rect">
            <a:avLst/>
          </a:prstGeom>
          <a:ln w="0">
            <a:solidFill>
              <a:schemeClr val="bg1">
                <a:lumMod val="65000"/>
              </a:schemeClr>
            </a:solidFill>
          </a:ln>
        </p:spPr>
      </p:pic>
      <p:sp>
        <p:nvSpPr>
          <p:cNvPr id="5" name="TextovéPole 4"/>
          <p:cNvSpPr txBox="1"/>
          <p:nvPr/>
        </p:nvSpPr>
        <p:spPr>
          <a:xfrm>
            <a:off x="2194853" y="6463007"/>
            <a:ext cx="7558751" cy="261610"/>
          </a:xfrm>
          <a:prstGeom prst="rect">
            <a:avLst/>
          </a:prstGeom>
          <a:noFill/>
        </p:spPr>
        <p:txBody>
          <a:bodyPr wrap="square" rtlCol="0">
            <a:spAutoFit/>
          </a:bodyPr>
          <a:lstStyle/>
          <a:p>
            <a:r>
              <a:rPr lang="en-US" sz="1100" dirty="0" smtClean="0">
                <a:solidFill>
                  <a:schemeClr val="bg1"/>
                </a:solidFill>
                <a:latin typeface="Arial" panose="020B0604020202020204" pitchFamily="34" charset="0"/>
                <a:cs typeface="Arial" panose="020B0604020202020204" pitchFamily="34" charset="0"/>
              </a:rPr>
              <a:t>2023-07-25   00:23 UTC,  NOAA-21 VIIRS band I5  BT 203 – 2</a:t>
            </a:r>
            <a:r>
              <a:rPr lang="cs-CZ" sz="1100" dirty="0" smtClean="0">
                <a:solidFill>
                  <a:schemeClr val="bg1"/>
                </a:solidFill>
                <a:latin typeface="Arial" panose="020B0604020202020204" pitchFamily="34" charset="0"/>
                <a:cs typeface="Arial" panose="020B0604020202020204" pitchFamily="34" charset="0"/>
              </a:rPr>
              <a:t>4</a:t>
            </a:r>
            <a:r>
              <a:rPr lang="en-US" sz="1100" dirty="0" smtClean="0">
                <a:solidFill>
                  <a:schemeClr val="bg1"/>
                </a:solidFill>
                <a:latin typeface="Arial" panose="020B0604020202020204" pitchFamily="34" charset="0"/>
                <a:cs typeface="Arial" panose="020B0604020202020204" pitchFamily="34" charset="0"/>
              </a:rPr>
              <a:t>3 K,  Slovenia, Croatia (large hail producing supercells) </a:t>
            </a:r>
          </a:p>
        </p:txBody>
      </p:sp>
      <p:sp>
        <p:nvSpPr>
          <p:cNvPr id="6"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Above Anvil Cirrus Plumes (AACP)  –  detection of a plume in nighttime IR window imagery</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678641"/>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9" descr="O:\20091223_0515utc cold-V Argentina-Uruguay !!!!!!!\MODIS\[05]  final output PNG files\02b__20091223-0515_Argentina_MODIS_b31_187K-227K.png"/>
          <p:cNvPicPr>
            <a:picLocks noChangeAspect="1" noChangeArrowheads="1"/>
          </p:cNvPicPr>
          <p:nvPr/>
        </p:nvPicPr>
        <p:blipFill>
          <a:blip r:embed="rId2" cstate="print"/>
          <a:srcRect/>
          <a:stretch>
            <a:fillRect/>
          </a:stretch>
        </p:blipFill>
        <p:spPr bwMode="auto">
          <a:xfrm>
            <a:off x="287338" y="738188"/>
            <a:ext cx="7243762" cy="5759450"/>
          </a:xfrm>
          <a:prstGeom prst="rect">
            <a:avLst/>
          </a:prstGeom>
          <a:noFill/>
          <a:ln w="9525">
            <a:noFill/>
            <a:miter lim="800000"/>
            <a:headEnd/>
            <a:tailEnd/>
          </a:ln>
        </p:spPr>
      </p:pic>
      <p:sp>
        <p:nvSpPr>
          <p:cNvPr id="35" name="TextovéPole 7"/>
          <p:cNvSpPr txBox="1">
            <a:spLocks noChangeArrowheads="1"/>
          </p:cNvSpPr>
          <p:nvPr/>
        </p:nvSpPr>
        <p:spPr bwMode="auto">
          <a:xfrm>
            <a:off x="5733568" y="1008063"/>
            <a:ext cx="1499128" cy="215444"/>
          </a:xfrm>
          <a:prstGeom prst="rect">
            <a:avLst/>
          </a:prstGeom>
          <a:solidFill>
            <a:srgbClr val="000000"/>
          </a:solidFill>
          <a:ln w="9525">
            <a:solidFill>
              <a:srgbClr val="FFFFFF">
                <a:lumMod val="50000"/>
              </a:srgbClr>
            </a:solidFill>
            <a:miter lim="800000"/>
            <a:headEnd/>
            <a:tailEnd/>
          </a:ln>
        </p:spPr>
        <p:txBody>
          <a:bodyPr wrap="none">
            <a:spAutoFit/>
          </a:body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sz="800" i="0" u="none" strike="noStrike" kern="0" cap="none" spc="0" normalizeH="0" baseline="0" noProof="0" dirty="0">
                <a:ln>
                  <a:noFill/>
                </a:ln>
                <a:solidFill>
                  <a:schemeClr val="bg1"/>
                </a:solidFill>
                <a:effectLst/>
                <a:uLnTx/>
                <a:uFillTx/>
                <a:latin typeface="Verdana" pitchFamily="34" charset="0"/>
              </a:rPr>
              <a:t>Band 31 BT  187 – 227 K</a:t>
            </a:r>
          </a:p>
        </p:txBody>
      </p:sp>
      <p:sp>
        <p:nvSpPr>
          <p:cNvPr id="36" name="Elipsa 7"/>
          <p:cNvSpPr>
            <a:spLocks noChangeArrowheads="1"/>
          </p:cNvSpPr>
          <p:nvPr/>
        </p:nvSpPr>
        <p:spPr bwMode="auto">
          <a:xfrm rot="-4604805">
            <a:off x="2545557" y="3420269"/>
            <a:ext cx="287337" cy="155575"/>
          </a:xfrm>
          <a:prstGeom prst="ellipse">
            <a:avLst/>
          </a:prstGeom>
          <a:noFill/>
          <a:ln w="12700" algn="ctr">
            <a:solidFill>
              <a:srgbClr val="FFFFFF">
                <a:lumMod val="65000"/>
              </a:srgbClr>
            </a:solidFill>
            <a:round/>
            <a:headEnd/>
            <a:tailEnd/>
          </a:ln>
        </p:spPr>
        <p:txBody>
          <a:bodyP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CC66"/>
              </a:solidFill>
              <a:effectLst/>
              <a:uLnTx/>
              <a:uFillTx/>
              <a:latin typeface="Arial" charset="0"/>
            </a:endParaRPr>
          </a:p>
        </p:txBody>
      </p:sp>
      <p:sp>
        <p:nvSpPr>
          <p:cNvPr id="38" name="TextovéPole 37"/>
          <p:cNvSpPr txBox="1"/>
          <p:nvPr/>
        </p:nvSpPr>
        <p:spPr>
          <a:xfrm>
            <a:off x="6681851" y="1465263"/>
            <a:ext cx="4597400" cy="1756992"/>
          </a:xfrm>
          <a:prstGeom prst="rect">
            <a:avLst/>
          </a:prstGeom>
          <a:solidFill>
            <a:schemeClr val="tx1"/>
          </a:solidFill>
          <a:ln>
            <a:solidFill>
              <a:srgbClr val="777777"/>
            </a:solidFill>
          </a:ln>
        </p:spPr>
        <p:txBody>
          <a:bodyPr lIns="180000" tIns="108000" rIns="180000" bIns="108000">
            <a:spAutoFit/>
          </a:body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sz="1000" b="0" i="0" u="none" strike="noStrike" kern="0" cap="none" spc="0" normalizeH="0" baseline="0" noProof="0" dirty="0">
                <a:ln>
                  <a:noFill/>
                </a:ln>
                <a:solidFill>
                  <a:srgbClr val="FFFFCC"/>
                </a:solidFill>
                <a:effectLst/>
                <a:uLnTx/>
                <a:uFillTx/>
                <a:latin typeface="Verdana" pitchFamily="34" charset="0"/>
              </a:rPr>
              <a:t>1 – northern cold arm of the cold-U</a:t>
            </a:r>
          </a:p>
          <a:p>
            <a:pPr marL="0" marR="0" lvl="0" indent="0" defTabSz="914400" eaLnBrk="1" fontAlgn="base" latinLnBrk="0" hangingPunct="1">
              <a:lnSpc>
                <a:spcPct val="100000"/>
              </a:lnSpc>
              <a:spcBef>
                <a:spcPct val="0"/>
              </a:spcBef>
              <a:spcAft>
                <a:spcPct val="0"/>
              </a:spcAft>
              <a:buClrTx/>
              <a:buSzTx/>
              <a:buFontTx/>
              <a:buNone/>
              <a:tabLst/>
              <a:defRPr/>
            </a:pPr>
            <a:r>
              <a:rPr kumimoji="0" lang="en-US" sz="1000" b="0" i="0" u="none" strike="noStrike" kern="0" cap="none" spc="0" normalizeH="0" baseline="0" noProof="0" dirty="0">
                <a:ln>
                  <a:noFill/>
                </a:ln>
                <a:solidFill>
                  <a:srgbClr val="FFFFCC"/>
                </a:solidFill>
                <a:effectLst/>
                <a:uLnTx/>
                <a:uFillTx/>
                <a:latin typeface="Verdana" pitchFamily="34" charset="0"/>
              </a:rPr>
              <a:t>2 – embedded (</a:t>
            </a:r>
            <a:r>
              <a:rPr kumimoji="0" lang="en-US" sz="1000" b="0" i="1" u="none" strike="noStrike" kern="0" cap="none" spc="0" normalizeH="0" baseline="0" noProof="0" dirty="0">
                <a:ln>
                  <a:noFill/>
                </a:ln>
                <a:solidFill>
                  <a:srgbClr val="FFFFCC"/>
                </a:solidFill>
                <a:effectLst/>
                <a:uLnTx/>
                <a:uFillTx/>
                <a:latin typeface="Verdana" pitchFamily="34" charset="0"/>
              </a:rPr>
              <a:t>close-in</a:t>
            </a:r>
            <a:r>
              <a:rPr kumimoji="0" lang="en-US" sz="1000" b="0" i="0" u="none" strike="noStrike" kern="0" cap="none" spc="0" normalizeH="0" baseline="0" noProof="0" dirty="0">
                <a:ln>
                  <a:noFill/>
                </a:ln>
                <a:solidFill>
                  <a:srgbClr val="FFFFCC"/>
                </a:solidFill>
                <a:effectLst/>
                <a:uLnTx/>
                <a:uFillTx/>
                <a:latin typeface="Verdana" pitchFamily="34" charset="0"/>
              </a:rPr>
              <a:t>) warm area, CWA</a:t>
            </a:r>
          </a:p>
          <a:p>
            <a:pPr marL="0" marR="0" lvl="0" indent="0" defTabSz="914400" eaLnBrk="1" fontAlgn="base" latinLnBrk="0" hangingPunct="1">
              <a:lnSpc>
                <a:spcPct val="100000"/>
              </a:lnSpc>
              <a:spcBef>
                <a:spcPct val="0"/>
              </a:spcBef>
              <a:spcAft>
                <a:spcPct val="0"/>
              </a:spcAft>
              <a:buClrTx/>
              <a:buSzTx/>
              <a:buFontTx/>
              <a:buNone/>
              <a:tabLst/>
              <a:defRPr/>
            </a:pPr>
            <a:r>
              <a:rPr kumimoji="0" lang="en-US" sz="1000" b="0" i="0" u="none" strike="noStrike" kern="0" cap="none" spc="0" normalizeH="0" baseline="0" noProof="0" dirty="0">
                <a:ln>
                  <a:noFill/>
                </a:ln>
                <a:solidFill>
                  <a:srgbClr val="FFFFCC"/>
                </a:solidFill>
                <a:effectLst/>
                <a:uLnTx/>
                <a:uFillTx/>
                <a:latin typeface="Verdana" pitchFamily="34" charset="0"/>
              </a:rPr>
              <a:t>3 – southern cold arm of the cold-U</a:t>
            </a:r>
          </a:p>
          <a:p>
            <a:pPr marL="266700" marR="0" lvl="0" indent="-266700" defTabSz="914400" eaLnBrk="1" fontAlgn="base" latinLnBrk="0" hangingPunct="1">
              <a:lnSpc>
                <a:spcPct val="100000"/>
              </a:lnSpc>
              <a:spcBef>
                <a:spcPct val="0"/>
              </a:spcBef>
              <a:spcAft>
                <a:spcPct val="0"/>
              </a:spcAft>
              <a:buClrTx/>
              <a:buSzTx/>
              <a:buFontTx/>
              <a:buNone/>
              <a:tabLst/>
              <a:defRPr/>
            </a:pPr>
            <a:r>
              <a:rPr kumimoji="0" lang="en-US" sz="1000" b="0" i="0" u="none" strike="noStrike" kern="0" cap="none" spc="0" normalizeH="0" baseline="0" noProof="0" dirty="0">
                <a:ln>
                  <a:noFill/>
                </a:ln>
                <a:solidFill>
                  <a:srgbClr val="FFFFCC"/>
                </a:solidFill>
                <a:effectLst/>
                <a:uLnTx/>
                <a:uFillTx/>
                <a:latin typeface="Verdana" pitchFamily="34" charset="0"/>
              </a:rPr>
              <a:t>4 – very thin cirrus plume ~ 2 km above the southern arm of the cold-U and beyond it (further south), vertically separated from the storm cloud-top</a:t>
            </a:r>
          </a:p>
          <a:p>
            <a:pPr marL="266700" marR="0" lvl="0" indent="-266700" defTabSz="914400" eaLnBrk="1" fontAlgn="base" latinLnBrk="0" hangingPunct="1">
              <a:lnSpc>
                <a:spcPct val="100000"/>
              </a:lnSpc>
              <a:spcBef>
                <a:spcPct val="0"/>
              </a:spcBef>
              <a:spcAft>
                <a:spcPct val="0"/>
              </a:spcAft>
              <a:buClrTx/>
              <a:buSzTx/>
              <a:buFontTx/>
              <a:buNone/>
              <a:tabLst/>
              <a:defRPr/>
            </a:pPr>
            <a:r>
              <a:rPr kumimoji="0" lang="en-US" sz="1000" b="0" i="0" u="none" strike="noStrike" kern="0" cap="none" spc="0" normalizeH="0" baseline="0" noProof="0" dirty="0">
                <a:ln>
                  <a:noFill/>
                </a:ln>
                <a:solidFill>
                  <a:srgbClr val="FFFFCC"/>
                </a:solidFill>
                <a:effectLst/>
                <a:uLnTx/>
                <a:uFillTx/>
                <a:latin typeface="Verdana" pitchFamily="34" charset="0"/>
              </a:rPr>
              <a:t>5 – similar plume-like feature further south</a:t>
            </a:r>
          </a:p>
          <a:p>
            <a:pPr marL="266700" marR="0" lvl="0" indent="-266700" defTabSz="914400" eaLnBrk="1" fontAlgn="base" latinLnBrk="0" hangingPunct="1">
              <a:lnSpc>
                <a:spcPct val="100000"/>
              </a:lnSpc>
              <a:spcBef>
                <a:spcPct val="0"/>
              </a:spcBef>
              <a:spcAft>
                <a:spcPct val="0"/>
              </a:spcAft>
              <a:buClrTx/>
              <a:buSzTx/>
              <a:buFontTx/>
              <a:buNone/>
              <a:tabLst/>
              <a:defRPr/>
            </a:pPr>
            <a:r>
              <a:rPr kumimoji="0" lang="en-US" sz="1000" b="0" i="0" u="none" strike="noStrike" kern="0" cap="none" spc="0" normalizeH="0" baseline="0" noProof="0" dirty="0">
                <a:ln>
                  <a:noFill/>
                </a:ln>
                <a:solidFill>
                  <a:srgbClr val="FFFFCC"/>
                </a:solidFill>
                <a:effectLst/>
                <a:uLnTx/>
                <a:uFillTx/>
                <a:latin typeface="Verdana" pitchFamily="34" charset="0"/>
              </a:rPr>
              <a:t>6 – semitransparent  north edge of the storm anvil  (very thin cirrus above warmer background – typically easy to detect by BTD methods)</a:t>
            </a:r>
          </a:p>
        </p:txBody>
      </p:sp>
      <p:pic>
        <p:nvPicPr>
          <p:cNvPr id="39" name="Picture 2" descr="M:\ECSS2011 Mallorca\!!! moje prezentace\20calipso532.png"/>
          <p:cNvPicPr>
            <a:picLocks noChangeAspect="1" noChangeArrowheads="1"/>
          </p:cNvPicPr>
          <p:nvPr/>
        </p:nvPicPr>
        <p:blipFill>
          <a:blip r:embed="rId3" cstate="print"/>
          <a:srcRect/>
          <a:stretch>
            <a:fillRect/>
          </a:stretch>
        </p:blipFill>
        <p:spPr bwMode="auto">
          <a:xfrm>
            <a:off x="5559822" y="3419475"/>
            <a:ext cx="6434137" cy="3136900"/>
          </a:xfrm>
          <a:prstGeom prst="rect">
            <a:avLst/>
          </a:prstGeom>
          <a:noFill/>
          <a:ln w="3175">
            <a:solidFill>
              <a:srgbClr val="000000"/>
            </a:solidFill>
            <a:miter lim="800000"/>
            <a:headEnd/>
            <a:tailEnd/>
          </a:ln>
        </p:spPr>
      </p:pic>
      <p:cxnSp>
        <p:nvCxnSpPr>
          <p:cNvPr id="40" name="Přímá spojovací čára 14"/>
          <p:cNvCxnSpPr>
            <a:cxnSpLocks noChangeShapeType="1"/>
          </p:cNvCxnSpPr>
          <p:nvPr/>
        </p:nvCxnSpPr>
        <p:spPr bwMode="auto">
          <a:xfrm rot="5400000">
            <a:off x="6282134" y="5094288"/>
            <a:ext cx="2051050" cy="0"/>
          </a:xfrm>
          <a:prstGeom prst="line">
            <a:avLst/>
          </a:prstGeom>
          <a:noFill/>
          <a:ln w="9525" algn="ctr">
            <a:solidFill>
              <a:srgbClr val="000000"/>
            </a:solidFill>
            <a:round/>
            <a:headEnd/>
            <a:tailEnd/>
          </a:ln>
        </p:spPr>
      </p:cxnSp>
      <p:cxnSp>
        <p:nvCxnSpPr>
          <p:cNvPr id="41" name="Přímá spojovací čára 14"/>
          <p:cNvCxnSpPr>
            <a:cxnSpLocks noChangeShapeType="1"/>
          </p:cNvCxnSpPr>
          <p:nvPr/>
        </p:nvCxnSpPr>
        <p:spPr bwMode="auto">
          <a:xfrm rot="5400000">
            <a:off x="5670947" y="5094288"/>
            <a:ext cx="2051050" cy="0"/>
          </a:xfrm>
          <a:prstGeom prst="line">
            <a:avLst/>
          </a:prstGeom>
          <a:noFill/>
          <a:ln w="9525" algn="ctr">
            <a:solidFill>
              <a:srgbClr val="000000"/>
            </a:solidFill>
            <a:round/>
            <a:headEnd/>
            <a:tailEnd/>
          </a:ln>
        </p:spPr>
      </p:cxnSp>
      <p:sp>
        <p:nvSpPr>
          <p:cNvPr id="42" name="TextovéPole 16"/>
          <p:cNvSpPr txBox="1">
            <a:spLocks noChangeArrowheads="1"/>
          </p:cNvSpPr>
          <p:nvPr/>
        </p:nvSpPr>
        <p:spPr bwMode="auto">
          <a:xfrm>
            <a:off x="6853634" y="4157663"/>
            <a:ext cx="276225" cy="246062"/>
          </a:xfrm>
          <a:prstGeom prst="rect">
            <a:avLst/>
          </a:prstGeom>
          <a:noFill/>
          <a:ln w="9525">
            <a:noFill/>
            <a:miter lim="800000"/>
            <a:headEnd/>
            <a:tailEnd/>
          </a:ln>
        </p:spPr>
        <p:txBody>
          <a:bodyPr wrap="none">
            <a:spAutoFit/>
          </a:bodyPr>
          <a:lstStyle/>
          <a:p>
            <a:pPr fontAlgn="base">
              <a:spcBef>
                <a:spcPct val="0"/>
              </a:spcBef>
              <a:spcAft>
                <a:spcPct val="0"/>
              </a:spcAft>
              <a:defRPr/>
            </a:pPr>
            <a:r>
              <a:rPr lang="en-US" sz="1000" b="1" dirty="0">
                <a:solidFill>
                  <a:srgbClr val="FFFF00"/>
                </a:solidFill>
                <a:effectLst>
                  <a:outerShdw blurRad="38100" dist="38100" dir="2700000" algn="tl">
                    <a:srgbClr val="000000">
                      <a:alpha val="43137"/>
                    </a:srgbClr>
                  </a:outerShdw>
                </a:effectLst>
                <a:latin typeface="Verdana" pitchFamily="34" charset="0"/>
              </a:rPr>
              <a:t>6</a:t>
            </a:r>
            <a:endParaRPr lang="cs-CZ" sz="1000" b="1" dirty="0">
              <a:solidFill>
                <a:srgbClr val="FFFF00"/>
              </a:solidFill>
              <a:effectLst>
                <a:outerShdw blurRad="38100" dist="38100" dir="2700000" algn="tl">
                  <a:srgbClr val="000000">
                    <a:alpha val="43137"/>
                  </a:srgbClr>
                </a:outerShdw>
              </a:effectLst>
              <a:latin typeface="Verdana" pitchFamily="34" charset="0"/>
            </a:endParaRPr>
          </a:p>
        </p:txBody>
      </p:sp>
      <p:sp>
        <p:nvSpPr>
          <p:cNvPr id="43" name="TextovéPole 5"/>
          <p:cNvSpPr txBox="1">
            <a:spLocks noChangeArrowheads="1"/>
          </p:cNvSpPr>
          <p:nvPr/>
        </p:nvSpPr>
        <p:spPr bwMode="auto">
          <a:xfrm>
            <a:off x="5915422" y="6270625"/>
            <a:ext cx="600075" cy="230188"/>
          </a:xfrm>
          <a:prstGeom prst="rect">
            <a:avLst/>
          </a:prstGeom>
          <a:noFill/>
          <a:ln w="9525">
            <a:noFill/>
            <a:miter lim="800000"/>
            <a:headEnd/>
            <a:tailEnd/>
          </a:ln>
        </p:spPr>
        <p:txBody>
          <a:bodyPr wrap="none">
            <a:spAutoFit/>
          </a:bodyPr>
          <a:lstStyle/>
          <a:p>
            <a:pPr fontAlgn="base">
              <a:spcBef>
                <a:spcPct val="0"/>
              </a:spcBef>
              <a:spcAft>
                <a:spcPct val="0"/>
              </a:spcAft>
            </a:pPr>
            <a:r>
              <a:rPr lang="en-US" sz="900">
                <a:solidFill>
                  <a:srgbClr val="000000"/>
                </a:solidFill>
                <a:latin typeface="Verdana" pitchFamily="34" charset="0"/>
              </a:rPr>
              <a:t>NORTH</a:t>
            </a:r>
          </a:p>
        </p:txBody>
      </p:sp>
      <p:cxnSp>
        <p:nvCxnSpPr>
          <p:cNvPr id="44" name="Přímá spojovací čára 12"/>
          <p:cNvCxnSpPr>
            <a:cxnSpLocks noChangeShapeType="1"/>
          </p:cNvCxnSpPr>
          <p:nvPr/>
        </p:nvCxnSpPr>
        <p:spPr bwMode="auto">
          <a:xfrm rot="5400000">
            <a:off x="6937772" y="5094288"/>
            <a:ext cx="2051050" cy="0"/>
          </a:xfrm>
          <a:prstGeom prst="line">
            <a:avLst/>
          </a:prstGeom>
          <a:noFill/>
          <a:ln w="9525" algn="ctr">
            <a:solidFill>
              <a:srgbClr val="000000"/>
            </a:solidFill>
            <a:round/>
            <a:headEnd/>
            <a:tailEnd/>
          </a:ln>
        </p:spPr>
      </p:cxnSp>
      <p:cxnSp>
        <p:nvCxnSpPr>
          <p:cNvPr id="45" name="Přímá spojovací čára 13"/>
          <p:cNvCxnSpPr>
            <a:cxnSpLocks noChangeShapeType="1"/>
          </p:cNvCxnSpPr>
          <p:nvPr/>
        </p:nvCxnSpPr>
        <p:spPr bwMode="auto">
          <a:xfrm rot="5400000">
            <a:off x="7423547" y="5094288"/>
            <a:ext cx="2051050" cy="0"/>
          </a:xfrm>
          <a:prstGeom prst="line">
            <a:avLst/>
          </a:prstGeom>
          <a:noFill/>
          <a:ln w="9525" algn="ctr">
            <a:solidFill>
              <a:srgbClr val="000000"/>
            </a:solidFill>
            <a:round/>
            <a:headEnd/>
            <a:tailEnd/>
          </a:ln>
        </p:spPr>
      </p:cxnSp>
      <p:sp>
        <p:nvSpPr>
          <p:cNvPr id="46" name="TextovéPole 17"/>
          <p:cNvSpPr txBox="1">
            <a:spLocks noChangeArrowheads="1"/>
          </p:cNvSpPr>
          <p:nvPr/>
        </p:nvSpPr>
        <p:spPr bwMode="auto">
          <a:xfrm>
            <a:off x="7417197" y="4683125"/>
            <a:ext cx="276225" cy="246063"/>
          </a:xfrm>
          <a:prstGeom prst="rect">
            <a:avLst/>
          </a:prstGeom>
          <a:noFill/>
          <a:ln w="9525">
            <a:noFill/>
            <a:miter lim="800000"/>
            <a:headEnd/>
            <a:tailEnd/>
          </a:ln>
        </p:spPr>
        <p:txBody>
          <a:bodyPr wrap="none">
            <a:spAutoFit/>
          </a:bodyPr>
          <a:lstStyle/>
          <a:p>
            <a:pPr fontAlgn="base">
              <a:spcBef>
                <a:spcPct val="0"/>
              </a:spcBef>
              <a:spcAft>
                <a:spcPct val="0"/>
              </a:spcAft>
              <a:defRPr/>
            </a:pPr>
            <a:r>
              <a:rPr lang="en-US" sz="1000" b="1" dirty="0">
                <a:solidFill>
                  <a:srgbClr val="FFFF00"/>
                </a:solidFill>
                <a:effectLst>
                  <a:outerShdw blurRad="38100" dist="38100" dir="2700000" algn="tl">
                    <a:srgbClr val="000000">
                      <a:alpha val="43137"/>
                    </a:srgbClr>
                  </a:outerShdw>
                </a:effectLst>
                <a:latin typeface="Verdana" pitchFamily="34" charset="0"/>
              </a:rPr>
              <a:t>1</a:t>
            </a:r>
            <a:endParaRPr lang="cs-CZ" sz="1000" b="1" dirty="0">
              <a:solidFill>
                <a:srgbClr val="FFFF00"/>
              </a:solidFill>
              <a:effectLst>
                <a:outerShdw blurRad="38100" dist="38100" dir="2700000" algn="tl">
                  <a:srgbClr val="000000">
                    <a:alpha val="43137"/>
                  </a:srgbClr>
                </a:outerShdw>
              </a:effectLst>
              <a:latin typeface="Verdana" pitchFamily="34" charset="0"/>
            </a:endParaRPr>
          </a:p>
        </p:txBody>
      </p:sp>
      <p:sp>
        <p:nvSpPr>
          <p:cNvPr id="47" name="TextovéPole 46"/>
          <p:cNvSpPr txBox="1">
            <a:spLocks noChangeArrowheads="1"/>
          </p:cNvSpPr>
          <p:nvPr/>
        </p:nvSpPr>
        <p:spPr bwMode="auto">
          <a:xfrm>
            <a:off x="8060134" y="4683125"/>
            <a:ext cx="276225" cy="246063"/>
          </a:xfrm>
          <a:prstGeom prst="rect">
            <a:avLst/>
          </a:prstGeom>
          <a:noFill/>
          <a:ln w="9525">
            <a:noFill/>
            <a:miter lim="800000"/>
            <a:headEnd/>
            <a:tailEnd/>
          </a:ln>
        </p:spPr>
        <p:txBody>
          <a:bodyPr wrap="none">
            <a:spAutoFit/>
          </a:bodyPr>
          <a:lstStyle/>
          <a:p>
            <a:pPr fontAlgn="base">
              <a:spcBef>
                <a:spcPct val="0"/>
              </a:spcBef>
              <a:spcAft>
                <a:spcPct val="0"/>
              </a:spcAft>
              <a:defRPr/>
            </a:pPr>
            <a:r>
              <a:rPr lang="en-US" sz="1000" b="1" dirty="0">
                <a:solidFill>
                  <a:srgbClr val="FFFF00"/>
                </a:solidFill>
                <a:effectLst>
                  <a:outerShdw blurRad="38100" dist="38100" dir="2700000" algn="tl">
                    <a:srgbClr val="000000">
                      <a:alpha val="43137"/>
                    </a:srgbClr>
                  </a:outerShdw>
                </a:effectLst>
                <a:latin typeface="Verdana" pitchFamily="34" charset="0"/>
              </a:rPr>
              <a:t>2</a:t>
            </a:r>
            <a:endParaRPr lang="cs-CZ" sz="1000" b="1" dirty="0">
              <a:solidFill>
                <a:srgbClr val="FFFF00"/>
              </a:solidFill>
              <a:effectLst>
                <a:outerShdw blurRad="38100" dist="38100" dir="2700000" algn="tl">
                  <a:srgbClr val="000000">
                    <a:alpha val="43137"/>
                  </a:srgbClr>
                </a:outerShdw>
              </a:effectLst>
              <a:latin typeface="Verdana" pitchFamily="34" charset="0"/>
            </a:endParaRPr>
          </a:p>
        </p:txBody>
      </p:sp>
      <p:sp>
        <p:nvSpPr>
          <p:cNvPr id="48" name="TextovéPole 21"/>
          <p:cNvSpPr txBox="1">
            <a:spLocks noChangeArrowheads="1"/>
          </p:cNvSpPr>
          <p:nvPr/>
        </p:nvSpPr>
        <p:spPr bwMode="auto">
          <a:xfrm>
            <a:off x="8514159" y="4683125"/>
            <a:ext cx="276225" cy="246063"/>
          </a:xfrm>
          <a:prstGeom prst="rect">
            <a:avLst/>
          </a:prstGeom>
          <a:noFill/>
          <a:ln w="9525">
            <a:noFill/>
            <a:miter lim="800000"/>
            <a:headEnd/>
            <a:tailEnd/>
          </a:ln>
        </p:spPr>
        <p:txBody>
          <a:bodyPr wrap="none">
            <a:spAutoFit/>
          </a:bodyPr>
          <a:lstStyle/>
          <a:p>
            <a:pPr fontAlgn="base">
              <a:spcBef>
                <a:spcPct val="0"/>
              </a:spcBef>
              <a:spcAft>
                <a:spcPct val="0"/>
              </a:spcAft>
              <a:defRPr/>
            </a:pPr>
            <a:r>
              <a:rPr lang="en-US" sz="1000" b="1" dirty="0">
                <a:solidFill>
                  <a:srgbClr val="FFFF00"/>
                </a:solidFill>
                <a:effectLst>
                  <a:outerShdw blurRad="38100" dist="38100" dir="2700000" algn="tl">
                    <a:srgbClr val="000000">
                      <a:alpha val="43137"/>
                    </a:srgbClr>
                  </a:outerShdw>
                </a:effectLst>
                <a:latin typeface="Verdana" pitchFamily="34" charset="0"/>
              </a:rPr>
              <a:t>3</a:t>
            </a:r>
            <a:endParaRPr lang="cs-CZ" sz="1000" b="1" dirty="0">
              <a:solidFill>
                <a:srgbClr val="FFFF00"/>
              </a:solidFill>
              <a:effectLst>
                <a:outerShdw blurRad="38100" dist="38100" dir="2700000" algn="tl">
                  <a:srgbClr val="000000">
                    <a:alpha val="43137"/>
                  </a:srgbClr>
                </a:outerShdw>
              </a:effectLst>
              <a:latin typeface="Verdana" pitchFamily="34" charset="0"/>
            </a:endParaRPr>
          </a:p>
        </p:txBody>
      </p:sp>
      <p:cxnSp>
        <p:nvCxnSpPr>
          <p:cNvPr id="49" name="Přímá spojovací čára 15"/>
          <p:cNvCxnSpPr>
            <a:cxnSpLocks noChangeShapeType="1"/>
          </p:cNvCxnSpPr>
          <p:nvPr/>
        </p:nvCxnSpPr>
        <p:spPr bwMode="auto">
          <a:xfrm rot="5400000">
            <a:off x="7820422" y="5094288"/>
            <a:ext cx="2051050" cy="0"/>
          </a:xfrm>
          <a:prstGeom prst="line">
            <a:avLst/>
          </a:prstGeom>
          <a:noFill/>
          <a:ln w="9525" algn="ctr">
            <a:solidFill>
              <a:srgbClr val="000000"/>
            </a:solidFill>
            <a:round/>
            <a:headEnd/>
            <a:tailEnd/>
          </a:ln>
        </p:spPr>
      </p:cxnSp>
      <p:sp>
        <p:nvSpPr>
          <p:cNvPr id="50" name="Elipsa 7"/>
          <p:cNvSpPr>
            <a:spLocks noChangeArrowheads="1"/>
          </p:cNvSpPr>
          <p:nvPr/>
        </p:nvSpPr>
        <p:spPr bwMode="auto">
          <a:xfrm>
            <a:off x="10081022" y="4276725"/>
            <a:ext cx="1042987" cy="304800"/>
          </a:xfrm>
          <a:prstGeom prst="ellipse">
            <a:avLst/>
          </a:prstGeom>
          <a:noFill/>
          <a:ln w="12700" algn="ctr">
            <a:solidFill>
              <a:srgbClr val="FFFFCC"/>
            </a:solidFill>
            <a:round/>
            <a:headEnd/>
            <a:tailEnd/>
          </a:ln>
        </p:spPr>
        <p:txBody>
          <a:bodyPr/>
          <a:lstStyle/>
          <a:p>
            <a:pPr fontAlgn="base">
              <a:spcBef>
                <a:spcPct val="0"/>
              </a:spcBef>
              <a:spcAft>
                <a:spcPct val="0"/>
              </a:spcAft>
            </a:pPr>
            <a:endParaRPr lang="en-US" sz="2000">
              <a:solidFill>
                <a:srgbClr val="FFCC66"/>
              </a:solidFill>
              <a:latin typeface="Arial" charset="0"/>
            </a:endParaRPr>
          </a:p>
        </p:txBody>
      </p:sp>
      <p:sp>
        <p:nvSpPr>
          <p:cNvPr id="51" name="TextovéPole 21"/>
          <p:cNvSpPr txBox="1">
            <a:spLocks noChangeArrowheads="1"/>
          </p:cNvSpPr>
          <p:nvPr/>
        </p:nvSpPr>
        <p:spPr bwMode="auto">
          <a:xfrm>
            <a:off x="9949259" y="4076700"/>
            <a:ext cx="276225" cy="246063"/>
          </a:xfrm>
          <a:prstGeom prst="rect">
            <a:avLst/>
          </a:prstGeom>
          <a:noFill/>
          <a:ln w="9525">
            <a:noFill/>
            <a:miter lim="800000"/>
            <a:headEnd/>
            <a:tailEnd/>
          </a:ln>
        </p:spPr>
        <p:txBody>
          <a:bodyPr wrap="none">
            <a:spAutoFit/>
          </a:bodyPr>
          <a:lstStyle/>
          <a:p>
            <a:pPr fontAlgn="base">
              <a:spcBef>
                <a:spcPct val="0"/>
              </a:spcBef>
              <a:spcAft>
                <a:spcPct val="0"/>
              </a:spcAft>
              <a:defRPr/>
            </a:pPr>
            <a:r>
              <a:rPr lang="en-US" sz="1000" b="1" dirty="0">
                <a:solidFill>
                  <a:srgbClr val="FFFF00"/>
                </a:solidFill>
                <a:effectLst>
                  <a:outerShdw blurRad="38100" dist="38100" dir="2700000" algn="tl">
                    <a:srgbClr val="000000">
                      <a:alpha val="43137"/>
                    </a:srgbClr>
                  </a:outerShdw>
                </a:effectLst>
                <a:latin typeface="Verdana" pitchFamily="34" charset="0"/>
              </a:rPr>
              <a:t>5</a:t>
            </a:r>
            <a:endParaRPr lang="cs-CZ" sz="1000" b="1" dirty="0">
              <a:solidFill>
                <a:srgbClr val="FFFF00"/>
              </a:solidFill>
              <a:effectLst>
                <a:outerShdw blurRad="38100" dist="38100" dir="2700000" algn="tl">
                  <a:srgbClr val="000000">
                    <a:alpha val="43137"/>
                  </a:srgbClr>
                </a:outerShdw>
              </a:effectLst>
              <a:latin typeface="Verdana" pitchFamily="34" charset="0"/>
            </a:endParaRPr>
          </a:p>
        </p:txBody>
      </p:sp>
      <p:sp>
        <p:nvSpPr>
          <p:cNvPr id="52" name="Elipsa 7"/>
          <p:cNvSpPr>
            <a:spLocks noChangeArrowheads="1"/>
          </p:cNvSpPr>
          <p:nvPr/>
        </p:nvSpPr>
        <p:spPr bwMode="auto">
          <a:xfrm>
            <a:off x="8209359" y="4141788"/>
            <a:ext cx="1258888" cy="304800"/>
          </a:xfrm>
          <a:prstGeom prst="ellipse">
            <a:avLst/>
          </a:prstGeom>
          <a:noFill/>
          <a:ln w="12700" algn="ctr">
            <a:solidFill>
              <a:srgbClr val="FFFFCC"/>
            </a:solidFill>
            <a:round/>
            <a:headEnd/>
            <a:tailEnd/>
          </a:ln>
        </p:spPr>
        <p:txBody>
          <a:bodyPr/>
          <a:lstStyle/>
          <a:p>
            <a:pPr fontAlgn="base">
              <a:spcBef>
                <a:spcPct val="0"/>
              </a:spcBef>
              <a:spcAft>
                <a:spcPct val="0"/>
              </a:spcAft>
            </a:pPr>
            <a:endParaRPr lang="en-US" sz="2000">
              <a:solidFill>
                <a:srgbClr val="FFCC66"/>
              </a:solidFill>
              <a:latin typeface="Arial" charset="0"/>
            </a:endParaRPr>
          </a:p>
        </p:txBody>
      </p:sp>
      <p:sp>
        <p:nvSpPr>
          <p:cNvPr id="53" name="TextovéPole 21"/>
          <p:cNvSpPr txBox="1">
            <a:spLocks noChangeArrowheads="1"/>
          </p:cNvSpPr>
          <p:nvPr/>
        </p:nvSpPr>
        <p:spPr bwMode="auto">
          <a:xfrm>
            <a:off x="9299972" y="4005263"/>
            <a:ext cx="276225" cy="246062"/>
          </a:xfrm>
          <a:prstGeom prst="rect">
            <a:avLst/>
          </a:prstGeom>
          <a:noFill/>
          <a:ln w="9525">
            <a:noFill/>
            <a:miter lim="800000"/>
            <a:headEnd/>
            <a:tailEnd/>
          </a:ln>
        </p:spPr>
        <p:txBody>
          <a:bodyPr wrap="none">
            <a:spAutoFit/>
          </a:bodyPr>
          <a:lstStyle/>
          <a:p>
            <a:pPr fontAlgn="base">
              <a:spcBef>
                <a:spcPct val="0"/>
              </a:spcBef>
              <a:spcAft>
                <a:spcPct val="0"/>
              </a:spcAft>
              <a:defRPr/>
            </a:pPr>
            <a:r>
              <a:rPr lang="en-US" sz="1000" b="1" dirty="0">
                <a:solidFill>
                  <a:srgbClr val="FFFF00"/>
                </a:solidFill>
                <a:effectLst>
                  <a:outerShdw blurRad="38100" dist="38100" dir="2700000" algn="tl">
                    <a:srgbClr val="000000">
                      <a:alpha val="43137"/>
                    </a:srgbClr>
                  </a:outerShdw>
                </a:effectLst>
                <a:latin typeface="Verdana" pitchFamily="34" charset="0"/>
              </a:rPr>
              <a:t>4</a:t>
            </a:r>
            <a:endParaRPr lang="cs-CZ" sz="1000" b="1" dirty="0">
              <a:solidFill>
                <a:srgbClr val="FFFF00"/>
              </a:solidFill>
              <a:effectLst>
                <a:outerShdw blurRad="38100" dist="38100" dir="2700000" algn="tl">
                  <a:srgbClr val="000000">
                    <a:alpha val="43137"/>
                  </a:srgbClr>
                </a:outerShdw>
              </a:effectLst>
              <a:latin typeface="Verdana" pitchFamily="34" charset="0"/>
            </a:endParaRPr>
          </a:p>
        </p:txBody>
      </p:sp>
      <p:sp>
        <p:nvSpPr>
          <p:cNvPr id="54" name="TextovéPole 16"/>
          <p:cNvSpPr txBox="1">
            <a:spLocks noChangeArrowheads="1"/>
          </p:cNvSpPr>
          <p:nvPr/>
        </p:nvSpPr>
        <p:spPr bwMode="auto">
          <a:xfrm>
            <a:off x="2970213" y="2232025"/>
            <a:ext cx="266700" cy="230188"/>
          </a:xfrm>
          <a:prstGeom prst="rect">
            <a:avLst/>
          </a:prstGeom>
          <a:noFill/>
          <a:ln w="9525">
            <a:noFill/>
            <a:miter lim="800000"/>
            <a:headEnd/>
            <a:tailEnd/>
          </a:ln>
        </p:spPr>
        <p:txBody>
          <a:bodyPr wrap="none">
            <a:spAutoFit/>
          </a:bodyPr>
          <a:lstStyle/>
          <a:p>
            <a:pPr fontAlgn="base">
              <a:spcBef>
                <a:spcPct val="0"/>
              </a:spcBef>
              <a:spcAft>
                <a:spcPct val="0"/>
              </a:spcAft>
              <a:defRPr/>
            </a:pPr>
            <a:r>
              <a:rPr lang="en-US" sz="900" b="1" dirty="0">
                <a:solidFill>
                  <a:srgbClr val="000000"/>
                </a:solidFill>
                <a:effectLst>
                  <a:outerShdw blurRad="38100" dist="38100" dir="2700000" algn="tl">
                    <a:srgbClr val="000000">
                      <a:alpha val="43137"/>
                    </a:srgbClr>
                  </a:outerShdw>
                </a:effectLst>
                <a:latin typeface="Verdana" pitchFamily="34" charset="0"/>
              </a:rPr>
              <a:t>1</a:t>
            </a:r>
            <a:endParaRPr lang="cs-CZ" sz="900" b="1" dirty="0">
              <a:solidFill>
                <a:srgbClr val="000000"/>
              </a:solidFill>
              <a:effectLst>
                <a:outerShdw blurRad="38100" dist="38100" dir="2700000" algn="tl">
                  <a:srgbClr val="000000">
                    <a:alpha val="43137"/>
                  </a:srgbClr>
                </a:outerShdw>
              </a:effectLst>
              <a:latin typeface="Verdana" pitchFamily="34" charset="0"/>
            </a:endParaRPr>
          </a:p>
        </p:txBody>
      </p:sp>
      <p:sp>
        <p:nvSpPr>
          <p:cNvPr id="55" name="TextovéPole 18"/>
          <p:cNvSpPr txBox="1">
            <a:spLocks noChangeArrowheads="1"/>
          </p:cNvSpPr>
          <p:nvPr/>
        </p:nvSpPr>
        <p:spPr bwMode="auto">
          <a:xfrm>
            <a:off x="2919413" y="2465388"/>
            <a:ext cx="266700" cy="230187"/>
          </a:xfrm>
          <a:prstGeom prst="rect">
            <a:avLst/>
          </a:prstGeom>
          <a:noFill/>
          <a:ln w="9525">
            <a:noFill/>
            <a:miter lim="800000"/>
            <a:headEnd/>
            <a:tailEnd/>
          </a:ln>
        </p:spPr>
        <p:txBody>
          <a:bodyPr wrap="none">
            <a:spAutoFit/>
          </a:bodyPr>
          <a:lstStyle/>
          <a:p>
            <a:pPr fontAlgn="base">
              <a:spcBef>
                <a:spcPct val="0"/>
              </a:spcBef>
              <a:spcAft>
                <a:spcPct val="0"/>
              </a:spcAft>
              <a:defRPr/>
            </a:pPr>
            <a:r>
              <a:rPr lang="en-US" sz="900" b="1" dirty="0">
                <a:solidFill>
                  <a:srgbClr val="000000"/>
                </a:solidFill>
                <a:effectLst>
                  <a:outerShdw blurRad="38100" dist="38100" dir="2700000" algn="tl">
                    <a:srgbClr val="000000">
                      <a:alpha val="43137"/>
                    </a:srgbClr>
                  </a:outerShdw>
                </a:effectLst>
                <a:latin typeface="Verdana" pitchFamily="34" charset="0"/>
              </a:rPr>
              <a:t>2</a:t>
            </a:r>
            <a:endParaRPr lang="cs-CZ" sz="900" b="1" dirty="0">
              <a:solidFill>
                <a:srgbClr val="000000"/>
              </a:solidFill>
              <a:effectLst>
                <a:outerShdw blurRad="38100" dist="38100" dir="2700000" algn="tl">
                  <a:srgbClr val="000000">
                    <a:alpha val="43137"/>
                  </a:srgbClr>
                </a:outerShdw>
              </a:effectLst>
              <a:latin typeface="Verdana" pitchFamily="34" charset="0"/>
            </a:endParaRPr>
          </a:p>
        </p:txBody>
      </p:sp>
      <p:sp>
        <p:nvSpPr>
          <p:cNvPr id="56" name="TextovéPole 20"/>
          <p:cNvSpPr txBox="1">
            <a:spLocks noChangeArrowheads="1"/>
          </p:cNvSpPr>
          <p:nvPr/>
        </p:nvSpPr>
        <p:spPr bwMode="auto">
          <a:xfrm>
            <a:off x="2879725" y="2652713"/>
            <a:ext cx="266700" cy="230187"/>
          </a:xfrm>
          <a:prstGeom prst="rect">
            <a:avLst/>
          </a:prstGeom>
          <a:noFill/>
          <a:ln w="9525">
            <a:noFill/>
            <a:miter lim="800000"/>
            <a:headEnd/>
            <a:tailEnd/>
          </a:ln>
        </p:spPr>
        <p:txBody>
          <a:bodyPr wrap="none">
            <a:spAutoFit/>
          </a:bodyPr>
          <a:lstStyle/>
          <a:p>
            <a:pPr fontAlgn="base">
              <a:spcBef>
                <a:spcPct val="0"/>
              </a:spcBef>
              <a:spcAft>
                <a:spcPct val="0"/>
              </a:spcAft>
              <a:defRPr/>
            </a:pPr>
            <a:r>
              <a:rPr lang="en-US" sz="900" b="1" dirty="0">
                <a:solidFill>
                  <a:srgbClr val="000000"/>
                </a:solidFill>
                <a:effectLst>
                  <a:outerShdw blurRad="38100" dist="38100" dir="2700000" algn="tl">
                    <a:srgbClr val="000000">
                      <a:alpha val="43137"/>
                    </a:srgbClr>
                  </a:outerShdw>
                </a:effectLst>
                <a:latin typeface="Verdana" pitchFamily="34" charset="0"/>
              </a:rPr>
              <a:t>3</a:t>
            </a:r>
            <a:endParaRPr lang="cs-CZ" sz="900" b="1" dirty="0">
              <a:solidFill>
                <a:srgbClr val="000000"/>
              </a:solidFill>
              <a:effectLst>
                <a:outerShdw blurRad="38100" dist="38100" dir="2700000" algn="tl">
                  <a:srgbClr val="000000">
                    <a:alpha val="43137"/>
                  </a:srgbClr>
                </a:outerShdw>
              </a:effectLst>
              <a:latin typeface="Verdana" pitchFamily="34" charset="0"/>
            </a:endParaRPr>
          </a:p>
        </p:txBody>
      </p:sp>
      <p:sp>
        <p:nvSpPr>
          <p:cNvPr id="57" name="TextovéPole 16"/>
          <p:cNvSpPr txBox="1">
            <a:spLocks noChangeArrowheads="1"/>
          </p:cNvSpPr>
          <p:nvPr/>
        </p:nvSpPr>
        <p:spPr bwMode="auto">
          <a:xfrm>
            <a:off x="2717800" y="1916113"/>
            <a:ext cx="276225" cy="247650"/>
          </a:xfrm>
          <a:prstGeom prst="rect">
            <a:avLst/>
          </a:prstGeom>
          <a:noFill/>
          <a:ln w="9525">
            <a:noFill/>
            <a:miter lim="800000"/>
            <a:headEnd/>
            <a:tailEnd/>
          </a:ln>
        </p:spPr>
        <p:txBody>
          <a:bodyPr wrap="none">
            <a:spAutoFit/>
          </a:bodyPr>
          <a:lstStyle/>
          <a:p>
            <a:pPr fontAlgn="base">
              <a:spcBef>
                <a:spcPct val="0"/>
              </a:spcBef>
              <a:spcAft>
                <a:spcPct val="0"/>
              </a:spcAft>
              <a:defRPr/>
            </a:pPr>
            <a:r>
              <a:rPr lang="en-US" sz="1000" b="1" dirty="0">
                <a:solidFill>
                  <a:srgbClr val="FFFFFF">
                    <a:lumMod val="75000"/>
                  </a:srgbClr>
                </a:solidFill>
                <a:latin typeface="Verdana" pitchFamily="34" charset="0"/>
              </a:rPr>
              <a:t>6</a:t>
            </a:r>
            <a:endParaRPr lang="cs-CZ" sz="1000" b="1" dirty="0">
              <a:solidFill>
                <a:srgbClr val="FFFFFF">
                  <a:lumMod val="75000"/>
                </a:srgbClr>
              </a:solidFill>
              <a:latin typeface="Verdana" pitchFamily="34" charset="0"/>
            </a:endParaRPr>
          </a:p>
        </p:txBody>
      </p:sp>
      <p:sp>
        <p:nvSpPr>
          <p:cNvPr id="58" name="Elipsa 7"/>
          <p:cNvSpPr>
            <a:spLocks noChangeArrowheads="1"/>
          </p:cNvSpPr>
          <p:nvPr/>
        </p:nvSpPr>
        <p:spPr bwMode="auto">
          <a:xfrm rot="16995195">
            <a:off x="2861469" y="1985169"/>
            <a:ext cx="325438" cy="146050"/>
          </a:xfrm>
          <a:prstGeom prst="ellipse">
            <a:avLst/>
          </a:prstGeom>
          <a:noFill/>
          <a:ln w="12700" algn="ctr">
            <a:solidFill>
              <a:srgbClr val="FFFFFF">
                <a:lumMod val="75000"/>
              </a:srgbClr>
            </a:solidFill>
            <a:round/>
            <a:headEnd/>
            <a:tailEnd/>
          </a:ln>
        </p:spPr>
        <p:txBody>
          <a:bodyP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FFFF">
                  <a:lumMod val="50000"/>
                </a:srgbClr>
              </a:solidFill>
              <a:effectLst/>
              <a:uLnTx/>
              <a:uFillTx/>
              <a:latin typeface="Arial" charset="0"/>
            </a:endParaRPr>
          </a:p>
        </p:txBody>
      </p:sp>
      <p:sp>
        <p:nvSpPr>
          <p:cNvPr id="59" name="Elipsa 7"/>
          <p:cNvSpPr>
            <a:spLocks noChangeArrowheads="1"/>
          </p:cNvSpPr>
          <p:nvPr/>
        </p:nvSpPr>
        <p:spPr bwMode="auto">
          <a:xfrm rot="16995195">
            <a:off x="2689226" y="2735262"/>
            <a:ext cx="323850" cy="155575"/>
          </a:xfrm>
          <a:prstGeom prst="ellipse">
            <a:avLst/>
          </a:prstGeom>
          <a:noFill/>
          <a:ln w="12700" algn="ctr">
            <a:solidFill>
              <a:srgbClr val="FFFFFF">
                <a:lumMod val="65000"/>
              </a:srgbClr>
            </a:solidFill>
            <a:round/>
            <a:headEnd/>
            <a:tailEnd/>
          </a:ln>
        </p:spPr>
        <p:txBody>
          <a:bodyP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en-US" sz="2000" b="0" i="0" u="none" strike="noStrike" kern="0" cap="none" spc="0" normalizeH="0" baseline="0" noProof="0">
              <a:ln>
                <a:noFill/>
              </a:ln>
              <a:solidFill>
                <a:srgbClr val="FFCC66"/>
              </a:solidFill>
              <a:effectLst/>
              <a:uLnTx/>
              <a:uFillTx/>
              <a:latin typeface="Arial" charset="0"/>
            </a:endParaRPr>
          </a:p>
        </p:txBody>
      </p:sp>
      <p:sp>
        <p:nvSpPr>
          <p:cNvPr id="60" name="TextovéPole 16"/>
          <p:cNvSpPr txBox="1">
            <a:spLocks noChangeArrowheads="1"/>
          </p:cNvSpPr>
          <p:nvPr/>
        </p:nvSpPr>
        <p:spPr bwMode="auto">
          <a:xfrm>
            <a:off x="2433638" y="3557588"/>
            <a:ext cx="266700" cy="231775"/>
          </a:xfrm>
          <a:prstGeom prst="rect">
            <a:avLst/>
          </a:prstGeom>
          <a:noFill/>
          <a:ln w="9525">
            <a:noFill/>
            <a:miter lim="800000"/>
            <a:headEnd/>
            <a:tailEnd/>
          </a:ln>
        </p:spPr>
        <p:txBody>
          <a:bodyPr wrap="none">
            <a:spAutoFit/>
          </a:bodyPr>
          <a:lstStyle/>
          <a:p>
            <a:pPr fontAlgn="base">
              <a:spcBef>
                <a:spcPct val="0"/>
              </a:spcBef>
              <a:spcAft>
                <a:spcPct val="0"/>
              </a:spcAft>
              <a:defRPr/>
            </a:pPr>
            <a:r>
              <a:rPr lang="en-US" sz="900" b="1" dirty="0">
                <a:solidFill>
                  <a:srgbClr val="FFFFFF">
                    <a:lumMod val="65000"/>
                  </a:srgbClr>
                </a:solidFill>
                <a:effectLst>
                  <a:outerShdw blurRad="38100" dist="38100" dir="2700000" algn="tl">
                    <a:srgbClr val="000000">
                      <a:alpha val="43137"/>
                    </a:srgbClr>
                  </a:outerShdw>
                </a:effectLst>
                <a:latin typeface="Verdana" pitchFamily="34" charset="0"/>
              </a:rPr>
              <a:t>5</a:t>
            </a:r>
            <a:endParaRPr lang="cs-CZ" sz="900" b="1" dirty="0">
              <a:solidFill>
                <a:srgbClr val="FFFFFF">
                  <a:lumMod val="65000"/>
                </a:srgbClr>
              </a:solidFill>
              <a:effectLst>
                <a:outerShdw blurRad="38100" dist="38100" dir="2700000" algn="tl">
                  <a:srgbClr val="000000">
                    <a:alpha val="43137"/>
                  </a:srgbClr>
                </a:outerShdw>
              </a:effectLst>
              <a:latin typeface="Verdana" pitchFamily="34" charset="0"/>
            </a:endParaRPr>
          </a:p>
        </p:txBody>
      </p:sp>
      <p:sp>
        <p:nvSpPr>
          <p:cNvPr id="61" name="TextovéPole 16"/>
          <p:cNvSpPr txBox="1">
            <a:spLocks noChangeArrowheads="1"/>
          </p:cNvSpPr>
          <p:nvPr/>
        </p:nvSpPr>
        <p:spPr bwMode="auto">
          <a:xfrm>
            <a:off x="2792413" y="2852738"/>
            <a:ext cx="266700" cy="230187"/>
          </a:xfrm>
          <a:prstGeom prst="rect">
            <a:avLst/>
          </a:prstGeom>
          <a:noFill/>
          <a:ln w="9525">
            <a:noFill/>
            <a:miter lim="800000"/>
            <a:headEnd/>
            <a:tailEnd/>
          </a:ln>
        </p:spPr>
        <p:txBody>
          <a:bodyPr wrap="none">
            <a:spAutoFit/>
          </a:bodyPr>
          <a:lstStyle/>
          <a:p>
            <a:pPr fontAlgn="base">
              <a:spcBef>
                <a:spcPct val="0"/>
              </a:spcBef>
              <a:spcAft>
                <a:spcPct val="0"/>
              </a:spcAft>
              <a:defRPr/>
            </a:pPr>
            <a:r>
              <a:rPr lang="en-US" sz="900" b="1" dirty="0">
                <a:solidFill>
                  <a:srgbClr val="FFFFFF">
                    <a:lumMod val="65000"/>
                  </a:srgbClr>
                </a:solidFill>
                <a:effectLst>
                  <a:outerShdw blurRad="38100" dist="38100" dir="2700000" algn="tl">
                    <a:srgbClr val="000000">
                      <a:alpha val="43137"/>
                    </a:srgbClr>
                  </a:outerShdw>
                </a:effectLst>
                <a:latin typeface="Verdana" pitchFamily="34" charset="0"/>
              </a:rPr>
              <a:t>4</a:t>
            </a:r>
            <a:endParaRPr lang="cs-CZ" sz="900" b="1" dirty="0">
              <a:solidFill>
                <a:srgbClr val="FFFFFF">
                  <a:lumMod val="65000"/>
                </a:srgbClr>
              </a:solidFill>
              <a:effectLst>
                <a:outerShdw blurRad="38100" dist="38100" dir="2700000" algn="tl">
                  <a:srgbClr val="000000">
                    <a:alpha val="43137"/>
                  </a:srgbClr>
                </a:outerShdw>
              </a:effectLst>
              <a:latin typeface="Verdana" pitchFamily="34" charset="0"/>
            </a:endParaRPr>
          </a:p>
        </p:txBody>
      </p:sp>
      <p:cxnSp>
        <p:nvCxnSpPr>
          <p:cNvPr id="62" name="Přímá spojovací čára 13"/>
          <p:cNvCxnSpPr>
            <a:cxnSpLocks noChangeShapeType="1"/>
          </p:cNvCxnSpPr>
          <p:nvPr/>
        </p:nvCxnSpPr>
        <p:spPr bwMode="auto">
          <a:xfrm rot="5400000">
            <a:off x="9199959" y="5094288"/>
            <a:ext cx="2051050" cy="0"/>
          </a:xfrm>
          <a:prstGeom prst="line">
            <a:avLst/>
          </a:prstGeom>
          <a:noFill/>
          <a:ln w="9525" algn="ctr">
            <a:solidFill>
              <a:srgbClr val="000000"/>
            </a:solidFill>
            <a:round/>
            <a:headEnd/>
            <a:tailEnd/>
          </a:ln>
        </p:spPr>
      </p:cxnSp>
      <p:cxnSp>
        <p:nvCxnSpPr>
          <p:cNvPr id="63" name="Přímá spojovací čára 15"/>
          <p:cNvCxnSpPr>
            <a:cxnSpLocks noChangeShapeType="1"/>
          </p:cNvCxnSpPr>
          <p:nvPr/>
        </p:nvCxnSpPr>
        <p:spPr bwMode="auto">
          <a:xfrm rot="5400000">
            <a:off x="9919097" y="5094288"/>
            <a:ext cx="2051050" cy="0"/>
          </a:xfrm>
          <a:prstGeom prst="line">
            <a:avLst/>
          </a:prstGeom>
          <a:noFill/>
          <a:ln w="9525" algn="ctr">
            <a:solidFill>
              <a:srgbClr val="000000"/>
            </a:solidFill>
            <a:round/>
            <a:headEnd/>
            <a:tailEnd/>
          </a:ln>
        </p:spPr>
      </p:cxnSp>
      <p:cxnSp>
        <p:nvCxnSpPr>
          <p:cNvPr id="64" name="Přímá spojovací čára 15"/>
          <p:cNvCxnSpPr>
            <a:cxnSpLocks noChangeShapeType="1"/>
          </p:cNvCxnSpPr>
          <p:nvPr/>
        </p:nvCxnSpPr>
        <p:spPr bwMode="auto">
          <a:xfrm rot="5400000">
            <a:off x="8263334" y="5094288"/>
            <a:ext cx="2051050" cy="0"/>
          </a:xfrm>
          <a:prstGeom prst="line">
            <a:avLst/>
          </a:prstGeom>
          <a:noFill/>
          <a:ln w="9525" algn="ctr">
            <a:solidFill>
              <a:srgbClr val="000000"/>
            </a:solidFill>
            <a:round/>
            <a:headEnd/>
            <a:tailEnd/>
          </a:ln>
        </p:spPr>
      </p:cxnSp>
      <p:sp>
        <p:nvSpPr>
          <p:cNvPr id="65" name="Elipsa 38"/>
          <p:cNvSpPr/>
          <p:nvPr/>
        </p:nvSpPr>
        <p:spPr bwMode="auto">
          <a:xfrm>
            <a:off x="7920634" y="4140000"/>
            <a:ext cx="576064" cy="792088"/>
          </a:xfrm>
          <a:prstGeom prst="ellipse">
            <a:avLst/>
          </a:prstGeom>
          <a:noFill/>
          <a:ln w="1905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2000" smtClean="0">
              <a:solidFill>
                <a:srgbClr val="FFCC66"/>
              </a:solidFill>
              <a:latin typeface="Arial" charset="0"/>
            </a:endParaRPr>
          </a:p>
        </p:txBody>
      </p:sp>
      <p:sp>
        <p:nvSpPr>
          <p:cNvPr id="66" name="TextovéPole 65"/>
          <p:cNvSpPr txBox="1">
            <a:spLocks noChangeArrowheads="1"/>
          </p:cNvSpPr>
          <p:nvPr/>
        </p:nvSpPr>
        <p:spPr bwMode="auto">
          <a:xfrm>
            <a:off x="8564285" y="631454"/>
            <a:ext cx="2779479" cy="461665"/>
          </a:xfrm>
          <a:prstGeom prst="rect">
            <a:avLst/>
          </a:prstGeom>
          <a:noFill/>
          <a:ln w="9525">
            <a:noFill/>
            <a:miter lim="800000"/>
            <a:headEnd/>
            <a:tailEnd/>
          </a:ln>
        </p:spPr>
        <p:txBody>
          <a:bodyPr wrap="none">
            <a:spAutoFit/>
          </a:bodyPr>
          <a:lstStyle/>
          <a:p>
            <a:r>
              <a:rPr lang="en-US" sz="1200" dirty="0" smtClean="0">
                <a:solidFill>
                  <a:schemeClr val="bg1"/>
                </a:solidFill>
                <a:latin typeface="Arial" panose="020B0604020202020204" pitchFamily="34" charset="0"/>
                <a:cs typeface="Arial" panose="020B0604020202020204" pitchFamily="34" charset="0"/>
              </a:rPr>
              <a:t>2009-12-23  05:16 UTC, MODIS Aqua</a:t>
            </a:r>
          </a:p>
          <a:p>
            <a:r>
              <a:rPr lang="en-US" sz="1200" dirty="0" smtClean="0">
                <a:solidFill>
                  <a:schemeClr val="bg1"/>
                </a:solidFill>
                <a:latin typeface="Arial" panose="020B0604020202020204" pitchFamily="34" charset="0"/>
                <a:cs typeface="Arial" panose="020B0604020202020204" pitchFamily="34" charset="0"/>
              </a:rPr>
              <a:t>Argentina, Uruguay</a:t>
            </a:r>
            <a:endParaRPr lang="en-US" sz="1200" dirty="0">
              <a:solidFill>
                <a:schemeClr val="bg1"/>
              </a:solidFill>
              <a:latin typeface="Arial" panose="020B0604020202020204" pitchFamily="34" charset="0"/>
              <a:cs typeface="Arial" panose="020B0604020202020204" pitchFamily="34" charset="0"/>
            </a:endParaRPr>
          </a:p>
        </p:txBody>
      </p:sp>
      <p:sp>
        <p:nvSpPr>
          <p:cNvPr id="67"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Above Anvil Cirrus Plumes and cold U/V feature  –  plume masking mechanism</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2946515"/>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1176666" y="328939"/>
            <a:ext cx="10110766" cy="6093976"/>
          </a:xfrm>
          <a:prstGeom prst="rect">
            <a:avLst/>
          </a:prstGeom>
          <a:noFill/>
          <a:ln w="9525">
            <a:noFill/>
            <a:miter lim="800000"/>
            <a:headEnd/>
            <a:tailEnd/>
          </a:ln>
        </p:spPr>
        <p:txBody>
          <a:bodyPr wrap="square">
            <a:spAutoFit/>
          </a:bodyPr>
          <a:lstStyle/>
          <a:p>
            <a:r>
              <a:rPr lang="en-US" sz="1600" b="1" u="sng" dirty="0" smtClean="0">
                <a:solidFill>
                  <a:schemeClr val="bg1"/>
                </a:solidFill>
                <a:latin typeface="Arial" panose="020B0604020202020204" pitchFamily="34" charset="0"/>
                <a:cs typeface="Arial" panose="020B0604020202020204" pitchFamily="34" charset="0"/>
              </a:rPr>
              <a:t>Plume-related references</a:t>
            </a:r>
            <a:r>
              <a:rPr lang="en-US" sz="1600" b="1" dirty="0">
                <a:solidFill>
                  <a:schemeClr val="bg1"/>
                </a:solidFill>
                <a:latin typeface="Arial" panose="020B0604020202020204" pitchFamily="34" charset="0"/>
                <a:cs typeface="Arial" panose="020B0604020202020204" pitchFamily="34" charset="0"/>
              </a:rPr>
              <a:t>:</a:t>
            </a:r>
          </a:p>
          <a:p>
            <a:endParaRPr lang="en-US" sz="1400" b="1" dirty="0">
              <a:solidFill>
                <a:schemeClr val="bg1"/>
              </a:solidFill>
              <a:latin typeface="Arial" panose="020B0604020202020204" pitchFamily="34" charset="0"/>
              <a:cs typeface="Arial" panose="020B0604020202020204" pitchFamily="34" charset="0"/>
            </a:endParaRPr>
          </a:p>
          <a:p>
            <a:endParaRPr lang="en-US" sz="1200" dirty="0" smtClean="0">
              <a:solidFill>
                <a:schemeClr val="bg1"/>
              </a:solidFill>
              <a:latin typeface="Arial" panose="020B0604020202020204" pitchFamily="34" charset="0"/>
              <a:cs typeface="Arial" panose="020B0604020202020204" pitchFamily="34" charset="0"/>
            </a:endParaRPr>
          </a:p>
          <a:p>
            <a:r>
              <a:rPr lang="en-US" sz="1200" dirty="0" smtClean="0">
                <a:solidFill>
                  <a:schemeClr val="bg1"/>
                </a:solidFill>
                <a:latin typeface="Arial" panose="020B0604020202020204" pitchFamily="34" charset="0"/>
                <a:cs typeface="Arial" panose="020B0604020202020204" pitchFamily="34" charset="0"/>
              </a:rPr>
              <a:t>Fujita </a:t>
            </a:r>
            <a:r>
              <a:rPr lang="en-US" sz="1200" dirty="0">
                <a:solidFill>
                  <a:schemeClr val="bg1"/>
                </a:solidFill>
                <a:latin typeface="Arial" panose="020B0604020202020204" pitchFamily="34" charset="0"/>
                <a:cs typeface="Arial" panose="020B0604020202020204" pitchFamily="34" charset="0"/>
              </a:rPr>
              <a:t>T. T., 1982. Principle of stereoscopic height computations and their applications to stratospheric cirrus over severe thunderstorms. J. Meteor. Soc. of Japan, </a:t>
            </a:r>
            <a:r>
              <a:rPr lang="en-US" sz="1200" b="1" dirty="0">
                <a:solidFill>
                  <a:schemeClr val="bg1"/>
                </a:solidFill>
                <a:latin typeface="Arial" panose="020B0604020202020204" pitchFamily="34" charset="0"/>
                <a:cs typeface="Arial" panose="020B0604020202020204" pitchFamily="34" charset="0"/>
              </a:rPr>
              <a:t>60</a:t>
            </a:r>
            <a:r>
              <a:rPr lang="en-US" sz="1200" dirty="0">
                <a:solidFill>
                  <a:schemeClr val="bg1"/>
                </a:solidFill>
                <a:latin typeface="Arial" panose="020B0604020202020204" pitchFamily="34" charset="0"/>
                <a:cs typeface="Arial" panose="020B0604020202020204" pitchFamily="34" charset="0"/>
              </a:rPr>
              <a:t>, 355-368.</a:t>
            </a:r>
          </a:p>
          <a:p>
            <a:endParaRPr lang="en-US" sz="1200" dirty="0">
              <a:solidFill>
                <a:schemeClr val="bg1"/>
              </a:solidFill>
              <a:latin typeface="Arial" panose="020B0604020202020204" pitchFamily="34" charset="0"/>
              <a:cs typeface="Arial" panose="020B0604020202020204" pitchFamily="34" charset="0"/>
            </a:endParaRPr>
          </a:p>
          <a:p>
            <a:r>
              <a:rPr lang="en-US" sz="1200" dirty="0" smtClean="0">
                <a:solidFill>
                  <a:schemeClr val="bg1"/>
                </a:solidFill>
                <a:latin typeface="Arial" panose="020B0604020202020204" pitchFamily="34" charset="0"/>
                <a:cs typeface="Arial" panose="020B0604020202020204" pitchFamily="34" charset="0"/>
              </a:rPr>
              <a:t>Setvák </a:t>
            </a:r>
            <a:r>
              <a:rPr lang="en-US" sz="1200" dirty="0">
                <a:solidFill>
                  <a:schemeClr val="bg1"/>
                </a:solidFill>
                <a:latin typeface="Arial" panose="020B0604020202020204" pitchFamily="34" charset="0"/>
                <a:cs typeface="Arial" panose="020B0604020202020204" pitchFamily="34" charset="0"/>
              </a:rPr>
              <a:t>M., </a:t>
            </a:r>
            <a:r>
              <a:rPr lang="en-US" sz="1200" dirty="0" err="1">
                <a:solidFill>
                  <a:schemeClr val="bg1"/>
                </a:solidFill>
                <a:latin typeface="Arial" panose="020B0604020202020204" pitchFamily="34" charset="0"/>
                <a:cs typeface="Arial" panose="020B0604020202020204" pitchFamily="34" charset="0"/>
              </a:rPr>
              <a:t>Doswell</a:t>
            </a:r>
            <a:r>
              <a:rPr lang="en-US" sz="1200" dirty="0">
                <a:solidFill>
                  <a:schemeClr val="bg1"/>
                </a:solidFill>
                <a:latin typeface="Arial" panose="020B0604020202020204" pitchFamily="34" charset="0"/>
                <a:cs typeface="Arial" panose="020B0604020202020204" pitchFamily="34" charset="0"/>
              </a:rPr>
              <a:t> III C.A., 1991: The AVHRR Channel 3 Cloud Top Reflectivity of Convective </a:t>
            </a:r>
            <a:r>
              <a:rPr lang="en-US" sz="1200" dirty="0" smtClean="0">
                <a:solidFill>
                  <a:schemeClr val="bg1"/>
                </a:solidFill>
                <a:latin typeface="Arial" panose="020B0604020202020204" pitchFamily="34" charset="0"/>
                <a:cs typeface="Arial" panose="020B0604020202020204" pitchFamily="34" charset="0"/>
              </a:rPr>
              <a:t>Storms. </a:t>
            </a:r>
            <a:br>
              <a:rPr lang="en-US" sz="1200" dirty="0" smtClean="0">
                <a:solidFill>
                  <a:schemeClr val="bg1"/>
                </a:solidFill>
                <a:latin typeface="Arial" panose="020B0604020202020204" pitchFamily="34" charset="0"/>
                <a:cs typeface="Arial" panose="020B0604020202020204" pitchFamily="34" charset="0"/>
              </a:rPr>
            </a:br>
            <a:r>
              <a:rPr lang="en-US" sz="1200" dirty="0" smtClean="0">
                <a:solidFill>
                  <a:schemeClr val="bg1"/>
                </a:solidFill>
                <a:latin typeface="Arial" panose="020B0604020202020204" pitchFamily="34" charset="0"/>
                <a:cs typeface="Arial" panose="020B0604020202020204" pitchFamily="34" charset="0"/>
              </a:rPr>
              <a:t>Mon</a:t>
            </a:r>
            <a:r>
              <a:rPr lang="en-US" sz="1200" dirty="0">
                <a:solidFill>
                  <a:schemeClr val="bg1"/>
                </a:solidFill>
                <a:latin typeface="Arial" panose="020B0604020202020204" pitchFamily="34" charset="0"/>
                <a:cs typeface="Arial" panose="020B0604020202020204" pitchFamily="34" charset="0"/>
              </a:rPr>
              <a:t>. </a:t>
            </a:r>
            <a:r>
              <a:rPr lang="en-US" sz="1200" dirty="0" err="1">
                <a:solidFill>
                  <a:schemeClr val="bg1"/>
                </a:solidFill>
                <a:latin typeface="Arial" panose="020B0604020202020204" pitchFamily="34" charset="0"/>
                <a:cs typeface="Arial" panose="020B0604020202020204" pitchFamily="34" charset="0"/>
              </a:rPr>
              <a:t>Wea</a:t>
            </a:r>
            <a:r>
              <a:rPr lang="en-US" sz="1200" dirty="0">
                <a:solidFill>
                  <a:schemeClr val="bg1"/>
                </a:solidFill>
                <a:latin typeface="Arial" panose="020B0604020202020204" pitchFamily="34" charset="0"/>
                <a:cs typeface="Arial" panose="020B0604020202020204" pitchFamily="34" charset="0"/>
              </a:rPr>
              <a:t>. Rev. </a:t>
            </a:r>
            <a:r>
              <a:rPr lang="en-US" sz="1200" b="1" dirty="0">
                <a:solidFill>
                  <a:schemeClr val="bg1"/>
                </a:solidFill>
                <a:latin typeface="Arial" panose="020B0604020202020204" pitchFamily="34" charset="0"/>
                <a:cs typeface="Arial" panose="020B0604020202020204" pitchFamily="34" charset="0"/>
              </a:rPr>
              <a:t>119</a:t>
            </a:r>
            <a:r>
              <a:rPr lang="en-US" sz="1200" dirty="0">
                <a:solidFill>
                  <a:schemeClr val="bg1"/>
                </a:solidFill>
                <a:latin typeface="Arial" panose="020B0604020202020204" pitchFamily="34" charset="0"/>
                <a:cs typeface="Arial" panose="020B0604020202020204" pitchFamily="34" charset="0"/>
              </a:rPr>
              <a:t>, </a:t>
            </a:r>
            <a:r>
              <a:rPr lang="en-US" sz="1200" dirty="0" smtClean="0">
                <a:solidFill>
                  <a:schemeClr val="bg1"/>
                </a:solidFill>
                <a:latin typeface="Arial" panose="020B0604020202020204" pitchFamily="34" charset="0"/>
                <a:cs typeface="Arial" panose="020B0604020202020204" pitchFamily="34" charset="0"/>
              </a:rPr>
              <a:t>842-847.</a:t>
            </a:r>
            <a:r>
              <a:rPr lang="en-US" sz="1200" dirty="0">
                <a:solidFill>
                  <a:schemeClr val="bg1"/>
                </a:solidFill>
                <a:latin typeface="Arial" panose="020B0604020202020204" pitchFamily="34" charset="0"/>
                <a:cs typeface="Arial" panose="020B0604020202020204" pitchFamily="34" charset="0"/>
              </a:rPr>
              <a:t> </a:t>
            </a:r>
            <a:r>
              <a:rPr lang="en-US" sz="1200" dirty="0" smtClean="0">
                <a:solidFill>
                  <a:schemeClr val="bg1"/>
                </a:solidFill>
                <a:latin typeface="Arial" panose="020B0604020202020204" pitchFamily="34" charset="0"/>
                <a:cs typeface="Arial" panose="020B0604020202020204" pitchFamily="34" charset="0"/>
                <a:hlinkClick r:id="rId2"/>
              </a:rPr>
              <a:t>DOI</a:t>
            </a:r>
            <a:r>
              <a:rPr lang="en-US" sz="1200" dirty="0">
                <a:solidFill>
                  <a:schemeClr val="bg1"/>
                </a:solidFill>
                <a:latin typeface="Arial" panose="020B0604020202020204" pitchFamily="34" charset="0"/>
                <a:cs typeface="Arial" panose="020B0604020202020204" pitchFamily="34" charset="0"/>
                <a:hlinkClick r:id="rId2"/>
              </a:rPr>
              <a:t>: </a:t>
            </a:r>
            <a:r>
              <a:rPr lang="en-US" sz="1200" dirty="0" smtClean="0">
                <a:solidFill>
                  <a:schemeClr val="bg1"/>
                </a:solidFill>
                <a:latin typeface="Arial" panose="020B0604020202020204" pitchFamily="34" charset="0"/>
                <a:cs typeface="Arial" panose="020B0604020202020204" pitchFamily="34" charset="0"/>
                <a:hlinkClick r:id="rId2"/>
              </a:rPr>
              <a:t>10.1175/1520-0493(1991)119&lt;0841:TACCTR&gt;2.0.CO;2. </a:t>
            </a:r>
            <a:endParaRPr lang="en-US" sz="1200" dirty="0" smtClean="0">
              <a:solidFill>
                <a:schemeClr val="bg1"/>
              </a:solidFill>
              <a:latin typeface="Arial" panose="020B0604020202020204" pitchFamily="34" charset="0"/>
              <a:cs typeface="Arial" panose="020B0604020202020204" pitchFamily="34" charset="0"/>
            </a:endParaRPr>
          </a:p>
          <a:p>
            <a:endParaRPr lang="en-US" sz="1200" dirty="0">
              <a:solidFill>
                <a:schemeClr val="bg1"/>
              </a:solidFill>
              <a:latin typeface="Arial" panose="020B0604020202020204" pitchFamily="34" charset="0"/>
              <a:cs typeface="Arial" panose="020B0604020202020204" pitchFamily="34" charset="0"/>
            </a:endParaRPr>
          </a:p>
          <a:p>
            <a:r>
              <a:rPr lang="en-US" sz="1200" dirty="0" err="1">
                <a:solidFill>
                  <a:schemeClr val="bg1"/>
                </a:solidFill>
                <a:latin typeface="Arial" panose="020B0604020202020204" pitchFamily="34" charset="0"/>
                <a:cs typeface="Arial" panose="020B0604020202020204" pitchFamily="34" charset="0"/>
              </a:rPr>
              <a:t>Levizzani</a:t>
            </a:r>
            <a:r>
              <a:rPr lang="en-US" sz="1200" dirty="0">
                <a:solidFill>
                  <a:schemeClr val="bg1"/>
                </a:solidFill>
                <a:latin typeface="Arial" panose="020B0604020202020204" pitchFamily="34" charset="0"/>
                <a:cs typeface="Arial" panose="020B0604020202020204" pitchFamily="34" charset="0"/>
              </a:rPr>
              <a:t> V., Setvák M., 1996: Multispectral, High-Resolution Satellite Observations of Plumes on </a:t>
            </a:r>
            <a:r>
              <a:rPr lang="en-US" sz="1200" dirty="0" smtClean="0">
                <a:solidFill>
                  <a:schemeClr val="bg1"/>
                </a:solidFill>
                <a:latin typeface="Arial" panose="020B0604020202020204" pitchFamily="34" charset="0"/>
                <a:cs typeface="Arial" panose="020B0604020202020204" pitchFamily="34" charset="0"/>
              </a:rPr>
              <a:t>Top of </a:t>
            </a:r>
            <a:r>
              <a:rPr lang="en-US" sz="1200" dirty="0">
                <a:solidFill>
                  <a:schemeClr val="bg1"/>
                </a:solidFill>
                <a:latin typeface="Arial" panose="020B0604020202020204" pitchFamily="34" charset="0"/>
                <a:cs typeface="Arial" panose="020B0604020202020204" pitchFamily="34" charset="0"/>
              </a:rPr>
              <a:t>Convective Storms. J. Atmos. Sci., </a:t>
            </a:r>
            <a:r>
              <a:rPr lang="en-US" sz="1200" b="1" dirty="0">
                <a:solidFill>
                  <a:schemeClr val="bg1"/>
                </a:solidFill>
                <a:latin typeface="Arial" panose="020B0604020202020204" pitchFamily="34" charset="0"/>
                <a:cs typeface="Arial" panose="020B0604020202020204" pitchFamily="34" charset="0"/>
              </a:rPr>
              <a:t>53</a:t>
            </a:r>
            <a:r>
              <a:rPr lang="en-US" sz="1200" dirty="0">
                <a:solidFill>
                  <a:schemeClr val="bg1"/>
                </a:solidFill>
                <a:latin typeface="Arial" panose="020B0604020202020204" pitchFamily="34" charset="0"/>
                <a:cs typeface="Arial" panose="020B0604020202020204" pitchFamily="34" charset="0"/>
              </a:rPr>
              <a:t>, </a:t>
            </a:r>
            <a:r>
              <a:rPr lang="en-US" sz="1200" dirty="0" smtClean="0">
                <a:solidFill>
                  <a:schemeClr val="bg1"/>
                </a:solidFill>
                <a:latin typeface="Arial" panose="020B0604020202020204" pitchFamily="34" charset="0"/>
                <a:cs typeface="Arial" panose="020B0604020202020204" pitchFamily="34" charset="0"/>
              </a:rPr>
              <a:t>361-369. </a:t>
            </a:r>
            <a:r>
              <a:rPr lang="en-US" sz="1200" dirty="0" smtClean="0">
                <a:solidFill>
                  <a:schemeClr val="bg1"/>
                </a:solidFill>
                <a:latin typeface="Arial" panose="020B0604020202020204" pitchFamily="34" charset="0"/>
                <a:cs typeface="Arial" panose="020B0604020202020204" pitchFamily="34" charset="0"/>
                <a:hlinkClick r:id="rId3"/>
              </a:rPr>
              <a:t>DOI</a:t>
            </a:r>
            <a:r>
              <a:rPr lang="en-US" sz="1200" dirty="0">
                <a:solidFill>
                  <a:schemeClr val="bg1"/>
                </a:solidFill>
                <a:latin typeface="Arial" panose="020B0604020202020204" pitchFamily="34" charset="0"/>
                <a:cs typeface="Arial" panose="020B0604020202020204" pitchFamily="34" charset="0"/>
                <a:hlinkClick r:id="rId3"/>
              </a:rPr>
              <a:t>: </a:t>
            </a:r>
            <a:r>
              <a:rPr lang="en-US" sz="1200" dirty="0" smtClean="0">
                <a:solidFill>
                  <a:schemeClr val="bg1"/>
                </a:solidFill>
                <a:latin typeface="Arial" panose="020B0604020202020204" pitchFamily="34" charset="0"/>
                <a:cs typeface="Arial" panose="020B0604020202020204" pitchFamily="34" charset="0"/>
                <a:hlinkClick r:id="rId3"/>
              </a:rPr>
              <a:t>10.1175/1520-0469(1996)053&lt;0361:MHRSOO&gt;2.0.CO;2</a:t>
            </a:r>
            <a:r>
              <a:rPr lang="en-US" sz="1200" dirty="0" smtClean="0">
                <a:solidFill>
                  <a:schemeClr val="bg1"/>
                </a:solidFill>
                <a:latin typeface="Arial" panose="020B0604020202020204" pitchFamily="34" charset="0"/>
                <a:cs typeface="Arial" panose="020B0604020202020204" pitchFamily="34" charset="0"/>
              </a:rPr>
              <a:t>. </a:t>
            </a:r>
            <a:r>
              <a:rPr lang="en-US" sz="1200" dirty="0">
                <a:solidFill>
                  <a:schemeClr val="bg1"/>
                </a:solidFill>
                <a:latin typeface="Arial" panose="020B0604020202020204" pitchFamily="34" charset="0"/>
                <a:cs typeface="Arial" panose="020B0604020202020204" pitchFamily="34" charset="0"/>
              </a:rPr>
              <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Setvák M., Rabin R.M., </a:t>
            </a:r>
            <a:r>
              <a:rPr lang="en-US" sz="1200" dirty="0" err="1">
                <a:solidFill>
                  <a:schemeClr val="bg1"/>
                </a:solidFill>
                <a:latin typeface="Arial" panose="020B0604020202020204" pitchFamily="34" charset="0"/>
                <a:cs typeface="Arial" panose="020B0604020202020204" pitchFamily="34" charset="0"/>
              </a:rPr>
              <a:t>Doswell</a:t>
            </a:r>
            <a:r>
              <a:rPr lang="en-US" sz="1200" dirty="0">
                <a:solidFill>
                  <a:schemeClr val="bg1"/>
                </a:solidFill>
                <a:latin typeface="Arial" panose="020B0604020202020204" pitchFamily="34" charset="0"/>
                <a:cs typeface="Arial" panose="020B0604020202020204" pitchFamily="34" charset="0"/>
              </a:rPr>
              <a:t> C.A., </a:t>
            </a:r>
            <a:r>
              <a:rPr lang="en-US" sz="1200" dirty="0" err="1">
                <a:solidFill>
                  <a:schemeClr val="bg1"/>
                </a:solidFill>
                <a:latin typeface="Arial" panose="020B0604020202020204" pitchFamily="34" charset="0"/>
                <a:cs typeface="Arial" panose="020B0604020202020204" pitchFamily="34" charset="0"/>
              </a:rPr>
              <a:t>Levizzani</a:t>
            </a:r>
            <a:r>
              <a:rPr lang="en-US" sz="1200" dirty="0">
                <a:solidFill>
                  <a:schemeClr val="bg1"/>
                </a:solidFill>
                <a:latin typeface="Arial" panose="020B0604020202020204" pitchFamily="34" charset="0"/>
                <a:cs typeface="Arial" panose="020B0604020202020204" pitchFamily="34" charset="0"/>
              </a:rPr>
              <a:t> V., 2003: Satellite observations of convective storm top </a:t>
            </a:r>
            <a:r>
              <a:rPr lang="en-US" sz="1200" dirty="0" smtClean="0">
                <a:solidFill>
                  <a:schemeClr val="bg1"/>
                </a:solidFill>
                <a:latin typeface="Arial" panose="020B0604020202020204" pitchFamily="34" charset="0"/>
                <a:cs typeface="Arial" panose="020B0604020202020204" pitchFamily="34" charset="0"/>
              </a:rPr>
              <a:t>features in </a:t>
            </a:r>
            <a:br>
              <a:rPr lang="en-US" sz="1200" dirty="0" smtClean="0">
                <a:solidFill>
                  <a:schemeClr val="bg1"/>
                </a:solidFill>
                <a:latin typeface="Arial" panose="020B0604020202020204" pitchFamily="34" charset="0"/>
                <a:cs typeface="Arial" panose="020B0604020202020204" pitchFamily="34" charset="0"/>
              </a:rPr>
            </a:br>
            <a:r>
              <a:rPr lang="en-US" sz="1200" dirty="0" smtClean="0">
                <a:solidFill>
                  <a:schemeClr val="bg1"/>
                </a:solidFill>
                <a:latin typeface="Arial" panose="020B0604020202020204" pitchFamily="34" charset="0"/>
                <a:cs typeface="Arial" panose="020B0604020202020204" pitchFamily="34" charset="0"/>
              </a:rPr>
              <a:t>the </a:t>
            </a:r>
            <a:r>
              <a:rPr lang="en-US" sz="1200" dirty="0">
                <a:solidFill>
                  <a:schemeClr val="bg1"/>
                </a:solidFill>
                <a:latin typeface="Arial" panose="020B0604020202020204" pitchFamily="34" charset="0"/>
                <a:cs typeface="Arial" panose="020B0604020202020204" pitchFamily="34" charset="0"/>
              </a:rPr>
              <a:t>1.6 and 3.7/3.9 </a:t>
            </a:r>
            <a:r>
              <a:rPr lang="en-US" sz="1200" dirty="0" smtClean="0">
                <a:solidFill>
                  <a:schemeClr val="bg1"/>
                </a:solidFill>
                <a:latin typeface="Arial" panose="020B0604020202020204" pitchFamily="34" charset="0"/>
                <a:cs typeface="Arial" panose="020B0604020202020204" pitchFamily="34" charset="0"/>
              </a:rPr>
              <a:t>µm </a:t>
            </a:r>
            <a:r>
              <a:rPr lang="en-US" sz="1200" dirty="0">
                <a:solidFill>
                  <a:schemeClr val="bg1"/>
                </a:solidFill>
                <a:latin typeface="Arial" panose="020B0604020202020204" pitchFamily="34" charset="0"/>
                <a:cs typeface="Arial" panose="020B0604020202020204" pitchFamily="34" charset="0"/>
              </a:rPr>
              <a:t>spectral bands. Atmos. Research, </a:t>
            </a:r>
            <a:r>
              <a:rPr lang="en-US" sz="1200" b="1" dirty="0">
                <a:solidFill>
                  <a:schemeClr val="bg1"/>
                </a:solidFill>
                <a:latin typeface="Arial" panose="020B0604020202020204" pitchFamily="34" charset="0"/>
                <a:cs typeface="Arial" panose="020B0604020202020204" pitchFamily="34" charset="0"/>
              </a:rPr>
              <a:t>67-68C</a:t>
            </a:r>
            <a:r>
              <a:rPr lang="en-US" sz="1200" dirty="0">
                <a:solidFill>
                  <a:schemeClr val="bg1"/>
                </a:solidFill>
                <a:latin typeface="Arial" panose="020B0604020202020204" pitchFamily="34" charset="0"/>
                <a:cs typeface="Arial" panose="020B0604020202020204" pitchFamily="34" charset="0"/>
              </a:rPr>
              <a:t>, 589-605. </a:t>
            </a:r>
            <a:r>
              <a:rPr lang="en-US" sz="1200" dirty="0">
                <a:solidFill>
                  <a:schemeClr val="bg1"/>
                </a:solidFill>
                <a:latin typeface="Arial" panose="020B0604020202020204" pitchFamily="34" charset="0"/>
                <a:cs typeface="Arial" panose="020B0604020202020204" pitchFamily="34" charset="0"/>
                <a:hlinkClick r:id="rId4"/>
              </a:rPr>
              <a:t>DOI: </a:t>
            </a:r>
            <a:r>
              <a:rPr lang="en-US" sz="1200" dirty="0" smtClean="0">
                <a:solidFill>
                  <a:schemeClr val="bg1"/>
                </a:solidFill>
                <a:latin typeface="Arial" panose="020B0604020202020204" pitchFamily="34" charset="0"/>
                <a:cs typeface="Arial" panose="020B0604020202020204" pitchFamily="34" charset="0"/>
                <a:hlinkClick r:id="rId4"/>
              </a:rPr>
              <a:t>10.1016/S0169-8095(03)00076-0</a:t>
            </a:r>
            <a:r>
              <a:rPr lang="en-US" sz="1200" dirty="0" smtClean="0">
                <a:solidFill>
                  <a:schemeClr val="bg1"/>
                </a:solidFill>
                <a:latin typeface="Arial" panose="020B0604020202020204" pitchFamily="34" charset="0"/>
                <a:cs typeface="Arial" panose="020B0604020202020204" pitchFamily="34" charset="0"/>
              </a:rPr>
              <a:t>.</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Wang, P.K., 2003. Moisture plumes above thunderstorm anvils and </a:t>
            </a:r>
            <a:r>
              <a:rPr lang="en-US" sz="1200" dirty="0" smtClean="0">
                <a:solidFill>
                  <a:schemeClr val="bg1"/>
                </a:solidFill>
                <a:latin typeface="Arial" panose="020B0604020202020204" pitchFamily="34" charset="0"/>
                <a:cs typeface="Arial" panose="020B0604020202020204" pitchFamily="34" charset="0"/>
              </a:rPr>
              <a:t>their contributions </a:t>
            </a:r>
            <a:r>
              <a:rPr lang="en-US" sz="1200" dirty="0">
                <a:solidFill>
                  <a:schemeClr val="bg1"/>
                </a:solidFill>
                <a:latin typeface="Arial" panose="020B0604020202020204" pitchFamily="34" charset="0"/>
                <a:cs typeface="Arial" panose="020B0604020202020204" pitchFamily="34" charset="0"/>
              </a:rPr>
              <a:t>to cross tropopause transport </a:t>
            </a:r>
            <a:r>
              <a:rPr lang="en-US" sz="1200" dirty="0" smtClean="0">
                <a:solidFill>
                  <a:schemeClr val="bg1"/>
                </a:solidFill>
                <a:latin typeface="Arial" panose="020B0604020202020204" pitchFamily="34" charset="0"/>
                <a:cs typeface="Arial" panose="020B0604020202020204" pitchFamily="34" charset="0"/>
              </a:rPr>
              <a:t/>
            </a:r>
            <a:br>
              <a:rPr lang="en-US" sz="1200" dirty="0" smtClean="0">
                <a:solidFill>
                  <a:schemeClr val="bg1"/>
                </a:solidFill>
                <a:latin typeface="Arial" panose="020B0604020202020204" pitchFamily="34" charset="0"/>
                <a:cs typeface="Arial" panose="020B0604020202020204" pitchFamily="34" charset="0"/>
              </a:rPr>
            </a:br>
            <a:r>
              <a:rPr lang="en-US" sz="1200" dirty="0" smtClean="0">
                <a:solidFill>
                  <a:schemeClr val="bg1"/>
                </a:solidFill>
                <a:latin typeface="Arial" panose="020B0604020202020204" pitchFamily="34" charset="0"/>
                <a:cs typeface="Arial" panose="020B0604020202020204" pitchFamily="34" charset="0"/>
              </a:rPr>
              <a:t>of </a:t>
            </a:r>
            <a:r>
              <a:rPr lang="en-US" sz="1200" dirty="0">
                <a:solidFill>
                  <a:schemeClr val="bg1"/>
                </a:solidFill>
                <a:latin typeface="Arial" panose="020B0604020202020204" pitchFamily="34" charset="0"/>
                <a:cs typeface="Arial" panose="020B0604020202020204" pitchFamily="34" charset="0"/>
              </a:rPr>
              <a:t>water vapor in </a:t>
            </a:r>
            <a:r>
              <a:rPr lang="en-US" sz="1200" dirty="0" err="1">
                <a:solidFill>
                  <a:schemeClr val="bg1"/>
                </a:solidFill>
                <a:latin typeface="Arial" panose="020B0604020202020204" pitchFamily="34" charset="0"/>
                <a:cs typeface="Arial" panose="020B0604020202020204" pitchFamily="34" charset="0"/>
              </a:rPr>
              <a:t>midlatitudes</a:t>
            </a:r>
            <a:r>
              <a:rPr lang="en-US" sz="1200" dirty="0">
                <a:solidFill>
                  <a:schemeClr val="bg1"/>
                </a:solidFill>
                <a:latin typeface="Arial" panose="020B0604020202020204" pitchFamily="34" charset="0"/>
                <a:cs typeface="Arial" panose="020B0604020202020204" pitchFamily="34" charset="0"/>
              </a:rPr>
              <a:t>. J. </a:t>
            </a:r>
            <a:r>
              <a:rPr lang="en-US" sz="1200" dirty="0" err="1">
                <a:solidFill>
                  <a:schemeClr val="bg1"/>
                </a:solidFill>
                <a:latin typeface="Arial" panose="020B0604020202020204" pitchFamily="34" charset="0"/>
                <a:cs typeface="Arial" panose="020B0604020202020204" pitchFamily="34" charset="0"/>
              </a:rPr>
              <a:t>Geophys</a:t>
            </a:r>
            <a:r>
              <a:rPr lang="en-US" sz="1200" dirty="0">
                <a:solidFill>
                  <a:schemeClr val="bg1"/>
                </a:solidFill>
                <a:latin typeface="Arial" panose="020B0604020202020204" pitchFamily="34" charset="0"/>
                <a:cs typeface="Arial" panose="020B0604020202020204" pitchFamily="34" charset="0"/>
              </a:rPr>
              <a:t>. Res. </a:t>
            </a:r>
            <a:r>
              <a:rPr lang="en-US" sz="1200" b="1" dirty="0">
                <a:solidFill>
                  <a:schemeClr val="bg1"/>
                </a:solidFill>
                <a:latin typeface="Arial" panose="020B0604020202020204" pitchFamily="34" charset="0"/>
                <a:cs typeface="Arial" panose="020B0604020202020204" pitchFamily="34" charset="0"/>
              </a:rPr>
              <a:t>108 (D6)</a:t>
            </a:r>
            <a:r>
              <a:rPr lang="en-US" sz="1200" dirty="0">
                <a:solidFill>
                  <a:schemeClr val="bg1"/>
                </a:solidFill>
                <a:latin typeface="Arial" panose="020B0604020202020204" pitchFamily="34" charset="0"/>
                <a:cs typeface="Arial" panose="020B0604020202020204" pitchFamily="34" charset="0"/>
              </a:rPr>
              <a:t>, 4194. </a:t>
            </a:r>
            <a:r>
              <a:rPr lang="en-US" sz="1200" dirty="0" smtClean="0">
                <a:solidFill>
                  <a:schemeClr val="bg1"/>
                </a:solidFill>
                <a:latin typeface="Arial" panose="020B0604020202020204" pitchFamily="34" charset="0"/>
                <a:cs typeface="Arial" panose="020B0604020202020204" pitchFamily="34" charset="0"/>
                <a:hlinkClick r:id="rId5"/>
              </a:rPr>
              <a:t>DOI:10.1029/2003JD002581</a:t>
            </a:r>
            <a:r>
              <a:rPr lang="en-US" sz="1200" dirty="0" smtClean="0">
                <a:solidFill>
                  <a:schemeClr val="bg1"/>
                </a:solidFill>
                <a:latin typeface="Arial" panose="020B0604020202020204" pitchFamily="34" charset="0"/>
                <a:cs typeface="Arial" panose="020B0604020202020204" pitchFamily="34" charset="0"/>
              </a:rPr>
              <a:t>.</a:t>
            </a:r>
          </a:p>
          <a:p>
            <a:endParaRPr lang="en-US" sz="1200" dirty="0" smtClean="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Wang P. K., Su S-H., Setvák M., Lin H-M., Rabin R. M., 2010: Ship wave signature at the cloud top of </a:t>
            </a:r>
            <a:r>
              <a:rPr lang="en-US" sz="1200" dirty="0" smtClean="0">
                <a:solidFill>
                  <a:schemeClr val="bg1"/>
                </a:solidFill>
                <a:latin typeface="Arial" panose="020B0604020202020204" pitchFamily="34" charset="0"/>
                <a:cs typeface="Arial" panose="020B0604020202020204" pitchFamily="34" charset="0"/>
              </a:rPr>
              <a:t>deep convective </a:t>
            </a:r>
            <a:r>
              <a:rPr lang="en-US" sz="1200" dirty="0">
                <a:solidFill>
                  <a:schemeClr val="bg1"/>
                </a:solidFill>
                <a:latin typeface="Arial" panose="020B0604020202020204" pitchFamily="34" charset="0"/>
                <a:cs typeface="Arial" panose="020B0604020202020204" pitchFamily="34" charset="0"/>
              </a:rPr>
              <a:t>storms. Atmos. Research, </a:t>
            </a:r>
            <a:r>
              <a:rPr lang="en-US" sz="1200" b="1" dirty="0">
                <a:solidFill>
                  <a:schemeClr val="bg1"/>
                </a:solidFill>
                <a:latin typeface="Arial" panose="020B0604020202020204" pitchFamily="34" charset="0"/>
                <a:cs typeface="Arial" panose="020B0604020202020204" pitchFamily="34" charset="0"/>
              </a:rPr>
              <a:t>97</a:t>
            </a:r>
            <a:r>
              <a:rPr lang="en-US" sz="1200" dirty="0">
                <a:solidFill>
                  <a:schemeClr val="bg1"/>
                </a:solidFill>
                <a:latin typeface="Arial" panose="020B0604020202020204" pitchFamily="34" charset="0"/>
                <a:cs typeface="Arial" panose="020B0604020202020204" pitchFamily="34" charset="0"/>
              </a:rPr>
              <a:t>, 294-302, </a:t>
            </a:r>
            <a:r>
              <a:rPr lang="en-US" sz="1200" dirty="0">
                <a:solidFill>
                  <a:schemeClr val="bg1"/>
                </a:solidFill>
                <a:latin typeface="Arial" panose="020B0604020202020204" pitchFamily="34" charset="0"/>
                <a:cs typeface="Arial" panose="020B0604020202020204" pitchFamily="34" charset="0"/>
                <a:hlinkClick r:id="rId6"/>
              </a:rPr>
              <a:t>DOI: 10.1016/j.atmosres.2010.03.015</a:t>
            </a:r>
            <a:r>
              <a:rPr lang="en-US" sz="1200" dirty="0" smtClean="0">
                <a:solidFill>
                  <a:schemeClr val="bg1"/>
                </a:solidFill>
                <a:latin typeface="Arial" panose="020B0604020202020204" pitchFamily="34" charset="0"/>
                <a:cs typeface="Arial" panose="020B0604020202020204" pitchFamily="34" charset="0"/>
              </a:rPr>
              <a:t>. </a:t>
            </a:r>
          </a:p>
          <a:p>
            <a:endParaRPr lang="en-US" sz="1200" dirty="0">
              <a:solidFill>
                <a:schemeClr val="bg1"/>
              </a:solidFill>
              <a:latin typeface="Arial" panose="020B0604020202020204" pitchFamily="34" charset="0"/>
              <a:cs typeface="Arial" panose="020B0604020202020204" pitchFamily="34" charset="0"/>
            </a:endParaRPr>
          </a:p>
          <a:p>
            <a:r>
              <a:rPr lang="en-US" sz="1200" dirty="0" err="1">
                <a:solidFill>
                  <a:schemeClr val="bg1"/>
                </a:solidFill>
                <a:latin typeface="Arial" panose="020B0604020202020204" pitchFamily="34" charset="0"/>
                <a:cs typeface="Arial" panose="020B0604020202020204" pitchFamily="34" charset="0"/>
              </a:rPr>
              <a:t>Putsay</a:t>
            </a:r>
            <a:r>
              <a:rPr lang="en-US" sz="1200" dirty="0">
                <a:solidFill>
                  <a:schemeClr val="bg1"/>
                </a:solidFill>
                <a:latin typeface="Arial" panose="020B0604020202020204" pitchFamily="34" charset="0"/>
                <a:cs typeface="Arial" panose="020B0604020202020204" pitchFamily="34" charset="0"/>
              </a:rPr>
              <a:t> M., Simon A., Setvák M.; </a:t>
            </a:r>
            <a:r>
              <a:rPr lang="en-US" sz="1200" dirty="0" err="1">
                <a:solidFill>
                  <a:schemeClr val="bg1"/>
                </a:solidFill>
                <a:latin typeface="Arial" panose="020B0604020202020204" pitchFamily="34" charset="0"/>
                <a:cs typeface="Arial" panose="020B0604020202020204" pitchFamily="34" charset="0"/>
              </a:rPr>
              <a:t>Szenyán</a:t>
            </a:r>
            <a:r>
              <a:rPr lang="en-US" sz="1200" dirty="0">
                <a:solidFill>
                  <a:schemeClr val="bg1"/>
                </a:solidFill>
                <a:latin typeface="Arial" panose="020B0604020202020204" pitchFamily="34" charset="0"/>
                <a:cs typeface="Arial" panose="020B0604020202020204" pitchFamily="34" charset="0"/>
              </a:rPr>
              <a:t> I., </a:t>
            </a:r>
            <a:r>
              <a:rPr lang="en-US" sz="1200" dirty="0" err="1">
                <a:solidFill>
                  <a:schemeClr val="bg1"/>
                </a:solidFill>
                <a:latin typeface="Arial" panose="020B0604020202020204" pitchFamily="34" charset="0"/>
                <a:cs typeface="Arial" panose="020B0604020202020204" pitchFamily="34" charset="0"/>
              </a:rPr>
              <a:t>Kerkmann</a:t>
            </a:r>
            <a:r>
              <a:rPr lang="en-US" sz="1200" dirty="0">
                <a:solidFill>
                  <a:schemeClr val="bg1"/>
                </a:solidFill>
                <a:latin typeface="Arial" panose="020B0604020202020204" pitchFamily="34" charset="0"/>
                <a:cs typeface="Arial" panose="020B0604020202020204" pitchFamily="34" charset="0"/>
              </a:rPr>
              <a:t> J., 2013: Simultaneous observation of above-anvil </a:t>
            </a:r>
            <a:r>
              <a:rPr lang="en-US" sz="1200" dirty="0" smtClean="0">
                <a:solidFill>
                  <a:schemeClr val="bg1"/>
                </a:solidFill>
                <a:latin typeface="Arial" panose="020B0604020202020204" pitchFamily="34" charset="0"/>
                <a:cs typeface="Arial" panose="020B0604020202020204" pitchFamily="34" charset="0"/>
              </a:rPr>
              <a:t>ice plume </a:t>
            </a:r>
            <a:r>
              <a:rPr lang="en-US" sz="1200" dirty="0">
                <a:solidFill>
                  <a:schemeClr val="bg1"/>
                </a:solidFill>
                <a:latin typeface="Arial" panose="020B0604020202020204" pitchFamily="34" charset="0"/>
                <a:cs typeface="Arial" panose="020B0604020202020204" pitchFamily="34" charset="0"/>
              </a:rPr>
              <a:t>and plume-shaped BTD anomaly atop a convective storm. Atmos. Research, </a:t>
            </a:r>
            <a:r>
              <a:rPr lang="en-US" sz="1200" b="1" dirty="0">
                <a:solidFill>
                  <a:schemeClr val="bg1"/>
                </a:solidFill>
                <a:latin typeface="Arial" panose="020B0604020202020204" pitchFamily="34" charset="0"/>
                <a:cs typeface="Arial" panose="020B0604020202020204" pitchFamily="34" charset="0"/>
              </a:rPr>
              <a:t>123</a:t>
            </a:r>
            <a:r>
              <a:rPr lang="en-US" sz="1200" dirty="0">
                <a:solidFill>
                  <a:schemeClr val="bg1"/>
                </a:solidFill>
                <a:latin typeface="Arial" panose="020B0604020202020204" pitchFamily="34" charset="0"/>
                <a:cs typeface="Arial" panose="020B0604020202020204" pitchFamily="34" charset="0"/>
              </a:rPr>
              <a:t>, 293-304.</a:t>
            </a:r>
          </a:p>
          <a:p>
            <a:r>
              <a:rPr lang="en-US" sz="1200" dirty="0">
                <a:solidFill>
                  <a:schemeClr val="bg1"/>
                </a:solidFill>
                <a:latin typeface="Arial" panose="020B0604020202020204" pitchFamily="34" charset="0"/>
                <a:cs typeface="Arial" panose="020B0604020202020204" pitchFamily="34" charset="0"/>
                <a:hlinkClick r:id="rId7"/>
              </a:rPr>
              <a:t>DOI: 10.1016/j.atmosres.2012.07.025</a:t>
            </a:r>
            <a:r>
              <a:rPr lang="en-US" sz="1200" dirty="0">
                <a:solidFill>
                  <a:schemeClr val="bg1"/>
                </a:solidFill>
                <a:latin typeface="Arial" panose="020B0604020202020204" pitchFamily="34" charset="0"/>
                <a:cs typeface="Arial" panose="020B0604020202020204" pitchFamily="34" charset="0"/>
              </a:rPr>
              <a:t>.</a:t>
            </a:r>
          </a:p>
          <a:p>
            <a:endParaRPr lang="en-US" sz="1200" dirty="0" smtClean="0">
              <a:solidFill>
                <a:schemeClr val="bg1"/>
              </a:solidFill>
              <a:latin typeface="Arial" panose="020B0604020202020204" pitchFamily="34" charset="0"/>
              <a:cs typeface="Arial" panose="020B0604020202020204" pitchFamily="34" charset="0"/>
            </a:endParaRPr>
          </a:p>
          <a:p>
            <a:r>
              <a:rPr lang="en-US" sz="1200" dirty="0" err="1">
                <a:solidFill>
                  <a:schemeClr val="bg1"/>
                </a:solidFill>
                <a:latin typeface="Arial" panose="020B0604020202020204" pitchFamily="34" charset="0"/>
                <a:cs typeface="Arial" panose="020B0604020202020204" pitchFamily="34" charset="0"/>
              </a:rPr>
              <a:t>Homeyer</a:t>
            </a:r>
            <a:r>
              <a:rPr lang="en-US" sz="1200" dirty="0">
                <a:solidFill>
                  <a:schemeClr val="bg1"/>
                </a:solidFill>
                <a:latin typeface="Arial" panose="020B0604020202020204" pitchFamily="34" charset="0"/>
                <a:cs typeface="Arial" panose="020B0604020202020204" pitchFamily="34" charset="0"/>
              </a:rPr>
              <a:t>, C. R., J. D. McAuliffe, and K. M. </a:t>
            </a:r>
            <a:r>
              <a:rPr lang="en-US" sz="1200" dirty="0" err="1">
                <a:solidFill>
                  <a:schemeClr val="bg1"/>
                </a:solidFill>
                <a:latin typeface="Arial" panose="020B0604020202020204" pitchFamily="34" charset="0"/>
                <a:cs typeface="Arial" panose="020B0604020202020204" pitchFamily="34" charset="0"/>
              </a:rPr>
              <a:t>Bedka</a:t>
            </a:r>
            <a:r>
              <a:rPr lang="en-US" sz="1200" dirty="0">
                <a:solidFill>
                  <a:schemeClr val="bg1"/>
                </a:solidFill>
                <a:latin typeface="Arial" panose="020B0604020202020204" pitchFamily="34" charset="0"/>
                <a:cs typeface="Arial" panose="020B0604020202020204" pitchFamily="34" charset="0"/>
              </a:rPr>
              <a:t>, 2017: On the </a:t>
            </a:r>
            <a:r>
              <a:rPr lang="en-US" sz="1200" dirty="0" smtClean="0">
                <a:solidFill>
                  <a:schemeClr val="bg1"/>
                </a:solidFill>
                <a:latin typeface="Arial" panose="020B0604020202020204" pitchFamily="34" charset="0"/>
                <a:cs typeface="Arial" panose="020B0604020202020204" pitchFamily="34" charset="0"/>
              </a:rPr>
              <a:t>development of </a:t>
            </a:r>
            <a:r>
              <a:rPr lang="en-US" sz="1200" dirty="0">
                <a:solidFill>
                  <a:schemeClr val="bg1"/>
                </a:solidFill>
                <a:latin typeface="Arial" panose="020B0604020202020204" pitchFamily="34" charset="0"/>
                <a:cs typeface="Arial" panose="020B0604020202020204" pitchFamily="34" charset="0"/>
              </a:rPr>
              <a:t>above-anvil cirrus plumes in extratropical </a:t>
            </a:r>
            <a:r>
              <a:rPr lang="en-US" sz="1200" dirty="0" smtClean="0">
                <a:solidFill>
                  <a:schemeClr val="bg1"/>
                </a:solidFill>
                <a:latin typeface="Arial" panose="020B0604020202020204" pitchFamily="34" charset="0"/>
                <a:cs typeface="Arial" panose="020B0604020202020204" pitchFamily="34" charset="0"/>
              </a:rPr>
              <a:t>convection. J</a:t>
            </a:r>
            <a:r>
              <a:rPr lang="en-US" sz="1200" dirty="0">
                <a:solidFill>
                  <a:schemeClr val="bg1"/>
                </a:solidFill>
                <a:latin typeface="Arial" panose="020B0604020202020204" pitchFamily="34" charset="0"/>
                <a:cs typeface="Arial" panose="020B0604020202020204" pitchFamily="34" charset="0"/>
              </a:rPr>
              <a:t>. Atmos. Sci., </a:t>
            </a:r>
            <a:r>
              <a:rPr lang="en-US" sz="1200" b="1" dirty="0">
                <a:solidFill>
                  <a:schemeClr val="bg1"/>
                </a:solidFill>
                <a:latin typeface="Arial" panose="020B0604020202020204" pitchFamily="34" charset="0"/>
                <a:cs typeface="Arial" panose="020B0604020202020204" pitchFamily="34" charset="0"/>
              </a:rPr>
              <a:t>74</a:t>
            </a:r>
            <a:r>
              <a:rPr lang="en-US" sz="1200" dirty="0">
                <a:solidFill>
                  <a:schemeClr val="bg1"/>
                </a:solidFill>
                <a:latin typeface="Arial" panose="020B0604020202020204" pitchFamily="34" charset="0"/>
                <a:cs typeface="Arial" panose="020B0604020202020204" pitchFamily="34" charset="0"/>
              </a:rPr>
              <a:t>, 1617–1633, </a:t>
            </a:r>
            <a:r>
              <a:rPr lang="en-US" sz="1200" dirty="0" smtClean="0">
                <a:solidFill>
                  <a:schemeClr val="bg1"/>
                </a:solidFill>
                <a:latin typeface="Arial" panose="020B0604020202020204" pitchFamily="34" charset="0"/>
                <a:cs typeface="Arial" panose="020B0604020202020204" pitchFamily="34" charset="0"/>
                <a:hlinkClick r:id="rId8"/>
              </a:rPr>
              <a:t>DOI: doi.org/10.1175/JAS-D-16-0269.1</a:t>
            </a:r>
            <a:r>
              <a:rPr lang="en-US" sz="1200" dirty="0">
                <a:solidFill>
                  <a:schemeClr val="bg1"/>
                </a:solidFill>
                <a:latin typeface="Arial" panose="020B0604020202020204" pitchFamily="34" charset="0"/>
                <a:cs typeface="Arial" panose="020B0604020202020204" pitchFamily="34" charset="0"/>
              </a:rPr>
              <a:t>.</a:t>
            </a:r>
            <a:endParaRPr lang="en-US" sz="1200" dirty="0" smtClean="0">
              <a:solidFill>
                <a:schemeClr val="bg1"/>
              </a:solidFill>
              <a:latin typeface="Arial" panose="020B0604020202020204" pitchFamily="34" charset="0"/>
              <a:cs typeface="Arial" panose="020B0604020202020204" pitchFamily="34" charset="0"/>
            </a:endParaRPr>
          </a:p>
          <a:p>
            <a:endParaRPr lang="en-US" sz="1200" dirty="0">
              <a:solidFill>
                <a:schemeClr val="bg1"/>
              </a:solidFill>
              <a:latin typeface="Arial" panose="020B0604020202020204" pitchFamily="34" charset="0"/>
              <a:cs typeface="Arial" panose="020B0604020202020204" pitchFamily="34" charset="0"/>
            </a:endParaRPr>
          </a:p>
          <a:p>
            <a:r>
              <a:rPr lang="en-US" sz="1200" dirty="0" err="1" smtClean="0">
                <a:solidFill>
                  <a:schemeClr val="bg1"/>
                </a:solidFill>
                <a:latin typeface="Arial" panose="020B0604020202020204" pitchFamily="34" charset="0"/>
                <a:cs typeface="Arial" panose="020B0604020202020204" pitchFamily="34" charset="0"/>
              </a:rPr>
              <a:t>Bedka</a:t>
            </a:r>
            <a:r>
              <a:rPr lang="en-US" sz="1200" dirty="0">
                <a:solidFill>
                  <a:schemeClr val="bg1"/>
                </a:solidFill>
                <a:latin typeface="Arial" panose="020B0604020202020204" pitchFamily="34" charset="0"/>
                <a:cs typeface="Arial" panose="020B0604020202020204" pitchFamily="34" charset="0"/>
              </a:rPr>
              <a:t>, K., E. Murillo, C. </a:t>
            </a:r>
            <a:r>
              <a:rPr lang="en-US" sz="1200" dirty="0" err="1">
                <a:solidFill>
                  <a:schemeClr val="bg1"/>
                </a:solidFill>
                <a:latin typeface="Arial" panose="020B0604020202020204" pitchFamily="34" charset="0"/>
                <a:cs typeface="Arial" panose="020B0604020202020204" pitchFamily="34" charset="0"/>
              </a:rPr>
              <a:t>Homeyer</a:t>
            </a:r>
            <a:r>
              <a:rPr lang="en-US" sz="1200" dirty="0">
                <a:solidFill>
                  <a:schemeClr val="bg1"/>
                </a:solidFill>
                <a:latin typeface="Arial" panose="020B0604020202020204" pitchFamily="34" charset="0"/>
                <a:cs typeface="Arial" panose="020B0604020202020204" pitchFamily="34" charset="0"/>
              </a:rPr>
              <a:t>, B. </a:t>
            </a:r>
            <a:r>
              <a:rPr lang="en-US" sz="1200" dirty="0" err="1">
                <a:solidFill>
                  <a:schemeClr val="bg1"/>
                </a:solidFill>
                <a:latin typeface="Arial" panose="020B0604020202020204" pitchFamily="34" charset="0"/>
                <a:cs typeface="Arial" panose="020B0604020202020204" pitchFamily="34" charset="0"/>
              </a:rPr>
              <a:t>Scarino</a:t>
            </a:r>
            <a:r>
              <a:rPr lang="en-US" sz="1200" dirty="0">
                <a:solidFill>
                  <a:schemeClr val="bg1"/>
                </a:solidFill>
                <a:latin typeface="Arial" panose="020B0604020202020204" pitchFamily="34" charset="0"/>
                <a:cs typeface="Arial" panose="020B0604020202020204" pitchFamily="34" charset="0"/>
              </a:rPr>
              <a:t>, and H. </a:t>
            </a:r>
            <a:r>
              <a:rPr lang="en-US" sz="1200" dirty="0" err="1">
                <a:solidFill>
                  <a:schemeClr val="bg1"/>
                </a:solidFill>
                <a:latin typeface="Arial" panose="020B0604020202020204" pitchFamily="34" charset="0"/>
                <a:cs typeface="Arial" panose="020B0604020202020204" pitchFamily="34" charset="0"/>
              </a:rPr>
              <a:t>Mersiovsky</a:t>
            </a:r>
            <a:r>
              <a:rPr lang="en-US" sz="1200" dirty="0">
                <a:solidFill>
                  <a:schemeClr val="bg1"/>
                </a:solidFill>
                <a:latin typeface="Arial" panose="020B0604020202020204" pitchFamily="34" charset="0"/>
                <a:cs typeface="Arial" panose="020B0604020202020204" pitchFamily="34" charset="0"/>
              </a:rPr>
              <a:t>, 2018: </a:t>
            </a:r>
            <a:r>
              <a:rPr lang="en-US" sz="1200" dirty="0" smtClean="0">
                <a:solidFill>
                  <a:schemeClr val="bg1"/>
                </a:solidFill>
                <a:latin typeface="Arial" panose="020B0604020202020204" pitchFamily="34" charset="0"/>
                <a:cs typeface="Arial" panose="020B0604020202020204" pitchFamily="34" charset="0"/>
              </a:rPr>
              <a:t>The Above </a:t>
            </a:r>
            <a:r>
              <a:rPr lang="en-US" sz="1200" dirty="0">
                <a:solidFill>
                  <a:schemeClr val="bg1"/>
                </a:solidFill>
                <a:latin typeface="Arial" panose="020B0604020202020204" pitchFamily="34" charset="0"/>
                <a:cs typeface="Arial" panose="020B0604020202020204" pitchFamily="34" charset="0"/>
              </a:rPr>
              <a:t>Anvil Cirrus Plume: An Important Severe Weather Indicator in Visible </a:t>
            </a:r>
            <a:r>
              <a:rPr lang="en-US" sz="1200" dirty="0" smtClean="0">
                <a:solidFill>
                  <a:schemeClr val="bg1"/>
                </a:solidFill>
                <a:latin typeface="Arial" panose="020B0604020202020204" pitchFamily="34" charset="0"/>
                <a:cs typeface="Arial" panose="020B0604020202020204" pitchFamily="34" charset="0"/>
              </a:rPr>
              <a:t>and Infrared </a:t>
            </a:r>
            <a:r>
              <a:rPr lang="en-US" sz="1200" dirty="0">
                <a:solidFill>
                  <a:schemeClr val="bg1"/>
                </a:solidFill>
                <a:latin typeface="Arial" panose="020B0604020202020204" pitchFamily="34" charset="0"/>
                <a:cs typeface="Arial" panose="020B0604020202020204" pitchFamily="34" charset="0"/>
              </a:rPr>
              <a:t>Satellite Imagery. </a:t>
            </a:r>
            <a:r>
              <a:rPr lang="en-US" sz="1200" dirty="0" err="1">
                <a:solidFill>
                  <a:schemeClr val="bg1"/>
                </a:solidFill>
                <a:latin typeface="Arial" panose="020B0604020202020204" pitchFamily="34" charset="0"/>
                <a:cs typeface="Arial" panose="020B0604020202020204" pitchFamily="34" charset="0"/>
              </a:rPr>
              <a:t>Wea</a:t>
            </a:r>
            <a:r>
              <a:rPr lang="en-US" sz="1200" dirty="0">
                <a:solidFill>
                  <a:schemeClr val="bg1"/>
                </a:solidFill>
                <a:latin typeface="Arial" panose="020B0604020202020204" pitchFamily="34" charset="0"/>
                <a:cs typeface="Arial" panose="020B0604020202020204" pitchFamily="34" charset="0"/>
              </a:rPr>
              <a:t>. </a:t>
            </a:r>
            <a:r>
              <a:rPr lang="en-US" sz="1200" dirty="0" smtClean="0">
                <a:solidFill>
                  <a:schemeClr val="bg1"/>
                </a:solidFill>
                <a:latin typeface="Arial" panose="020B0604020202020204" pitchFamily="34" charset="0"/>
                <a:cs typeface="Arial" panose="020B0604020202020204" pitchFamily="34" charset="0"/>
              </a:rPr>
              <a:t>Forecasting, </a:t>
            </a:r>
            <a:r>
              <a:rPr lang="en-US" sz="1200" b="1" dirty="0" smtClean="0">
                <a:solidFill>
                  <a:schemeClr val="bg1"/>
                </a:solidFill>
                <a:latin typeface="Arial" panose="020B0604020202020204" pitchFamily="34" charset="0"/>
                <a:cs typeface="Arial" panose="020B0604020202020204" pitchFamily="34" charset="0"/>
              </a:rPr>
              <a:t>33</a:t>
            </a:r>
            <a:r>
              <a:rPr lang="en-US" sz="1200" dirty="0" smtClean="0">
                <a:solidFill>
                  <a:schemeClr val="bg1"/>
                </a:solidFill>
                <a:latin typeface="Arial" panose="020B0604020202020204" pitchFamily="34" charset="0"/>
                <a:cs typeface="Arial" panose="020B0604020202020204" pitchFamily="34" charset="0"/>
              </a:rPr>
              <a:t>, 1159-1181. </a:t>
            </a:r>
            <a:br>
              <a:rPr lang="en-US" sz="1200" dirty="0" smtClean="0">
                <a:solidFill>
                  <a:schemeClr val="bg1"/>
                </a:solidFill>
                <a:latin typeface="Arial" panose="020B0604020202020204" pitchFamily="34" charset="0"/>
                <a:cs typeface="Arial" panose="020B0604020202020204" pitchFamily="34" charset="0"/>
              </a:rPr>
            </a:br>
            <a:r>
              <a:rPr lang="cs-CZ" sz="1200" dirty="0" smtClean="0">
                <a:solidFill>
                  <a:schemeClr val="bg1"/>
                </a:solidFill>
                <a:latin typeface="Arial" panose="020B0604020202020204" pitchFamily="34" charset="0"/>
                <a:cs typeface="Arial" panose="020B0604020202020204" pitchFamily="34" charset="0"/>
                <a:hlinkClick r:id="rId9"/>
              </a:rPr>
              <a:t>DOI</a:t>
            </a:r>
            <a:r>
              <a:rPr lang="cs-CZ" sz="1200" dirty="0">
                <a:solidFill>
                  <a:schemeClr val="bg1"/>
                </a:solidFill>
                <a:latin typeface="Arial" panose="020B0604020202020204" pitchFamily="34" charset="0"/>
                <a:cs typeface="Arial" panose="020B0604020202020204" pitchFamily="34" charset="0"/>
                <a:hlinkClick r:id="rId9"/>
              </a:rPr>
              <a:t>: 10.1175/WAF-D-18-0040.1</a:t>
            </a:r>
            <a:r>
              <a:rPr lang="cs-CZ" sz="1200" dirty="0">
                <a:solidFill>
                  <a:schemeClr val="bg1"/>
                </a:solidFill>
                <a:latin typeface="Arial" panose="020B0604020202020204" pitchFamily="34" charset="0"/>
                <a:cs typeface="Arial" panose="020B0604020202020204" pitchFamily="34" charset="0"/>
              </a:rPr>
              <a:t> </a:t>
            </a:r>
            <a:br>
              <a:rPr lang="cs-CZ" sz="1200" dirty="0">
                <a:solidFill>
                  <a:schemeClr val="bg1"/>
                </a:solidFill>
                <a:latin typeface="Arial" panose="020B0604020202020204" pitchFamily="34" charset="0"/>
                <a:cs typeface="Arial" panose="020B0604020202020204" pitchFamily="34" charset="0"/>
              </a:rPr>
            </a:br>
            <a:endParaRPr lang="en-US" sz="1200" dirty="0" smtClean="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2983725"/>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638238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Above Anvil Cirrus Plumes (AACP) – GOES-R series examples</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3" name="TextovéPole 2"/>
          <p:cNvSpPr txBox="1"/>
          <p:nvPr/>
        </p:nvSpPr>
        <p:spPr>
          <a:xfrm>
            <a:off x="2980634" y="6222216"/>
            <a:ext cx="5987537" cy="400110"/>
          </a:xfrm>
          <a:prstGeom prst="rect">
            <a:avLst/>
          </a:prstGeom>
          <a:noFill/>
        </p:spPr>
        <p:txBody>
          <a:bodyPr wrap="none" rtlCol="0">
            <a:spAutoFit/>
          </a:bodyPr>
          <a:lstStyle/>
          <a:p>
            <a:r>
              <a:rPr lang="en-US" sz="1000" dirty="0" smtClean="0">
                <a:solidFill>
                  <a:schemeClr val="bg1"/>
                </a:solidFill>
                <a:latin typeface="Arial" panose="020B0604020202020204" pitchFamily="34" charset="0"/>
                <a:cs typeface="Arial" panose="020B0604020202020204" pitchFamily="34" charset="0"/>
              </a:rPr>
              <a:t>05/06 May 2019  GOES-16, Texas, sandwich of IR band 16 and VIS band 2, see also the  </a:t>
            </a:r>
            <a:r>
              <a:rPr lang="en-US" sz="1000" b="1" dirty="0" smtClean="0">
                <a:solidFill>
                  <a:schemeClr val="bg1"/>
                </a:solidFill>
                <a:latin typeface="Arial" panose="020B0604020202020204" pitchFamily="34" charset="0"/>
                <a:cs typeface="Arial" panose="020B0604020202020204" pitchFamily="34" charset="0"/>
                <a:hlinkClick r:id="rId2" action="ppaction://hlinkfile"/>
              </a:rPr>
              <a:t>1-min LOOP</a:t>
            </a:r>
            <a:r>
              <a:rPr lang="en-US" sz="1000" dirty="0" smtClean="0">
                <a:solidFill>
                  <a:schemeClr val="bg1"/>
                </a:solidFill>
                <a:latin typeface="Arial" panose="020B0604020202020204" pitchFamily="34" charset="0"/>
                <a:cs typeface="Arial" panose="020B0604020202020204" pitchFamily="34" charset="0"/>
              </a:rPr>
              <a:t/>
            </a:r>
            <a:br>
              <a:rPr lang="en-US" sz="1000" dirty="0" smtClean="0">
                <a:solidFill>
                  <a:schemeClr val="bg1"/>
                </a:solidFill>
                <a:latin typeface="Arial" panose="020B0604020202020204" pitchFamily="34" charset="0"/>
                <a:cs typeface="Arial" panose="020B0604020202020204" pitchFamily="34" charset="0"/>
              </a:rPr>
            </a:br>
            <a:r>
              <a:rPr lang="en-US" sz="1000" dirty="0" smtClean="0">
                <a:solidFill>
                  <a:schemeClr val="bg1"/>
                </a:solidFill>
                <a:latin typeface="Arial" panose="020B0604020202020204" pitchFamily="34" charset="0"/>
                <a:cs typeface="Arial" panose="020B0604020202020204" pitchFamily="34" charset="0"/>
              </a:rPr>
              <a:t>Source: </a:t>
            </a:r>
            <a:r>
              <a:rPr lang="en-US" sz="1000" dirty="0" smtClean="0">
                <a:solidFill>
                  <a:schemeClr val="bg1"/>
                </a:solidFill>
                <a:latin typeface="Arial" panose="020B0604020202020204" pitchFamily="34" charset="0"/>
                <a:cs typeface="Arial" panose="020B0604020202020204" pitchFamily="34" charset="0"/>
                <a:hlinkClick r:id="rId3"/>
              </a:rPr>
              <a:t>NOAA RAMMB GOES-16/17 Loop </a:t>
            </a:r>
            <a:r>
              <a:rPr lang="en-US" sz="1000" dirty="0">
                <a:solidFill>
                  <a:schemeClr val="bg1"/>
                </a:solidFill>
                <a:latin typeface="Arial" panose="020B0604020202020204" pitchFamily="34" charset="0"/>
                <a:cs typeface="Arial" panose="020B0604020202020204" pitchFamily="34" charset="0"/>
                <a:hlinkClick r:id="rId3"/>
              </a:rPr>
              <a:t>of the </a:t>
            </a:r>
            <a:r>
              <a:rPr lang="en-US" sz="1000" dirty="0" smtClean="0">
                <a:solidFill>
                  <a:schemeClr val="bg1"/>
                </a:solidFill>
                <a:latin typeface="Arial" panose="020B0604020202020204" pitchFamily="34" charset="0"/>
                <a:cs typeface="Arial" panose="020B0604020202020204" pitchFamily="34" charset="0"/>
                <a:hlinkClick r:id="rId3"/>
              </a:rPr>
              <a:t>Day archive</a:t>
            </a:r>
            <a:r>
              <a:rPr lang="en-US" sz="1000" dirty="0" smtClean="0">
                <a:solidFill>
                  <a:schemeClr val="bg1"/>
                </a:solidFill>
                <a:latin typeface="Arial" panose="020B0604020202020204" pitchFamily="34" charset="0"/>
                <a:cs typeface="Arial" panose="020B0604020202020204" pitchFamily="34" charset="0"/>
              </a:rPr>
              <a:t>  &gt;&gt;&gt; </a:t>
            </a:r>
            <a:r>
              <a:rPr lang="en-US" sz="1000" dirty="0" smtClean="0">
                <a:solidFill>
                  <a:schemeClr val="bg1"/>
                </a:solidFill>
                <a:latin typeface="Arial" panose="020B0604020202020204" pitchFamily="34" charset="0"/>
                <a:cs typeface="Arial" panose="020B0604020202020204" pitchFamily="34" charset="0"/>
                <a:hlinkClick r:id="rId4"/>
              </a:rPr>
              <a:t>2019-05-05/06</a:t>
            </a:r>
            <a:endParaRPr lang="cs-CZ" sz="1000" dirty="0">
              <a:solidFill>
                <a:schemeClr val="bg1"/>
              </a:solidFill>
              <a:latin typeface="Arial" panose="020B0604020202020204" pitchFamily="34" charset="0"/>
              <a:cs typeface="Arial" panose="020B0604020202020204" pitchFamily="34" charset="0"/>
            </a:endParaRPr>
          </a:p>
        </p:txBody>
      </p:sp>
      <p:pic>
        <p:nvPicPr>
          <p:cNvPr id="4" name="Obrázek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41770" y="576000"/>
            <a:ext cx="7684525" cy="5580000"/>
          </a:xfrm>
          <a:prstGeom prst="rect">
            <a:avLst/>
          </a:prstGeom>
          <a:ln w="0">
            <a:solidFill>
              <a:schemeClr val="bg1">
                <a:lumMod val="50000"/>
              </a:schemeClr>
            </a:solidFill>
          </a:ln>
        </p:spPr>
      </p:pic>
    </p:spTree>
    <p:extLst>
      <p:ext uri="{BB962C8B-B14F-4D97-AF65-F5344CB8AC3E}">
        <p14:creationId xmlns:p14="http://schemas.microsoft.com/office/powerpoint/2010/main" val="3160229046"/>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638238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Above Anvil Cirrus Plumes (AACP) – GOES-R series examples</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4" name="TextovéPole 3"/>
          <p:cNvSpPr txBox="1"/>
          <p:nvPr/>
        </p:nvSpPr>
        <p:spPr>
          <a:xfrm>
            <a:off x="2981141" y="6217934"/>
            <a:ext cx="6683240" cy="400110"/>
          </a:xfrm>
          <a:prstGeom prst="rect">
            <a:avLst/>
          </a:prstGeom>
          <a:noFill/>
        </p:spPr>
        <p:txBody>
          <a:bodyPr wrap="none" rtlCol="0">
            <a:spAutoFit/>
          </a:bodyPr>
          <a:lstStyle/>
          <a:p>
            <a:r>
              <a:rPr lang="en-US" sz="1000" dirty="0" smtClean="0">
                <a:solidFill>
                  <a:schemeClr val="bg1"/>
                </a:solidFill>
                <a:latin typeface="Arial" panose="020B0604020202020204" pitchFamily="34" charset="0"/>
                <a:cs typeface="Arial" panose="020B0604020202020204" pitchFamily="34" charset="0"/>
              </a:rPr>
              <a:t>19/20 July 2020  GOES-16, eastern Wyoming, sandwich of IR band 16 and VIS band </a:t>
            </a:r>
            <a:r>
              <a:rPr lang="en-US" sz="1000" smtClean="0">
                <a:solidFill>
                  <a:schemeClr val="bg1"/>
                </a:solidFill>
                <a:latin typeface="Arial" panose="020B0604020202020204" pitchFamily="34" charset="0"/>
                <a:cs typeface="Arial" panose="020B0604020202020204" pitchFamily="34" charset="0"/>
              </a:rPr>
              <a:t>2, see also the  </a:t>
            </a:r>
            <a:r>
              <a:rPr lang="en-US" sz="1000" b="1" dirty="0" smtClean="0">
                <a:solidFill>
                  <a:schemeClr val="bg1"/>
                </a:solidFill>
                <a:latin typeface="Arial" panose="020B0604020202020204" pitchFamily="34" charset="0"/>
                <a:cs typeface="Arial" panose="020B0604020202020204" pitchFamily="34" charset="0"/>
                <a:hlinkClick r:id="rId2" action="ppaction://hlinkfile"/>
              </a:rPr>
              <a:t>1-min LOOP</a:t>
            </a:r>
            <a:r>
              <a:rPr lang="en-US" sz="1000" dirty="0" smtClean="0">
                <a:solidFill>
                  <a:schemeClr val="bg1"/>
                </a:solidFill>
                <a:latin typeface="Arial" panose="020B0604020202020204" pitchFamily="34" charset="0"/>
                <a:cs typeface="Arial" panose="020B0604020202020204" pitchFamily="34" charset="0"/>
              </a:rPr>
              <a:t> </a:t>
            </a:r>
            <a:endParaRPr lang="en-US" sz="1000" dirty="0">
              <a:solidFill>
                <a:schemeClr val="bg1"/>
              </a:solidFill>
              <a:latin typeface="Arial" panose="020B0604020202020204" pitchFamily="34" charset="0"/>
              <a:cs typeface="Arial" panose="020B0604020202020204" pitchFamily="34" charset="0"/>
            </a:endParaRPr>
          </a:p>
          <a:p>
            <a:r>
              <a:rPr lang="en-US" sz="1000" dirty="0" smtClean="0">
                <a:solidFill>
                  <a:schemeClr val="bg1"/>
                </a:solidFill>
                <a:latin typeface="Arial" panose="020B0604020202020204" pitchFamily="34" charset="0"/>
                <a:cs typeface="Arial" panose="020B0604020202020204" pitchFamily="34" charset="0"/>
              </a:rPr>
              <a:t>Source: </a:t>
            </a:r>
            <a:r>
              <a:rPr lang="en-US" sz="1000" dirty="0" smtClean="0">
                <a:solidFill>
                  <a:schemeClr val="bg1"/>
                </a:solidFill>
                <a:latin typeface="Arial" panose="020B0604020202020204" pitchFamily="34" charset="0"/>
                <a:cs typeface="Arial" panose="020B0604020202020204" pitchFamily="34" charset="0"/>
                <a:hlinkClick r:id="rId3"/>
              </a:rPr>
              <a:t>NOAA RAMMB GOES-16/17 Loop </a:t>
            </a:r>
            <a:r>
              <a:rPr lang="en-US" sz="1000" dirty="0">
                <a:solidFill>
                  <a:schemeClr val="bg1"/>
                </a:solidFill>
                <a:latin typeface="Arial" panose="020B0604020202020204" pitchFamily="34" charset="0"/>
                <a:cs typeface="Arial" panose="020B0604020202020204" pitchFamily="34" charset="0"/>
                <a:hlinkClick r:id="rId3"/>
              </a:rPr>
              <a:t>of the </a:t>
            </a:r>
            <a:r>
              <a:rPr lang="en-US" sz="1000" dirty="0" smtClean="0">
                <a:solidFill>
                  <a:schemeClr val="bg1"/>
                </a:solidFill>
                <a:latin typeface="Arial" panose="020B0604020202020204" pitchFamily="34" charset="0"/>
                <a:cs typeface="Arial" panose="020B0604020202020204" pitchFamily="34" charset="0"/>
                <a:hlinkClick r:id="rId3"/>
              </a:rPr>
              <a:t>Day archive</a:t>
            </a:r>
            <a:r>
              <a:rPr lang="en-US" sz="1000" dirty="0" smtClean="0">
                <a:solidFill>
                  <a:schemeClr val="bg1"/>
                </a:solidFill>
                <a:latin typeface="Arial" panose="020B0604020202020204" pitchFamily="34" charset="0"/>
                <a:cs typeface="Arial" panose="020B0604020202020204" pitchFamily="34" charset="0"/>
              </a:rPr>
              <a:t>  &gt;&gt;&gt;  </a:t>
            </a:r>
            <a:r>
              <a:rPr lang="en-US" sz="1000" dirty="0" smtClean="0">
                <a:solidFill>
                  <a:schemeClr val="bg1"/>
                </a:solidFill>
                <a:latin typeface="Arial" panose="020B0604020202020204" pitchFamily="34" charset="0"/>
                <a:cs typeface="Arial" panose="020B0604020202020204" pitchFamily="34" charset="0"/>
                <a:hlinkClick r:id="rId4"/>
              </a:rPr>
              <a:t>2020-07-20</a:t>
            </a:r>
            <a:r>
              <a:rPr lang="en-US" sz="1000" dirty="0" smtClean="0">
                <a:solidFill>
                  <a:schemeClr val="bg1"/>
                </a:solidFill>
                <a:latin typeface="Arial" panose="020B0604020202020204" pitchFamily="34" charset="0"/>
                <a:cs typeface="Arial" panose="020B0604020202020204" pitchFamily="34" charset="0"/>
              </a:rPr>
              <a:t>   </a:t>
            </a:r>
            <a:endParaRPr lang="cs-CZ" sz="1000" dirty="0">
              <a:solidFill>
                <a:schemeClr val="bg1"/>
              </a:solidFill>
              <a:latin typeface="Arial" panose="020B0604020202020204" pitchFamily="34" charset="0"/>
              <a:cs typeface="Arial" panose="020B0604020202020204" pitchFamily="34" charset="0"/>
            </a:endParaRPr>
          </a:p>
        </p:txBody>
      </p:sp>
      <p:pic>
        <p:nvPicPr>
          <p:cNvPr id="5" name="Obrázek 4"/>
          <p:cNvPicPr>
            <a:picLocks noChangeAspect="1"/>
          </p:cNvPicPr>
          <p:nvPr/>
        </p:nvPicPr>
        <p:blipFill>
          <a:blip r:embed="rId5">
            <a:lum contrast="12000"/>
            <a:extLst>
              <a:ext uri="{28A0092B-C50C-407E-A947-70E740481C1C}">
                <a14:useLocalDpi xmlns:a14="http://schemas.microsoft.com/office/drawing/2010/main" val="0"/>
              </a:ext>
            </a:extLst>
          </a:blip>
          <a:stretch>
            <a:fillRect/>
          </a:stretch>
        </p:blipFill>
        <p:spPr>
          <a:xfrm>
            <a:off x="2379703" y="576000"/>
            <a:ext cx="7444007" cy="5580000"/>
          </a:xfrm>
          <a:prstGeom prst="rect">
            <a:avLst/>
          </a:prstGeom>
          <a:ln w="0">
            <a:solidFill>
              <a:schemeClr val="bg1">
                <a:lumMod val="50000"/>
              </a:schemeClr>
            </a:solidFill>
          </a:ln>
        </p:spPr>
      </p:pic>
    </p:spTree>
    <p:extLst>
      <p:ext uri="{BB962C8B-B14F-4D97-AF65-F5344CB8AC3E}">
        <p14:creationId xmlns:p14="http://schemas.microsoft.com/office/powerpoint/2010/main" val="1678518695"/>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5" y="141394"/>
            <a:ext cx="6382381"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Above Anvil Cirrus Plumes (AACP) – GOES-R series examples</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4" name="TextovéPole 3"/>
          <p:cNvSpPr txBox="1"/>
          <p:nvPr/>
        </p:nvSpPr>
        <p:spPr>
          <a:xfrm>
            <a:off x="2981141" y="6217934"/>
            <a:ext cx="6966972" cy="400110"/>
          </a:xfrm>
          <a:prstGeom prst="rect">
            <a:avLst/>
          </a:prstGeom>
          <a:noFill/>
        </p:spPr>
        <p:txBody>
          <a:bodyPr wrap="none" rtlCol="0">
            <a:spAutoFit/>
          </a:bodyPr>
          <a:lstStyle/>
          <a:p>
            <a:r>
              <a:rPr lang="en-US" sz="1000" b="1" smtClean="0">
                <a:solidFill>
                  <a:schemeClr val="bg1"/>
                </a:solidFill>
                <a:latin typeface="Arial" panose="020B0604020202020204" pitchFamily="34" charset="0"/>
                <a:cs typeface="Arial" panose="020B0604020202020204" pitchFamily="34" charset="0"/>
              </a:rPr>
              <a:t>29 April 2025</a:t>
            </a:r>
            <a:r>
              <a:rPr lang="en-US" sz="1000" smtClean="0">
                <a:solidFill>
                  <a:schemeClr val="bg1"/>
                </a:solidFill>
                <a:latin typeface="Arial" panose="020B0604020202020204" pitchFamily="34" charset="0"/>
                <a:cs typeface="Arial" panose="020B0604020202020204" pitchFamily="34" charset="0"/>
              </a:rPr>
              <a:t> 1720-2330 UTC GOES-19 (GOES East), Texas, ABI visible </a:t>
            </a:r>
            <a:r>
              <a:rPr lang="en-US" sz="1000" dirty="0" smtClean="0">
                <a:solidFill>
                  <a:schemeClr val="bg1"/>
                </a:solidFill>
                <a:latin typeface="Arial" panose="020B0604020202020204" pitchFamily="34" charset="0"/>
                <a:cs typeface="Arial" panose="020B0604020202020204" pitchFamily="34" charset="0"/>
              </a:rPr>
              <a:t>band 2</a:t>
            </a:r>
            <a:r>
              <a:rPr lang="en-US" sz="1000" smtClean="0">
                <a:solidFill>
                  <a:schemeClr val="bg1"/>
                </a:solidFill>
                <a:latin typeface="Arial" panose="020B0604020202020204" pitchFamily="34" charset="0"/>
                <a:cs typeface="Arial" panose="020B0604020202020204" pitchFamily="34" charset="0"/>
              </a:rPr>
              <a:t>, see also the mesoscale </a:t>
            </a:r>
            <a:r>
              <a:rPr lang="en-US" sz="1000" b="1" dirty="0" smtClean="0">
                <a:solidFill>
                  <a:schemeClr val="bg1"/>
                </a:solidFill>
                <a:latin typeface="Arial" panose="020B0604020202020204" pitchFamily="34" charset="0"/>
                <a:cs typeface="Arial" panose="020B0604020202020204" pitchFamily="34" charset="0"/>
                <a:hlinkClick r:id="rId2" action="ppaction://hlinkfile"/>
              </a:rPr>
              <a:t>1-min LOOP</a:t>
            </a:r>
            <a:r>
              <a:rPr lang="en-US" sz="1000" dirty="0" smtClean="0">
                <a:solidFill>
                  <a:schemeClr val="bg1"/>
                </a:solidFill>
                <a:latin typeface="Arial" panose="020B0604020202020204" pitchFamily="34" charset="0"/>
                <a:cs typeface="Arial" panose="020B0604020202020204" pitchFamily="34" charset="0"/>
              </a:rPr>
              <a:t> </a:t>
            </a:r>
            <a:endParaRPr lang="en-US" sz="1000" dirty="0">
              <a:solidFill>
                <a:schemeClr val="bg1"/>
              </a:solidFill>
              <a:latin typeface="Arial" panose="020B0604020202020204" pitchFamily="34" charset="0"/>
              <a:cs typeface="Arial" panose="020B0604020202020204" pitchFamily="34" charset="0"/>
            </a:endParaRPr>
          </a:p>
          <a:p>
            <a:r>
              <a:rPr lang="en-US" sz="1000" smtClean="0">
                <a:solidFill>
                  <a:schemeClr val="bg1"/>
                </a:solidFill>
                <a:latin typeface="Arial" panose="020B0604020202020204" pitchFamily="34" charset="0"/>
                <a:cs typeface="Arial" panose="020B0604020202020204" pitchFamily="34" charset="0"/>
              </a:rPr>
              <a:t>Source</a:t>
            </a:r>
            <a:r>
              <a:rPr lang="en-US" sz="1000">
                <a:solidFill>
                  <a:schemeClr val="bg1"/>
                </a:solidFill>
                <a:latin typeface="Arial" panose="020B0604020202020204" pitchFamily="34" charset="0"/>
                <a:cs typeface="Arial" panose="020B0604020202020204" pitchFamily="34" charset="0"/>
              </a:rPr>
              <a:t>: </a:t>
            </a:r>
            <a:r>
              <a:rPr lang="en-US" sz="1000">
                <a:solidFill>
                  <a:schemeClr val="bg1"/>
                </a:solidFill>
                <a:latin typeface="Arial" panose="020B0604020202020204" pitchFamily="34" charset="0"/>
                <a:cs typeface="Arial" panose="020B0604020202020204" pitchFamily="34" charset="0"/>
                <a:hlinkClick r:id="rId3"/>
              </a:rPr>
              <a:t>https://satlib.cira.colostate.edu/loop_of_the_day/severe-storm-bubbles-up-in-texas</a:t>
            </a:r>
            <a:r>
              <a:rPr lang="en-US" sz="1000" smtClean="0">
                <a:solidFill>
                  <a:schemeClr val="bg1"/>
                </a:solidFill>
                <a:latin typeface="Arial" panose="020B0604020202020204" pitchFamily="34" charset="0"/>
                <a:cs typeface="Arial" panose="020B0604020202020204" pitchFamily="34" charset="0"/>
                <a:hlinkClick r:id="rId3"/>
              </a:rPr>
              <a:t>/</a:t>
            </a:r>
            <a:r>
              <a:rPr lang="en-US" sz="1000" smtClean="0">
                <a:solidFill>
                  <a:schemeClr val="bg1"/>
                </a:solidFill>
                <a:latin typeface="Arial" panose="020B0604020202020204" pitchFamily="34" charset="0"/>
                <a:cs typeface="Arial" panose="020B0604020202020204" pitchFamily="34" charset="0"/>
              </a:rPr>
              <a:t> </a:t>
            </a:r>
            <a:endParaRPr lang="cs-CZ" sz="1000" dirty="0">
              <a:solidFill>
                <a:schemeClr val="bg1"/>
              </a:solidFill>
              <a:latin typeface="Arial" panose="020B0604020202020204" pitchFamily="34" charset="0"/>
              <a:cs typeface="Arial" panose="020B0604020202020204" pitchFamily="34" charset="0"/>
            </a:endParaRPr>
          </a:p>
        </p:txBody>
      </p:sp>
      <p:pic>
        <p:nvPicPr>
          <p:cNvPr id="3" name="Obrázek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22085" y="576000"/>
            <a:ext cx="9920000" cy="5580000"/>
          </a:xfrm>
          <a:prstGeom prst="rect">
            <a:avLst/>
          </a:prstGeom>
          <a:ln w="0">
            <a:solidFill>
              <a:schemeClr val="bg1">
                <a:lumMod val="50000"/>
              </a:schemeClr>
            </a:solidFill>
          </a:ln>
        </p:spPr>
      </p:pic>
    </p:spTree>
    <p:extLst>
      <p:ext uri="{BB962C8B-B14F-4D97-AF65-F5344CB8AC3E}">
        <p14:creationId xmlns:p14="http://schemas.microsoft.com/office/powerpoint/2010/main" val="113373822"/>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387265" y="577267"/>
            <a:ext cx="8954919" cy="523220"/>
          </a:xfrm>
          <a:prstGeom prst="rect">
            <a:avLst/>
          </a:prstGeom>
        </p:spPr>
        <p:txBody>
          <a:bodyPr wrap="square">
            <a:spAutoFit/>
          </a:bodyPr>
          <a:lstStyle/>
          <a:p>
            <a:r>
              <a:rPr lang="en-US" sz="1400" dirty="0" smtClean="0">
                <a:solidFill>
                  <a:schemeClr val="bg1"/>
                </a:solidFill>
                <a:latin typeface="Arial" panose="020B0604020202020204" pitchFamily="34" charset="0"/>
                <a:cs typeface="Arial" panose="020B0604020202020204" pitchFamily="34" charset="0"/>
              </a:rPr>
              <a:t>Other interesting convective storm cases (namely focused at OTs and plumes) available online at </a:t>
            </a:r>
            <a:br>
              <a:rPr lang="en-US" sz="1400" dirty="0" smtClean="0">
                <a:solidFill>
                  <a:schemeClr val="bg1"/>
                </a:solidFill>
                <a:latin typeface="Arial" panose="020B0604020202020204" pitchFamily="34" charset="0"/>
                <a:cs typeface="Arial" panose="020B0604020202020204" pitchFamily="34" charset="0"/>
              </a:rPr>
            </a:br>
            <a:r>
              <a:rPr lang="en-US" sz="1400" dirty="0" smtClean="0">
                <a:solidFill>
                  <a:schemeClr val="bg1"/>
                </a:solidFill>
                <a:latin typeface="Arial" panose="020B0604020202020204" pitchFamily="34" charset="0"/>
                <a:cs typeface="Arial" panose="020B0604020202020204" pitchFamily="34" charset="0"/>
                <a:hlinkClick r:id="rId2"/>
              </a:rPr>
              <a:t>NOAA </a:t>
            </a:r>
            <a:r>
              <a:rPr lang="en-US" sz="1400" dirty="0">
                <a:solidFill>
                  <a:schemeClr val="bg1"/>
                </a:solidFill>
                <a:latin typeface="Arial" panose="020B0604020202020204" pitchFamily="34" charset="0"/>
                <a:cs typeface="Arial" panose="020B0604020202020204" pitchFamily="34" charset="0"/>
                <a:hlinkClick r:id="rId2"/>
              </a:rPr>
              <a:t>RAMMB GOES-16/17 Loop of the Day </a:t>
            </a:r>
            <a:r>
              <a:rPr lang="en-US" sz="1400" dirty="0" smtClean="0">
                <a:solidFill>
                  <a:schemeClr val="bg1"/>
                </a:solidFill>
                <a:latin typeface="Arial" panose="020B0604020202020204" pitchFamily="34" charset="0"/>
                <a:cs typeface="Arial" panose="020B0604020202020204" pitchFamily="34" charset="0"/>
                <a:hlinkClick r:id="rId2"/>
              </a:rPr>
              <a:t>archive</a:t>
            </a:r>
            <a:r>
              <a:rPr lang="en-US" sz="1400" dirty="0" smtClean="0">
                <a:solidFill>
                  <a:schemeClr val="bg1"/>
                </a:solidFill>
                <a:latin typeface="Arial" panose="020B0604020202020204" pitchFamily="34" charset="0"/>
                <a:cs typeface="Arial" panose="020B0604020202020204" pitchFamily="34" charset="0"/>
              </a:rPr>
              <a:t>  and  </a:t>
            </a:r>
            <a:r>
              <a:rPr lang="en-US" sz="1400" dirty="0" smtClean="0">
                <a:solidFill>
                  <a:schemeClr val="bg1"/>
                </a:solidFill>
                <a:latin typeface="Arial" panose="020B0604020202020204" pitchFamily="34" charset="0"/>
                <a:cs typeface="Arial" panose="020B0604020202020204" pitchFamily="34" charset="0"/>
                <a:hlinkClick r:id="rId3"/>
              </a:rPr>
              <a:t>Daily CIRA Satellite Library</a:t>
            </a:r>
            <a:r>
              <a:rPr lang="en-US" sz="1400" dirty="0" smtClean="0">
                <a:solidFill>
                  <a:schemeClr val="bg1"/>
                </a:solidFill>
                <a:latin typeface="Arial" panose="020B0604020202020204" pitchFamily="34" charset="0"/>
                <a:cs typeface="Arial" panose="020B0604020202020204" pitchFamily="34" charset="0"/>
              </a:rPr>
              <a:t>  </a:t>
            </a:r>
            <a:endParaRPr lang="cs-CZ" sz="1400" dirty="0">
              <a:solidFill>
                <a:schemeClr val="bg1"/>
              </a:solidFill>
              <a:latin typeface="Arial" panose="020B0604020202020204" pitchFamily="34" charset="0"/>
              <a:cs typeface="Arial" panose="020B0604020202020204" pitchFamily="34" charset="0"/>
            </a:endParaRPr>
          </a:p>
        </p:txBody>
      </p:sp>
      <p:sp>
        <p:nvSpPr>
          <p:cNvPr id="3" name="TextovéPole 2"/>
          <p:cNvSpPr txBox="1"/>
          <p:nvPr/>
        </p:nvSpPr>
        <p:spPr>
          <a:xfrm>
            <a:off x="2530264" y="1453088"/>
            <a:ext cx="7632848" cy="2923877"/>
          </a:xfrm>
          <a:prstGeom prst="rect">
            <a:avLst/>
          </a:prstGeom>
          <a:noFill/>
        </p:spPr>
        <p:txBody>
          <a:bodyPr wrap="square" rtlCol="0">
            <a:spAutoFit/>
          </a:bodyPr>
          <a:lstStyle/>
          <a:p>
            <a:pPr marL="285750" indent="-285750">
              <a:buFont typeface="Arial" panose="020B0604020202020204" pitchFamily="34" charset="0"/>
              <a:buChar char="•"/>
            </a:pPr>
            <a:r>
              <a:rPr lang="en-US" sz="1200" dirty="0" smtClean="0">
                <a:solidFill>
                  <a:schemeClr val="bg1"/>
                </a:solidFill>
                <a:latin typeface="Arial" panose="020B0604020202020204" pitchFamily="34" charset="0"/>
                <a:cs typeface="Arial" panose="020B0604020202020204" pitchFamily="34" charset="0"/>
                <a:hlinkClick r:id="rId4"/>
              </a:rPr>
              <a:t>2018-05-29/30</a:t>
            </a:r>
            <a:r>
              <a:rPr lang="en-US" sz="1200" dirty="0" smtClean="0">
                <a:solidFill>
                  <a:schemeClr val="bg1"/>
                </a:solidFill>
                <a:latin typeface="Arial" panose="020B0604020202020204" pitchFamily="34" charset="0"/>
                <a:cs typeface="Arial" panose="020B0604020202020204" pitchFamily="34" charset="0"/>
              </a:rPr>
              <a:t>  Texas, Oklahoma – rotating OTs, radial cirrus and plumes</a:t>
            </a:r>
          </a:p>
          <a:p>
            <a:pPr marL="285750" indent="-285750">
              <a:buFont typeface="Arial" panose="020B0604020202020204" pitchFamily="34" charset="0"/>
              <a:buChar char="•"/>
            </a:pPr>
            <a:endParaRPr lang="en-US" sz="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smtClean="0">
                <a:solidFill>
                  <a:schemeClr val="bg1"/>
                </a:solidFill>
                <a:latin typeface="Arial" panose="020B0604020202020204" pitchFamily="34" charset="0"/>
                <a:cs typeface="Arial" panose="020B0604020202020204" pitchFamily="34" charset="0"/>
                <a:hlinkClick r:id="rId5"/>
              </a:rPr>
              <a:t>2018-06-28/29</a:t>
            </a:r>
            <a:r>
              <a:rPr lang="en-US" sz="1200" dirty="0" smtClean="0">
                <a:solidFill>
                  <a:schemeClr val="bg1"/>
                </a:solidFill>
                <a:latin typeface="Arial" panose="020B0604020202020204" pitchFamily="34" charset="0"/>
                <a:cs typeface="Arial" panose="020B0604020202020204" pitchFamily="34" charset="0"/>
              </a:rPr>
              <a:t>  North Dakota – OTs and plumes </a:t>
            </a:r>
          </a:p>
          <a:p>
            <a:pPr marL="285750" indent="-285750">
              <a:buFont typeface="Arial" panose="020B0604020202020204" pitchFamily="34" charset="0"/>
              <a:buChar char="•"/>
            </a:pPr>
            <a:endParaRPr lang="en-US" sz="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pt-BR" sz="1200" dirty="0" smtClean="0">
                <a:solidFill>
                  <a:schemeClr val="bg1"/>
                </a:solidFill>
                <a:latin typeface="Arial" panose="020B0604020202020204" pitchFamily="34" charset="0"/>
                <a:cs typeface="Arial" panose="020B0604020202020204" pitchFamily="34" charset="0"/>
                <a:hlinkClick r:id="rId6"/>
              </a:rPr>
              <a:t>2019-07-19/20</a:t>
            </a:r>
            <a:r>
              <a:rPr lang="pt-BR" sz="1200" dirty="0" smtClean="0">
                <a:solidFill>
                  <a:schemeClr val="bg1"/>
                </a:solidFill>
                <a:latin typeface="Arial" panose="020B0604020202020204" pitchFamily="34" charset="0"/>
                <a:cs typeface="Arial" panose="020B0604020202020204" pitchFamily="34" charset="0"/>
              </a:rPr>
              <a:t>  Minesota and Wisconsin – OT, radial </a:t>
            </a:r>
            <a:r>
              <a:rPr lang="pt-BR" sz="1200" dirty="0">
                <a:solidFill>
                  <a:schemeClr val="bg1"/>
                </a:solidFill>
                <a:latin typeface="Arial" panose="020B0604020202020204" pitchFamily="34" charset="0"/>
                <a:cs typeface="Arial" panose="020B0604020202020204" pitchFamily="34" charset="0"/>
              </a:rPr>
              <a:t>cirrus </a:t>
            </a:r>
            <a:r>
              <a:rPr lang="pt-BR" sz="1200" dirty="0" smtClean="0">
                <a:solidFill>
                  <a:schemeClr val="bg1"/>
                </a:solidFill>
                <a:latin typeface="Arial" panose="020B0604020202020204" pitchFamily="34" charset="0"/>
                <a:cs typeface="Arial" panose="020B0604020202020204" pitchFamily="34" charset="0"/>
              </a:rPr>
              <a:t>and gravity waves</a:t>
            </a:r>
          </a:p>
          <a:p>
            <a:pPr marL="285750" indent="-285750">
              <a:buFont typeface="Arial" panose="020B0604020202020204" pitchFamily="34" charset="0"/>
              <a:buChar char="•"/>
            </a:pPr>
            <a:endParaRPr lang="en-US" sz="400" dirty="0" smtClean="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smtClean="0">
                <a:solidFill>
                  <a:schemeClr val="bg1"/>
                </a:solidFill>
                <a:latin typeface="Arial" panose="020B0604020202020204" pitchFamily="34" charset="0"/>
                <a:cs typeface="Arial" panose="020B0604020202020204" pitchFamily="34" charset="0"/>
                <a:hlinkClick r:id="rId7"/>
              </a:rPr>
              <a:t>2020-03-27</a:t>
            </a:r>
            <a:r>
              <a:rPr lang="en-US" sz="1200" dirty="0" smtClean="0">
                <a:solidFill>
                  <a:schemeClr val="bg1"/>
                </a:solidFill>
                <a:latin typeface="Arial" panose="020B0604020202020204" pitchFamily="34" charset="0"/>
                <a:cs typeface="Arial" panose="020B0604020202020204" pitchFamily="34" charset="0"/>
              </a:rPr>
              <a:t>       Missouri warm </a:t>
            </a:r>
            <a:r>
              <a:rPr lang="en-US" sz="1200" dirty="0">
                <a:solidFill>
                  <a:schemeClr val="bg1"/>
                </a:solidFill>
                <a:latin typeface="Arial" panose="020B0604020202020204" pitchFamily="34" charset="0"/>
                <a:cs typeface="Arial" panose="020B0604020202020204" pitchFamily="34" charset="0"/>
              </a:rPr>
              <a:t>plumes (</a:t>
            </a:r>
            <a:r>
              <a:rPr lang="en-US" sz="1200" dirty="0" smtClean="0">
                <a:solidFill>
                  <a:schemeClr val="bg1"/>
                </a:solidFill>
                <a:latin typeface="Arial" panose="020B0604020202020204" pitchFamily="34" charset="0"/>
                <a:cs typeface="Arial" panose="020B0604020202020204" pitchFamily="34" charset="0"/>
              </a:rPr>
              <a:t>sandwich)</a:t>
            </a:r>
          </a:p>
          <a:p>
            <a:pPr marL="285750" indent="-285750">
              <a:buFont typeface="Arial" panose="020B0604020202020204" pitchFamily="34" charset="0"/>
              <a:buChar char="•"/>
            </a:pPr>
            <a:endParaRPr lang="en-US" sz="400" dirty="0" smtClean="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smtClean="0">
                <a:solidFill>
                  <a:schemeClr val="bg1"/>
                </a:solidFill>
                <a:latin typeface="Arial" panose="020B0604020202020204" pitchFamily="34" charset="0"/>
                <a:cs typeface="Arial" panose="020B0604020202020204" pitchFamily="34" charset="0"/>
                <a:hlinkClick r:id="rId8"/>
              </a:rPr>
              <a:t>2021-03-18/19</a:t>
            </a:r>
            <a:r>
              <a:rPr lang="en-US" sz="1200" dirty="0" smtClean="0">
                <a:solidFill>
                  <a:schemeClr val="bg1"/>
                </a:solidFill>
                <a:latin typeface="Arial" panose="020B0604020202020204" pitchFamily="34" charset="0"/>
                <a:cs typeface="Arial" panose="020B0604020202020204" pitchFamily="34" charset="0"/>
              </a:rPr>
              <a:t>  North and South Carolinas – squall line storms </a:t>
            </a:r>
            <a:r>
              <a:rPr lang="en-US" sz="1200" dirty="0">
                <a:solidFill>
                  <a:schemeClr val="bg1"/>
                </a:solidFill>
                <a:latin typeface="Arial" panose="020B0604020202020204" pitchFamily="34" charset="0"/>
                <a:cs typeface="Arial" panose="020B0604020202020204" pitchFamily="34" charset="0"/>
              </a:rPr>
              <a:t>and lightning</a:t>
            </a:r>
            <a:endParaRPr lang="en-US" sz="1200" dirty="0" smtClean="0">
              <a:solidFill>
                <a:schemeClr val="bg1"/>
              </a:solidFill>
              <a:latin typeface="Arial" panose="020B0604020202020204" pitchFamily="34" charset="0"/>
              <a:cs typeface="Arial" panose="020B0604020202020204" pitchFamily="34" charset="0"/>
            </a:endParaRPr>
          </a:p>
          <a:p>
            <a:endParaRPr lang="en-US" sz="1200" dirty="0" smtClean="0">
              <a:solidFill>
                <a:schemeClr val="bg1"/>
              </a:solidFill>
              <a:latin typeface="Arial" panose="020B0604020202020204" pitchFamily="34" charset="0"/>
              <a:cs typeface="Arial" panose="020B0604020202020204" pitchFamily="34" charset="0"/>
            </a:endParaRPr>
          </a:p>
          <a:p>
            <a:endParaRPr lang="en-US"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a:solidFill>
                  <a:schemeClr val="bg1"/>
                </a:solidFill>
                <a:latin typeface="Arial" panose="020B0604020202020204" pitchFamily="34" charset="0"/>
                <a:cs typeface="Arial" panose="020B0604020202020204" pitchFamily="34" charset="0"/>
                <a:hlinkClick r:id="rId9"/>
              </a:rPr>
              <a:t>2023-04-20</a:t>
            </a:r>
            <a:r>
              <a:rPr lang="en-US" sz="1200" dirty="0">
                <a:solidFill>
                  <a:schemeClr val="bg1"/>
                </a:solidFill>
                <a:latin typeface="Arial" panose="020B0604020202020204" pitchFamily="34" charset="0"/>
                <a:cs typeface="Arial" panose="020B0604020202020204" pitchFamily="34" charset="0"/>
              </a:rPr>
              <a:t>       Tornadic Storms Erupt in </a:t>
            </a:r>
            <a:r>
              <a:rPr lang="en-US" sz="1200" dirty="0" smtClean="0">
                <a:solidFill>
                  <a:schemeClr val="bg1"/>
                </a:solidFill>
                <a:latin typeface="Arial" panose="020B0604020202020204" pitchFamily="34" charset="0"/>
                <a:cs typeface="Arial" panose="020B0604020202020204" pitchFamily="34" charset="0"/>
              </a:rPr>
              <a:t>Oklahoma</a:t>
            </a:r>
            <a:br>
              <a:rPr lang="en-US" sz="1200" dirty="0" smtClean="0">
                <a:solidFill>
                  <a:schemeClr val="bg1"/>
                </a:solidFill>
                <a:latin typeface="Arial" panose="020B0604020202020204" pitchFamily="34" charset="0"/>
                <a:cs typeface="Arial" panose="020B0604020202020204" pitchFamily="34" charset="0"/>
              </a:rPr>
            </a:br>
            <a:endParaRPr lang="en-US" sz="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a:solidFill>
                  <a:schemeClr val="bg1"/>
                </a:solidFill>
                <a:latin typeface="Arial" panose="020B0604020202020204" pitchFamily="34" charset="0"/>
                <a:cs typeface="Arial" panose="020B0604020202020204" pitchFamily="34" charset="0"/>
                <a:hlinkClick r:id="rId10"/>
              </a:rPr>
              <a:t>2024-05-03</a:t>
            </a:r>
            <a:r>
              <a:rPr lang="en-US" sz="1200" dirty="0">
                <a:solidFill>
                  <a:schemeClr val="bg1"/>
                </a:solidFill>
                <a:latin typeface="Arial" panose="020B0604020202020204" pitchFamily="34" charset="0"/>
                <a:cs typeface="Arial" panose="020B0604020202020204" pitchFamily="34" charset="0"/>
              </a:rPr>
              <a:t>       Tornadic Supercell Erupts in </a:t>
            </a:r>
            <a:r>
              <a:rPr lang="en-US" sz="1200" dirty="0" smtClean="0">
                <a:solidFill>
                  <a:schemeClr val="bg1"/>
                </a:solidFill>
                <a:latin typeface="Arial" panose="020B0604020202020204" pitchFamily="34" charset="0"/>
                <a:cs typeface="Arial" panose="020B0604020202020204" pitchFamily="34" charset="0"/>
              </a:rPr>
              <a:t>Texas</a:t>
            </a:r>
          </a:p>
          <a:p>
            <a:pPr marL="285750" indent="-285750">
              <a:buFont typeface="Arial" panose="020B0604020202020204" pitchFamily="34" charset="0"/>
              <a:buChar char="•"/>
            </a:pPr>
            <a:endParaRPr lang="en-US" sz="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a:solidFill>
                  <a:schemeClr val="bg1"/>
                </a:solidFill>
                <a:latin typeface="Arial" panose="020B0604020202020204" pitchFamily="34" charset="0"/>
                <a:cs typeface="Arial" panose="020B0604020202020204" pitchFamily="34" charset="0"/>
                <a:hlinkClick r:id="rId11"/>
              </a:rPr>
              <a:t>2024-05-20</a:t>
            </a:r>
            <a:r>
              <a:rPr lang="en-US" sz="1200" dirty="0">
                <a:solidFill>
                  <a:schemeClr val="bg1"/>
                </a:solidFill>
                <a:latin typeface="Arial" panose="020B0604020202020204" pitchFamily="34" charset="0"/>
                <a:cs typeface="Arial" panose="020B0604020202020204" pitchFamily="34" charset="0"/>
              </a:rPr>
              <a:t>       Powerful Supercell Marches Across </a:t>
            </a:r>
            <a:r>
              <a:rPr lang="en-US" sz="1200" dirty="0" smtClean="0">
                <a:solidFill>
                  <a:schemeClr val="bg1"/>
                </a:solidFill>
                <a:latin typeface="Arial" panose="020B0604020202020204" pitchFamily="34" charset="0"/>
                <a:cs typeface="Arial" panose="020B0604020202020204" pitchFamily="34" charset="0"/>
              </a:rPr>
              <a:t>Oklahoma</a:t>
            </a:r>
          </a:p>
          <a:p>
            <a:pPr marL="285750" indent="-285750">
              <a:buFont typeface="Arial" panose="020B0604020202020204" pitchFamily="34" charset="0"/>
              <a:buChar char="•"/>
            </a:pPr>
            <a:endParaRPr lang="en-US" sz="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a:solidFill>
                  <a:schemeClr val="bg1"/>
                </a:solidFill>
                <a:latin typeface="Arial" panose="020B0604020202020204" pitchFamily="34" charset="0"/>
                <a:cs typeface="Arial" panose="020B0604020202020204" pitchFamily="34" charset="0"/>
                <a:hlinkClick r:id="rId12"/>
              </a:rPr>
              <a:t>2025-04-29</a:t>
            </a:r>
            <a:r>
              <a:rPr lang="en-US" sz="1200" dirty="0">
                <a:solidFill>
                  <a:schemeClr val="bg1"/>
                </a:solidFill>
                <a:latin typeface="Arial" panose="020B0604020202020204" pitchFamily="34" charset="0"/>
                <a:cs typeface="Arial" panose="020B0604020202020204" pitchFamily="34" charset="0"/>
              </a:rPr>
              <a:t>       </a:t>
            </a:r>
            <a:r>
              <a:rPr lang="en-US" sz="1200" dirty="0" smtClean="0">
                <a:solidFill>
                  <a:schemeClr val="bg1"/>
                </a:solidFill>
                <a:latin typeface="Arial" panose="020B0604020202020204" pitchFamily="34" charset="0"/>
                <a:cs typeface="Arial" panose="020B0604020202020204" pitchFamily="34" charset="0"/>
              </a:rPr>
              <a:t>Severe </a:t>
            </a:r>
            <a:r>
              <a:rPr lang="en-US" sz="1200" dirty="0">
                <a:solidFill>
                  <a:schemeClr val="bg1"/>
                </a:solidFill>
                <a:latin typeface="Arial" panose="020B0604020202020204" pitchFamily="34" charset="0"/>
                <a:cs typeface="Arial" panose="020B0604020202020204" pitchFamily="34" charset="0"/>
              </a:rPr>
              <a:t>storms </a:t>
            </a:r>
            <a:r>
              <a:rPr lang="en-US" sz="1200" dirty="0" smtClean="0">
                <a:solidFill>
                  <a:schemeClr val="bg1"/>
                </a:solidFill>
                <a:latin typeface="Arial" panose="020B0604020202020204" pitchFamily="34" charset="0"/>
                <a:cs typeface="Arial" panose="020B0604020202020204" pitchFamily="34" charset="0"/>
              </a:rPr>
              <a:t>in </a:t>
            </a:r>
            <a:r>
              <a:rPr lang="en-US" sz="1200" dirty="0">
                <a:solidFill>
                  <a:schemeClr val="bg1"/>
                </a:solidFill>
                <a:latin typeface="Arial" panose="020B0604020202020204" pitchFamily="34" charset="0"/>
                <a:cs typeface="Arial" panose="020B0604020202020204" pitchFamily="34" charset="0"/>
              </a:rPr>
              <a:t>southwest Texas</a:t>
            </a:r>
            <a:endParaRPr lang="en-US" sz="1200" dirty="0" smtClean="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smtClean="0">
                <a:solidFill>
                  <a:schemeClr val="bg1"/>
                </a:solidFill>
                <a:latin typeface="Arial" panose="020B0604020202020204" pitchFamily="34" charset="0"/>
                <a:cs typeface="Arial" panose="020B0604020202020204" pitchFamily="34" charset="0"/>
              </a:rPr>
              <a:t>etc.</a:t>
            </a:r>
          </a:p>
        </p:txBody>
      </p:sp>
      <p:sp>
        <p:nvSpPr>
          <p:cNvPr id="5" name="TextovéPole 4"/>
          <p:cNvSpPr txBox="1"/>
          <p:nvPr/>
        </p:nvSpPr>
        <p:spPr>
          <a:xfrm>
            <a:off x="1387363" y="5060756"/>
            <a:ext cx="9857635" cy="292388"/>
          </a:xfrm>
          <a:prstGeom prst="rect">
            <a:avLst/>
          </a:prstGeom>
          <a:noFill/>
        </p:spPr>
        <p:txBody>
          <a:bodyPr wrap="none" rtlCol="0">
            <a:spAutoFit/>
          </a:bodyPr>
          <a:lstStyle/>
          <a:p>
            <a:r>
              <a:rPr lang="en-US" sz="1300" dirty="0" smtClean="0">
                <a:solidFill>
                  <a:schemeClr val="bg1"/>
                </a:solidFill>
                <a:latin typeface="Arial" panose="020B0604020202020204" pitchFamily="34" charset="0"/>
                <a:cs typeface="Arial" panose="020B0604020202020204" pitchFamily="34" charset="0"/>
              </a:rPr>
              <a:t>More new storm cases from Europe and Africa expected to be collected over 2025 from Meteosat-12 (MTG-I1), namely in HR data.</a:t>
            </a:r>
          </a:p>
        </p:txBody>
      </p:sp>
    </p:spTree>
    <p:extLst>
      <p:ext uri="{BB962C8B-B14F-4D97-AF65-F5344CB8AC3E}">
        <p14:creationId xmlns:p14="http://schemas.microsoft.com/office/powerpoint/2010/main" val="4228828381"/>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3973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1440000" y="1935320"/>
            <a:ext cx="7549631" cy="400110"/>
          </a:xfrm>
          <a:prstGeom prst="rect">
            <a:avLst/>
          </a:prstGeom>
          <a:noFill/>
        </p:spPr>
        <p:txBody>
          <a:bodyPr wrap="none" rtlCol="0">
            <a:spAutoFit/>
          </a:bodyPr>
          <a:lstStyle/>
          <a:p>
            <a:r>
              <a:rPr lang="cs-CZ" sz="2000" cap="all" dirty="0" smtClean="0">
                <a:solidFill>
                  <a:schemeClr val="bg1"/>
                </a:solidFill>
                <a:latin typeface="Arial Black" panose="020B0A04020102020204" pitchFamily="34" charset="0"/>
                <a:cs typeface="Arial" panose="020B0604020202020204" pitchFamily="34" charset="0"/>
              </a:rPr>
              <a:t>LOWER </a:t>
            </a:r>
            <a:r>
              <a:rPr lang="cs-CZ" sz="2000" cap="all" dirty="0">
                <a:solidFill>
                  <a:schemeClr val="bg1"/>
                </a:solidFill>
                <a:latin typeface="Arial Black" panose="020B0A04020102020204" pitchFamily="34" charset="0"/>
                <a:cs typeface="Arial" panose="020B0604020202020204" pitchFamily="34" charset="0"/>
              </a:rPr>
              <a:t>STARTOSPHERE </a:t>
            </a:r>
            <a:r>
              <a:rPr lang="cs-CZ" sz="2000" cap="all" dirty="0" smtClean="0">
                <a:solidFill>
                  <a:schemeClr val="bg1"/>
                </a:solidFill>
                <a:latin typeface="Arial Black" panose="020B0A04020102020204" pitchFamily="34" charset="0"/>
                <a:cs typeface="Arial" panose="020B0604020202020204" pitchFamily="34" charset="0"/>
              </a:rPr>
              <a:t>MOISTURE</a:t>
            </a:r>
            <a:r>
              <a:rPr lang="en-US" sz="2000" cap="all" dirty="0" smtClean="0">
                <a:solidFill>
                  <a:schemeClr val="bg1"/>
                </a:solidFill>
                <a:latin typeface="Arial Black" panose="020B0A04020102020204" pitchFamily="34" charset="0"/>
                <a:cs typeface="Arial" panose="020B0604020202020204" pitchFamily="34" charset="0"/>
              </a:rPr>
              <a:t> above storms</a:t>
            </a:r>
            <a:endParaRPr lang="en-US" sz="2000" cap="all" dirty="0">
              <a:solidFill>
                <a:schemeClr val="bg1"/>
              </a:solidFill>
              <a:latin typeface="Arial Black" panose="020B0A04020102020204" pitchFamily="34" charset="0"/>
              <a:cs typeface="Arial" panose="020B0604020202020204" pitchFamily="34" charset="0"/>
            </a:endParaRPr>
          </a:p>
        </p:txBody>
      </p:sp>
      <p:sp>
        <p:nvSpPr>
          <p:cNvPr id="4" name="TextovéPole 3"/>
          <p:cNvSpPr txBox="1"/>
          <p:nvPr/>
        </p:nvSpPr>
        <p:spPr>
          <a:xfrm>
            <a:off x="1440000" y="881320"/>
            <a:ext cx="1386918" cy="461665"/>
          </a:xfrm>
          <a:prstGeom prst="rect">
            <a:avLst/>
          </a:prstGeom>
          <a:noFill/>
        </p:spPr>
        <p:txBody>
          <a:bodyPr wrap="none" rtlCol="0">
            <a:spAutoFit/>
          </a:bodyPr>
          <a:lstStyle/>
          <a:p>
            <a:r>
              <a:rPr lang="cs-CZ" sz="2400" dirty="0" smtClean="0">
                <a:solidFill>
                  <a:schemeClr val="tx2">
                    <a:lumMod val="75000"/>
                  </a:schemeClr>
                </a:solidFill>
                <a:latin typeface="Arial Black" panose="020B0A04020102020204" pitchFamily="34" charset="0"/>
                <a:cs typeface="Arial" panose="020B0604020202020204" pitchFamily="34" charset="0"/>
              </a:rPr>
              <a:t>PART 3</a:t>
            </a:r>
            <a:endParaRPr lang="cs-CZ" sz="600" dirty="0" smtClean="0">
              <a:solidFill>
                <a:schemeClr val="tx2">
                  <a:lumMod val="75000"/>
                </a:schemeClr>
              </a:solidFill>
              <a:latin typeface="Arial Black" panose="020B0A04020102020204" pitchFamily="34" charset="0"/>
              <a:cs typeface="Arial" panose="020B0604020202020204" pitchFamily="34" charset="0"/>
            </a:endParaRPr>
          </a:p>
        </p:txBody>
      </p:sp>
    </p:spTree>
    <p:extLst>
      <p:ext uri="{BB962C8B-B14F-4D97-AF65-F5344CB8AC3E}">
        <p14:creationId xmlns:p14="http://schemas.microsoft.com/office/powerpoint/2010/main" val="648884982"/>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ovéPole 4"/>
          <p:cNvSpPr txBox="1">
            <a:spLocks noChangeArrowheads="1"/>
          </p:cNvSpPr>
          <p:nvPr/>
        </p:nvSpPr>
        <p:spPr bwMode="auto">
          <a:xfrm>
            <a:off x="666751" y="452670"/>
            <a:ext cx="10873608" cy="692497"/>
          </a:xfrm>
          <a:prstGeom prst="rect">
            <a:avLst/>
          </a:prstGeom>
          <a:noFill/>
          <a:ln w="9525">
            <a:noFill/>
            <a:miter lim="800000"/>
            <a:headEnd/>
            <a:tailEnd/>
          </a:ln>
        </p:spPr>
        <p:txBody>
          <a:bodyPr wrap="square">
            <a:spAutoFit/>
          </a:bodyPr>
          <a:lstStyle/>
          <a:p>
            <a:pPr algn="just" defTabSz="1219170"/>
            <a:r>
              <a:rPr lang="en-US" sz="1700" b="1" u="sng" dirty="0">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a:t>
            </a:r>
            <a:r>
              <a:rPr lang="en-US" sz="1700" b="1" dirty="0">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rightness </a:t>
            </a:r>
            <a:r>
              <a:rPr lang="en-US" sz="1700" b="1" u="sng" dirty="0">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a:t>
            </a:r>
            <a:r>
              <a:rPr lang="en-US" sz="1700" b="1" dirty="0">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emperature </a:t>
            </a:r>
            <a:r>
              <a:rPr lang="en-US" sz="1700" b="1" u="sng" dirty="0">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a:t>
            </a:r>
            <a:r>
              <a:rPr lang="en-US" sz="1700" b="1" dirty="0">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ifferences (BTD)</a:t>
            </a:r>
            <a:r>
              <a:rPr lang="en-US"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between satellite Water Vapor (WV)</a:t>
            </a:r>
            <a:r>
              <a:rPr lang="cs-CZ"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absorption and IR-window </a:t>
            </a:r>
            <a:r>
              <a:rPr lang="en-US" sz="16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bands</a:t>
            </a:r>
          </a:p>
          <a:p>
            <a:pPr algn="just" defTabSz="1219170"/>
            <a:endParaRPr lang="en-US" sz="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just" defTabSz="1219170"/>
            <a:r>
              <a:rPr lang="en-US" sz="1600"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among </a:t>
            </a:r>
            <a:r>
              <a:rPr lang="en-US"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imaging radiometers (with higher pixel resolution) for example:</a:t>
            </a:r>
          </a:p>
        </p:txBody>
      </p:sp>
      <p:sp>
        <p:nvSpPr>
          <p:cNvPr id="9" name="TextovéPole 5"/>
          <p:cNvSpPr txBox="1">
            <a:spLocks noChangeArrowheads="1"/>
          </p:cNvSpPr>
          <p:nvPr/>
        </p:nvSpPr>
        <p:spPr bwMode="auto">
          <a:xfrm>
            <a:off x="1218561" y="1508787"/>
            <a:ext cx="7093096" cy="2246769"/>
          </a:xfrm>
          <a:prstGeom prst="rect">
            <a:avLst/>
          </a:prstGeom>
          <a:noFill/>
          <a:ln w="9525">
            <a:noFill/>
            <a:miter lim="800000"/>
            <a:headEnd/>
            <a:tailEnd/>
          </a:ln>
        </p:spPr>
        <p:txBody>
          <a:bodyPr wrap="none">
            <a:spAutoFit/>
          </a:bodyPr>
          <a:lstStyle/>
          <a:p>
            <a:pPr marL="234945" indent="-234945" defTabSz="1219170">
              <a:buFont typeface="Arial" charset="0"/>
              <a:buChar char="•"/>
            </a:pPr>
            <a:r>
              <a:rPr lang="en-US" sz="1400" dirty="0">
                <a:solidFill>
                  <a:schemeClr val="bg1"/>
                </a:solidFill>
                <a:latin typeface="Arial" panose="020B0604020202020204" pitchFamily="34" charset="0"/>
                <a:cs typeface="Arial" panose="020B0604020202020204" pitchFamily="34" charset="0"/>
              </a:rPr>
              <a:t>Meteosat First Generation WV (5.7-7.1 µm) – IR (10.5-12.5 µm)</a:t>
            </a:r>
            <a:br>
              <a:rPr lang="en-US" sz="1400" dirty="0">
                <a:solidFill>
                  <a:schemeClr val="bg1"/>
                </a:solidFill>
                <a:latin typeface="Arial" panose="020B0604020202020204" pitchFamily="34" charset="0"/>
                <a:cs typeface="Arial" panose="020B0604020202020204" pitchFamily="34" charset="0"/>
              </a:rPr>
            </a:br>
            <a:r>
              <a:rPr lang="en-US" sz="1400" dirty="0">
                <a:solidFill>
                  <a:schemeClr val="bg1"/>
                </a:solidFill>
                <a:latin typeface="Arial" panose="020B0604020202020204" pitchFamily="34" charset="0"/>
                <a:cs typeface="Arial" panose="020B0604020202020204" pitchFamily="34" charset="0"/>
              </a:rPr>
              <a:t>Meteosat Second Generation SEVIRI WV6.2 (5.35-7.15 µm) – IR10.8 (9.8-11.8 µm) </a:t>
            </a:r>
            <a:br>
              <a:rPr lang="en-US" sz="1400" dirty="0">
                <a:solidFill>
                  <a:schemeClr val="bg1"/>
                </a:solidFill>
                <a:latin typeface="Arial" panose="020B0604020202020204" pitchFamily="34" charset="0"/>
                <a:cs typeface="Arial" panose="020B0604020202020204" pitchFamily="34" charset="0"/>
              </a:rPr>
            </a:br>
            <a:endParaRPr lang="en-US" sz="1400" dirty="0">
              <a:solidFill>
                <a:schemeClr val="bg1"/>
              </a:solidFill>
              <a:latin typeface="Arial" panose="020B0604020202020204" pitchFamily="34" charset="0"/>
              <a:cs typeface="Arial" panose="020B0604020202020204" pitchFamily="34" charset="0"/>
            </a:endParaRPr>
          </a:p>
          <a:p>
            <a:pPr marL="234945" indent="-234945" defTabSz="1219170">
              <a:buFont typeface="Arial" charset="0"/>
              <a:buChar char="•"/>
            </a:pPr>
            <a:r>
              <a:rPr lang="en-US" sz="1400" dirty="0">
                <a:solidFill>
                  <a:schemeClr val="bg1"/>
                </a:solidFill>
                <a:latin typeface="Arial" panose="020B0604020202020204" pitchFamily="34" charset="0"/>
                <a:cs typeface="Arial" panose="020B0604020202020204" pitchFamily="34" charset="0"/>
              </a:rPr>
              <a:t>Terra/Aqua MODIS band 27 (6.54-6.89 µm) – band 31 (10.78-11.28 µm)</a:t>
            </a:r>
          </a:p>
          <a:p>
            <a:pPr marL="234945" indent="-234945" defTabSz="1219170">
              <a:buFont typeface="Arial" charset="0"/>
              <a:buChar char="•"/>
            </a:pPr>
            <a:endParaRPr lang="en-US" sz="1400" dirty="0">
              <a:solidFill>
                <a:schemeClr val="bg1"/>
              </a:solidFill>
              <a:latin typeface="Arial" panose="020B0604020202020204" pitchFamily="34" charset="0"/>
              <a:cs typeface="Arial" panose="020B0604020202020204" pitchFamily="34" charset="0"/>
            </a:endParaRPr>
          </a:p>
          <a:p>
            <a:pPr marL="234945" indent="-234945" defTabSz="1219170">
              <a:buFont typeface="Arial" charset="0"/>
              <a:buChar char="•"/>
            </a:pPr>
            <a:r>
              <a:rPr lang="en-US" sz="1400" dirty="0">
                <a:solidFill>
                  <a:schemeClr val="bg1"/>
                </a:solidFill>
                <a:latin typeface="Arial" panose="020B0604020202020204" pitchFamily="34" charset="0"/>
                <a:cs typeface="Arial" panose="020B0604020202020204" pitchFamily="34" charset="0"/>
              </a:rPr>
              <a:t>GOES-R series (GOES-16 and on)  ABI band 8 (6.19 µm) – band 13 (10.35 µm) </a:t>
            </a:r>
          </a:p>
          <a:p>
            <a:pPr marL="234945" indent="-234945" defTabSz="1219170">
              <a:buFont typeface="Arial" charset="0"/>
              <a:buChar char="•"/>
            </a:pPr>
            <a:endParaRPr lang="en-US" sz="1400" dirty="0">
              <a:solidFill>
                <a:schemeClr val="bg1"/>
              </a:solidFill>
              <a:latin typeface="Arial" panose="020B0604020202020204" pitchFamily="34" charset="0"/>
              <a:cs typeface="Arial" panose="020B0604020202020204" pitchFamily="34" charset="0"/>
            </a:endParaRPr>
          </a:p>
          <a:p>
            <a:pPr defTabSz="1219170"/>
            <a:r>
              <a:rPr lang="en-US" sz="1400" dirty="0">
                <a:solidFill>
                  <a:schemeClr val="bg1"/>
                </a:solidFill>
                <a:latin typeface="Arial" panose="020B0604020202020204" pitchFamily="34" charset="0"/>
                <a:cs typeface="Arial" panose="020B0604020202020204" pitchFamily="34" charset="0"/>
              </a:rPr>
              <a:t>   ----------------------------------------------------------------------------------------</a:t>
            </a:r>
          </a:p>
          <a:p>
            <a:pPr marL="234945" indent="-234945" defTabSz="1219170">
              <a:buFont typeface="Arial" charset="0"/>
              <a:buChar char="•"/>
            </a:pPr>
            <a:endParaRPr lang="en-US" sz="1400" dirty="0">
              <a:solidFill>
                <a:schemeClr val="bg1"/>
              </a:solidFill>
              <a:latin typeface="Arial" panose="020B0604020202020204" pitchFamily="34" charset="0"/>
              <a:cs typeface="Arial" panose="020B0604020202020204" pitchFamily="34" charset="0"/>
            </a:endParaRPr>
          </a:p>
          <a:p>
            <a:pPr marL="234945" indent="-234945" defTabSz="1219170">
              <a:buFont typeface="Arial" charset="0"/>
              <a:buChar char="•"/>
            </a:pPr>
            <a:r>
              <a:rPr lang="en-US" sz="1400" dirty="0">
                <a:solidFill>
                  <a:schemeClr val="bg1"/>
                </a:solidFill>
                <a:latin typeface="Arial" panose="020B0604020202020204" pitchFamily="34" charset="0"/>
                <a:cs typeface="Arial" panose="020B0604020202020204" pitchFamily="34" charset="0"/>
              </a:rPr>
              <a:t>Meteosat Third Generation (MTG-I</a:t>
            </a:r>
            <a:r>
              <a:rPr lang="en-US" sz="1400" dirty="0" smtClean="0">
                <a:solidFill>
                  <a:schemeClr val="bg1"/>
                </a:solidFill>
                <a:latin typeface="Arial" panose="020B0604020202020204" pitchFamily="34" charset="0"/>
                <a:cs typeface="Arial" panose="020B0604020202020204" pitchFamily="34" charset="0"/>
              </a:rPr>
              <a:t>) </a:t>
            </a:r>
            <a:r>
              <a:rPr lang="en-US" sz="1400" b="1" dirty="0">
                <a:solidFill>
                  <a:schemeClr val="bg1"/>
                </a:solidFill>
                <a:latin typeface="Arial" panose="020B0604020202020204" pitchFamily="34" charset="0"/>
                <a:cs typeface="Arial" panose="020B0604020202020204" pitchFamily="34" charset="0"/>
              </a:rPr>
              <a:t>FCI WV6.3 – IR 10.5</a:t>
            </a:r>
            <a:r>
              <a:rPr lang="en-US" sz="1400" dirty="0">
                <a:solidFill>
                  <a:schemeClr val="bg1"/>
                </a:solidFill>
                <a:latin typeface="Arial" panose="020B0604020202020204" pitchFamily="34" charset="0"/>
                <a:cs typeface="Arial" panose="020B0604020202020204" pitchFamily="34" charset="0"/>
              </a:rPr>
              <a:t> </a:t>
            </a:r>
            <a:r>
              <a:rPr lang="en-US" sz="1400" dirty="0" smtClean="0">
                <a:solidFill>
                  <a:schemeClr val="bg1"/>
                </a:solidFill>
                <a:latin typeface="Arial" panose="020B0604020202020204" pitchFamily="34" charset="0"/>
                <a:cs typeface="Arial" panose="020B0604020202020204" pitchFamily="34" charset="0"/>
              </a:rPr>
              <a:t> (at 2 km resolution)</a:t>
            </a:r>
            <a:endParaRPr lang="en-US" sz="1400" dirty="0">
              <a:solidFill>
                <a:schemeClr val="bg1"/>
              </a:solidFill>
              <a:latin typeface="Arial" panose="020B0604020202020204" pitchFamily="34" charset="0"/>
              <a:cs typeface="Arial" panose="020B0604020202020204" pitchFamily="34" charset="0"/>
            </a:endParaRPr>
          </a:p>
        </p:txBody>
      </p:sp>
      <p:sp>
        <p:nvSpPr>
          <p:cNvPr id="10" name="TextovéPole 9"/>
          <p:cNvSpPr txBox="1"/>
          <p:nvPr/>
        </p:nvSpPr>
        <p:spPr>
          <a:xfrm>
            <a:off x="1199457" y="4483762"/>
            <a:ext cx="9032364" cy="738664"/>
          </a:xfrm>
          <a:prstGeom prst="rect">
            <a:avLst/>
          </a:prstGeom>
          <a:noFill/>
        </p:spPr>
        <p:txBody>
          <a:bodyPr wrap="square">
            <a:spAutoFit/>
          </a:bodyPr>
          <a:lstStyle/>
          <a:p>
            <a:pPr algn="just" defTabSz="1219170">
              <a:defRPr/>
            </a:pPr>
            <a:r>
              <a:rPr lang="en-US" sz="1400" dirty="0">
                <a:solidFill>
                  <a:schemeClr val="bg1"/>
                </a:solidFill>
                <a:latin typeface="Arial" panose="020B0604020202020204" pitchFamily="34" charset="0"/>
                <a:cs typeface="Arial" panose="020B0604020202020204" pitchFamily="34" charset="0"/>
              </a:rPr>
              <a:t>Alternatively, similar bands can be found at other instruments and satellites, e.g. space-borne sounders. However, most of these have coarser pixel resolution, which makes use of these for detailed storm-top studies difficult or impossible. </a:t>
            </a:r>
          </a:p>
        </p:txBody>
      </p:sp>
    </p:spTree>
    <p:extLst>
      <p:ext uri="{BB962C8B-B14F-4D97-AF65-F5344CB8AC3E}">
        <p14:creationId xmlns:p14="http://schemas.microsoft.com/office/powerpoint/2010/main" val="1640427688"/>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8"/>
          <p:cNvSpPr txBox="1">
            <a:spLocks noChangeArrowheads="1"/>
          </p:cNvSpPr>
          <p:nvPr/>
        </p:nvSpPr>
        <p:spPr bwMode="auto">
          <a:xfrm>
            <a:off x="762001" y="644691"/>
            <a:ext cx="7160684" cy="738664"/>
          </a:xfrm>
          <a:prstGeom prst="rect">
            <a:avLst/>
          </a:prstGeom>
          <a:noFill/>
          <a:ln w="9525">
            <a:noFill/>
            <a:miter lim="800000"/>
            <a:headEnd/>
            <a:tailEnd/>
          </a:ln>
        </p:spPr>
        <p:txBody>
          <a:bodyPr>
            <a:spAutoFit/>
          </a:bodyPr>
          <a:lstStyle/>
          <a:p>
            <a:pPr defTabSz="1219170"/>
            <a:r>
              <a:rPr lang="en-US" sz="1400" dirty="0">
                <a:solidFill>
                  <a:srgbClr val="FFFFFF"/>
                </a:solidFill>
                <a:latin typeface="Arial" panose="020B0604020202020204" pitchFamily="34" charset="0"/>
                <a:cs typeface="Arial" panose="020B0604020202020204" pitchFamily="34" charset="0"/>
              </a:rPr>
              <a:t>Pioneered by: 		Fritz and Laszlo (1993)</a:t>
            </a:r>
          </a:p>
          <a:p>
            <a:pPr defTabSz="1219170"/>
            <a:r>
              <a:rPr lang="en-US" sz="1400" dirty="0">
                <a:solidFill>
                  <a:srgbClr val="FFFFFF"/>
                </a:solidFill>
                <a:latin typeface="Arial" panose="020B0604020202020204" pitchFamily="34" charset="0"/>
                <a:cs typeface="Arial" panose="020B0604020202020204" pitchFamily="34" charset="0"/>
              </a:rPr>
              <a:t>		Ackerman (1996)</a:t>
            </a:r>
          </a:p>
          <a:p>
            <a:pPr defTabSz="1219170"/>
            <a:r>
              <a:rPr lang="en-US" sz="1400" dirty="0">
                <a:solidFill>
                  <a:srgbClr val="FFFFFF"/>
                </a:solidFill>
                <a:latin typeface="Arial" panose="020B0604020202020204" pitchFamily="34" charset="0"/>
                <a:cs typeface="Arial" panose="020B0604020202020204" pitchFamily="34" charset="0"/>
              </a:rPr>
              <a:t>		</a:t>
            </a:r>
            <a:r>
              <a:rPr lang="en-US" sz="1400" dirty="0" err="1">
                <a:solidFill>
                  <a:srgbClr val="FFFFFF"/>
                </a:solidFill>
                <a:latin typeface="Arial" panose="020B0604020202020204" pitchFamily="34" charset="0"/>
                <a:cs typeface="Arial" panose="020B0604020202020204" pitchFamily="34" charset="0"/>
              </a:rPr>
              <a:t>Schmetz</a:t>
            </a:r>
            <a:r>
              <a:rPr lang="en-US" sz="1400" dirty="0">
                <a:solidFill>
                  <a:srgbClr val="FFFFFF"/>
                </a:solidFill>
                <a:latin typeface="Arial" panose="020B0604020202020204" pitchFamily="34" charset="0"/>
                <a:cs typeface="Arial" panose="020B0604020202020204" pitchFamily="34" charset="0"/>
              </a:rPr>
              <a:t> </a:t>
            </a:r>
            <a:r>
              <a:rPr lang="en-US" sz="1400" i="1" dirty="0">
                <a:solidFill>
                  <a:srgbClr val="FFFFFF"/>
                </a:solidFill>
                <a:latin typeface="Arial" panose="020B0604020202020204" pitchFamily="34" charset="0"/>
                <a:cs typeface="Arial" panose="020B0604020202020204" pitchFamily="34" charset="0"/>
              </a:rPr>
              <a:t>et al</a:t>
            </a:r>
            <a:r>
              <a:rPr lang="en-US" sz="1400" dirty="0">
                <a:solidFill>
                  <a:srgbClr val="FFFFFF"/>
                </a:solidFill>
                <a:latin typeface="Arial" panose="020B0604020202020204" pitchFamily="34" charset="0"/>
                <a:cs typeface="Arial" panose="020B0604020202020204" pitchFamily="34" charset="0"/>
              </a:rPr>
              <a:t> (1997) </a:t>
            </a:r>
          </a:p>
        </p:txBody>
      </p:sp>
      <p:sp>
        <p:nvSpPr>
          <p:cNvPr id="6" name="Text Box 9"/>
          <p:cNvSpPr txBox="1">
            <a:spLocks noChangeArrowheads="1"/>
          </p:cNvSpPr>
          <p:nvPr/>
        </p:nvSpPr>
        <p:spPr bwMode="auto">
          <a:xfrm>
            <a:off x="2351584" y="4540866"/>
            <a:ext cx="8544949" cy="276999"/>
          </a:xfrm>
          <a:prstGeom prst="rect">
            <a:avLst/>
          </a:prstGeom>
          <a:noFill/>
          <a:ln w="9525">
            <a:noFill/>
            <a:miter lim="800000"/>
            <a:headEnd/>
            <a:tailEnd/>
          </a:ln>
        </p:spPr>
        <p:txBody>
          <a:bodyPr wrap="square">
            <a:spAutoFit/>
          </a:bodyPr>
          <a:lstStyle/>
          <a:p>
            <a:pPr defTabSz="1219170"/>
            <a:r>
              <a:rPr lang="en-US" sz="1200" b="1" dirty="0">
                <a:solidFill>
                  <a:srgbClr val="FF3300"/>
                </a:solidFill>
                <a:latin typeface="Arial" panose="020B0604020202020204" pitchFamily="34" charset="0"/>
                <a:cs typeface="Arial" panose="020B0604020202020204" pitchFamily="34" charset="0"/>
              </a:rPr>
              <a:t>... and received additional attention namely with availability of the MSG SEVIRI data</a:t>
            </a:r>
          </a:p>
        </p:txBody>
      </p:sp>
      <p:sp>
        <p:nvSpPr>
          <p:cNvPr id="7" name="TextovéPole 6"/>
          <p:cNvSpPr txBox="1"/>
          <p:nvPr/>
        </p:nvSpPr>
        <p:spPr>
          <a:xfrm>
            <a:off x="1007435" y="1988840"/>
            <a:ext cx="9846500" cy="1692771"/>
          </a:xfrm>
          <a:prstGeom prst="rect">
            <a:avLst/>
          </a:prstGeom>
          <a:noFill/>
        </p:spPr>
        <p:txBody>
          <a:bodyPr wrap="square">
            <a:spAutoFit/>
          </a:bodyPr>
          <a:lstStyle/>
          <a:p>
            <a:pPr defTabSz="1219170">
              <a:defRPr/>
            </a:pPr>
            <a:r>
              <a:rPr lang="en-US" sz="1300" noProof="1">
                <a:solidFill>
                  <a:prstClr val="white">
                    <a:lumMod val="85000"/>
                  </a:prstClr>
                </a:solidFill>
                <a:latin typeface="Arial" panose="020B0604020202020204" pitchFamily="34" charset="0"/>
                <a:cs typeface="Arial" panose="020B0604020202020204" pitchFamily="34" charset="0"/>
              </a:rPr>
              <a:t>Fritz, S., and I. Laszlo, </a:t>
            </a:r>
            <a:r>
              <a:rPr lang="en-US" sz="1300" b="1" noProof="1">
                <a:solidFill>
                  <a:prstClr val="white">
                    <a:lumMod val="85000"/>
                  </a:prstClr>
                </a:solidFill>
                <a:latin typeface="Arial" panose="020B0604020202020204" pitchFamily="34" charset="0"/>
                <a:cs typeface="Arial" panose="020B0604020202020204" pitchFamily="34" charset="0"/>
              </a:rPr>
              <a:t>1993</a:t>
            </a:r>
            <a:r>
              <a:rPr lang="en-US" sz="1300" noProof="1">
                <a:solidFill>
                  <a:prstClr val="white">
                    <a:lumMod val="85000"/>
                  </a:prstClr>
                </a:solidFill>
                <a:latin typeface="Arial" panose="020B0604020202020204" pitchFamily="34" charset="0"/>
                <a:cs typeface="Arial" panose="020B0604020202020204" pitchFamily="34" charset="0"/>
              </a:rPr>
              <a:t>: Detection of water vapor in the stratosphere over very high clouds in the tropics. J. Geophys. Res., 98 (D12), 22959-22967.</a:t>
            </a:r>
          </a:p>
          <a:p>
            <a:pPr defTabSz="1219170">
              <a:defRPr/>
            </a:pPr>
            <a:endParaRPr lang="en-US" sz="1300" noProof="1">
              <a:solidFill>
                <a:prstClr val="white">
                  <a:lumMod val="85000"/>
                </a:prstClr>
              </a:solidFill>
              <a:latin typeface="Arial" panose="020B0604020202020204" pitchFamily="34" charset="0"/>
              <a:cs typeface="Arial" panose="020B0604020202020204" pitchFamily="34" charset="0"/>
            </a:endParaRPr>
          </a:p>
          <a:p>
            <a:pPr defTabSz="1219170">
              <a:defRPr/>
            </a:pPr>
            <a:r>
              <a:rPr lang="en-US" sz="1300" noProof="1">
                <a:solidFill>
                  <a:prstClr val="white">
                    <a:lumMod val="85000"/>
                  </a:prstClr>
                </a:solidFill>
                <a:latin typeface="Arial" panose="020B0604020202020204" pitchFamily="34" charset="0"/>
                <a:cs typeface="Arial" panose="020B0604020202020204" pitchFamily="34" charset="0"/>
              </a:rPr>
              <a:t>Ackerman, S. A., </a:t>
            </a:r>
            <a:r>
              <a:rPr lang="en-US" sz="1300" b="1" noProof="1">
                <a:solidFill>
                  <a:prstClr val="white">
                    <a:lumMod val="85000"/>
                  </a:prstClr>
                </a:solidFill>
                <a:latin typeface="Arial" panose="020B0604020202020204" pitchFamily="34" charset="0"/>
                <a:cs typeface="Arial" panose="020B0604020202020204" pitchFamily="34" charset="0"/>
              </a:rPr>
              <a:t>1996</a:t>
            </a:r>
            <a:r>
              <a:rPr lang="en-US" sz="1300" noProof="1">
                <a:solidFill>
                  <a:prstClr val="white">
                    <a:lumMod val="85000"/>
                  </a:prstClr>
                </a:solidFill>
                <a:latin typeface="Arial" panose="020B0604020202020204" pitchFamily="34" charset="0"/>
                <a:cs typeface="Arial" panose="020B0604020202020204" pitchFamily="34" charset="0"/>
              </a:rPr>
              <a:t>: Global satellite observations of negative brightness temperature differences between 11 and 6.7 micron. J. Atmos. Sci., 53, 2803-2812.</a:t>
            </a:r>
          </a:p>
          <a:p>
            <a:pPr defTabSz="1219170">
              <a:defRPr/>
            </a:pPr>
            <a:endParaRPr lang="en-US" sz="1300" noProof="1">
              <a:solidFill>
                <a:prstClr val="white">
                  <a:lumMod val="85000"/>
                </a:prstClr>
              </a:solidFill>
              <a:latin typeface="Arial" panose="020B0604020202020204" pitchFamily="34" charset="0"/>
              <a:cs typeface="Arial" panose="020B0604020202020204" pitchFamily="34" charset="0"/>
            </a:endParaRPr>
          </a:p>
          <a:p>
            <a:pPr defTabSz="1219170">
              <a:defRPr/>
            </a:pPr>
            <a:r>
              <a:rPr lang="en-US" sz="1300" noProof="1">
                <a:solidFill>
                  <a:prstClr val="white">
                    <a:lumMod val="85000"/>
                  </a:prstClr>
                </a:solidFill>
                <a:latin typeface="Arial" panose="020B0604020202020204" pitchFamily="34" charset="0"/>
                <a:cs typeface="Arial" panose="020B0604020202020204" pitchFamily="34" charset="0"/>
              </a:rPr>
              <a:t>Schmetz, J., S. A. Tjemkes, M. Gube, and L. van de Berg, </a:t>
            </a:r>
            <a:r>
              <a:rPr lang="en-US" sz="1300" b="1" noProof="1">
                <a:solidFill>
                  <a:prstClr val="white">
                    <a:lumMod val="85000"/>
                  </a:prstClr>
                </a:solidFill>
                <a:latin typeface="Arial" panose="020B0604020202020204" pitchFamily="34" charset="0"/>
                <a:cs typeface="Arial" panose="020B0604020202020204" pitchFamily="34" charset="0"/>
              </a:rPr>
              <a:t>1997</a:t>
            </a:r>
            <a:r>
              <a:rPr lang="en-US" sz="1300" noProof="1">
                <a:solidFill>
                  <a:prstClr val="white">
                    <a:lumMod val="85000"/>
                  </a:prstClr>
                </a:solidFill>
                <a:latin typeface="Arial" panose="020B0604020202020204" pitchFamily="34" charset="0"/>
                <a:cs typeface="Arial" panose="020B0604020202020204" pitchFamily="34" charset="0"/>
              </a:rPr>
              <a:t>: Monitoring deep convection and convective overshooting with METEOSAT. Adv. Space Res., 19, 433-441.</a:t>
            </a:r>
          </a:p>
        </p:txBody>
      </p:sp>
    </p:spTree>
    <p:extLst>
      <p:ext uri="{BB962C8B-B14F-4D97-AF65-F5344CB8AC3E}">
        <p14:creationId xmlns:p14="http://schemas.microsoft.com/office/powerpoint/2010/main" val="2204492162"/>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M:\[2] prednasky\BTD_WV-IRW_storm-tops\200806021400_MSG1_IR108BT.png"/>
          <p:cNvPicPr>
            <a:picLocks noChangeAspect="1" noChangeArrowheads="1"/>
          </p:cNvPicPr>
          <p:nvPr/>
        </p:nvPicPr>
        <p:blipFill>
          <a:blip r:embed="rId2" cstate="print"/>
          <a:srcRect/>
          <a:stretch>
            <a:fillRect/>
          </a:stretch>
        </p:blipFill>
        <p:spPr bwMode="auto">
          <a:xfrm>
            <a:off x="360261" y="612000"/>
            <a:ext cx="7678305" cy="5760000"/>
          </a:xfrm>
          <a:prstGeom prst="rect">
            <a:avLst/>
          </a:prstGeom>
          <a:noFill/>
          <a:ln w="0">
            <a:solidFill>
              <a:schemeClr val="bg1">
                <a:lumMod val="50000"/>
              </a:schemeClr>
            </a:solidFill>
            <a:miter lim="800000"/>
            <a:headEnd/>
            <a:tailEnd/>
          </a:ln>
        </p:spPr>
      </p:pic>
      <p:sp>
        <p:nvSpPr>
          <p:cNvPr id="7" name="Text Box 12"/>
          <p:cNvSpPr txBox="1">
            <a:spLocks noChangeArrowheads="1"/>
          </p:cNvSpPr>
          <p:nvPr/>
        </p:nvSpPr>
        <p:spPr bwMode="auto">
          <a:xfrm>
            <a:off x="1494483" y="6457307"/>
            <a:ext cx="4680178" cy="261610"/>
          </a:xfrm>
          <a:prstGeom prst="rect">
            <a:avLst/>
          </a:prstGeom>
          <a:noFill/>
          <a:ln w="9525">
            <a:noFill/>
            <a:miter lim="800000"/>
            <a:headEnd/>
            <a:tailEnd/>
          </a:ln>
        </p:spPr>
        <p:txBody>
          <a:bodyPr wrap="square">
            <a:spAutoFit/>
          </a:bodyPr>
          <a:lstStyle/>
          <a:p>
            <a:pPr defTabSz="1219170"/>
            <a:r>
              <a:rPr lang="en-US" sz="1100" dirty="0">
                <a:solidFill>
                  <a:prstClr val="white">
                    <a:lumMod val="95000"/>
                  </a:prstClr>
                </a:solidFill>
                <a:latin typeface="Arial" panose="020B0604020202020204" pitchFamily="34" charset="0"/>
                <a:cs typeface="Arial" panose="020B0604020202020204" pitchFamily="34" charset="0"/>
              </a:rPr>
              <a:t>02 June 2008 14:00 UTC  </a:t>
            </a:r>
            <a:r>
              <a:rPr lang="en-US" sz="1100" dirty="0" smtClean="0">
                <a:solidFill>
                  <a:prstClr val="white">
                    <a:lumMod val="95000"/>
                  </a:prstClr>
                </a:solidFill>
                <a:latin typeface="Arial" panose="020B0604020202020204" pitchFamily="34" charset="0"/>
                <a:cs typeface="Arial" panose="020B0604020202020204" pitchFamily="34" charset="0"/>
              </a:rPr>
              <a:t>Meteosat-8 </a:t>
            </a:r>
            <a:r>
              <a:rPr lang="en-US" sz="1100" dirty="0">
                <a:solidFill>
                  <a:prstClr val="white">
                    <a:lumMod val="95000"/>
                  </a:prstClr>
                </a:solidFill>
                <a:latin typeface="Arial" panose="020B0604020202020204" pitchFamily="34" charset="0"/>
                <a:cs typeface="Arial" panose="020B0604020202020204" pitchFamily="34" charset="0"/>
              </a:rPr>
              <a:t>(MSG-1</a:t>
            </a:r>
            <a:r>
              <a:rPr lang="en-US" sz="1100" dirty="0" smtClean="0">
                <a:solidFill>
                  <a:prstClr val="white">
                    <a:lumMod val="95000"/>
                  </a:prstClr>
                </a:solidFill>
                <a:latin typeface="Arial" panose="020B0604020202020204" pitchFamily="34" charset="0"/>
                <a:cs typeface="Arial" panose="020B0604020202020204" pitchFamily="34" charset="0"/>
              </a:rPr>
              <a:t>),  </a:t>
            </a:r>
            <a:r>
              <a:rPr lang="en-US" sz="1100" b="1" dirty="0" smtClean="0">
                <a:solidFill>
                  <a:prstClr val="white">
                    <a:lumMod val="95000"/>
                  </a:prstClr>
                </a:solidFill>
                <a:latin typeface="Arial" panose="020B0604020202020204" pitchFamily="34" charset="0"/>
                <a:cs typeface="Arial" panose="020B0604020202020204" pitchFamily="34" charset="0"/>
              </a:rPr>
              <a:t>IR10.8 BT 200-240K</a:t>
            </a:r>
            <a:endParaRPr lang="cs-CZ" sz="1100" b="1" dirty="0">
              <a:solidFill>
                <a:prstClr val="white">
                  <a:lumMod val="95000"/>
                </a:prstClr>
              </a:solidFill>
              <a:latin typeface="Arial" panose="020B0604020202020204" pitchFamily="34" charset="0"/>
              <a:cs typeface="Arial" panose="020B0604020202020204" pitchFamily="34" charset="0"/>
            </a:endParaRPr>
          </a:p>
        </p:txBody>
      </p:sp>
      <p:sp>
        <p:nvSpPr>
          <p:cNvPr id="9" name="Text Box 9"/>
          <p:cNvSpPr txBox="1">
            <a:spLocks noChangeArrowheads="1"/>
          </p:cNvSpPr>
          <p:nvPr/>
        </p:nvSpPr>
        <p:spPr bwMode="auto">
          <a:xfrm>
            <a:off x="8298424" y="1892830"/>
            <a:ext cx="3500284" cy="1141439"/>
          </a:xfrm>
          <a:prstGeom prst="rect">
            <a:avLst/>
          </a:prstGeom>
          <a:solidFill>
            <a:srgbClr val="800000"/>
          </a:solidFill>
          <a:ln w="9525">
            <a:solidFill>
              <a:srgbClr val="FFFFFF"/>
            </a:solidFill>
            <a:miter lim="800000"/>
            <a:headEnd/>
            <a:tailEnd/>
          </a:ln>
        </p:spPr>
        <p:txBody>
          <a:bodyPr wrap="square" lIns="108000" tIns="108000" rIns="108000" bIns="108000">
            <a:spAutoFit/>
          </a:bodyPr>
          <a:lstStyle/>
          <a:p>
            <a:pPr marL="0" marR="0" lvl="0" indent="0" algn="just" defTabSz="1219170" eaLnBrk="1" fontAlgn="auto" latinLnBrk="0" hangingPunct="1">
              <a:lnSpc>
                <a:spcPct val="100000"/>
              </a:lnSpc>
              <a:spcBef>
                <a:spcPts val="0"/>
              </a:spcBef>
              <a:spcAft>
                <a:spcPts val="0"/>
              </a:spcAft>
              <a:buClrTx/>
              <a:buSzTx/>
              <a:buFontTx/>
              <a:buNone/>
              <a:tabLst/>
              <a:defRPr/>
            </a:pPr>
            <a:r>
              <a:rPr kumimoji="0" lang="en-US" sz="1200" i="0" u="none" strike="noStrike" kern="0" cap="none" spc="0" normalizeH="0" baseline="0" noProof="0" dirty="0" smtClean="0">
                <a:ln>
                  <a:noFill/>
                </a:ln>
                <a:solidFill>
                  <a:srgbClr val="FFFFFF"/>
                </a:solidFill>
                <a:effectLst/>
                <a:uLnTx/>
                <a:uFillTx/>
                <a:latin typeface="Arial" panose="020B0604020202020204" pitchFamily="34" charset="0"/>
                <a:cs typeface="Arial" panose="020B0604020202020204" pitchFamily="34" charset="0"/>
              </a:rPr>
              <a:t>If the lower stratosphere accommodates a warm humid layer (above the tropopause), than positive BTD (WV - IR window) values can be found above cold tops of most of convective storms =&gt; see the next slide.</a:t>
            </a:r>
            <a:endParaRPr kumimoji="0" lang="cs-CZ" sz="1200" i="0" u="none" strike="noStrike" kern="0" cap="none" spc="0" normalizeH="0" baseline="0" noProof="0" dirty="0" smtClean="0">
              <a:ln>
                <a:noFill/>
              </a:ln>
              <a:solidFill>
                <a:srgbClr val="FFFFFF"/>
              </a:solidFill>
              <a:effectLst/>
              <a:uLnTx/>
              <a:uFillTx/>
              <a:latin typeface="Arial" panose="020B0604020202020204" pitchFamily="34" charset="0"/>
              <a:cs typeface="Arial" panose="020B0604020202020204" pitchFamily="34" charset="0"/>
            </a:endParaRPr>
          </a:p>
        </p:txBody>
      </p:sp>
      <p:sp>
        <p:nvSpPr>
          <p:cNvPr id="10"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BTD  (WV absorption band – IR window band)  –  principle of the method </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9552185"/>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3" descr="M:\[2] prednasky\BTD_WV-IRW_storm-tops\200806021400_MSG1_BTD.png"/>
          <p:cNvPicPr>
            <a:picLocks noChangeAspect="1" noChangeArrowheads="1"/>
          </p:cNvPicPr>
          <p:nvPr/>
        </p:nvPicPr>
        <p:blipFill>
          <a:blip r:embed="rId2" cstate="print">
            <a:lum bright="4000" contrast="4000"/>
          </a:blip>
          <a:srcRect/>
          <a:stretch>
            <a:fillRect/>
          </a:stretch>
        </p:blipFill>
        <p:spPr bwMode="auto">
          <a:xfrm>
            <a:off x="360000" y="612000"/>
            <a:ext cx="7678301" cy="5760000"/>
          </a:xfrm>
          <a:prstGeom prst="rect">
            <a:avLst/>
          </a:prstGeom>
          <a:noFill/>
          <a:ln w="0">
            <a:solidFill>
              <a:schemeClr val="bg1">
                <a:lumMod val="50000"/>
              </a:schemeClr>
            </a:solidFill>
            <a:miter lim="800000"/>
            <a:headEnd/>
            <a:tailEnd/>
          </a:ln>
        </p:spPr>
      </p:pic>
      <p:sp>
        <p:nvSpPr>
          <p:cNvPr id="7" name="Text Box 9"/>
          <p:cNvSpPr txBox="1">
            <a:spLocks noChangeArrowheads="1"/>
          </p:cNvSpPr>
          <p:nvPr/>
        </p:nvSpPr>
        <p:spPr bwMode="auto">
          <a:xfrm>
            <a:off x="8298425" y="3492000"/>
            <a:ext cx="3500282" cy="956773"/>
          </a:xfrm>
          <a:prstGeom prst="rect">
            <a:avLst/>
          </a:prstGeom>
          <a:solidFill>
            <a:srgbClr val="800000"/>
          </a:solidFill>
          <a:ln w="9525">
            <a:solidFill>
              <a:srgbClr val="FFFFFF"/>
            </a:solidFill>
            <a:miter lim="800000"/>
            <a:headEnd/>
            <a:tailEnd/>
          </a:ln>
        </p:spPr>
        <p:txBody>
          <a:bodyPr wrap="square" lIns="108000" tIns="108000" rIns="108000" bIns="108000">
            <a:spAutoFit/>
          </a:bodyPr>
          <a:lstStyle/>
          <a:p>
            <a:pPr marL="0" marR="0" lvl="0" indent="0" algn="just" defTabSz="1219170" eaLnBrk="1" fontAlgn="auto" latinLnBrk="0" hangingPunct="1">
              <a:lnSpc>
                <a:spcPct val="100000"/>
              </a:lnSpc>
              <a:spcBef>
                <a:spcPts val="0"/>
              </a:spcBef>
              <a:spcAft>
                <a:spcPts val="0"/>
              </a:spcAft>
              <a:buClrTx/>
              <a:buSzTx/>
              <a:buFontTx/>
              <a:buNone/>
              <a:tabLst/>
              <a:defRPr/>
            </a:pPr>
            <a:r>
              <a:rPr kumimoji="0" lang="en-US" sz="1200" i="0" u="none" strike="noStrike" kern="0" cap="none" spc="0" normalizeH="0" baseline="0" noProof="0" dirty="0" smtClean="0">
                <a:ln>
                  <a:noFill/>
                </a:ln>
                <a:solidFill>
                  <a:srgbClr val="FFFFFF"/>
                </a:solidFill>
                <a:effectLst/>
                <a:uLnTx/>
                <a:uFillTx/>
                <a:latin typeface="Arial" panose="020B0604020202020204" pitchFamily="34" charset="0"/>
                <a:cs typeface="Arial" panose="020B0604020202020204" pitchFamily="34" charset="0"/>
              </a:rPr>
              <a:t>Negative BTD (WV - IR window) values are present above most of the image =&gt; IR window band warmer than the WV band  (shown in grey scale).</a:t>
            </a:r>
            <a:endParaRPr kumimoji="0" lang="cs-CZ" sz="1200" i="0" u="none" strike="noStrike" kern="0" cap="none" spc="0" normalizeH="0" baseline="0" noProof="0" dirty="0" smtClean="0">
              <a:ln>
                <a:noFill/>
              </a:ln>
              <a:solidFill>
                <a:srgbClr val="FFFFFF"/>
              </a:solidFill>
              <a:effectLst/>
              <a:uLnTx/>
              <a:uFillTx/>
              <a:latin typeface="Arial" panose="020B0604020202020204" pitchFamily="34" charset="0"/>
              <a:cs typeface="Arial" panose="020B0604020202020204" pitchFamily="34" charset="0"/>
            </a:endParaRPr>
          </a:p>
        </p:txBody>
      </p:sp>
      <p:sp>
        <p:nvSpPr>
          <p:cNvPr id="8" name="Text Box 9"/>
          <p:cNvSpPr txBox="1">
            <a:spLocks noChangeArrowheads="1"/>
          </p:cNvSpPr>
          <p:nvPr/>
        </p:nvSpPr>
        <p:spPr bwMode="auto">
          <a:xfrm>
            <a:off x="8298424" y="1218246"/>
            <a:ext cx="3500283" cy="956773"/>
          </a:xfrm>
          <a:prstGeom prst="rect">
            <a:avLst/>
          </a:prstGeom>
          <a:solidFill>
            <a:srgbClr val="800000"/>
          </a:solidFill>
          <a:ln w="9525">
            <a:solidFill>
              <a:srgbClr val="FFFFFF"/>
            </a:solidFill>
            <a:miter lim="800000"/>
            <a:headEnd/>
            <a:tailEnd/>
          </a:ln>
        </p:spPr>
        <p:txBody>
          <a:bodyPr wrap="square" lIns="108000" tIns="108000" rIns="108000" bIns="108000">
            <a:spAutoFit/>
          </a:bodyPr>
          <a:lstStyle/>
          <a:p>
            <a:pPr marL="0" marR="0" lvl="0" indent="0" algn="just" defTabSz="1219170" eaLnBrk="1" fontAlgn="auto" latinLnBrk="0" hangingPunct="1">
              <a:lnSpc>
                <a:spcPct val="100000"/>
              </a:lnSpc>
              <a:spcBef>
                <a:spcPts val="0"/>
              </a:spcBef>
              <a:spcAft>
                <a:spcPts val="0"/>
              </a:spcAft>
              <a:buClrTx/>
              <a:buSzTx/>
              <a:buFontTx/>
              <a:buNone/>
              <a:tabLst/>
              <a:defRPr/>
            </a:pPr>
            <a:r>
              <a:rPr kumimoji="0" lang="en-US" sz="1200" i="0" u="none" strike="noStrike" kern="0" cap="none" spc="0" normalizeH="0" baseline="0" noProof="0" dirty="0" smtClean="0">
                <a:ln>
                  <a:noFill/>
                </a:ln>
                <a:solidFill>
                  <a:srgbClr val="FFFFFF"/>
                </a:solidFill>
                <a:effectLst/>
                <a:uLnTx/>
                <a:uFillTx/>
                <a:latin typeface="Arial" panose="020B0604020202020204" pitchFamily="34" charset="0"/>
                <a:cs typeface="Arial" panose="020B0604020202020204" pitchFamily="34" charset="0"/>
              </a:rPr>
              <a:t>Positive BTD (WV - IR window) values can be found above most of the storms =&gt; WV band warmer than the IR window band (shown in color scale).</a:t>
            </a:r>
            <a:endParaRPr kumimoji="0" lang="cs-CZ" sz="1200" i="0" u="none" strike="noStrike" kern="0" cap="none" spc="0" normalizeH="0" baseline="0" noProof="0" dirty="0" smtClean="0">
              <a:ln>
                <a:noFill/>
              </a:ln>
              <a:solidFill>
                <a:srgbClr val="FFFFFF"/>
              </a:solidFill>
              <a:effectLst/>
              <a:uLnTx/>
              <a:uFillTx/>
              <a:latin typeface="Arial" panose="020B0604020202020204" pitchFamily="34" charset="0"/>
              <a:cs typeface="Arial" panose="020B0604020202020204" pitchFamily="34" charset="0"/>
            </a:endParaRPr>
          </a:p>
        </p:txBody>
      </p:sp>
      <p:sp>
        <p:nvSpPr>
          <p:cNvPr id="10"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BTD  (WV absorption band – IR window band)  –  principle of the method </a:t>
            </a:r>
            <a:endParaRPr lang="en-US" sz="1400" b="1" dirty="0">
              <a:solidFill>
                <a:schemeClr val="bg1"/>
              </a:solidFill>
              <a:latin typeface="Arial" panose="020B0604020202020204" pitchFamily="34" charset="0"/>
              <a:cs typeface="Arial" panose="020B0604020202020204" pitchFamily="34" charset="0"/>
            </a:endParaRPr>
          </a:p>
        </p:txBody>
      </p:sp>
      <p:sp>
        <p:nvSpPr>
          <p:cNvPr id="11" name="Text Box 12"/>
          <p:cNvSpPr txBox="1">
            <a:spLocks noChangeArrowheads="1"/>
          </p:cNvSpPr>
          <p:nvPr/>
        </p:nvSpPr>
        <p:spPr bwMode="auto">
          <a:xfrm>
            <a:off x="1494478" y="6457307"/>
            <a:ext cx="5997702" cy="261610"/>
          </a:xfrm>
          <a:prstGeom prst="rect">
            <a:avLst/>
          </a:prstGeom>
          <a:noFill/>
          <a:ln w="9525">
            <a:noFill/>
            <a:miter lim="800000"/>
            <a:headEnd/>
            <a:tailEnd/>
          </a:ln>
        </p:spPr>
        <p:txBody>
          <a:bodyPr wrap="square">
            <a:spAutoFit/>
          </a:bodyPr>
          <a:lstStyle/>
          <a:p>
            <a:pPr defTabSz="1219170"/>
            <a:r>
              <a:rPr lang="en-US" sz="1100" dirty="0">
                <a:solidFill>
                  <a:prstClr val="white">
                    <a:lumMod val="95000"/>
                  </a:prstClr>
                </a:solidFill>
                <a:latin typeface="Arial" panose="020B0604020202020204" pitchFamily="34" charset="0"/>
                <a:cs typeface="Arial" panose="020B0604020202020204" pitchFamily="34" charset="0"/>
              </a:rPr>
              <a:t>02 June 2008 14:00 UTC  </a:t>
            </a:r>
            <a:r>
              <a:rPr lang="en-US" sz="1100" dirty="0" smtClean="0">
                <a:solidFill>
                  <a:prstClr val="white">
                    <a:lumMod val="95000"/>
                  </a:prstClr>
                </a:solidFill>
                <a:latin typeface="Arial" panose="020B0604020202020204" pitchFamily="34" charset="0"/>
                <a:cs typeface="Arial" panose="020B0604020202020204" pitchFamily="34" charset="0"/>
              </a:rPr>
              <a:t>Meteosat-8 </a:t>
            </a:r>
            <a:r>
              <a:rPr lang="en-US" sz="1100" dirty="0">
                <a:solidFill>
                  <a:prstClr val="white">
                    <a:lumMod val="95000"/>
                  </a:prstClr>
                </a:solidFill>
                <a:latin typeface="Arial" panose="020B0604020202020204" pitchFamily="34" charset="0"/>
                <a:cs typeface="Arial" panose="020B0604020202020204" pitchFamily="34" charset="0"/>
              </a:rPr>
              <a:t>(MSG-1</a:t>
            </a:r>
            <a:r>
              <a:rPr lang="en-US" sz="1100" dirty="0" smtClean="0">
                <a:solidFill>
                  <a:prstClr val="white">
                    <a:lumMod val="95000"/>
                  </a:prstClr>
                </a:solidFill>
                <a:latin typeface="Arial" panose="020B0604020202020204" pitchFamily="34" charset="0"/>
                <a:cs typeface="Arial" panose="020B0604020202020204" pitchFamily="34" charset="0"/>
              </a:rPr>
              <a:t>),  </a:t>
            </a:r>
            <a:r>
              <a:rPr lang="en-US" sz="1100" b="1" dirty="0" smtClean="0">
                <a:solidFill>
                  <a:prstClr val="white">
                    <a:lumMod val="95000"/>
                  </a:prstClr>
                </a:solidFill>
                <a:latin typeface="Arial" panose="020B0604020202020204" pitchFamily="34" charset="0"/>
                <a:cs typeface="Arial" panose="020B0604020202020204" pitchFamily="34" charset="0"/>
              </a:rPr>
              <a:t>BTD (WV6.2 – IR10.8) 0 to +6K </a:t>
            </a:r>
            <a:endParaRPr lang="cs-CZ" sz="1100" b="1" dirty="0">
              <a:solidFill>
                <a:prstClr val="white">
                  <a:lumMod val="95000"/>
                </a:prst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9339359"/>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BTD  (WV absorption band – IR window band)  –  examples </a:t>
            </a:r>
            <a:endParaRPr lang="en-US" sz="1400" b="1" dirty="0">
              <a:solidFill>
                <a:schemeClr val="bg1"/>
              </a:solidFill>
              <a:latin typeface="Arial" panose="020B0604020202020204" pitchFamily="34" charset="0"/>
              <a:cs typeface="Arial" panose="020B0604020202020204" pitchFamily="34" charset="0"/>
            </a:endParaRPr>
          </a:p>
        </p:txBody>
      </p:sp>
      <p:sp>
        <p:nvSpPr>
          <p:cNvPr id="3" name="Text Box 12"/>
          <p:cNvSpPr txBox="1">
            <a:spLocks noChangeArrowheads="1"/>
          </p:cNvSpPr>
          <p:nvPr/>
        </p:nvSpPr>
        <p:spPr bwMode="auto">
          <a:xfrm>
            <a:off x="8893078" y="181819"/>
            <a:ext cx="3205537" cy="261610"/>
          </a:xfrm>
          <a:prstGeom prst="rect">
            <a:avLst/>
          </a:prstGeom>
          <a:noFill/>
          <a:ln w="9525">
            <a:noFill/>
            <a:miter lim="800000"/>
            <a:headEnd/>
            <a:tailEnd/>
          </a:ln>
        </p:spPr>
        <p:txBody>
          <a:bodyPr wrap="square">
            <a:spAutoFit/>
          </a:bodyPr>
          <a:lstStyle/>
          <a:p>
            <a:r>
              <a:rPr lang="en-US" sz="1100" dirty="0">
                <a:solidFill>
                  <a:schemeClr val="bg1"/>
                </a:solidFill>
                <a:latin typeface="Arial" panose="020B0604020202020204" pitchFamily="34" charset="0"/>
                <a:cs typeface="Arial" panose="020B0604020202020204" pitchFamily="34" charset="0"/>
              </a:rPr>
              <a:t>31 May 2008 14:00 UTC  Meteosat-8 (MSG-1)</a:t>
            </a:r>
            <a:endParaRPr lang="cs-CZ" sz="1100" dirty="0">
              <a:solidFill>
                <a:schemeClr val="bg1"/>
              </a:solidFill>
              <a:latin typeface="Arial" panose="020B0604020202020204" pitchFamily="34" charset="0"/>
              <a:cs typeface="Arial" panose="020B0604020202020204" pitchFamily="34" charset="0"/>
            </a:endParaRPr>
          </a:p>
        </p:txBody>
      </p:sp>
      <p:pic>
        <p:nvPicPr>
          <p:cNvPr id="4" name="Picture 5"/>
          <p:cNvPicPr>
            <a:picLocks noChangeAspect="1" noChangeArrowheads="1"/>
          </p:cNvPicPr>
          <p:nvPr/>
        </p:nvPicPr>
        <p:blipFill>
          <a:blip r:embed="rId2" cstate="print"/>
          <a:srcRect/>
          <a:stretch>
            <a:fillRect/>
          </a:stretch>
        </p:blipFill>
        <p:spPr bwMode="auto">
          <a:xfrm>
            <a:off x="73601" y="612000"/>
            <a:ext cx="6000000" cy="4500000"/>
          </a:xfrm>
          <a:prstGeom prst="rect">
            <a:avLst/>
          </a:prstGeom>
          <a:noFill/>
          <a:ln w="0">
            <a:solidFill>
              <a:schemeClr val="bg1">
                <a:lumMod val="50000"/>
              </a:schemeClr>
            </a:solidFill>
            <a:miter lim="800000"/>
            <a:headEnd/>
            <a:tailEnd/>
          </a:ln>
        </p:spPr>
      </p:pic>
      <p:pic>
        <p:nvPicPr>
          <p:cNvPr id="5" name="Picture 2" descr="O:\20080531_1100-2300 rss D-CZ supercely cold-rings cold-U\!   nove zpracovane - BTD IR108-WV62\PNG_D-CZ_BTD-IR108-WV62_with-BTD-scale\200805311400_MSG1_20080531_D-CZ_BTD_WV062-IR108.png"/>
          <p:cNvPicPr>
            <a:picLocks noChangeAspect="1" noChangeArrowheads="1"/>
          </p:cNvPicPr>
          <p:nvPr/>
        </p:nvPicPr>
        <p:blipFill>
          <a:blip r:embed="rId3" cstate="print"/>
          <a:srcRect/>
          <a:stretch>
            <a:fillRect/>
          </a:stretch>
        </p:blipFill>
        <p:spPr bwMode="auto">
          <a:xfrm>
            <a:off x="6120000" y="612000"/>
            <a:ext cx="5999999" cy="4500000"/>
          </a:xfrm>
          <a:prstGeom prst="rect">
            <a:avLst/>
          </a:prstGeom>
          <a:noFill/>
          <a:ln w="0">
            <a:solidFill>
              <a:schemeClr val="bg1">
                <a:lumMod val="50000"/>
              </a:schemeClr>
            </a:solidFill>
          </a:ln>
        </p:spPr>
      </p:pic>
      <p:sp>
        <p:nvSpPr>
          <p:cNvPr id="6" name="TextovéPole 7"/>
          <p:cNvSpPr txBox="1">
            <a:spLocks noChangeArrowheads="1"/>
          </p:cNvSpPr>
          <p:nvPr/>
        </p:nvSpPr>
        <p:spPr bwMode="auto">
          <a:xfrm>
            <a:off x="2049667" y="5132206"/>
            <a:ext cx="2247731" cy="246221"/>
          </a:xfrm>
          <a:prstGeom prst="rect">
            <a:avLst/>
          </a:prstGeom>
          <a:noFill/>
          <a:ln w="9525">
            <a:noFill/>
            <a:miter lim="800000"/>
            <a:headEnd/>
            <a:tailEnd/>
          </a:ln>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Sandwich product (HRV and IR10.8)</a:t>
            </a:r>
          </a:p>
        </p:txBody>
      </p:sp>
      <p:sp>
        <p:nvSpPr>
          <p:cNvPr id="7" name="TextovéPole 6"/>
          <p:cNvSpPr txBox="1">
            <a:spLocks noChangeArrowheads="1"/>
          </p:cNvSpPr>
          <p:nvPr/>
        </p:nvSpPr>
        <p:spPr bwMode="auto">
          <a:xfrm>
            <a:off x="8071584" y="5119506"/>
            <a:ext cx="1824538" cy="246221"/>
          </a:xfrm>
          <a:prstGeom prst="rect">
            <a:avLst/>
          </a:prstGeom>
          <a:noFill/>
          <a:ln w="9525">
            <a:noFill/>
            <a:miter lim="800000"/>
            <a:headEnd/>
            <a:tailEnd/>
          </a:ln>
        </p:spPr>
        <p:txBody>
          <a:bodyPr wrap="none">
            <a:spAutoFit/>
          </a:bodyPr>
          <a:lstStyle/>
          <a:p>
            <a:r>
              <a:rPr lang="en-US" sz="1000">
                <a:solidFill>
                  <a:schemeClr val="bg1"/>
                </a:solidFill>
                <a:latin typeface="Arial" panose="020B0604020202020204" pitchFamily="34" charset="0"/>
                <a:cs typeface="Arial" panose="020B0604020202020204" pitchFamily="34" charset="0"/>
              </a:rPr>
              <a:t>BTD (WV6.2-IR10.8) product</a:t>
            </a:r>
          </a:p>
        </p:txBody>
      </p:sp>
      <p:sp>
        <p:nvSpPr>
          <p:cNvPr id="8" name="Text Box 7"/>
          <p:cNvSpPr txBox="1">
            <a:spLocks noChangeArrowheads="1"/>
          </p:cNvSpPr>
          <p:nvPr/>
        </p:nvSpPr>
        <p:spPr bwMode="auto">
          <a:xfrm>
            <a:off x="762001" y="5637245"/>
            <a:ext cx="10572751" cy="830997"/>
          </a:xfrm>
          <a:prstGeom prst="rect">
            <a:avLst/>
          </a:prstGeom>
          <a:noFill/>
          <a:ln w="9525">
            <a:noFill/>
            <a:miter lim="800000"/>
            <a:headEnd/>
            <a:tailEnd/>
          </a:ln>
        </p:spPr>
        <p:txBody>
          <a:bodyPr>
            <a:spAutoFit/>
          </a:bodyPr>
          <a:lstStyle/>
          <a:p>
            <a:pPr algn="just"/>
            <a:r>
              <a:rPr lang="en-US" sz="1200" dirty="0">
                <a:solidFill>
                  <a:schemeClr val="bg1"/>
                </a:solidFill>
                <a:latin typeface="Arial" panose="020B0604020202020204" pitchFamily="34" charset="0"/>
                <a:cs typeface="Arial" panose="020B0604020202020204" pitchFamily="34" charset="0"/>
              </a:rPr>
              <a:t>In most cases, the positive BTD (WV6.2-IR10.8) values are closely spatially correlated to the </a:t>
            </a:r>
            <a:r>
              <a:rPr lang="en-US" sz="1200" dirty="0" smtClean="0">
                <a:solidFill>
                  <a:schemeClr val="bg1"/>
                </a:solidFill>
                <a:latin typeface="Arial" panose="020B0604020202020204" pitchFamily="34" charset="0"/>
                <a:cs typeface="Arial" panose="020B0604020202020204" pitchFamily="34" charset="0"/>
              </a:rPr>
              <a:t>BT IR10.8 </a:t>
            </a:r>
            <a:r>
              <a:rPr lang="en-US" sz="1200" dirty="0">
                <a:solidFill>
                  <a:schemeClr val="bg1"/>
                </a:solidFill>
                <a:latin typeface="Arial" panose="020B0604020202020204" pitchFamily="34" charset="0"/>
                <a:cs typeface="Arial" panose="020B0604020202020204" pitchFamily="34" charset="0"/>
              </a:rPr>
              <a:t>field itself – the local BTD maxima co-located with the IR10.8 coldest pixels. This </a:t>
            </a:r>
            <a:r>
              <a:rPr lang="en-US" sz="1200" dirty="0" smtClean="0">
                <a:solidFill>
                  <a:schemeClr val="bg1"/>
                </a:solidFill>
                <a:latin typeface="Arial" panose="020B0604020202020204" pitchFamily="34" charset="0"/>
                <a:cs typeface="Arial" panose="020B0604020202020204" pitchFamily="34" charset="0"/>
              </a:rPr>
              <a:t>indicates </a:t>
            </a:r>
            <a:r>
              <a:rPr lang="en-US" sz="1200" dirty="0">
                <a:solidFill>
                  <a:schemeClr val="bg1"/>
                </a:solidFill>
                <a:latin typeface="Arial" panose="020B0604020202020204" pitchFamily="34" charset="0"/>
                <a:cs typeface="Arial" panose="020B0604020202020204" pitchFamily="34" charset="0"/>
              </a:rPr>
              <a:t>a uniform layer of warmer </a:t>
            </a:r>
            <a:r>
              <a:rPr lang="en-US" sz="1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lower stratospheric moisture</a:t>
            </a:r>
            <a:r>
              <a:rPr lang="en-US" sz="1200" dirty="0">
                <a:solidFill>
                  <a:schemeClr val="bg1"/>
                </a:solidFill>
                <a:latin typeface="Arial" panose="020B0604020202020204" pitchFamily="34" charset="0"/>
                <a:cs typeface="Arial" panose="020B0604020202020204" pitchFamily="34" charset="0"/>
              </a:rPr>
              <a:t> (LSM) above the storm </a:t>
            </a:r>
            <a:r>
              <a:rPr lang="en-US" sz="1200" dirty="0" smtClean="0">
                <a:solidFill>
                  <a:schemeClr val="bg1"/>
                </a:solidFill>
                <a:latin typeface="Arial" panose="020B0604020202020204" pitchFamily="34" charset="0"/>
                <a:cs typeface="Arial" panose="020B0604020202020204" pitchFamily="34" charset="0"/>
              </a:rPr>
              <a:t>tops, which is </a:t>
            </a:r>
            <a:r>
              <a:rPr lang="en-US" sz="1200" dirty="0">
                <a:solidFill>
                  <a:schemeClr val="bg1"/>
                </a:solidFill>
                <a:latin typeface="Arial" panose="020B0604020202020204" pitchFamily="34" charset="0"/>
                <a:cs typeface="Arial" panose="020B0604020202020204" pitchFamily="34" charset="0"/>
              </a:rPr>
              <a:t>not related to the storms themselves, but </a:t>
            </a:r>
            <a:r>
              <a:rPr lang="en-US" sz="1200" dirty="0" smtClean="0">
                <a:solidFill>
                  <a:schemeClr val="bg1"/>
                </a:solidFill>
                <a:latin typeface="Arial" panose="020B0604020202020204" pitchFamily="34" charset="0"/>
                <a:cs typeface="Arial" panose="020B0604020202020204" pitchFamily="34" charset="0"/>
              </a:rPr>
              <a:t>pre-existing or advected </a:t>
            </a:r>
            <a:r>
              <a:rPr lang="en-US" sz="1200" dirty="0">
                <a:solidFill>
                  <a:schemeClr val="bg1"/>
                </a:solidFill>
                <a:latin typeface="Arial" panose="020B0604020202020204" pitchFamily="34" charset="0"/>
                <a:cs typeface="Arial" panose="020B0604020202020204" pitchFamily="34" charset="0"/>
              </a:rPr>
              <a:t>from some other, remote sources, available in the stratosphere regardless of the storms we observe</a:t>
            </a:r>
            <a:r>
              <a:rPr lang="en-US" sz="1200" dirty="0" smtClean="0">
                <a:solidFill>
                  <a:schemeClr val="bg1"/>
                </a:solidFill>
                <a:latin typeface="Arial" panose="020B0604020202020204" pitchFamily="34" charset="0"/>
                <a:cs typeface="Arial" panose="020B0604020202020204" pitchFamily="34" charset="0"/>
              </a:rPr>
              <a:t>. Most common case.</a:t>
            </a:r>
            <a:endParaRPr lang="en-US" sz="1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0923006"/>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M:\[2] prednasky\BTD_WV-IRW_storm-tops\200805301925_MSG1_IR108BTpng.png"/>
          <p:cNvPicPr>
            <a:picLocks noChangeAspect="1" noChangeArrowheads="1"/>
          </p:cNvPicPr>
          <p:nvPr/>
        </p:nvPicPr>
        <p:blipFill>
          <a:blip r:embed="rId2" cstate="print"/>
          <a:srcRect/>
          <a:stretch>
            <a:fillRect/>
          </a:stretch>
        </p:blipFill>
        <p:spPr bwMode="auto">
          <a:xfrm>
            <a:off x="72000" y="612000"/>
            <a:ext cx="5998862" cy="4500000"/>
          </a:xfrm>
          <a:prstGeom prst="rect">
            <a:avLst/>
          </a:prstGeom>
          <a:noFill/>
          <a:ln w="0">
            <a:solidFill>
              <a:schemeClr val="bg1">
                <a:lumMod val="50000"/>
              </a:schemeClr>
            </a:solidFill>
            <a:miter lim="800000"/>
            <a:headEnd/>
            <a:tailEnd/>
          </a:ln>
        </p:spPr>
      </p:pic>
      <p:pic>
        <p:nvPicPr>
          <p:cNvPr id="3" name="Picture 2" descr="M:\[2] prednasky\BTD_WV-IRW_storm-tops\200805301925_MSG1_BTD.png"/>
          <p:cNvPicPr>
            <a:picLocks noChangeAspect="1" noChangeArrowheads="1"/>
          </p:cNvPicPr>
          <p:nvPr/>
        </p:nvPicPr>
        <p:blipFill>
          <a:blip r:embed="rId3" cstate="print"/>
          <a:srcRect/>
          <a:stretch>
            <a:fillRect/>
          </a:stretch>
        </p:blipFill>
        <p:spPr bwMode="auto">
          <a:xfrm>
            <a:off x="6120000" y="612000"/>
            <a:ext cx="6001137" cy="4500000"/>
          </a:xfrm>
          <a:prstGeom prst="rect">
            <a:avLst/>
          </a:prstGeom>
          <a:noFill/>
          <a:ln w="0">
            <a:solidFill>
              <a:schemeClr val="bg1">
                <a:lumMod val="50000"/>
              </a:schemeClr>
            </a:solidFill>
            <a:miter lim="800000"/>
            <a:headEnd/>
            <a:tailEnd/>
          </a:ln>
        </p:spPr>
      </p:pic>
      <p:sp>
        <p:nvSpPr>
          <p:cNvPr id="4" name="TextovéPole 7"/>
          <p:cNvSpPr txBox="1">
            <a:spLocks noChangeArrowheads="1"/>
          </p:cNvSpPr>
          <p:nvPr/>
        </p:nvSpPr>
        <p:spPr bwMode="auto">
          <a:xfrm>
            <a:off x="2187319" y="5132206"/>
            <a:ext cx="1345240" cy="246221"/>
          </a:xfrm>
          <a:prstGeom prst="rect">
            <a:avLst/>
          </a:prstGeom>
          <a:noFill/>
          <a:ln w="9525">
            <a:noFill/>
            <a:miter lim="800000"/>
            <a:headEnd/>
            <a:tailEnd/>
          </a:ln>
        </p:spPr>
        <p:txBody>
          <a:bodyPr wrap="none">
            <a:spAutoFit/>
          </a:bodyPr>
          <a:lstStyle/>
          <a:p>
            <a:r>
              <a:rPr lang="en-US" sz="1000" dirty="0" smtClean="0">
                <a:solidFill>
                  <a:schemeClr val="bg1"/>
                </a:solidFill>
                <a:latin typeface="Arial" panose="020B0604020202020204" pitchFamily="34" charset="0"/>
                <a:cs typeface="Arial" panose="020B0604020202020204" pitchFamily="34" charset="0"/>
              </a:rPr>
              <a:t>IR10.8</a:t>
            </a:r>
            <a:r>
              <a:rPr lang="en-US" sz="1000" dirty="0">
                <a:solidFill>
                  <a:schemeClr val="bg1"/>
                </a:solidFill>
                <a:latin typeface="Arial" panose="020B0604020202020204" pitchFamily="34" charset="0"/>
                <a:cs typeface="Arial" panose="020B0604020202020204" pitchFamily="34" charset="0"/>
              </a:rPr>
              <a:t> </a:t>
            </a:r>
            <a:r>
              <a:rPr lang="en-US" sz="1000" dirty="0" smtClean="0">
                <a:solidFill>
                  <a:schemeClr val="bg1"/>
                </a:solidFill>
                <a:latin typeface="Arial" panose="020B0604020202020204" pitchFamily="34" charset="0"/>
                <a:cs typeface="Arial" panose="020B0604020202020204" pitchFamily="34" charset="0"/>
              </a:rPr>
              <a:t>BT 200-240K</a:t>
            </a:r>
            <a:endParaRPr lang="en-US" sz="1000" dirty="0">
              <a:solidFill>
                <a:schemeClr val="bg1"/>
              </a:solidFill>
              <a:latin typeface="Arial" panose="020B0604020202020204" pitchFamily="34" charset="0"/>
              <a:cs typeface="Arial" panose="020B0604020202020204" pitchFamily="34" charset="0"/>
            </a:endParaRPr>
          </a:p>
        </p:txBody>
      </p:sp>
      <p:sp>
        <p:nvSpPr>
          <p:cNvPr id="5" name="TextovéPole 4"/>
          <p:cNvSpPr txBox="1">
            <a:spLocks noChangeArrowheads="1"/>
          </p:cNvSpPr>
          <p:nvPr/>
        </p:nvSpPr>
        <p:spPr bwMode="auto">
          <a:xfrm>
            <a:off x="8071584" y="5119506"/>
            <a:ext cx="1824538" cy="246221"/>
          </a:xfrm>
          <a:prstGeom prst="rect">
            <a:avLst/>
          </a:prstGeom>
          <a:noFill/>
          <a:ln w="9525">
            <a:noFill/>
            <a:miter lim="800000"/>
            <a:headEnd/>
            <a:tailEnd/>
          </a:ln>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BTD (WV6.2-IR10.8) product</a:t>
            </a:r>
          </a:p>
        </p:txBody>
      </p:sp>
      <p:sp>
        <p:nvSpPr>
          <p:cNvPr id="6"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BTD  (WV absorption band – IR window band)  –  examples </a:t>
            </a:r>
            <a:endParaRPr lang="en-US" sz="1400" b="1" dirty="0">
              <a:solidFill>
                <a:schemeClr val="bg1"/>
              </a:solidFill>
              <a:latin typeface="Arial" panose="020B0604020202020204" pitchFamily="34" charset="0"/>
              <a:cs typeface="Arial" panose="020B0604020202020204" pitchFamily="34" charset="0"/>
            </a:endParaRPr>
          </a:p>
        </p:txBody>
      </p:sp>
      <p:sp>
        <p:nvSpPr>
          <p:cNvPr id="7" name="Text Box 12"/>
          <p:cNvSpPr txBox="1">
            <a:spLocks noChangeArrowheads="1"/>
          </p:cNvSpPr>
          <p:nvPr/>
        </p:nvSpPr>
        <p:spPr bwMode="auto">
          <a:xfrm>
            <a:off x="8893078" y="181819"/>
            <a:ext cx="3205537" cy="261610"/>
          </a:xfrm>
          <a:prstGeom prst="rect">
            <a:avLst/>
          </a:prstGeom>
          <a:noFill/>
          <a:ln w="9525">
            <a:noFill/>
            <a:miter lim="800000"/>
            <a:headEnd/>
            <a:tailEnd/>
          </a:ln>
        </p:spPr>
        <p:txBody>
          <a:bodyPr wrap="square">
            <a:spAutoFit/>
          </a:bodyPr>
          <a:lstStyle/>
          <a:p>
            <a:r>
              <a:rPr lang="en-US" sz="1100" dirty="0" smtClean="0">
                <a:solidFill>
                  <a:schemeClr val="bg1"/>
                </a:solidFill>
                <a:latin typeface="Arial" panose="020B0604020202020204" pitchFamily="34" charset="0"/>
                <a:cs typeface="Arial" panose="020B0604020202020204" pitchFamily="34" charset="0"/>
              </a:rPr>
              <a:t>30 </a:t>
            </a:r>
            <a:r>
              <a:rPr lang="en-US" sz="1100" dirty="0">
                <a:solidFill>
                  <a:schemeClr val="bg1"/>
                </a:solidFill>
                <a:latin typeface="Arial" panose="020B0604020202020204" pitchFamily="34" charset="0"/>
                <a:cs typeface="Arial" panose="020B0604020202020204" pitchFamily="34" charset="0"/>
              </a:rPr>
              <a:t>May 2008 </a:t>
            </a:r>
            <a:r>
              <a:rPr lang="en-US" sz="1100" dirty="0" smtClean="0">
                <a:solidFill>
                  <a:schemeClr val="bg1"/>
                </a:solidFill>
                <a:latin typeface="Arial" panose="020B0604020202020204" pitchFamily="34" charset="0"/>
                <a:cs typeface="Arial" panose="020B0604020202020204" pitchFamily="34" charset="0"/>
              </a:rPr>
              <a:t>19:25 </a:t>
            </a:r>
            <a:r>
              <a:rPr lang="en-US" sz="1100" dirty="0">
                <a:solidFill>
                  <a:schemeClr val="bg1"/>
                </a:solidFill>
                <a:latin typeface="Arial" panose="020B0604020202020204" pitchFamily="34" charset="0"/>
                <a:cs typeface="Arial" panose="020B0604020202020204" pitchFamily="34" charset="0"/>
              </a:rPr>
              <a:t>UTC  Meteosat-8 (MSG-1)</a:t>
            </a:r>
            <a:endParaRPr lang="cs-CZ" sz="1100" dirty="0">
              <a:solidFill>
                <a:schemeClr val="bg1"/>
              </a:solidFill>
              <a:latin typeface="Arial" panose="020B0604020202020204" pitchFamily="34" charset="0"/>
              <a:cs typeface="Arial" panose="020B0604020202020204" pitchFamily="34" charset="0"/>
            </a:endParaRPr>
          </a:p>
        </p:txBody>
      </p:sp>
      <p:sp>
        <p:nvSpPr>
          <p:cNvPr id="8" name="TextovéPole 7"/>
          <p:cNvSpPr txBox="1"/>
          <p:nvPr/>
        </p:nvSpPr>
        <p:spPr>
          <a:xfrm>
            <a:off x="1956616" y="5751870"/>
            <a:ext cx="8347606" cy="276999"/>
          </a:xfrm>
          <a:prstGeom prst="rect">
            <a:avLst/>
          </a:prstGeom>
          <a:noFill/>
        </p:spPr>
        <p:txBody>
          <a:bodyPr wrap="none" rtlCol="0">
            <a:spAutoFit/>
          </a:bodyPr>
          <a:lstStyle/>
          <a:p>
            <a:r>
              <a:rPr lang="en-US" sz="1200" dirty="0" smtClean="0">
                <a:solidFill>
                  <a:schemeClr val="bg1"/>
                </a:solidFill>
                <a:latin typeface="Arial" panose="020B0604020202020204" pitchFamily="34" charset="0"/>
                <a:cs typeface="Arial" panose="020B0604020202020204" pitchFamily="34" charset="0"/>
              </a:rPr>
              <a:t>Same case as on previous slide, close correlation between IR10.8 BT </a:t>
            </a:r>
            <a:r>
              <a:rPr lang="en-US" sz="1200" dirty="0">
                <a:solidFill>
                  <a:schemeClr val="bg1"/>
                </a:solidFill>
                <a:latin typeface="Arial" panose="020B0604020202020204" pitchFamily="34" charset="0"/>
                <a:cs typeface="Arial" panose="020B0604020202020204" pitchFamily="34" charset="0"/>
              </a:rPr>
              <a:t>minima </a:t>
            </a:r>
            <a:r>
              <a:rPr lang="en-US" sz="1200" dirty="0" smtClean="0">
                <a:solidFill>
                  <a:schemeClr val="bg1"/>
                </a:solidFill>
                <a:latin typeface="Arial" panose="020B0604020202020204" pitchFamily="34" charset="0"/>
                <a:cs typeface="Arial" panose="020B0604020202020204" pitchFamily="34" charset="0"/>
              </a:rPr>
              <a:t>and BTD </a:t>
            </a:r>
            <a:r>
              <a:rPr lang="en-US" sz="1200" dirty="0">
                <a:solidFill>
                  <a:schemeClr val="bg1"/>
                </a:solidFill>
                <a:latin typeface="Arial" panose="020B0604020202020204" pitchFamily="34" charset="0"/>
                <a:cs typeface="Arial" panose="020B0604020202020204" pitchFamily="34" charset="0"/>
              </a:rPr>
              <a:t>(WV6.2-IR10.8) </a:t>
            </a:r>
            <a:r>
              <a:rPr lang="en-US" sz="1200" dirty="0" smtClean="0">
                <a:solidFill>
                  <a:schemeClr val="bg1"/>
                </a:solidFill>
                <a:latin typeface="Arial" panose="020B0604020202020204" pitchFamily="34" charset="0"/>
                <a:cs typeface="Arial" panose="020B0604020202020204" pitchFamily="34" charset="0"/>
              </a:rPr>
              <a:t>positive maxima.</a:t>
            </a:r>
          </a:p>
        </p:txBody>
      </p:sp>
    </p:spTree>
    <p:extLst>
      <p:ext uri="{BB962C8B-B14F-4D97-AF65-F5344CB8AC3E}">
        <p14:creationId xmlns:p14="http://schemas.microsoft.com/office/powerpoint/2010/main" val="2261144036"/>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7"/>
          <p:cNvSpPr txBox="1">
            <a:spLocks noChangeArrowheads="1"/>
          </p:cNvSpPr>
          <p:nvPr/>
        </p:nvSpPr>
        <p:spPr bwMode="auto">
          <a:xfrm>
            <a:off x="999799" y="1600549"/>
            <a:ext cx="10191751" cy="2462213"/>
          </a:xfrm>
          <a:prstGeom prst="rect">
            <a:avLst/>
          </a:prstGeom>
          <a:noFill/>
          <a:ln w="9525">
            <a:noFill/>
            <a:miter lim="800000"/>
            <a:headEnd/>
            <a:tailEnd/>
          </a:ln>
        </p:spPr>
        <p:txBody>
          <a:bodyPr>
            <a:spAutoFit/>
          </a:bodyPr>
          <a:lstStyle/>
          <a:p>
            <a:pPr algn="just"/>
            <a:r>
              <a:rPr lang="en-US" sz="1400" dirty="0">
                <a:solidFill>
                  <a:schemeClr val="bg1"/>
                </a:solidFill>
                <a:latin typeface="Arial" panose="020B0604020202020204" pitchFamily="34" charset="0"/>
                <a:cs typeface="Arial" panose="020B0604020202020204" pitchFamily="34" charset="0"/>
              </a:rPr>
              <a:t>In some cases, the positive BTD (WV6.2-IR10.8) can be observed also above large cold glacier shields, or above very cold cirrus clouds. </a:t>
            </a:r>
          </a:p>
          <a:p>
            <a:pPr algn="just"/>
            <a:endParaRPr lang="en-US" sz="1400" dirty="0">
              <a:solidFill>
                <a:schemeClr val="bg1"/>
              </a:solidFill>
              <a:latin typeface="Arial" panose="020B0604020202020204" pitchFamily="34" charset="0"/>
              <a:cs typeface="Arial" panose="020B0604020202020204" pitchFamily="34" charset="0"/>
            </a:endParaRPr>
          </a:p>
          <a:p>
            <a:pPr algn="just"/>
            <a:endParaRPr lang="en-US" sz="1400" dirty="0">
              <a:solidFill>
                <a:schemeClr val="bg1"/>
              </a:solidFill>
              <a:latin typeface="Arial" panose="020B0604020202020204" pitchFamily="34" charset="0"/>
              <a:cs typeface="Arial" panose="020B0604020202020204" pitchFamily="34" charset="0"/>
            </a:endParaRPr>
          </a:p>
          <a:p>
            <a:pPr algn="just"/>
            <a:r>
              <a:rPr lang="en-US" sz="1400" dirty="0">
                <a:solidFill>
                  <a:schemeClr val="bg1"/>
                </a:solidFill>
                <a:latin typeface="Arial" panose="020B0604020202020204" pitchFamily="34" charset="0"/>
                <a:cs typeface="Arial" panose="020B0604020202020204" pitchFamily="34" charset="0"/>
              </a:rPr>
              <a:t>In case of glacier shields (e.g. Greenland or Antarctica) the positive BTD results from presence of warmer tropospheric moisture above the cold surface – requires strong thermal inversion above the cold ice (Ackerman, 1996) – not shown here.</a:t>
            </a:r>
          </a:p>
          <a:p>
            <a:pPr algn="just"/>
            <a:endParaRPr lang="en-US" sz="1400" dirty="0">
              <a:solidFill>
                <a:schemeClr val="bg1"/>
              </a:solidFill>
              <a:latin typeface="Arial" panose="020B0604020202020204" pitchFamily="34" charset="0"/>
              <a:cs typeface="Arial" panose="020B0604020202020204" pitchFamily="34" charset="0"/>
            </a:endParaRPr>
          </a:p>
          <a:p>
            <a:pPr algn="just"/>
            <a:endParaRPr lang="en-US" sz="1400" dirty="0">
              <a:solidFill>
                <a:schemeClr val="bg1"/>
              </a:solidFill>
              <a:latin typeface="Arial" panose="020B0604020202020204" pitchFamily="34" charset="0"/>
              <a:cs typeface="Arial" panose="020B0604020202020204" pitchFamily="34" charset="0"/>
            </a:endParaRPr>
          </a:p>
          <a:p>
            <a:pPr algn="just"/>
            <a:r>
              <a:rPr lang="en-US" sz="1400" dirty="0">
                <a:solidFill>
                  <a:schemeClr val="bg1"/>
                </a:solidFill>
                <a:latin typeface="Arial" panose="020B0604020202020204" pitchFamily="34" charset="0"/>
                <a:cs typeface="Arial" panose="020B0604020202020204" pitchFamily="34" charset="0"/>
              </a:rPr>
              <a:t>In case of cold cirrus shields it may result either from presence of warmer moist layer above the cold cirrus (in the lower stratosphere, LSM), or from emissivity and transparency effects of the cirrus clouds themselves. Example of this is shown in the next </a:t>
            </a:r>
            <a:r>
              <a:rPr lang="en-US" sz="1400" dirty="0" smtClean="0">
                <a:solidFill>
                  <a:schemeClr val="bg1"/>
                </a:solidFill>
                <a:latin typeface="Arial" panose="020B0604020202020204" pitchFamily="34" charset="0"/>
                <a:cs typeface="Arial" panose="020B0604020202020204" pitchFamily="34" charset="0"/>
              </a:rPr>
              <a:t>slide </a:t>
            </a:r>
            <a:r>
              <a:rPr lang="en-US" sz="1400" dirty="0">
                <a:solidFill>
                  <a:schemeClr val="bg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1435493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O:\TEMP\20100211-1200utc  BTD - cirrus !!!\201002111200_MSG2_IR108-BT_.png"/>
          <p:cNvPicPr>
            <a:picLocks noChangeAspect="1" noChangeArrowheads="1"/>
          </p:cNvPicPr>
          <p:nvPr/>
        </p:nvPicPr>
        <p:blipFill>
          <a:blip r:embed="rId2" cstate="print"/>
          <a:srcRect/>
          <a:stretch>
            <a:fillRect/>
          </a:stretch>
        </p:blipFill>
        <p:spPr bwMode="auto">
          <a:xfrm>
            <a:off x="6156000" y="612000"/>
            <a:ext cx="5940000" cy="2639077"/>
          </a:xfrm>
          <a:prstGeom prst="rect">
            <a:avLst/>
          </a:prstGeom>
          <a:noFill/>
          <a:ln w="3175">
            <a:solidFill>
              <a:schemeClr val="bg2"/>
            </a:solidFill>
            <a:miter lim="800000"/>
            <a:headEnd/>
            <a:tailEnd/>
          </a:ln>
        </p:spPr>
      </p:pic>
      <p:pic>
        <p:nvPicPr>
          <p:cNvPr id="3" name="Picture 3" descr="O:\TEMP\20100211-1200utc  BTD - cirrus !!!\201002111200_MSG2_BTD_WV062-IR108_.png"/>
          <p:cNvPicPr>
            <a:picLocks noChangeAspect="1" noChangeArrowheads="1"/>
          </p:cNvPicPr>
          <p:nvPr/>
        </p:nvPicPr>
        <p:blipFill>
          <a:blip r:embed="rId3" cstate="print">
            <a:lum bright="4000" contrast="4000"/>
          </a:blip>
          <a:srcRect/>
          <a:stretch>
            <a:fillRect/>
          </a:stretch>
        </p:blipFill>
        <p:spPr bwMode="auto">
          <a:xfrm>
            <a:off x="6156000" y="3348000"/>
            <a:ext cx="5940000" cy="2639077"/>
          </a:xfrm>
          <a:prstGeom prst="rect">
            <a:avLst/>
          </a:prstGeom>
          <a:noFill/>
          <a:ln w="3175">
            <a:solidFill>
              <a:schemeClr val="bg2"/>
            </a:solidFill>
            <a:miter lim="800000"/>
            <a:headEnd/>
            <a:tailEnd/>
          </a:ln>
        </p:spPr>
      </p:pic>
      <p:pic>
        <p:nvPicPr>
          <p:cNvPr id="4" name="Picture 15" descr="O:\TEMP\20100211-1200utc  BTD - cirrus !!!\201002111200_MSG2_RGB-129_.png"/>
          <p:cNvPicPr>
            <a:picLocks noChangeAspect="1" noChangeArrowheads="1"/>
          </p:cNvPicPr>
          <p:nvPr/>
        </p:nvPicPr>
        <p:blipFill>
          <a:blip r:embed="rId4" cstate="print"/>
          <a:srcRect/>
          <a:stretch>
            <a:fillRect/>
          </a:stretch>
        </p:blipFill>
        <p:spPr bwMode="auto">
          <a:xfrm>
            <a:off x="108000" y="612000"/>
            <a:ext cx="5940000" cy="2639077"/>
          </a:xfrm>
          <a:prstGeom prst="rect">
            <a:avLst/>
          </a:prstGeom>
          <a:noFill/>
          <a:ln w="3175">
            <a:solidFill>
              <a:schemeClr val="bg2"/>
            </a:solidFill>
            <a:miter lim="800000"/>
            <a:headEnd/>
            <a:tailEnd/>
          </a:ln>
        </p:spPr>
      </p:pic>
      <p:pic>
        <p:nvPicPr>
          <p:cNvPr id="5" name="Picture 16" descr="O:\TEMP\20100211-1200utc  BTD - cirrus !!!\201002111200_MSG2_RGB-airmass_.png"/>
          <p:cNvPicPr>
            <a:picLocks noChangeAspect="1" noChangeArrowheads="1"/>
          </p:cNvPicPr>
          <p:nvPr/>
        </p:nvPicPr>
        <p:blipFill>
          <a:blip r:embed="rId5" cstate="print"/>
          <a:srcRect/>
          <a:stretch>
            <a:fillRect/>
          </a:stretch>
        </p:blipFill>
        <p:spPr bwMode="auto">
          <a:xfrm>
            <a:off x="108000" y="3348000"/>
            <a:ext cx="5940000" cy="2639077"/>
          </a:xfrm>
          <a:prstGeom prst="rect">
            <a:avLst/>
          </a:prstGeom>
          <a:noFill/>
          <a:ln w="3175">
            <a:solidFill>
              <a:schemeClr val="bg2"/>
            </a:solidFill>
            <a:miter lim="800000"/>
            <a:headEnd/>
            <a:tailEnd/>
          </a:ln>
        </p:spPr>
      </p:pic>
      <p:sp>
        <p:nvSpPr>
          <p:cNvPr id="6"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BTD  (WV absorption band – IR window band)  –  examples </a:t>
            </a:r>
            <a:endParaRPr lang="en-US" sz="1400" b="1" dirty="0">
              <a:solidFill>
                <a:schemeClr val="bg1"/>
              </a:solidFill>
              <a:latin typeface="Arial" panose="020B0604020202020204" pitchFamily="34" charset="0"/>
              <a:cs typeface="Arial" panose="020B0604020202020204" pitchFamily="34" charset="0"/>
            </a:endParaRPr>
          </a:p>
        </p:txBody>
      </p:sp>
      <p:sp>
        <p:nvSpPr>
          <p:cNvPr id="7" name="Text Box 12"/>
          <p:cNvSpPr txBox="1">
            <a:spLocks noChangeArrowheads="1"/>
          </p:cNvSpPr>
          <p:nvPr/>
        </p:nvSpPr>
        <p:spPr bwMode="auto">
          <a:xfrm>
            <a:off x="8893078" y="181819"/>
            <a:ext cx="3205537" cy="261610"/>
          </a:xfrm>
          <a:prstGeom prst="rect">
            <a:avLst/>
          </a:prstGeom>
          <a:noFill/>
          <a:ln w="9525">
            <a:noFill/>
            <a:miter lim="800000"/>
            <a:headEnd/>
            <a:tailEnd/>
          </a:ln>
        </p:spPr>
        <p:txBody>
          <a:bodyPr wrap="square">
            <a:spAutoFit/>
          </a:bodyPr>
          <a:lstStyle/>
          <a:p>
            <a:r>
              <a:rPr lang="en-US" sz="1100" dirty="0" smtClean="0">
                <a:solidFill>
                  <a:schemeClr val="bg1"/>
                </a:solidFill>
                <a:latin typeface="Arial" panose="020B0604020202020204" pitchFamily="34" charset="0"/>
                <a:cs typeface="Arial" panose="020B0604020202020204" pitchFamily="34" charset="0"/>
              </a:rPr>
              <a:t>11 Feb 2010 12:00 </a:t>
            </a:r>
            <a:r>
              <a:rPr lang="en-US" sz="1100" dirty="0">
                <a:solidFill>
                  <a:schemeClr val="bg1"/>
                </a:solidFill>
                <a:latin typeface="Arial" panose="020B0604020202020204" pitchFamily="34" charset="0"/>
                <a:cs typeface="Arial" panose="020B0604020202020204" pitchFamily="34" charset="0"/>
              </a:rPr>
              <a:t>UTC  </a:t>
            </a:r>
            <a:r>
              <a:rPr lang="en-US" sz="1100" dirty="0" smtClean="0">
                <a:solidFill>
                  <a:schemeClr val="bg1"/>
                </a:solidFill>
                <a:latin typeface="Arial" panose="020B0604020202020204" pitchFamily="34" charset="0"/>
                <a:cs typeface="Arial" panose="020B0604020202020204" pitchFamily="34" charset="0"/>
              </a:rPr>
              <a:t>Meteosat-9 </a:t>
            </a:r>
            <a:r>
              <a:rPr lang="en-US" sz="1100" dirty="0">
                <a:solidFill>
                  <a:schemeClr val="bg1"/>
                </a:solidFill>
                <a:latin typeface="Arial" panose="020B0604020202020204" pitchFamily="34" charset="0"/>
                <a:cs typeface="Arial" panose="020B0604020202020204" pitchFamily="34" charset="0"/>
              </a:rPr>
              <a:t>(</a:t>
            </a:r>
            <a:r>
              <a:rPr lang="en-US" sz="1100" dirty="0" smtClean="0">
                <a:solidFill>
                  <a:schemeClr val="bg1"/>
                </a:solidFill>
                <a:latin typeface="Arial" panose="020B0604020202020204" pitchFamily="34" charset="0"/>
                <a:cs typeface="Arial" panose="020B0604020202020204" pitchFamily="34" charset="0"/>
              </a:rPr>
              <a:t>MSG-2)</a:t>
            </a:r>
            <a:endParaRPr lang="cs-CZ" sz="1100" dirty="0">
              <a:solidFill>
                <a:schemeClr val="bg1"/>
              </a:solidFill>
              <a:latin typeface="Arial" panose="020B0604020202020204" pitchFamily="34" charset="0"/>
              <a:cs typeface="Arial" panose="020B0604020202020204" pitchFamily="34" charset="0"/>
            </a:endParaRPr>
          </a:p>
        </p:txBody>
      </p:sp>
      <p:sp>
        <p:nvSpPr>
          <p:cNvPr id="8" name="TextovéPole 7"/>
          <p:cNvSpPr txBox="1">
            <a:spLocks noChangeArrowheads="1"/>
          </p:cNvSpPr>
          <p:nvPr/>
        </p:nvSpPr>
        <p:spPr bwMode="auto">
          <a:xfrm>
            <a:off x="10564436" y="845325"/>
            <a:ext cx="1345240" cy="246221"/>
          </a:xfrm>
          <a:prstGeom prst="rect">
            <a:avLst/>
          </a:prstGeom>
          <a:noFill/>
          <a:ln w="9525">
            <a:noFill/>
            <a:miter lim="800000"/>
            <a:headEnd/>
            <a:tailEnd/>
          </a:ln>
        </p:spPr>
        <p:txBody>
          <a:bodyPr wrap="none">
            <a:spAutoFit/>
          </a:bodyPr>
          <a:lstStyle/>
          <a:p>
            <a:r>
              <a:rPr lang="en-US" sz="1000" dirty="0" smtClean="0">
                <a:solidFill>
                  <a:schemeClr val="bg1"/>
                </a:solidFill>
                <a:latin typeface="Arial" panose="020B0604020202020204" pitchFamily="34" charset="0"/>
                <a:cs typeface="Arial" panose="020B0604020202020204" pitchFamily="34" charset="0"/>
              </a:rPr>
              <a:t>IR10.8</a:t>
            </a:r>
            <a:r>
              <a:rPr lang="en-US" sz="1000" dirty="0">
                <a:solidFill>
                  <a:schemeClr val="bg1"/>
                </a:solidFill>
                <a:latin typeface="Arial" panose="020B0604020202020204" pitchFamily="34" charset="0"/>
                <a:cs typeface="Arial" panose="020B0604020202020204" pitchFamily="34" charset="0"/>
              </a:rPr>
              <a:t> </a:t>
            </a:r>
            <a:r>
              <a:rPr lang="en-US" sz="1000" dirty="0" smtClean="0">
                <a:solidFill>
                  <a:schemeClr val="bg1"/>
                </a:solidFill>
                <a:latin typeface="Arial" panose="020B0604020202020204" pitchFamily="34" charset="0"/>
                <a:cs typeface="Arial" panose="020B0604020202020204" pitchFamily="34" charset="0"/>
              </a:rPr>
              <a:t>BT 200-240K</a:t>
            </a:r>
            <a:endParaRPr lang="en-US" sz="1000" dirty="0">
              <a:solidFill>
                <a:schemeClr val="bg1"/>
              </a:solidFill>
              <a:latin typeface="Arial" panose="020B0604020202020204" pitchFamily="34" charset="0"/>
              <a:cs typeface="Arial" panose="020B0604020202020204" pitchFamily="34" charset="0"/>
            </a:endParaRPr>
          </a:p>
        </p:txBody>
      </p:sp>
      <p:sp>
        <p:nvSpPr>
          <p:cNvPr id="9" name="TextovéPole 8"/>
          <p:cNvSpPr txBox="1">
            <a:spLocks noChangeArrowheads="1"/>
          </p:cNvSpPr>
          <p:nvPr/>
        </p:nvSpPr>
        <p:spPr bwMode="auto">
          <a:xfrm>
            <a:off x="10568982" y="3585672"/>
            <a:ext cx="1399742" cy="246221"/>
          </a:xfrm>
          <a:prstGeom prst="rect">
            <a:avLst/>
          </a:prstGeom>
          <a:noFill/>
          <a:ln w="9525">
            <a:noFill/>
            <a:miter lim="800000"/>
            <a:headEnd/>
            <a:tailEnd/>
          </a:ln>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BTD (</a:t>
            </a:r>
            <a:r>
              <a:rPr lang="en-US" sz="1000" dirty="0" smtClean="0">
                <a:solidFill>
                  <a:schemeClr val="bg1"/>
                </a:solidFill>
                <a:latin typeface="Arial" panose="020B0604020202020204" pitchFamily="34" charset="0"/>
                <a:cs typeface="Arial" panose="020B0604020202020204" pitchFamily="34" charset="0"/>
              </a:rPr>
              <a:t>WV6.2-IR10.8)</a:t>
            </a:r>
            <a:endParaRPr lang="en-US" sz="1000" dirty="0">
              <a:solidFill>
                <a:schemeClr val="bg1"/>
              </a:solidFill>
              <a:latin typeface="Arial" panose="020B0604020202020204" pitchFamily="34" charset="0"/>
              <a:cs typeface="Arial" panose="020B0604020202020204" pitchFamily="34" charset="0"/>
            </a:endParaRPr>
          </a:p>
        </p:txBody>
      </p:sp>
      <p:sp>
        <p:nvSpPr>
          <p:cNvPr id="10" name="TextovéPole 9"/>
          <p:cNvSpPr txBox="1">
            <a:spLocks noChangeArrowheads="1"/>
          </p:cNvSpPr>
          <p:nvPr/>
        </p:nvSpPr>
        <p:spPr bwMode="auto">
          <a:xfrm>
            <a:off x="4856790" y="840410"/>
            <a:ext cx="873957" cy="246221"/>
          </a:xfrm>
          <a:prstGeom prst="rect">
            <a:avLst/>
          </a:prstGeom>
          <a:noFill/>
          <a:ln w="9525">
            <a:noFill/>
            <a:miter lim="800000"/>
            <a:headEnd/>
            <a:tailEnd/>
          </a:ln>
        </p:spPr>
        <p:txBody>
          <a:bodyPr wrap="none">
            <a:spAutoFit/>
          </a:bodyPr>
          <a:lstStyle/>
          <a:p>
            <a:r>
              <a:rPr lang="en-US" sz="1000" dirty="0" smtClean="0">
                <a:solidFill>
                  <a:schemeClr val="bg1"/>
                </a:solidFill>
                <a:latin typeface="Arial" panose="020B0604020202020204" pitchFamily="34" charset="0"/>
                <a:cs typeface="Arial" panose="020B0604020202020204" pitchFamily="34" charset="0"/>
              </a:rPr>
              <a:t>RGB VIS-IR</a:t>
            </a:r>
            <a:endParaRPr lang="en-US" sz="1000" dirty="0">
              <a:solidFill>
                <a:schemeClr val="bg1"/>
              </a:solidFill>
              <a:latin typeface="Arial" panose="020B0604020202020204" pitchFamily="34" charset="0"/>
              <a:cs typeface="Arial" panose="020B0604020202020204" pitchFamily="34" charset="0"/>
            </a:endParaRPr>
          </a:p>
        </p:txBody>
      </p:sp>
      <p:sp>
        <p:nvSpPr>
          <p:cNvPr id="11" name="TextovéPole 10"/>
          <p:cNvSpPr txBox="1">
            <a:spLocks noChangeArrowheads="1"/>
          </p:cNvSpPr>
          <p:nvPr/>
        </p:nvSpPr>
        <p:spPr bwMode="auto">
          <a:xfrm>
            <a:off x="4861707" y="3598368"/>
            <a:ext cx="960519" cy="246221"/>
          </a:xfrm>
          <a:prstGeom prst="rect">
            <a:avLst/>
          </a:prstGeom>
          <a:noFill/>
          <a:ln w="9525">
            <a:noFill/>
            <a:miter lim="800000"/>
            <a:headEnd/>
            <a:tailEnd/>
          </a:ln>
        </p:spPr>
        <p:txBody>
          <a:bodyPr wrap="none">
            <a:spAutoFit/>
          </a:bodyPr>
          <a:lstStyle/>
          <a:p>
            <a:r>
              <a:rPr lang="en-US" sz="1000" dirty="0" smtClean="0">
                <a:solidFill>
                  <a:schemeClr val="bg1"/>
                </a:solidFill>
                <a:latin typeface="Arial" panose="020B0604020202020204" pitchFamily="34" charset="0"/>
                <a:cs typeface="Arial" panose="020B0604020202020204" pitchFamily="34" charset="0"/>
              </a:rPr>
              <a:t>RGB Airmass</a:t>
            </a:r>
            <a:endParaRPr lang="en-US" sz="1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40172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7"/>
          <p:cNvSpPr txBox="1">
            <a:spLocks noChangeArrowheads="1"/>
          </p:cNvSpPr>
          <p:nvPr/>
        </p:nvSpPr>
        <p:spPr bwMode="auto">
          <a:xfrm>
            <a:off x="1590350" y="1454406"/>
            <a:ext cx="8294632" cy="1384995"/>
          </a:xfrm>
          <a:prstGeom prst="rect">
            <a:avLst/>
          </a:prstGeom>
          <a:noFill/>
          <a:ln w="9525">
            <a:noFill/>
            <a:miter lim="800000"/>
            <a:headEnd/>
            <a:tailEnd/>
          </a:ln>
        </p:spPr>
        <p:txBody>
          <a:bodyPr wrap="square">
            <a:spAutoFit/>
          </a:bodyPr>
          <a:lstStyle/>
          <a:p>
            <a:pPr algn="just" defTabSz="1219170"/>
            <a:r>
              <a:rPr lang="en-US" sz="1400" dirty="0">
                <a:solidFill>
                  <a:srgbClr val="FFFFFF"/>
                </a:solidFill>
                <a:latin typeface="Arial" panose="020B0604020202020204" pitchFamily="34" charset="0"/>
                <a:cs typeface="Arial" panose="020B0604020202020204" pitchFamily="34" charset="0"/>
              </a:rPr>
              <a:t>Often used for „detection of the overshooting tops” or as a mask for „precipitating clouds”, without any solid physics behind…</a:t>
            </a:r>
          </a:p>
          <a:p>
            <a:pPr algn="just" defTabSz="1219170"/>
            <a:endParaRPr lang="en-US" sz="1400" dirty="0">
              <a:solidFill>
                <a:srgbClr val="FFFFFF"/>
              </a:solidFill>
              <a:latin typeface="Arial" panose="020B0604020202020204" pitchFamily="34" charset="0"/>
              <a:cs typeface="Arial" panose="020B0604020202020204" pitchFamily="34" charset="0"/>
            </a:endParaRPr>
          </a:p>
          <a:p>
            <a:pPr algn="just" defTabSz="1219170"/>
            <a:endParaRPr lang="en-US" sz="1400" dirty="0">
              <a:solidFill>
                <a:srgbClr val="FFFFFF"/>
              </a:solidFill>
              <a:latin typeface="Arial" panose="020B0604020202020204" pitchFamily="34" charset="0"/>
              <a:cs typeface="Arial" panose="020B0604020202020204" pitchFamily="34" charset="0"/>
            </a:endParaRPr>
          </a:p>
          <a:p>
            <a:pPr algn="just" defTabSz="1219170"/>
            <a:r>
              <a:rPr lang="en-US" sz="1400" b="1" dirty="0">
                <a:solidFill>
                  <a:srgbClr val="FFFFFF"/>
                </a:solidFill>
                <a:latin typeface="Arial" panose="020B0604020202020204" pitchFamily="34" charset="0"/>
                <a:cs typeface="Arial" panose="020B0604020202020204" pitchFamily="34" charset="0"/>
              </a:rPr>
              <a:t>What is the background of this method, its principles? What do the BTD data and images really show, what they can show?</a:t>
            </a:r>
          </a:p>
        </p:txBody>
      </p:sp>
      <p:sp>
        <p:nvSpPr>
          <p:cNvPr id="5" name="TextovéPole 5"/>
          <p:cNvSpPr txBox="1">
            <a:spLocks noChangeArrowheads="1"/>
          </p:cNvSpPr>
          <p:nvPr/>
        </p:nvSpPr>
        <p:spPr bwMode="auto">
          <a:xfrm>
            <a:off x="1587750" y="3687199"/>
            <a:ext cx="8297232" cy="954107"/>
          </a:xfrm>
          <a:prstGeom prst="rect">
            <a:avLst/>
          </a:prstGeom>
          <a:noFill/>
          <a:ln w="9525">
            <a:noFill/>
            <a:miter lim="800000"/>
            <a:headEnd/>
            <a:tailEnd/>
          </a:ln>
        </p:spPr>
        <p:txBody>
          <a:bodyPr wrap="square">
            <a:spAutoFit/>
          </a:bodyPr>
          <a:lstStyle/>
          <a:p>
            <a:pPr algn="just" defTabSz="1219170"/>
            <a:r>
              <a:rPr lang="en-US" sz="1400" b="1" u="sng" dirty="0">
                <a:solidFill>
                  <a:srgbClr val="FF0000"/>
                </a:solidFill>
                <a:latin typeface="Arial" panose="020B0604020202020204" pitchFamily="34" charset="0"/>
                <a:cs typeface="Arial" panose="020B0604020202020204" pitchFamily="34" charset="0"/>
              </a:rPr>
              <a:t>Note</a:t>
            </a:r>
            <a:r>
              <a:rPr lang="en-US" sz="1400" b="1" dirty="0">
                <a:solidFill>
                  <a:srgbClr val="FF0000"/>
                </a:solidFill>
                <a:latin typeface="Arial" panose="020B0604020202020204" pitchFamily="34" charset="0"/>
                <a:cs typeface="Arial" panose="020B0604020202020204" pitchFamily="34" charset="0"/>
              </a:rPr>
              <a:t>: all the schemes which follow (on next several slides) assume that the overshooting top is still active, being significantly </a:t>
            </a:r>
            <a:r>
              <a:rPr lang="en-US" sz="1400" b="1" u="sng" dirty="0">
                <a:solidFill>
                  <a:srgbClr val="FF0000"/>
                </a:solidFill>
                <a:latin typeface="Arial" panose="020B0604020202020204" pitchFamily="34" charset="0"/>
                <a:cs typeface="Arial" panose="020B0604020202020204" pitchFamily="34" charset="0"/>
              </a:rPr>
              <a:t>colder</a:t>
            </a:r>
            <a:r>
              <a:rPr lang="en-US" sz="1400" b="1" dirty="0">
                <a:solidFill>
                  <a:srgbClr val="FF0000"/>
                </a:solidFill>
                <a:latin typeface="Arial" panose="020B0604020202020204" pitchFamily="34" charset="0"/>
                <a:cs typeface="Arial" panose="020B0604020202020204" pitchFamily="34" charset="0"/>
              </a:rPr>
              <a:t> as compared to the anvil top surrounding it. However, some of the overshooting tops can be </a:t>
            </a:r>
            <a:r>
              <a:rPr lang="en-US" sz="1400" b="1" u="sng" dirty="0">
                <a:solidFill>
                  <a:srgbClr val="FF0000"/>
                </a:solidFill>
                <a:latin typeface="Arial" panose="020B0604020202020204" pitchFamily="34" charset="0"/>
                <a:cs typeface="Arial" panose="020B0604020202020204" pitchFamily="34" charset="0"/>
              </a:rPr>
              <a:t>warm</a:t>
            </a:r>
            <a:r>
              <a:rPr lang="en-US" sz="1400" b="1" dirty="0">
                <a:solidFill>
                  <a:srgbClr val="FF0000"/>
                </a:solidFill>
                <a:latin typeface="Arial" panose="020B0604020202020204" pitchFamily="34" charset="0"/>
                <a:cs typeface="Arial" panose="020B0604020202020204" pitchFamily="34" charset="0"/>
              </a:rPr>
              <a:t> (e.g. when already collapsing), thus the following comments do NOT apply to those.</a:t>
            </a:r>
          </a:p>
        </p:txBody>
      </p:sp>
      <p:sp>
        <p:nvSpPr>
          <p:cNvPr id="6"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BTD  (WV absorption band – IR window band) </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96278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358607" y="3044495"/>
            <a:ext cx="7321043" cy="461665"/>
          </a:xfrm>
          <a:prstGeom prst="rect">
            <a:avLst/>
          </a:prstGeom>
          <a:noFill/>
        </p:spPr>
        <p:txBody>
          <a:bodyPr wrap="none">
            <a:spAutoFit/>
          </a:bodyPr>
          <a:lstStyle/>
          <a:p>
            <a:pPr algn="ctr" eaLnBrk="1" hangingPunct="1">
              <a:defRPr/>
            </a:pPr>
            <a:r>
              <a:rPr lang="en-US" sz="2400" b="1" dirty="0">
                <a:solidFill>
                  <a:srgbClr val="FF3300"/>
                </a:solidFill>
                <a:latin typeface="Arial" panose="020B0604020202020204" pitchFamily="34" charset="0"/>
                <a:cs typeface="Arial" panose="020B0604020202020204" pitchFamily="34" charset="0"/>
              </a:rPr>
              <a:t>Water vapor effects, above-tropopause inversion</a:t>
            </a:r>
          </a:p>
        </p:txBody>
      </p:sp>
      <p:sp>
        <p:nvSpPr>
          <p:cNvPr id="5"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BTD  (WV absorption band – IR window band)  –  principle of the method, its interpretation </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28606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5" descr="20100126_schema-pro-BTD_REA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000" y="900000"/>
            <a:ext cx="12096000" cy="3078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TextovéPole 18"/>
          <p:cNvSpPr txBox="1"/>
          <p:nvPr/>
        </p:nvSpPr>
        <p:spPr>
          <a:xfrm>
            <a:off x="254802" y="431237"/>
            <a:ext cx="3630738" cy="307777"/>
          </a:xfrm>
          <a:prstGeom prst="rect">
            <a:avLst/>
          </a:prstGeom>
          <a:noFill/>
        </p:spPr>
        <p:txBody>
          <a:bodyPr wrap="none">
            <a:spAutoFit/>
          </a:bodyPr>
          <a:lstStyle/>
          <a:p>
            <a:pPr defTabSz="1219170">
              <a:defRPr/>
            </a:pPr>
            <a:r>
              <a:rPr lang="en-US" sz="1400" b="1" dirty="0">
                <a:solidFill>
                  <a:srgbClr val="FFFFFF"/>
                </a:solidFill>
                <a:latin typeface="Arial" panose="020B0604020202020204" pitchFamily="34" charset="0"/>
                <a:cs typeface="Arial" panose="020B0604020202020204" pitchFamily="34" charset="0"/>
              </a:rPr>
              <a:t>(1) </a:t>
            </a:r>
            <a:r>
              <a:rPr lang="cs-CZ" sz="1400" b="1" dirty="0">
                <a:solidFill>
                  <a:srgbClr val="FFFFFF"/>
                </a:solidFill>
                <a:latin typeface="Arial" panose="020B0604020202020204" pitchFamily="34" charset="0"/>
                <a:cs typeface="Arial" panose="020B0604020202020204" pitchFamily="34" charset="0"/>
              </a:rPr>
              <a:t>NO MOISTURE ABOVE STORM TOPS</a:t>
            </a:r>
            <a:endParaRPr lang="en-US" sz="1400" b="1" dirty="0">
              <a:solidFill>
                <a:srgbClr val="FFFFFF"/>
              </a:solidFill>
              <a:latin typeface="Arial" panose="020B0604020202020204" pitchFamily="34" charset="0"/>
              <a:cs typeface="Arial" panose="020B0604020202020204" pitchFamily="34" charset="0"/>
            </a:endParaRPr>
          </a:p>
        </p:txBody>
      </p:sp>
      <p:sp>
        <p:nvSpPr>
          <p:cNvPr id="20" name="TextovéPole 6"/>
          <p:cNvSpPr txBox="1">
            <a:spLocks noChangeArrowheads="1"/>
          </p:cNvSpPr>
          <p:nvPr/>
        </p:nvSpPr>
        <p:spPr bwMode="auto">
          <a:xfrm>
            <a:off x="476251" y="4189340"/>
            <a:ext cx="112395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defTabSz="1219170">
              <a:spcBef>
                <a:spcPct val="0"/>
              </a:spcBef>
              <a:buFontTx/>
              <a:buNone/>
            </a:pPr>
            <a:r>
              <a:rPr lang="en-US" altLang="cs-CZ" sz="1600" dirty="0">
                <a:solidFill>
                  <a:schemeClr val="bg1"/>
                </a:solidFill>
                <a:latin typeface="Arial" panose="020B0604020202020204" pitchFamily="34" charset="0"/>
                <a:cs typeface="Arial" panose="020B0604020202020204" pitchFamily="34" charset="0"/>
              </a:rPr>
              <a:t>Both bands will detect radiance originating at the cloud tops only, not “contaminated” by anything higher. Thus</a:t>
            </a:r>
            <a:r>
              <a:rPr lang="en-US" altLang="cs-CZ" sz="1600">
                <a:solidFill>
                  <a:schemeClr val="bg1"/>
                </a:solidFill>
                <a:latin typeface="Arial" panose="020B0604020202020204" pitchFamily="34" charset="0"/>
                <a:cs typeface="Arial" panose="020B0604020202020204" pitchFamily="34" charset="0"/>
              </a:rPr>
              <a:t>, </a:t>
            </a:r>
            <a:r>
              <a:rPr lang="en-US" altLang="cs-CZ" sz="1600" smtClean="0">
                <a:solidFill>
                  <a:schemeClr val="bg1"/>
                </a:solidFill>
                <a:latin typeface="Arial" panose="020B0604020202020204" pitchFamily="34" charset="0"/>
                <a:cs typeface="Arial" panose="020B0604020202020204" pitchFamily="34" charset="0"/>
              </a:rPr>
              <a:t>BT </a:t>
            </a:r>
            <a:r>
              <a:rPr lang="en-US" altLang="cs-CZ" sz="1600" dirty="0">
                <a:solidFill>
                  <a:schemeClr val="bg1"/>
                </a:solidFill>
                <a:latin typeface="Arial" panose="020B0604020202020204" pitchFamily="34" charset="0"/>
                <a:cs typeface="Arial" panose="020B0604020202020204" pitchFamily="34" charset="0"/>
              </a:rPr>
              <a:t>in both bands will be more or less the same, being affected by emissivity and transparency effects only ... </a:t>
            </a:r>
          </a:p>
        </p:txBody>
      </p:sp>
      <p:sp>
        <p:nvSpPr>
          <p:cNvPr id="21" name="TextovéPole 7"/>
          <p:cNvSpPr txBox="1">
            <a:spLocks noChangeArrowheads="1"/>
          </p:cNvSpPr>
          <p:nvPr/>
        </p:nvSpPr>
        <p:spPr bwMode="auto">
          <a:xfrm>
            <a:off x="1608087" y="5274182"/>
            <a:ext cx="8671033" cy="3539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defTabSz="1219170">
              <a:spcBef>
                <a:spcPct val="0"/>
              </a:spcBef>
              <a:buFontTx/>
              <a:buNone/>
            </a:pPr>
            <a:r>
              <a:rPr lang="en-US" altLang="cs-CZ" sz="1700" b="1" dirty="0">
                <a:solidFill>
                  <a:srgbClr val="FF3300"/>
                </a:solidFill>
                <a:latin typeface="Arial" panose="020B0604020202020204" pitchFamily="34" charset="0"/>
                <a:cs typeface="Arial" panose="020B0604020202020204" pitchFamily="34" charset="0"/>
              </a:rPr>
              <a:t>BTD close to zero for most of the storm tops (including the overshooting tops!)</a:t>
            </a:r>
          </a:p>
        </p:txBody>
      </p:sp>
      <p:sp>
        <p:nvSpPr>
          <p:cNvPr id="22" name="Šrafovaná šipka doprava 21"/>
          <p:cNvSpPr/>
          <p:nvPr/>
        </p:nvSpPr>
        <p:spPr bwMode="auto">
          <a:xfrm>
            <a:off x="589237" y="5131676"/>
            <a:ext cx="514350" cy="715451"/>
          </a:xfrm>
          <a:prstGeom prst="stripedRightArrow">
            <a:avLst>
              <a:gd name="adj1" fmla="val 44859"/>
              <a:gd name="adj2" fmla="val 57593"/>
            </a:avLst>
          </a:prstGeom>
          <a:solidFill>
            <a:srgbClr val="C00000"/>
          </a:solidFill>
          <a:ln w="3175" cap="flat" cmpd="sng" algn="ctr">
            <a:noFill/>
            <a:prstDash val="solid"/>
            <a:round/>
            <a:headEnd type="none" w="med" len="med"/>
            <a:tailEnd type="none" w="med" len="med"/>
          </a:ln>
          <a:effectLst/>
        </p:spPr>
        <p:txBody>
          <a:bodyPr/>
          <a:lstStyle/>
          <a:p>
            <a:pPr marL="0" marR="0" lvl="0" indent="0" defTabSz="1219170" eaLnBrk="1" fontAlgn="auto" latinLnBrk="0" hangingPunct="1">
              <a:lnSpc>
                <a:spcPct val="100000"/>
              </a:lnSpc>
              <a:spcBef>
                <a:spcPts val="0"/>
              </a:spcBef>
              <a:spcAft>
                <a:spcPts val="0"/>
              </a:spcAft>
              <a:buClrTx/>
              <a:buSzTx/>
              <a:buFontTx/>
              <a:buNone/>
              <a:tabLst/>
              <a:defRPr/>
            </a:pPr>
            <a:endParaRPr kumimoji="0" lang="en-US" sz="2667" b="0" i="0" u="none" strike="noStrike" kern="0" cap="none" spc="0" normalizeH="0" baseline="0" noProof="0">
              <a:ln>
                <a:noFill/>
              </a:ln>
              <a:solidFill>
                <a:srgbClr val="FF3300"/>
              </a:solidFill>
              <a:effectLst/>
              <a:uLnTx/>
              <a:uFillTx/>
              <a:latin typeface="Arial" charset="0"/>
            </a:endParaRPr>
          </a:p>
        </p:txBody>
      </p:sp>
      <p:sp>
        <p:nvSpPr>
          <p:cNvPr id="23"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BTD  (WV absorption band – IR window band)  –  principle of the method, its interpretation </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47334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ovéPole 7"/>
          <p:cNvSpPr txBox="1"/>
          <p:nvPr/>
        </p:nvSpPr>
        <p:spPr>
          <a:xfrm>
            <a:off x="254803" y="435882"/>
            <a:ext cx="5138714" cy="307777"/>
          </a:xfrm>
          <a:prstGeom prst="rect">
            <a:avLst/>
          </a:prstGeom>
          <a:noFill/>
        </p:spPr>
        <p:txBody>
          <a:bodyPr wrap="none">
            <a:spAutoFit/>
          </a:bodyPr>
          <a:lstStyle/>
          <a:p>
            <a:pPr defTabSz="1219170">
              <a:defRPr/>
            </a:pPr>
            <a:r>
              <a:rPr lang="en-US" sz="1400" b="1" dirty="0">
                <a:solidFill>
                  <a:srgbClr val="FFFFFF"/>
                </a:solidFill>
                <a:latin typeface="Arial" panose="020B0604020202020204" pitchFamily="34" charset="0"/>
                <a:cs typeface="Arial" panose="020B0604020202020204" pitchFamily="34" charset="0"/>
              </a:rPr>
              <a:t>(2) UNIFORM LAYER OF MOISTURE</a:t>
            </a:r>
            <a:r>
              <a:rPr lang="cs-CZ" sz="1400" b="1" dirty="0">
                <a:solidFill>
                  <a:srgbClr val="FFFFFF"/>
                </a:solidFill>
                <a:latin typeface="Arial" panose="020B0604020202020204" pitchFamily="34" charset="0"/>
                <a:cs typeface="Arial" panose="020B0604020202020204" pitchFamily="34" charset="0"/>
              </a:rPr>
              <a:t> ABOVE STORM TOPS</a:t>
            </a:r>
            <a:endParaRPr lang="en-US" sz="1400" b="1" dirty="0">
              <a:solidFill>
                <a:srgbClr val="FFFFFF"/>
              </a:solidFill>
              <a:latin typeface="Arial" panose="020B0604020202020204" pitchFamily="34" charset="0"/>
              <a:cs typeface="Arial" panose="020B0604020202020204" pitchFamily="34" charset="0"/>
            </a:endParaRPr>
          </a:p>
        </p:txBody>
      </p:sp>
      <p:sp>
        <p:nvSpPr>
          <p:cNvPr id="9" name="TextovéPole 7"/>
          <p:cNvSpPr txBox="1">
            <a:spLocks noChangeArrowheads="1"/>
          </p:cNvSpPr>
          <p:nvPr/>
        </p:nvSpPr>
        <p:spPr bwMode="auto">
          <a:xfrm>
            <a:off x="476251" y="4186097"/>
            <a:ext cx="112395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defTabSz="1219170">
              <a:spcBef>
                <a:spcPct val="0"/>
              </a:spcBef>
              <a:buFontTx/>
              <a:buNone/>
            </a:pPr>
            <a:r>
              <a:rPr lang="en-US" altLang="cs-CZ" sz="1600" dirty="0">
                <a:solidFill>
                  <a:schemeClr val="bg1"/>
                </a:solidFill>
                <a:latin typeface="Arial" panose="020B0604020202020204" pitchFamily="34" charset="0"/>
                <a:cs typeface="Arial" panose="020B0604020202020204" pitchFamily="34" charset="0"/>
              </a:rPr>
              <a:t>The warmer moisture layer adds additional radiance in the WV band to the thermal emission originating from the cold storm top, but remains transparent to the IR window band. Therefore the WV band is warmer (BT higher) as compared to the IR window band. </a:t>
            </a:r>
          </a:p>
        </p:txBody>
      </p:sp>
      <p:sp>
        <p:nvSpPr>
          <p:cNvPr id="10" name="TextovéPole 8"/>
          <p:cNvSpPr txBox="1">
            <a:spLocks noChangeArrowheads="1"/>
          </p:cNvSpPr>
          <p:nvPr/>
        </p:nvSpPr>
        <p:spPr bwMode="auto">
          <a:xfrm>
            <a:off x="1607250" y="5131676"/>
            <a:ext cx="8953500" cy="1138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defTabSz="1219170">
              <a:spcBef>
                <a:spcPct val="0"/>
              </a:spcBef>
              <a:buFontTx/>
              <a:buNone/>
            </a:pPr>
            <a:r>
              <a:rPr lang="en-US" altLang="cs-CZ" sz="1700" b="1" dirty="0">
                <a:solidFill>
                  <a:srgbClr val="FF3300"/>
                </a:solidFill>
                <a:latin typeface="Arial" panose="020B0604020202020204" pitchFamily="34" charset="0"/>
                <a:cs typeface="Arial" panose="020B0604020202020204" pitchFamily="34" charset="0"/>
              </a:rPr>
              <a:t>BTD positive above most of the storm top, closely correlated </a:t>
            </a:r>
            <a:r>
              <a:rPr lang="en-US" altLang="cs-CZ" sz="1700" b="1">
                <a:solidFill>
                  <a:srgbClr val="FF3300"/>
                </a:solidFill>
                <a:latin typeface="Arial" panose="020B0604020202020204" pitchFamily="34" charset="0"/>
                <a:cs typeface="Arial" panose="020B0604020202020204" pitchFamily="34" charset="0"/>
              </a:rPr>
              <a:t>to </a:t>
            </a:r>
            <a:r>
              <a:rPr lang="en-US" altLang="cs-CZ" sz="1700" b="1" smtClean="0">
                <a:solidFill>
                  <a:srgbClr val="FF3300"/>
                </a:solidFill>
                <a:latin typeface="Arial" panose="020B0604020202020204" pitchFamily="34" charset="0"/>
                <a:cs typeface="Arial" panose="020B0604020202020204" pitchFamily="34" charset="0"/>
              </a:rPr>
              <a:t>BT </a:t>
            </a:r>
            <a:r>
              <a:rPr lang="en-US" altLang="cs-CZ" sz="1700" b="1" dirty="0">
                <a:solidFill>
                  <a:srgbClr val="FF3300"/>
                </a:solidFill>
                <a:latin typeface="Arial" panose="020B0604020202020204" pitchFamily="34" charset="0"/>
                <a:cs typeface="Arial" panose="020B0604020202020204" pitchFamily="34" charset="0"/>
              </a:rPr>
              <a:t>in the IR window band. The colder the cloud-top, the </a:t>
            </a:r>
            <a:r>
              <a:rPr lang="en-US" altLang="cs-CZ" sz="1700" b="1">
                <a:solidFill>
                  <a:srgbClr val="FF3300"/>
                </a:solidFill>
                <a:latin typeface="Arial" panose="020B0604020202020204" pitchFamily="34" charset="0"/>
                <a:cs typeface="Arial" panose="020B0604020202020204" pitchFamily="34" charset="0"/>
              </a:rPr>
              <a:t>higher </a:t>
            </a:r>
            <a:r>
              <a:rPr lang="en-US" altLang="cs-CZ" sz="1700" b="1" smtClean="0">
                <a:solidFill>
                  <a:srgbClr val="FF3300"/>
                </a:solidFill>
                <a:latin typeface="Arial" panose="020B0604020202020204" pitchFamily="34" charset="0"/>
                <a:cs typeface="Arial" panose="020B0604020202020204" pitchFamily="34" charset="0"/>
              </a:rPr>
              <a:t>(positive</a:t>
            </a:r>
            <a:r>
              <a:rPr lang="en-US" altLang="cs-CZ" sz="1700" b="1" dirty="0">
                <a:solidFill>
                  <a:srgbClr val="FF3300"/>
                </a:solidFill>
                <a:latin typeface="Arial" panose="020B0604020202020204" pitchFamily="34" charset="0"/>
                <a:cs typeface="Arial" panose="020B0604020202020204" pitchFamily="34" charset="0"/>
              </a:rPr>
              <a:t>) BTD values. Highest BTD values typically above the overshooting tops, as these are usually the coldest parts of the storm top.</a:t>
            </a:r>
          </a:p>
        </p:txBody>
      </p:sp>
      <p:pic>
        <p:nvPicPr>
          <p:cNvPr id="12" name="Picture 5" descr="20100126_schema-pro-BTD_REA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000" y="900000"/>
            <a:ext cx="12096000" cy="3078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7" descr="N:\BTD_PPT\BAK-ruzne\layer.png"/>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22269" y="1452413"/>
            <a:ext cx="8735484"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BTD  (WV absorption band – IR window band)  –  principle of the method, its interpretation </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15" name="Šrafovaná šipka doprava 14"/>
          <p:cNvSpPr/>
          <p:nvPr/>
        </p:nvSpPr>
        <p:spPr bwMode="auto">
          <a:xfrm>
            <a:off x="589237" y="5131676"/>
            <a:ext cx="514350" cy="715451"/>
          </a:xfrm>
          <a:prstGeom prst="stripedRightArrow">
            <a:avLst>
              <a:gd name="adj1" fmla="val 44859"/>
              <a:gd name="adj2" fmla="val 57593"/>
            </a:avLst>
          </a:prstGeom>
          <a:solidFill>
            <a:srgbClr val="C00000"/>
          </a:solidFill>
          <a:ln w="3175" cap="flat" cmpd="sng" algn="ctr">
            <a:noFill/>
            <a:prstDash val="solid"/>
            <a:round/>
            <a:headEnd type="none" w="med" len="med"/>
            <a:tailEnd type="none" w="med" len="med"/>
          </a:ln>
          <a:effectLst/>
        </p:spPr>
        <p:txBody>
          <a:bodyPr/>
          <a:lstStyle/>
          <a:p>
            <a:pPr marL="0" marR="0" lvl="0" indent="0" defTabSz="1219170" eaLnBrk="1" fontAlgn="auto" latinLnBrk="0" hangingPunct="1">
              <a:lnSpc>
                <a:spcPct val="100000"/>
              </a:lnSpc>
              <a:spcBef>
                <a:spcPts val="0"/>
              </a:spcBef>
              <a:spcAft>
                <a:spcPts val="0"/>
              </a:spcAft>
              <a:buClrTx/>
              <a:buSzTx/>
              <a:buFontTx/>
              <a:buNone/>
              <a:tabLst/>
              <a:defRPr/>
            </a:pPr>
            <a:endParaRPr kumimoji="0" lang="en-US" sz="2667" b="0" i="0" u="none" strike="noStrike" kern="0" cap="none" spc="0" normalizeH="0" baseline="0" noProof="0">
              <a:ln>
                <a:noFill/>
              </a:ln>
              <a:solidFill>
                <a:srgbClr val="FF3300"/>
              </a:solidFill>
              <a:effectLst/>
              <a:uLnTx/>
              <a:uFillTx/>
              <a:latin typeface="Arial" charset="0"/>
            </a:endParaRPr>
          </a:p>
        </p:txBody>
      </p:sp>
    </p:spTree>
    <p:extLst>
      <p:ext uri="{BB962C8B-B14F-4D97-AF65-F5344CB8AC3E}">
        <p14:creationId xmlns:p14="http://schemas.microsoft.com/office/powerpoint/2010/main" val="28159187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ovéPole 7"/>
          <p:cNvSpPr txBox="1"/>
          <p:nvPr/>
        </p:nvSpPr>
        <p:spPr>
          <a:xfrm>
            <a:off x="254802" y="431241"/>
            <a:ext cx="7425174" cy="307777"/>
          </a:xfrm>
          <a:prstGeom prst="rect">
            <a:avLst/>
          </a:prstGeom>
          <a:noFill/>
        </p:spPr>
        <p:txBody>
          <a:bodyPr wrap="none">
            <a:spAutoFit/>
          </a:bodyPr>
          <a:lstStyle/>
          <a:p>
            <a:pPr defTabSz="1219170">
              <a:defRPr/>
            </a:pPr>
            <a:r>
              <a:rPr lang="en-US" sz="1400" b="1" dirty="0">
                <a:solidFill>
                  <a:srgbClr val="FFFFFF"/>
                </a:solidFill>
                <a:latin typeface="Arial" panose="020B0604020202020204" pitchFamily="34" charset="0"/>
                <a:cs typeface="Arial" panose="020B0604020202020204" pitchFamily="34" charset="0"/>
              </a:rPr>
              <a:t>(3) SHALLOW (VERTICALLY THIN) UNIFORM LAYER OF MOISTURE</a:t>
            </a:r>
            <a:r>
              <a:rPr lang="cs-CZ" sz="1400" b="1" dirty="0">
                <a:solidFill>
                  <a:srgbClr val="FFFFFF"/>
                </a:solidFill>
                <a:latin typeface="Arial" panose="020B0604020202020204" pitchFamily="34" charset="0"/>
                <a:cs typeface="Arial" panose="020B0604020202020204" pitchFamily="34" charset="0"/>
              </a:rPr>
              <a:t> A</a:t>
            </a:r>
            <a:r>
              <a:rPr lang="en-US" sz="1400" b="1" dirty="0">
                <a:solidFill>
                  <a:srgbClr val="FFFFFF"/>
                </a:solidFill>
                <a:latin typeface="Arial" panose="020B0604020202020204" pitchFamily="34" charset="0"/>
                <a:cs typeface="Arial" panose="020B0604020202020204" pitchFamily="34" charset="0"/>
              </a:rPr>
              <a:t>T</a:t>
            </a:r>
            <a:r>
              <a:rPr lang="cs-CZ" sz="1400" b="1" dirty="0">
                <a:solidFill>
                  <a:srgbClr val="FFFFFF"/>
                </a:solidFill>
                <a:latin typeface="Arial" panose="020B0604020202020204" pitchFamily="34" charset="0"/>
                <a:cs typeface="Arial" panose="020B0604020202020204" pitchFamily="34" charset="0"/>
              </a:rPr>
              <a:t> STORM TOPS</a:t>
            </a:r>
            <a:endParaRPr lang="en-US" sz="1400" b="1" dirty="0">
              <a:solidFill>
                <a:srgbClr val="FFFFFF"/>
              </a:solidFill>
              <a:latin typeface="Arial" panose="020B0604020202020204" pitchFamily="34" charset="0"/>
              <a:cs typeface="Arial" panose="020B0604020202020204" pitchFamily="34" charset="0"/>
            </a:endParaRPr>
          </a:p>
        </p:txBody>
      </p:sp>
      <p:sp>
        <p:nvSpPr>
          <p:cNvPr id="9" name="TextovéPole 7"/>
          <p:cNvSpPr txBox="1">
            <a:spLocks noChangeArrowheads="1"/>
          </p:cNvSpPr>
          <p:nvPr/>
        </p:nvSpPr>
        <p:spPr bwMode="auto">
          <a:xfrm>
            <a:off x="476251" y="4189334"/>
            <a:ext cx="112395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defTabSz="1219170">
              <a:spcBef>
                <a:spcPct val="0"/>
              </a:spcBef>
              <a:buFontTx/>
              <a:buNone/>
            </a:pPr>
            <a:r>
              <a:rPr lang="en-US" altLang="cs-CZ" sz="1600" dirty="0">
                <a:solidFill>
                  <a:schemeClr val="bg1"/>
                </a:solidFill>
                <a:latin typeface="Arial" panose="020B0604020202020204" pitchFamily="34" charset="0"/>
                <a:cs typeface="Arial" panose="020B0604020202020204" pitchFamily="34" charset="0"/>
              </a:rPr>
              <a:t>The same as previous case (2), but with the moist layer being vertically </a:t>
            </a:r>
            <a:r>
              <a:rPr lang="en-US" altLang="cs-CZ" sz="1600">
                <a:solidFill>
                  <a:schemeClr val="bg1"/>
                </a:solidFill>
                <a:latin typeface="Arial" panose="020B0604020202020204" pitchFamily="34" charset="0"/>
                <a:cs typeface="Arial" panose="020B0604020202020204" pitchFamily="34" charset="0"/>
              </a:rPr>
              <a:t>thinner </a:t>
            </a:r>
            <a:r>
              <a:rPr lang="en-US" altLang="cs-CZ" sz="1600" smtClean="0">
                <a:solidFill>
                  <a:schemeClr val="bg1"/>
                </a:solidFill>
                <a:latin typeface="Arial" panose="020B0604020202020204" pitchFamily="34" charset="0"/>
                <a:cs typeface="Arial" panose="020B0604020202020204" pitchFamily="34" charset="0"/>
              </a:rPr>
              <a:t>and </a:t>
            </a:r>
            <a:r>
              <a:rPr lang="en-US" altLang="cs-CZ" sz="1600" dirty="0">
                <a:solidFill>
                  <a:schemeClr val="bg1"/>
                </a:solidFill>
                <a:latin typeface="Arial" panose="020B0604020202020204" pitchFamily="34" charset="0"/>
                <a:cs typeface="Arial" panose="020B0604020202020204" pitchFamily="34" charset="0"/>
              </a:rPr>
              <a:t>lower. Thus, above the highest overshooting tops there is not enough of warm moisture to </a:t>
            </a:r>
            <a:r>
              <a:rPr lang="en-US" altLang="cs-CZ" sz="1600">
                <a:solidFill>
                  <a:schemeClr val="bg1"/>
                </a:solidFill>
                <a:latin typeface="Arial" panose="020B0604020202020204" pitchFamily="34" charset="0"/>
                <a:cs typeface="Arial" panose="020B0604020202020204" pitchFamily="34" charset="0"/>
              </a:rPr>
              <a:t>increase </a:t>
            </a:r>
            <a:r>
              <a:rPr lang="en-US" altLang="cs-CZ" sz="1600" smtClean="0">
                <a:solidFill>
                  <a:schemeClr val="bg1"/>
                </a:solidFill>
                <a:latin typeface="Arial" panose="020B0604020202020204" pitchFamily="34" charset="0"/>
                <a:cs typeface="Arial" panose="020B0604020202020204" pitchFamily="34" charset="0"/>
              </a:rPr>
              <a:t>BT </a:t>
            </a:r>
            <a:r>
              <a:rPr lang="en-US" altLang="cs-CZ" sz="1600" dirty="0">
                <a:solidFill>
                  <a:schemeClr val="bg1"/>
                </a:solidFill>
                <a:latin typeface="Arial" panose="020B0604020202020204" pitchFamily="34" charset="0"/>
                <a:cs typeface="Arial" panose="020B0604020202020204" pitchFamily="34" charset="0"/>
              </a:rPr>
              <a:t>in the WV band.</a:t>
            </a:r>
          </a:p>
        </p:txBody>
      </p:sp>
      <p:sp>
        <p:nvSpPr>
          <p:cNvPr id="10" name="TextovéPole 8"/>
          <p:cNvSpPr txBox="1">
            <a:spLocks noChangeArrowheads="1"/>
          </p:cNvSpPr>
          <p:nvPr/>
        </p:nvSpPr>
        <p:spPr bwMode="auto">
          <a:xfrm>
            <a:off x="1607250" y="5131676"/>
            <a:ext cx="8953500" cy="877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defTabSz="1219170">
              <a:spcBef>
                <a:spcPct val="0"/>
              </a:spcBef>
              <a:buFontTx/>
              <a:buNone/>
            </a:pPr>
            <a:r>
              <a:rPr lang="en-US" altLang="cs-CZ" sz="1700" b="1" dirty="0">
                <a:solidFill>
                  <a:srgbClr val="FF3300"/>
                </a:solidFill>
                <a:latin typeface="Arial" panose="020B0604020202020204" pitchFamily="34" charset="0"/>
                <a:cs typeface="Arial" panose="020B0604020202020204" pitchFamily="34" charset="0"/>
              </a:rPr>
              <a:t>BTD positive above most of the storm top, closely correlated </a:t>
            </a:r>
            <a:r>
              <a:rPr lang="en-US" altLang="cs-CZ" sz="1700" b="1">
                <a:solidFill>
                  <a:srgbClr val="FF3300"/>
                </a:solidFill>
                <a:latin typeface="Arial" panose="020B0604020202020204" pitchFamily="34" charset="0"/>
                <a:cs typeface="Arial" panose="020B0604020202020204" pitchFamily="34" charset="0"/>
              </a:rPr>
              <a:t>to </a:t>
            </a:r>
            <a:r>
              <a:rPr lang="en-US" altLang="cs-CZ" sz="1700" b="1" smtClean="0">
                <a:solidFill>
                  <a:srgbClr val="FF3300"/>
                </a:solidFill>
                <a:latin typeface="Arial" panose="020B0604020202020204" pitchFamily="34" charset="0"/>
                <a:cs typeface="Arial" panose="020B0604020202020204" pitchFamily="34" charset="0"/>
              </a:rPr>
              <a:t>BT </a:t>
            </a:r>
            <a:r>
              <a:rPr lang="en-US" altLang="cs-CZ" sz="1700" b="1" dirty="0">
                <a:solidFill>
                  <a:srgbClr val="FF3300"/>
                </a:solidFill>
                <a:latin typeface="Arial" panose="020B0604020202020204" pitchFamily="34" charset="0"/>
                <a:cs typeface="Arial" panose="020B0604020202020204" pitchFamily="34" charset="0"/>
              </a:rPr>
              <a:t>in the IR window band. However</a:t>
            </a:r>
            <a:r>
              <a:rPr lang="en-US" altLang="cs-CZ" sz="1700" b="1">
                <a:solidFill>
                  <a:srgbClr val="FF3300"/>
                </a:solidFill>
                <a:latin typeface="Arial" panose="020B0604020202020204" pitchFamily="34" charset="0"/>
                <a:cs typeface="Arial" panose="020B0604020202020204" pitchFamily="34" charset="0"/>
              </a:rPr>
              <a:t>, </a:t>
            </a:r>
            <a:r>
              <a:rPr lang="en-US" altLang="cs-CZ" sz="1700" b="1" smtClean="0">
                <a:solidFill>
                  <a:srgbClr val="FF3300"/>
                </a:solidFill>
                <a:latin typeface="Arial" panose="020B0604020202020204" pitchFamily="34" charset="0"/>
                <a:cs typeface="Arial" panose="020B0604020202020204" pitchFamily="34" charset="0"/>
              </a:rPr>
              <a:t>BTD </a:t>
            </a:r>
            <a:r>
              <a:rPr lang="en-US" altLang="cs-CZ" sz="1700" b="1" dirty="0">
                <a:solidFill>
                  <a:srgbClr val="FF3300"/>
                </a:solidFill>
                <a:latin typeface="Arial" panose="020B0604020202020204" pitchFamily="34" charset="0"/>
                <a:cs typeface="Arial" panose="020B0604020202020204" pitchFamily="34" charset="0"/>
              </a:rPr>
              <a:t>values above the highest (coldest) overshooting tops remain low, close to zero.</a:t>
            </a:r>
          </a:p>
        </p:txBody>
      </p:sp>
      <p:pic>
        <p:nvPicPr>
          <p:cNvPr id="12" name="Picture 5" descr="20100126_schema-pro-BTD_REA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000" y="900000"/>
            <a:ext cx="12096000" cy="3078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7" descr="N:\BTD_PPT\BAK-ruzne\layer.png"/>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22269" y="1734264"/>
            <a:ext cx="8735484" cy="5778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BTD  (WV absorption band – IR window band)  –  principle of the method, its interpretation </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15" name="Šrafovaná šipka doprava 14"/>
          <p:cNvSpPr/>
          <p:nvPr/>
        </p:nvSpPr>
        <p:spPr bwMode="auto">
          <a:xfrm>
            <a:off x="589237" y="5131676"/>
            <a:ext cx="514350" cy="715451"/>
          </a:xfrm>
          <a:prstGeom prst="stripedRightArrow">
            <a:avLst>
              <a:gd name="adj1" fmla="val 44859"/>
              <a:gd name="adj2" fmla="val 57593"/>
            </a:avLst>
          </a:prstGeom>
          <a:solidFill>
            <a:srgbClr val="C00000"/>
          </a:solidFill>
          <a:ln w="3175" cap="flat" cmpd="sng" algn="ctr">
            <a:noFill/>
            <a:prstDash val="solid"/>
            <a:round/>
            <a:headEnd type="none" w="med" len="med"/>
            <a:tailEnd type="none" w="med" len="med"/>
          </a:ln>
          <a:effectLst/>
        </p:spPr>
        <p:txBody>
          <a:bodyPr/>
          <a:lstStyle/>
          <a:p>
            <a:pPr marL="0" marR="0" lvl="0" indent="0" defTabSz="1219170" eaLnBrk="1" fontAlgn="auto" latinLnBrk="0" hangingPunct="1">
              <a:lnSpc>
                <a:spcPct val="100000"/>
              </a:lnSpc>
              <a:spcBef>
                <a:spcPts val="0"/>
              </a:spcBef>
              <a:spcAft>
                <a:spcPts val="0"/>
              </a:spcAft>
              <a:buClrTx/>
              <a:buSzTx/>
              <a:buFontTx/>
              <a:buNone/>
              <a:tabLst/>
              <a:defRPr/>
            </a:pPr>
            <a:endParaRPr kumimoji="0" lang="en-US" sz="2667" b="0" i="0" u="none" strike="noStrike" kern="0" cap="none" spc="0" normalizeH="0" baseline="0" noProof="0">
              <a:ln>
                <a:noFill/>
              </a:ln>
              <a:solidFill>
                <a:srgbClr val="FF3300"/>
              </a:solidFill>
              <a:effectLst/>
              <a:uLnTx/>
              <a:uFillTx/>
              <a:latin typeface="Arial" charset="0"/>
            </a:endParaRPr>
          </a:p>
        </p:txBody>
      </p:sp>
    </p:spTree>
    <p:extLst>
      <p:ext uri="{BB962C8B-B14F-4D97-AF65-F5344CB8AC3E}">
        <p14:creationId xmlns:p14="http://schemas.microsoft.com/office/powerpoint/2010/main" val="8448466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5" descr="20100126_schema-pro-BTD_REA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000" y="900000"/>
            <a:ext cx="12096000" cy="3078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descr="O:\20100126 1630 noc Australie OT ... schema BTD\_ schema\Untitled-1.png"/>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5417" y="1779860"/>
            <a:ext cx="960967" cy="336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ovéPole 9"/>
          <p:cNvSpPr txBox="1"/>
          <p:nvPr/>
        </p:nvSpPr>
        <p:spPr>
          <a:xfrm>
            <a:off x="254803" y="435714"/>
            <a:ext cx="5355953" cy="307777"/>
          </a:xfrm>
          <a:prstGeom prst="rect">
            <a:avLst/>
          </a:prstGeom>
          <a:noFill/>
        </p:spPr>
        <p:txBody>
          <a:bodyPr wrap="none">
            <a:spAutoFit/>
          </a:bodyPr>
          <a:lstStyle/>
          <a:p>
            <a:pPr defTabSz="1219170">
              <a:defRPr/>
            </a:pPr>
            <a:r>
              <a:rPr lang="en-US" sz="1400" b="1" dirty="0">
                <a:solidFill>
                  <a:srgbClr val="FFFFFF"/>
                </a:solidFill>
                <a:latin typeface="Arial" panose="020B0604020202020204" pitchFamily="34" charset="0"/>
                <a:cs typeface="Arial" panose="020B0604020202020204" pitchFamily="34" charset="0"/>
              </a:rPr>
              <a:t>(4) LOCALLY-GENERATED MOISTURE</a:t>
            </a:r>
            <a:r>
              <a:rPr lang="cs-CZ" sz="1400" b="1" dirty="0">
                <a:solidFill>
                  <a:srgbClr val="FFFFFF"/>
                </a:solidFill>
                <a:latin typeface="Arial" panose="020B0604020202020204" pitchFamily="34" charset="0"/>
                <a:cs typeface="Arial" panose="020B0604020202020204" pitchFamily="34" charset="0"/>
              </a:rPr>
              <a:t> ABOVE STORM TOPS</a:t>
            </a:r>
            <a:endParaRPr lang="en-US" sz="1400" b="1" dirty="0">
              <a:solidFill>
                <a:srgbClr val="FFFFFF"/>
              </a:solidFill>
              <a:latin typeface="Arial" panose="020B0604020202020204" pitchFamily="34" charset="0"/>
              <a:cs typeface="Arial" panose="020B0604020202020204" pitchFamily="34" charset="0"/>
            </a:endParaRPr>
          </a:p>
        </p:txBody>
      </p:sp>
      <p:sp>
        <p:nvSpPr>
          <p:cNvPr id="11" name="TextovéPole 7"/>
          <p:cNvSpPr txBox="1">
            <a:spLocks noChangeArrowheads="1"/>
          </p:cNvSpPr>
          <p:nvPr/>
        </p:nvSpPr>
        <p:spPr bwMode="auto">
          <a:xfrm>
            <a:off x="476251" y="4185932"/>
            <a:ext cx="112395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defTabSz="1219170">
              <a:spcBef>
                <a:spcPct val="0"/>
              </a:spcBef>
              <a:buFontTx/>
              <a:buNone/>
            </a:pPr>
            <a:r>
              <a:rPr lang="en-US" altLang="cs-CZ" sz="1600" dirty="0">
                <a:solidFill>
                  <a:schemeClr val="bg1"/>
                </a:solidFill>
                <a:latin typeface="Arial" panose="020B0604020202020204" pitchFamily="34" charset="0"/>
                <a:cs typeface="Arial" panose="020B0604020202020204" pitchFamily="34" charset="0"/>
              </a:rPr>
              <a:t>The moisture is generated into the lower stratosphere locally, by the storm itself. After the moisture balances its temperature with the warmer environment, it </a:t>
            </a:r>
            <a:r>
              <a:rPr lang="en-US" altLang="cs-CZ" sz="1600">
                <a:solidFill>
                  <a:schemeClr val="bg1"/>
                </a:solidFill>
                <a:latin typeface="Arial" panose="020B0604020202020204" pitchFamily="34" charset="0"/>
                <a:cs typeface="Arial" panose="020B0604020202020204" pitchFamily="34" charset="0"/>
              </a:rPr>
              <a:t>increases </a:t>
            </a:r>
            <a:r>
              <a:rPr lang="en-US" altLang="cs-CZ" sz="1600" smtClean="0">
                <a:solidFill>
                  <a:schemeClr val="bg1"/>
                </a:solidFill>
                <a:latin typeface="Arial" panose="020B0604020202020204" pitchFamily="34" charset="0"/>
                <a:cs typeface="Arial" panose="020B0604020202020204" pitchFamily="34" charset="0"/>
              </a:rPr>
              <a:t>BT </a:t>
            </a:r>
            <a:r>
              <a:rPr lang="en-US" altLang="cs-CZ" sz="1600">
                <a:solidFill>
                  <a:schemeClr val="bg1"/>
                </a:solidFill>
                <a:latin typeface="Arial" panose="020B0604020202020204" pitchFamily="34" charset="0"/>
                <a:cs typeface="Arial" panose="020B0604020202020204" pitchFamily="34" charset="0"/>
              </a:rPr>
              <a:t>in </a:t>
            </a:r>
            <a:r>
              <a:rPr lang="en-US" altLang="cs-CZ" sz="1600" smtClean="0">
                <a:solidFill>
                  <a:schemeClr val="bg1"/>
                </a:solidFill>
                <a:latin typeface="Arial" panose="020B0604020202020204" pitchFamily="34" charset="0"/>
                <a:cs typeface="Arial" panose="020B0604020202020204" pitchFamily="34" charset="0"/>
              </a:rPr>
              <a:t>the WV </a:t>
            </a:r>
            <a:r>
              <a:rPr lang="en-US" altLang="cs-CZ" sz="1600" dirty="0">
                <a:solidFill>
                  <a:schemeClr val="bg1"/>
                </a:solidFill>
                <a:latin typeface="Arial" panose="020B0604020202020204" pitchFamily="34" charset="0"/>
                <a:cs typeface="Arial" panose="020B0604020202020204" pitchFamily="34" charset="0"/>
              </a:rPr>
              <a:t>band, </a:t>
            </a:r>
            <a:r>
              <a:rPr lang="en-US" altLang="cs-CZ" sz="1600" u="sng" dirty="0">
                <a:solidFill>
                  <a:schemeClr val="bg1"/>
                </a:solidFill>
                <a:latin typeface="Arial" panose="020B0604020202020204" pitchFamily="34" charset="0"/>
                <a:cs typeface="Arial" panose="020B0604020202020204" pitchFamily="34" charset="0"/>
              </a:rPr>
              <a:t>locally</a:t>
            </a:r>
            <a:r>
              <a:rPr lang="en-US" altLang="cs-CZ" sz="1600" dirty="0">
                <a:solidFill>
                  <a:schemeClr val="bg1"/>
                </a:solidFill>
                <a:latin typeface="Arial" panose="020B0604020202020204" pitchFamily="34" charset="0"/>
                <a:cs typeface="Arial" panose="020B0604020202020204" pitchFamily="34" charset="0"/>
              </a:rPr>
              <a:t> </a:t>
            </a:r>
            <a:r>
              <a:rPr lang="en-US" altLang="cs-CZ" sz="1600">
                <a:solidFill>
                  <a:schemeClr val="bg1"/>
                </a:solidFill>
                <a:latin typeface="Arial" panose="020B0604020202020204" pitchFamily="34" charset="0"/>
                <a:cs typeface="Arial" panose="020B0604020202020204" pitchFamily="34" charset="0"/>
              </a:rPr>
              <a:t>increasing </a:t>
            </a:r>
            <a:r>
              <a:rPr lang="en-US" altLang="cs-CZ" sz="1600" smtClean="0">
                <a:solidFill>
                  <a:schemeClr val="bg1"/>
                </a:solidFill>
                <a:latin typeface="Arial" panose="020B0604020202020204" pitchFamily="34" charset="0"/>
                <a:cs typeface="Arial" panose="020B0604020202020204" pitchFamily="34" charset="0"/>
              </a:rPr>
              <a:t>BTD </a:t>
            </a:r>
            <a:r>
              <a:rPr lang="en-US" altLang="cs-CZ" sz="1600" dirty="0">
                <a:solidFill>
                  <a:schemeClr val="bg1"/>
                </a:solidFill>
                <a:latin typeface="Arial" panose="020B0604020202020204" pitchFamily="34" charset="0"/>
                <a:cs typeface="Arial" panose="020B0604020202020204" pitchFamily="34" charset="0"/>
              </a:rPr>
              <a:t>values.</a:t>
            </a:r>
          </a:p>
        </p:txBody>
      </p:sp>
      <p:sp>
        <p:nvSpPr>
          <p:cNvPr id="13" name="TextovéPole 12"/>
          <p:cNvSpPr txBox="1">
            <a:spLocks noChangeArrowheads="1"/>
          </p:cNvSpPr>
          <p:nvPr/>
        </p:nvSpPr>
        <p:spPr bwMode="auto">
          <a:xfrm>
            <a:off x="1602901" y="5131676"/>
            <a:ext cx="8953500" cy="877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defTabSz="1219170">
              <a:spcBef>
                <a:spcPct val="0"/>
              </a:spcBef>
              <a:buFontTx/>
              <a:buNone/>
            </a:pPr>
            <a:r>
              <a:rPr lang="en-US" altLang="cs-CZ" sz="1700" b="1" dirty="0">
                <a:solidFill>
                  <a:srgbClr val="FF3300"/>
                </a:solidFill>
                <a:latin typeface="Arial" panose="020B0604020202020204" pitchFamily="34" charset="0"/>
                <a:cs typeface="Arial" panose="020B0604020202020204" pitchFamily="34" charset="0"/>
              </a:rPr>
              <a:t>BTD positive only above some parts of storm tops, not necessarily co-located to the overshooting tops, and not as correlated </a:t>
            </a:r>
            <a:r>
              <a:rPr lang="en-US" altLang="cs-CZ" sz="1700" b="1">
                <a:solidFill>
                  <a:srgbClr val="FF3300"/>
                </a:solidFill>
                <a:latin typeface="Arial" panose="020B0604020202020204" pitchFamily="34" charset="0"/>
                <a:cs typeface="Arial" panose="020B0604020202020204" pitchFamily="34" charset="0"/>
              </a:rPr>
              <a:t>to </a:t>
            </a:r>
            <a:r>
              <a:rPr lang="en-US" altLang="cs-CZ" sz="1700" b="1" smtClean="0">
                <a:solidFill>
                  <a:srgbClr val="FF3300"/>
                </a:solidFill>
                <a:latin typeface="Arial" panose="020B0604020202020204" pitchFamily="34" charset="0"/>
                <a:cs typeface="Arial" panose="020B0604020202020204" pitchFamily="34" charset="0"/>
              </a:rPr>
              <a:t>BT </a:t>
            </a:r>
            <a:r>
              <a:rPr lang="en-US" altLang="cs-CZ" sz="1700" b="1" dirty="0">
                <a:solidFill>
                  <a:srgbClr val="FF3300"/>
                </a:solidFill>
                <a:latin typeface="Arial" panose="020B0604020202020204" pitchFamily="34" charset="0"/>
                <a:cs typeface="Arial" panose="020B0604020202020204" pitchFamily="34" charset="0"/>
              </a:rPr>
              <a:t>in the IR window band as compared to previous cases – (2) and (3).</a:t>
            </a:r>
          </a:p>
        </p:txBody>
      </p:sp>
      <p:sp>
        <p:nvSpPr>
          <p:cNvPr id="14"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BTD  (WV absorption band – IR window band)  –  principle of the method, its interpretation </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15" name="Šrafovaná šipka doprava 14"/>
          <p:cNvSpPr/>
          <p:nvPr/>
        </p:nvSpPr>
        <p:spPr bwMode="auto">
          <a:xfrm>
            <a:off x="589237" y="5131676"/>
            <a:ext cx="514350" cy="715451"/>
          </a:xfrm>
          <a:prstGeom prst="stripedRightArrow">
            <a:avLst>
              <a:gd name="adj1" fmla="val 44859"/>
              <a:gd name="adj2" fmla="val 57593"/>
            </a:avLst>
          </a:prstGeom>
          <a:solidFill>
            <a:srgbClr val="C00000"/>
          </a:solidFill>
          <a:ln w="3175" cap="flat" cmpd="sng" algn="ctr">
            <a:noFill/>
            <a:prstDash val="solid"/>
            <a:round/>
            <a:headEnd type="none" w="med" len="med"/>
            <a:tailEnd type="none" w="med" len="med"/>
          </a:ln>
          <a:effectLst/>
        </p:spPr>
        <p:txBody>
          <a:bodyPr/>
          <a:lstStyle/>
          <a:p>
            <a:pPr marL="0" marR="0" lvl="0" indent="0" defTabSz="1219170" eaLnBrk="1" fontAlgn="auto" latinLnBrk="0" hangingPunct="1">
              <a:lnSpc>
                <a:spcPct val="100000"/>
              </a:lnSpc>
              <a:spcBef>
                <a:spcPts val="0"/>
              </a:spcBef>
              <a:spcAft>
                <a:spcPts val="0"/>
              </a:spcAft>
              <a:buClrTx/>
              <a:buSzTx/>
              <a:buFontTx/>
              <a:buNone/>
              <a:tabLst/>
              <a:defRPr/>
            </a:pPr>
            <a:endParaRPr kumimoji="0" lang="en-US" sz="2667" b="0" i="0" u="none" strike="noStrike" kern="0" cap="none" spc="0" normalizeH="0" baseline="0" noProof="0">
              <a:ln>
                <a:noFill/>
              </a:ln>
              <a:solidFill>
                <a:srgbClr val="FF3300"/>
              </a:solidFill>
              <a:effectLst/>
              <a:uLnTx/>
              <a:uFillTx/>
              <a:latin typeface="Arial" charset="0"/>
            </a:endParaRPr>
          </a:p>
        </p:txBody>
      </p:sp>
    </p:spTree>
    <p:extLst>
      <p:ext uri="{BB962C8B-B14F-4D97-AF65-F5344CB8AC3E}">
        <p14:creationId xmlns:p14="http://schemas.microsoft.com/office/powerpoint/2010/main" val="35572929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431193" y="3047173"/>
            <a:ext cx="5115311" cy="461665"/>
          </a:xfrm>
          <a:prstGeom prst="rect">
            <a:avLst/>
          </a:prstGeom>
          <a:noFill/>
        </p:spPr>
        <p:txBody>
          <a:bodyPr wrap="none">
            <a:spAutoFit/>
          </a:bodyPr>
          <a:lstStyle/>
          <a:p>
            <a:pPr defTabSz="1219170">
              <a:defRPr/>
            </a:pPr>
            <a:r>
              <a:rPr lang="en-US" sz="2400" b="1" dirty="0">
                <a:solidFill>
                  <a:srgbClr val="FF33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Water vapor effects, NO inversion</a:t>
            </a:r>
          </a:p>
        </p:txBody>
      </p:sp>
      <p:sp>
        <p:nvSpPr>
          <p:cNvPr id="4"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BTD  (WV absorption band – IR window band)  –  principle of the method, its interpretation </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06969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descr="20100126_schema-pro-BTD_NO-INVERS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000" y="900000"/>
            <a:ext cx="12096000" cy="3078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7" descr="N:\BTD_PPT\BAK-ruzne\layer.png"/>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32101" y="1435105"/>
            <a:ext cx="8735484"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ovéPole 9"/>
          <p:cNvSpPr txBox="1"/>
          <p:nvPr/>
        </p:nvSpPr>
        <p:spPr>
          <a:xfrm>
            <a:off x="254803" y="431236"/>
            <a:ext cx="5138714" cy="307777"/>
          </a:xfrm>
          <a:prstGeom prst="rect">
            <a:avLst/>
          </a:prstGeom>
          <a:noFill/>
        </p:spPr>
        <p:txBody>
          <a:bodyPr wrap="none">
            <a:spAutoFit/>
          </a:bodyPr>
          <a:lstStyle/>
          <a:p>
            <a:pPr defTabSz="1219170">
              <a:defRPr/>
            </a:pPr>
            <a:r>
              <a:rPr lang="en-US" sz="1400" b="1" dirty="0">
                <a:solidFill>
                  <a:srgbClr val="FFFFFF"/>
                </a:solidFill>
                <a:latin typeface="Arial" panose="020B0604020202020204" pitchFamily="34" charset="0"/>
                <a:cs typeface="Arial" panose="020B0604020202020204" pitchFamily="34" charset="0"/>
              </a:rPr>
              <a:t>(5) UNIFORM LAYER OF MOISTURE</a:t>
            </a:r>
            <a:r>
              <a:rPr lang="cs-CZ" sz="1400" b="1" dirty="0">
                <a:solidFill>
                  <a:srgbClr val="FFFFFF"/>
                </a:solidFill>
                <a:latin typeface="Arial" panose="020B0604020202020204" pitchFamily="34" charset="0"/>
                <a:cs typeface="Arial" panose="020B0604020202020204" pitchFamily="34" charset="0"/>
              </a:rPr>
              <a:t> ABOVE STORM TOPS</a:t>
            </a:r>
            <a:endParaRPr lang="en-US" sz="1400" b="1" dirty="0">
              <a:solidFill>
                <a:srgbClr val="FFFFFF"/>
              </a:solidFill>
              <a:latin typeface="Arial" panose="020B0604020202020204" pitchFamily="34" charset="0"/>
              <a:cs typeface="Arial" panose="020B0604020202020204" pitchFamily="34" charset="0"/>
            </a:endParaRPr>
          </a:p>
        </p:txBody>
      </p:sp>
      <p:sp>
        <p:nvSpPr>
          <p:cNvPr id="11" name="TextovéPole 10"/>
          <p:cNvSpPr txBox="1">
            <a:spLocks noChangeArrowheads="1"/>
          </p:cNvSpPr>
          <p:nvPr/>
        </p:nvSpPr>
        <p:spPr bwMode="auto">
          <a:xfrm>
            <a:off x="476251" y="4189335"/>
            <a:ext cx="112395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defTabSz="1219170">
              <a:spcBef>
                <a:spcPct val="0"/>
              </a:spcBef>
              <a:buFontTx/>
              <a:buNone/>
            </a:pPr>
            <a:r>
              <a:rPr lang="en-US" altLang="cs-CZ" sz="1600" dirty="0">
                <a:solidFill>
                  <a:schemeClr val="bg1"/>
                </a:solidFill>
                <a:latin typeface="Arial" panose="020B0604020202020204" pitchFamily="34" charset="0"/>
                <a:cs typeface="Arial" panose="020B0604020202020204" pitchFamily="34" charset="0"/>
              </a:rPr>
              <a:t>The uniform moist layer is at very close temperature to the cloud top at the tropopause level. Thus, most of the anvil will have the same BT in both, WV and IR window bands. The only exception from this are the overshooting tops, which still can get much colder than the moisture above them.</a:t>
            </a:r>
          </a:p>
        </p:txBody>
      </p:sp>
      <p:sp>
        <p:nvSpPr>
          <p:cNvPr id="12" name="TextovéPole 11"/>
          <p:cNvSpPr txBox="1">
            <a:spLocks noChangeArrowheads="1"/>
          </p:cNvSpPr>
          <p:nvPr/>
        </p:nvSpPr>
        <p:spPr bwMode="auto">
          <a:xfrm>
            <a:off x="1608078" y="5191054"/>
            <a:ext cx="8953500" cy="615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defTabSz="1219170">
              <a:spcBef>
                <a:spcPct val="0"/>
              </a:spcBef>
              <a:buFontTx/>
              <a:buNone/>
            </a:pPr>
            <a:r>
              <a:rPr lang="en-US" altLang="cs-CZ" sz="1700" b="1" dirty="0">
                <a:solidFill>
                  <a:srgbClr val="FF3300"/>
                </a:solidFill>
                <a:latin typeface="Arial" panose="020B0604020202020204" pitchFamily="34" charset="0"/>
                <a:cs typeface="Arial" panose="020B0604020202020204" pitchFamily="34" charset="0"/>
              </a:rPr>
              <a:t>BTD close to zero for most of the storm top, positive above the coldest overshooting tops only.</a:t>
            </a:r>
          </a:p>
        </p:txBody>
      </p:sp>
      <p:sp>
        <p:nvSpPr>
          <p:cNvPr id="14"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BTD  (WV absorption band – IR window band)  –  principle of the method, its interpretation </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15" name="Šrafovaná šipka doprava 14"/>
          <p:cNvSpPr/>
          <p:nvPr/>
        </p:nvSpPr>
        <p:spPr bwMode="auto">
          <a:xfrm>
            <a:off x="589237" y="5131676"/>
            <a:ext cx="514350" cy="715451"/>
          </a:xfrm>
          <a:prstGeom prst="stripedRightArrow">
            <a:avLst>
              <a:gd name="adj1" fmla="val 44859"/>
              <a:gd name="adj2" fmla="val 57593"/>
            </a:avLst>
          </a:prstGeom>
          <a:solidFill>
            <a:srgbClr val="C00000"/>
          </a:solidFill>
          <a:ln w="3175" cap="flat" cmpd="sng" algn="ctr">
            <a:noFill/>
            <a:prstDash val="solid"/>
            <a:round/>
            <a:headEnd type="none" w="med" len="med"/>
            <a:tailEnd type="none" w="med" len="med"/>
          </a:ln>
          <a:effectLst/>
        </p:spPr>
        <p:txBody>
          <a:bodyPr/>
          <a:lstStyle/>
          <a:p>
            <a:pPr marL="0" marR="0" lvl="0" indent="0" defTabSz="1219170" eaLnBrk="1" fontAlgn="auto" latinLnBrk="0" hangingPunct="1">
              <a:lnSpc>
                <a:spcPct val="100000"/>
              </a:lnSpc>
              <a:spcBef>
                <a:spcPts val="0"/>
              </a:spcBef>
              <a:spcAft>
                <a:spcPts val="0"/>
              </a:spcAft>
              <a:buClrTx/>
              <a:buSzTx/>
              <a:buFontTx/>
              <a:buNone/>
              <a:tabLst/>
              <a:defRPr/>
            </a:pPr>
            <a:endParaRPr kumimoji="0" lang="en-US" sz="2667" b="0" i="0" u="none" strike="noStrike" kern="0" cap="none" spc="0" normalizeH="0" baseline="0" noProof="0">
              <a:ln>
                <a:noFill/>
              </a:ln>
              <a:solidFill>
                <a:srgbClr val="FF3300"/>
              </a:solidFill>
              <a:effectLst/>
              <a:uLnTx/>
              <a:uFillTx/>
              <a:latin typeface="Arial" charset="0"/>
            </a:endParaRPr>
          </a:p>
        </p:txBody>
      </p:sp>
    </p:spTree>
    <p:extLst>
      <p:ext uri="{BB962C8B-B14F-4D97-AF65-F5344CB8AC3E}">
        <p14:creationId xmlns:p14="http://schemas.microsoft.com/office/powerpoint/2010/main" val="281300718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descr="20100126_schema-pro-BTD_NO-INVERS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000" y="900000"/>
            <a:ext cx="12096000" cy="3078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7" descr="N:\BTD_PPT\BAK-ruzne\layer.png"/>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22269" y="1728738"/>
            <a:ext cx="8735484" cy="5778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ovéPole 9"/>
          <p:cNvSpPr txBox="1"/>
          <p:nvPr/>
        </p:nvSpPr>
        <p:spPr>
          <a:xfrm>
            <a:off x="254802" y="431236"/>
            <a:ext cx="7425174" cy="307777"/>
          </a:xfrm>
          <a:prstGeom prst="rect">
            <a:avLst/>
          </a:prstGeom>
          <a:noFill/>
        </p:spPr>
        <p:txBody>
          <a:bodyPr wrap="none">
            <a:spAutoFit/>
          </a:bodyPr>
          <a:lstStyle/>
          <a:p>
            <a:pPr defTabSz="1219170">
              <a:defRPr/>
            </a:pPr>
            <a:r>
              <a:rPr lang="en-US" sz="1400" b="1" dirty="0">
                <a:solidFill>
                  <a:srgbClr val="FFFFFF"/>
                </a:solidFill>
                <a:latin typeface="Arial" panose="020B0604020202020204" pitchFamily="34" charset="0"/>
                <a:cs typeface="Arial" panose="020B0604020202020204" pitchFamily="34" charset="0"/>
              </a:rPr>
              <a:t>(6) SHALLOW (VERTICALLY THIN) UNIFORM LAYER OF MOISTURE</a:t>
            </a:r>
            <a:r>
              <a:rPr lang="cs-CZ" sz="1400" b="1" dirty="0">
                <a:solidFill>
                  <a:srgbClr val="FFFFFF"/>
                </a:solidFill>
                <a:latin typeface="Arial" panose="020B0604020202020204" pitchFamily="34" charset="0"/>
                <a:cs typeface="Arial" panose="020B0604020202020204" pitchFamily="34" charset="0"/>
              </a:rPr>
              <a:t> A</a:t>
            </a:r>
            <a:r>
              <a:rPr lang="en-US" sz="1400" b="1" dirty="0">
                <a:solidFill>
                  <a:srgbClr val="FFFFFF"/>
                </a:solidFill>
                <a:latin typeface="Arial" panose="020B0604020202020204" pitchFamily="34" charset="0"/>
                <a:cs typeface="Arial" panose="020B0604020202020204" pitchFamily="34" charset="0"/>
              </a:rPr>
              <a:t>T</a:t>
            </a:r>
            <a:r>
              <a:rPr lang="cs-CZ" sz="1400" b="1" dirty="0">
                <a:solidFill>
                  <a:srgbClr val="FFFFFF"/>
                </a:solidFill>
                <a:latin typeface="Arial" panose="020B0604020202020204" pitchFamily="34" charset="0"/>
                <a:cs typeface="Arial" panose="020B0604020202020204" pitchFamily="34" charset="0"/>
              </a:rPr>
              <a:t> STORM TOPS</a:t>
            </a:r>
            <a:endParaRPr lang="en-US" sz="1400" b="1" dirty="0">
              <a:solidFill>
                <a:srgbClr val="FFFFFF"/>
              </a:solidFill>
              <a:latin typeface="Arial" panose="020B0604020202020204" pitchFamily="34" charset="0"/>
              <a:cs typeface="Arial" panose="020B0604020202020204" pitchFamily="34" charset="0"/>
            </a:endParaRPr>
          </a:p>
        </p:txBody>
      </p:sp>
      <p:sp>
        <p:nvSpPr>
          <p:cNvPr id="11" name="TextovéPole 7"/>
          <p:cNvSpPr txBox="1">
            <a:spLocks noChangeArrowheads="1"/>
          </p:cNvSpPr>
          <p:nvPr/>
        </p:nvSpPr>
        <p:spPr bwMode="auto">
          <a:xfrm>
            <a:off x="476251" y="4189334"/>
            <a:ext cx="112395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defTabSz="1219170">
              <a:spcBef>
                <a:spcPct val="0"/>
              </a:spcBef>
              <a:buFontTx/>
              <a:buNone/>
            </a:pPr>
            <a:r>
              <a:rPr lang="en-US" altLang="cs-CZ" sz="1600" dirty="0">
                <a:solidFill>
                  <a:schemeClr val="bg1"/>
                </a:solidFill>
                <a:latin typeface="Arial" panose="020B0604020202020204" pitchFamily="34" charset="0"/>
                <a:cs typeface="Arial" panose="020B0604020202020204" pitchFamily="34" charset="0"/>
              </a:rPr>
              <a:t>Similar to the previous case (5), but with the moist layer being vertically </a:t>
            </a:r>
            <a:r>
              <a:rPr lang="en-US" altLang="cs-CZ" sz="1600">
                <a:solidFill>
                  <a:schemeClr val="bg1"/>
                </a:solidFill>
                <a:latin typeface="Arial" panose="020B0604020202020204" pitchFamily="34" charset="0"/>
                <a:cs typeface="Arial" panose="020B0604020202020204" pitchFamily="34" charset="0"/>
              </a:rPr>
              <a:t>thinner </a:t>
            </a:r>
            <a:r>
              <a:rPr lang="en-US" altLang="cs-CZ" sz="1600" smtClean="0">
                <a:solidFill>
                  <a:schemeClr val="bg1"/>
                </a:solidFill>
                <a:latin typeface="Arial" panose="020B0604020202020204" pitchFamily="34" charset="0"/>
                <a:cs typeface="Arial" panose="020B0604020202020204" pitchFamily="34" charset="0"/>
              </a:rPr>
              <a:t>and </a:t>
            </a:r>
            <a:r>
              <a:rPr lang="en-US" altLang="cs-CZ" sz="1600" dirty="0">
                <a:solidFill>
                  <a:schemeClr val="bg1"/>
                </a:solidFill>
                <a:latin typeface="Arial" panose="020B0604020202020204" pitchFamily="34" charset="0"/>
                <a:cs typeface="Arial" panose="020B0604020202020204" pitchFamily="34" charset="0"/>
              </a:rPr>
              <a:t>lower. Thus, above the highest overshooting tops there is not enough of moisture to </a:t>
            </a:r>
            <a:r>
              <a:rPr lang="en-US" altLang="cs-CZ" sz="1600">
                <a:solidFill>
                  <a:schemeClr val="bg1"/>
                </a:solidFill>
                <a:latin typeface="Arial" panose="020B0604020202020204" pitchFamily="34" charset="0"/>
                <a:cs typeface="Arial" panose="020B0604020202020204" pitchFamily="34" charset="0"/>
              </a:rPr>
              <a:t>increase </a:t>
            </a:r>
            <a:r>
              <a:rPr lang="en-US" altLang="cs-CZ" sz="1600" smtClean="0">
                <a:solidFill>
                  <a:schemeClr val="bg1"/>
                </a:solidFill>
                <a:latin typeface="Arial" panose="020B0604020202020204" pitchFamily="34" charset="0"/>
                <a:cs typeface="Arial" panose="020B0604020202020204" pitchFamily="34" charset="0"/>
              </a:rPr>
              <a:t>BT </a:t>
            </a:r>
            <a:r>
              <a:rPr lang="en-US" altLang="cs-CZ" sz="1600" dirty="0">
                <a:solidFill>
                  <a:schemeClr val="bg1"/>
                </a:solidFill>
                <a:latin typeface="Arial" panose="020B0604020202020204" pitchFamily="34" charset="0"/>
                <a:cs typeface="Arial" panose="020B0604020202020204" pitchFamily="34" charset="0"/>
              </a:rPr>
              <a:t>in the WV band.</a:t>
            </a:r>
          </a:p>
        </p:txBody>
      </p:sp>
      <p:sp>
        <p:nvSpPr>
          <p:cNvPr id="12" name="TextovéPole 8"/>
          <p:cNvSpPr txBox="1">
            <a:spLocks noChangeArrowheads="1"/>
          </p:cNvSpPr>
          <p:nvPr/>
        </p:nvSpPr>
        <p:spPr bwMode="auto">
          <a:xfrm>
            <a:off x="1608082" y="5191056"/>
            <a:ext cx="8953500" cy="615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defTabSz="1219170">
              <a:spcBef>
                <a:spcPct val="0"/>
              </a:spcBef>
              <a:buFontTx/>
              <a:buNone/>
            </a:pPr>
            <a:r>
              <a:rPr lang="en-US" altLang="cs-CZ" sz="1700" b="1" dirty="0">
                <a:solidFill>
                  <a:srgbClr val="FF3300"/>
                </a:solidFill>
                <a:latin typeface="Arial" panose="020B0604020202020204" pitchFamily="34" charset="0"/>
                <a:cs typeface="Arial" panose="020B0604020202020204" pitchFamily="34" charset="0"/>
              </a:rPr>
              <a:t>BTD close to zero above most of the storm top, including the overshooting tops. Similar BTD appearance as for the dry case with inversion (1).</a:t>
            </a:r>
          </a:p>
        </p:txBody>
      </p:sp>
      <p:sp>
        <p:nvSpPr>
          <p:cNvPr id="14"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BTD  (WV absorption band – IR window band)  –  principle of the method, its interpretation </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15" name="Šrafovaná šipka doprava 14"/>
          <p:cNvSpPr/>
          <p:nvPr/>
        </p:nvSpPr>
        <p:spPr bwMode="auto">
          <a:xfrm>
            <a:off x="589237" y="5131676"/>
            <a:ext cx="514350" cy="715451"/>
          </a:xfrm>
          <a:prstGeom prst="stripedRightArrow">
            <a:avLst>
              <a:gd name="adj1" fmla="val 44859"/>
              <a:gd name="adj2" fmla="val 57593"/>
            </a:avLst>
          </a:prstGeom>
          <a:solidFill>
            <a:srgbClr val="C00000"/>
          </a:solidFill>
          <a:ln w="3175" cap="flat" cmpd="sng" algn="ctr">
            <a:noFill/>
            <a:prstDash val="solid"/>
            <a:round/>
            <a:headEnd type="none" w="med" len="med"/>
            <a:tailEnd type="none" w="med" len="med"/>
          </a:ln>
          <a:effectLst/>
        </p:spPr>
        <p:txBody>
          <a:bodyPr/>
          <a:lstStyle/>
          <a:p>
            <a:pPr marL="0" marR="0" lvl="0" indent="0" defTabSz="1219170" eaLnBrk="1" fontAlgn="auto" latinLnBrk="0" hangingPunct="1">
              <a:lnSpc>
                <a:spcPct val="100000"/>
              </a:lnSpc>
              <a:spcBef>
                <a:spcPts val="0"/>
              </a:spcBef>
              <a:spcAft>
                <a:spcPts val="0"/>
              </a:spcAft>
              <a:buClrTx/>
              <a:buSzTx/>
              <a:buFontTx/>
              <a:buNone/>
              <a:tabLst/>
              <a:defRPr/>
            </a:pPr>
            <a:endParaRPr kumimoji="0" lang="en-US" sz="2667" b="0" i="0" u="none" strike="noStrike" kern="0" cap="none" spc="0" normalizeH="0" baseline="0" noProof="0">
              <a:ln>
                <a:noFill/>
              </a:ln>
              <a:solidFill>
                <a:srgbClr val="FF3300"/>
              </a:solidFill>
              <a:effectLst/>
              <a:uLnTx/>
              <a:uFillTx/>
              <a:latin typeface="Arial" charset="0"/>
            </a:endParaRPr>
          </a:p>
        </p:txBody>
      </p:sp>
    </p:spTree>
    <p:extLst>
      <p:ext uri="{BB962C8B-B14F-4D97-AF65-F5344CB8AC3E}">
        <p14:creationId xmlns:p14="http://schemas.microsoft.com/office/powerpoint/2010/main" val="8039098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descr="20100126_schema-pro-BTD_NO-INVERS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000" y="900000"/>
            <a:ext cx="12096000" cy="3078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descr="O:\20100126 1630 noc Australie OT ... schema BTD\_ schema\Untitled-1.png"/>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7366" y="1783797"/>
            <a:ext cx="960967" cy="336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ovéPole 9"/>
          <p:cNvSpPr txBox="1"/>
          <p:nvPr/>
        </p:nvSpPr>
        <p:spPr>
          <a:xfrm>
            <a:off x="254803" y="437703"/>
            <a:ext cx="5355633" cy="307777"/>
          </a:xfrm>
          <a:prstGeom prst="rect">
            <a:avLst/>
          </a:prstGeom>
          <a:noFill/>
        </p:spPr>
        <p:txBody>
          <a:bodyPr wrap="none">
            <a:spAutoFit/>
          </a:bodyPr>
          <a:lstStyle/>
          <a:p>
            <a:pPr defTabSz="1219170">
              <a:defRPr/>
            </a:pPr>
            <a:r>
              <a:rPr lang="en-US" sz="1400" b="1" dirty="0">
                <a:solidFill>
                  <a:srgbClr val="FFFFFF"/>
                </a:solidFill>
                <a:latin typeface="Arial" panose="020B0604020202020204" pitchFamily="34" charset="0"/>
                <a:ea typeface="Adobe Ming Std L" panose="02020300000000000000" pitchFamily="18" charset="-128"/>
                <a:cs typeface="Arial" panose="020B0604020202020204" pitchFamily="34" charset="0"/>
              </a:rPr>
              <a:t>(7) LOCALLY-GENERATED MOISTURE</a:t>
            </a:r>
            <a:r>
              <a:rPr lang="cs-CZ" sz="1400" b="1" dirty="0">
                <a:solidFill>
                  <a:srgbClr val="FFFFFF"/>
                </a:solidFill>
                <a:latin typeface="Arial" panose="020B0604020202020204" pitchFamily="34" charset="0"/>
                <a:ea typeface="Adobe Ming Std L" panose="02020300000000000000" pitchFamily="18" charset="-128"/>
                <a:cs typeface="Arial" panose="020B0604020202020204" pitchFamily="34" charset="0"/>
              </a:rPr>
              <a:t> ABOVE STORM TOPS</a:t>
            </a:r>
            <a:endParaRPr lang="en-US" sz="1400" b="1" dirty="0">
              <a:solidFill>
                <a:srgbClr val="FFFFFF"/>
              </a:solidFill>
              <a:latin typeface="Arial" panose="020B0604020202020204" pitchFamily="34" charset="0"/>
              <a:ea typeface="Adobe Ming Std L" panose="02020300000000000000" pitchFamily="18" charset="-128"/>
              <a:cs typeface="Arial" panose="020B0604020202020204" pitchFamily="34" charset="0"/>
            </a:endParaRPr>
          </a:p>
        </p:txBody>
      </p:sp>
      <p:sp>
        <p:nvSpPr>
          <p:cNvPr id="11" name="TextovéPole 7"/>
          <p:cNvSpPr txBox="1">
            <a:spLocks noChangeArrowheads="1"/>
          </p:cNvSpPr>
          <p:nvPr/>
        </p:nvSpPr>
        <p:spPr bwMode="auto">
          <a:xfrm>
            <a:off x="476251" y="4187920"/>
            <a:ext cx="112395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defTabSz="1219170">
              <a:spcBef>
                <a:spcPct val="0"/>
              </a:spcBef>
              <a:buFontTx/>
              <a:buNone/>
            </a:pPr>
            <a:r>
              <a:rPr lang="en-US" altLang="cs-CZ" sz="1600" dirty="0">
                <a:solidFill>
                  <a:schemeClr val="bg1"/>
                </a:solidFill>
                <a:latin typeface="Arial" panose="020B0604020202020204" pitchFamily="34" charset="0"/>
                <a:ea typeface="Adobe Ming Std L" panose="02020300000000000000" pitchFamily="18" charset="-128"/>
                <a:cs typeface="Arial" panose="020B0604020202020204" pitchFamily="34" charset="0"/>
              </a:rPr>
              <a:t>Same as (6). Even the high amounts of moisture generated locally can not be detected by the BTD method, unless this moisture is heated </a:t>
            </a:r>
            <a:r>
              <a:rPr lang="en-US" altLang="cs-CZ" sz="1600" dirty="0" smtClean="0">
                <a:solidFill>
                  <a:schemeClr val="bg1"/>
                </a:solidFill>
                <a:latin typeface="Arial" panose="020B0604020202020204" pitchFamily="34" charset="0"/>
                <a:ea typeface="Adobe Ming Std L" panose="02020300000000000000" pitchFamily="18" charset="-128"/>
                <a:cs typeface="Arial" panose="020B0604020202020204" pitchFamily="34" charset="0"/>
              </a:rPr>
              <a:t>somehow locally. </a:t>
            </a:r>
            <a:endParaRPr lang="en-US" altLang="cs-CZ" sz="1600" dirty="0">
              <a:solidFill>
                <a:schemeClr val="bg1"/>
              </a:solidFill>
              <a:latin typeface="Arial" panose="020B0604020202020204" pitchFamily="34" charset="0"/>
              <a:ea typeface="Adobe Ming Std L" panose="02020300000000000000" pitchFamily="18" charset="-128"/>
              <a:cs typeface="Arial" panose="020B0604020202020204" pitchFamily="34" charset="0"/>
            </a:endParaRPr>
          </a:p>
        </p:txBody>
      </p:sp>
      <p:sp>
        <p:nvSpPr>
          <p:cNvPr id="12" name="TextovéPole 8"/>
          <p:cNvSpPr txBox="1">
            <a:spLocks noChangeArrowheads="1"/>
          </p:cNvSpPr>
          <p:nvPr/>
        </p:nvSpPr>
        <p:spPr bwMode="auto">
          <a:xfrm>
            <a:off x="1608081" y="5191051"/>
            <a:ext cx="8953500" cy="615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defTabSz="1219170">
              <a:spcBef>
                <a:spcPct val="0"/>
              </a:spcBef>
              <a:buFontTx/>
              <a:buNone/>
            </a:pPr>
            <a:r>
              <a:rPr lang="en-US" altLang="cs-CZ" sz="1700" b="1" dirty="0">
                <a:solidFill>
                  <a:srgbClr val="FF3300"/>
                </a:solidFill>
                <a:latin typeface="Arial" panose="020B0604020202020204" pitchFamily="34" charset="0"/>
                <a:ea typeface="Adobe Ming Std L" panose="02020300000000000000" pitchFamily="18" charset="-128"/>
                <a:cs typeface="Arial" panose="020B0604020202020204" pitchFamily="34" charset="0"/>
              </a:rPr>
              <a:t>BTD close to zero above most of the storm top, including the overshooting tops. Similar BTD appearance as for the dry case with inversion (1).</a:t>
            </a:r>
          </a:p>
        </p:txBody>
      </p:sp>
      <p:sp>
        <p:nvSpPr>
          <p:cNvPr id="14"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BTD  (WV absorption band – IR window band)  –  principle of the method, its interpretation </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15" name="Šrafovaná šipka doprava 14"/>
          <p:cNvSpPr/>
          <p:nvPr/>
        </p:nvSpPr>
        <p:spPr bwMode="auto">
          <a:xfrm>
            <a:off x="589237" y="5131676"/>
            <a:ext cx="514350" cy="715451"/>
          </a:xfrm>
          <a:prstGeom prst="stripedRightArrow">
            <a:avLst>
              <a:gd name="adj1" fmla="val 44859"/>
              <a:gd name="adj2" fmla="val 57593"/>
            </a:avLst>
          </a:prstGeom>
          <a:solidFill>
            <a:srgbClr val="C00000"/>
          </a:solidFill>
          <a:ln w="3175" cap="flat" cmpd="sng" algn="ctr">
            <a:noFill/>
            <a:prstDash val="solid"/>
            <a:round/>
            <a:headEnd type="none" w="med" len="med"/>
            <a:tailEnd type="none" w="med" len="med"/>
          </a:ln>
          <a:effectLst/>
        </p:spPr>
        <p:txBody>
          <a:bodyPr/>
          <a:lstStyle/>
          <a:p>
            <a:pPr marL="0" marR="0" lvl="0" indent="0" defTabSz="1219170" eaLnBrk="1" fontAlgn="auto" latinLnBrk="0" hangingPunct="1">
              <a:lnSpc>
                <a:spcPct val="100000"/>
              </a:lnSpc>
              <a:spcBef>
                <a:spcPts val="0"/>
              </a:spcBef>
              <a:spcAft>
                <a:spcPts val="0"/>
              </a:spcAft>
              <a:buClrTx/>
              <a:buSzTx/>
              <a:buFontTx/>
              <a:buNone/>
              <a:tabLst/>
              <a:defRPr/>
            </a:pPr>
            <a:endParaRPr kumimoji="0" lang="en-US" sz="2667" b="0" i="0" u="none" strike="noStrike" kern="0" cap="none" spc="0" normalizeH="0" baseline="0" noProof="0">
              <a:ln>
                <a:noFill/>
              </a:ln>
              <a:solidFill>
                <a:srgbClr val="FF3300"/>
              </a:solidFill>
              <a:effectLst/>
              <a:uLnTx/>
              <a:uFillTx/>
              <a:latin typeface="Arial" charset="0"/>
            </a:endParaRPr>
          </a:p>
        </p:txBody>
      </p:sp>
    </p:spTree>
    <p:extLst>
      <p:ext uri="{BB962C8B-B14F-4D97-AF65-F5344CB8AC3E}">
        <p14:creationId xmlns:p14="http://schemas.microsoft.com/office/powerpoint/2010/main" val="9438220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543667" y="3039285"/>
            <a:ext cx="7045519" cy="461665"/>
          </a:xfrm>
          <a:prstGeom prst="rect">
            <a:avLst/>
          </a:prstGeom>
          <a:noFill/>
        </p:spPr>
        <p:txBody>
          <a:bodyPr wrap="none">
            <a:spAutoFit/>
          </a:bodyPr>
          <a:lstStyle/>
          <a:p>
            <a:pPr algn="ctr" eaLnBrk="1" hangingPunct="1">
              <a:defRPr/>
            </a:pPr>
            <a:r>
              <a:rPr lang="en-US" sz="2400" b="1" dirty="0">
                <a:solidFill>
                  <a:srgbClr val="FF33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Emissivity / transparency effects (ice particles)</a:t>
            </a:r>
          </a:p>
        </p:txBody>
      </p:sp>
      <p:sp>
        <p:nvSpPr>
          <p:cNvPr id="4"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BTD  (WV absorption band – IR window band)  –  principle of the method, its interpretation </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49584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5" descr="20100126_schema-pro-BTD_REA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000" y="900000"/>
            <a:ext cx="12096000" cy="3078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descr="O:\20100126 1630 noc Australie OT ... schema BTD\_ schema\Untitled-1.png"/>
          <p:cNvPicPr preferRelativeResize="0">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3919" y="1966104"/>
            <a:ext cx="4572000" cy="857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ovéPole 9"/>
          <p:cNvSpPr txBox="1"/>
          <p:nvPr/>
        </p:nvSpPr>
        <p:spPr>
          <a:xfrm>
            <a:off x="262686" y="429819"/>
            <a:ext cx="3675237" cy="307777"/>
          </a:xfrm>
          <a:prstGeom prst="rect">
            <a:avLst/>
          </a:prstGeom>
          <a:noFill/>
        </p:spPr>
        <p:txBody>
          <a:bodyPr wrap="none">
            <a:spAutoFit/>
          </a:bodyPr>
          <a:lstStyle/>
          <a:p>
            <a:pPr defTabSz="1219170">
              <a:defRPr/>
            </a:pPr>
            <a:r>
              <a:rPr lang="en-US" sz="1400" b="1" dirty="0">
                <a:solidFill>
                  <a:srgbClr val="FFFFFF"/>
                </a:solidFill>
                <a:latin typeface="Arial" panose="020B0604020202020204" pitchFamily="34" charset="0"/>
                <a:cs typeface="Arial" panose="020B0604020202020204" pitchFamily="34" charset="0"/>
              </a:rPr>
              <a:t>(8) OLDER SEMI-TRANSPARENT ANVILS</a:t>
            </a:r>
          </a:p>
        </p:txBody>
      </p:sp>
      <p:sp>
        <p:nvSpPr>
          <p:cNvPr id="11" name="TextovéPole 9"/>
          <p:cNvSpPr txBox="1">
            <a:spLocks noChangeArrowheads="1"/>
          </p:cNvSpPr>
          <p:nvPr/>
        </p:nvSpPr>
        <p:spPr bwMode="auto">
          <a:xfrm>
            <a:off x="476251" y="4187920"/>
            <a:ext cx="112395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defTabSz="1219170">
              <a:spcBef>
                <a:spcPct val="0"/>
              </a:spcBef>
              <a:buFontTx/>
              <a:buNone/>
            </a:pPr>
            <a:r>
              <a:rPr lang="en-US" altLang="cs-CZ" sz="1600" dirty="0">
                <a:solidFill>
                  <a:schemeClr val="bg1"/>
                </a:solidFill>
                <a:latin typeface="Arial" panose="020B0604020202020204" pitchFamily="34" charset="0"/>
                <a:cs typeface="Arial" panose="020B0604020202020204" pitchFamily="34" charset="0"/>
              </a:rPr>
              <a:t>Older anvils seem to have higher transparency at their tops (smaller ice particle size and/or lower particle concentrations), resulting in BT differences due to emissivity and/or scattering effects.</a:t>
            </a:r>
          </a:p>
        </p:txBody>
      </p:sp>
      <p:sp>
        <p:nvSpPr>
          <p:cNvPr id="13" name="TextovéPole 10"/>
          <p:cNvSpPr txBox="1">
            <a:spLocks noChangeArrowheads="1"/>
          </p:cNvSpPr>
          <p:nvPr/>
        </p:nvSpPr>
        <p:spPr bwMode="auto">
          <a:xfrm>
            <a:off x="1607250" y="5131676"/>
            <a:ext cx="8953500" cy="877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defTabSz="1219170">
              <a:spcBef>
                <a:spcPct val="0"/>
              </a:spcBef>
              <a:buFontTx/>
              <a:buNone/>
            </a:pPr>
            <a:r>
              <a:rPr lang="en-US" altLang="cs-CZ" sz="1700" b="1" dirty="0">
                <a:solidFill>
                  <a:srgbClr val="FF3300"/>
                </a:solidFill>
                <a:latin typeface="Arial" panose="020B0604020202020204" pitchFamily="34" charset="0"/>
                <a:cs typeface="Arial" panose="020B0604020202020204" pitchFamily="34" charset="0"/>
              </a:rPr>
              <a:t>Some of the positive BTD values may be attributed to emissivity effects, regardless of the lower-stratospheric humidity and regardless of the temperature profile above the tropopause.</a:t>
            </a:r>
          </a:p>
        </p:txBody>
      </p:sp>
      <p:sp>
        <p:nvSpPr>
          <p:cNvPr id="14"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BTD  (WV absorption band – IR window band)  –  principle of the method, its interpretation </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15" name="Šrafovaná šipka doprava 14"/>
          <p:cNvSpPr/>
          <p:nvPr/>
        </p:nvSpPr>
        <p:spPr bwMode="auto">
          <a:xfrm>
            <a:off x="589237" y="5131676"/>
            <a:ext cx="514350" cy="715451"/>
          </a:xfrm>
          <a:prstGeom prst="stripedRightArrow">
            <a:avLst>
              <a:gd name="adj1" fmla="val 44859"/>
              <a:gd name="adj2" fmla="val 57593"/>
            </a:avLst>
          </a:prstGeom>
          <a:solidFill>
            <a:srgbClr val="C00000"/>
          </a:solidFill>
          <a:ln w="3175" cap="flat" cmpd="sng" algn="ctr">
            <a:noFill/>
            <a:prstDash val="solid"/>
            <a:round/>
            <a:headEnd type="none" w="med" len="med"/>
            <a:tailEnd type="none" w="med" len="med"/>
          </a:ln>
          <a:effectLst/>
        </p:spPr>
        <p:txBody>
          <a:bodyPr/>
          <a:lstStyle/>
          <a:p>
            <a:pPr marL="0" marR="0" lvl="0" indent="0" defTabSz="1219170" eaLnBrk="1" fontAlgn="auto" latinLnBrk="0" hangingPunct="1">
              <a:lnSpc>
                <a:spcPct val="100000"/>
              </a:lnSpc>
              <a:spcBef>
                <a:spcPts val="0"/>
              </a:spcBef>
              <a:spcAft>
                <a:spcPts val="0"/>
              </a:spcAft>
              <a:buClrTx/>
              <a:buSzTx/>
              <a:buFontTx/>
              <a:buNone/>
              <a:tabLst/>
              <a:defRPr/>
            </a:pPr>
            <a:endParaRPr kumimoji="0" lang="en-US" sz="2667" b="0" i="0" u="none" strike="noStrike" kern="0" cap="none" spc="0" normalizeH="0" baseline="0" noProof="0">
              <a:ln>
                <a:noFill/>
              </a:ln>
              <a:solidFill>
                <a:srgbClr val="FF3300"/>
              </a:solidFill>
              <a:effectLst/>
              <a:uLnTx/>
              <a:uFillTx/>
              <a:latin typeface="Arial" charset="0"/>
            </a:endParaRPr>
          </a:p>
        </p:txBody>
      </p:sp>
    </p:spTree>
    <p:extLst>
      <p:ext uri="{BB962C8B-B14F-4D97-AF65-F5344CB8AC3E}">
        <p14:creationId xmlns:p14="http://schemas.microsoft.com/office/powerpoint/2010/main" val="39431630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5" descr="20100126_schema-pro-BTD_REA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000" y="900000"/>
            <a:ext cx="12096000" cy="3078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descr="O:\20100126 1630 noc Australie OT ... schema BTD\_ schema\Untitled-1.png"/>
          <p:cNvPicPr preferRelativeResize="0">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17635" y="1651619"/>
            <a:ext cx="6762751"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ovéPole 9"/>
          <p:cNvSpPr txBox="1"/>
          <p:nvPr/>
        </p:nvSpPr>
        <p:spPr>
          <a:xfrm>
            <a:off x="262686" y="423353"/>
            <a:ext cx="7182864" cy="307777"/>
          </a:xfrm>
          <a:prstGeom prst="rect">
            <a:avLst/>
          </a:prstGeom>
          <a:noFill/>
        </p:spPr>
        <p:txBody>
          <a:bodyPr wrap="none">
            <a:spAutoFit/>
          </a:bodyPr>
          <a:lstStyle/>
          <a:p>
            <a:pPr defTabSz="1219170">
              <a:defRPr/>
            </a:pPr>
            <a:r>
              <a:rPr lang="en-US" sz="1400" b="1" dirty="0">
                <a:solidFill>
                  <a:srgbClr val="FFFFFF"/>
                </a:solidFill>
                <a:latin typeface="Arial" panose="020B0604020202020204" pitchFamily="34" charset="0"/>
                <a:cs typeface="Arial" panose="020B0604020202020204" pitchFamily="34" charset="0"/>
              </a:rPr>
              <a:t>(9) HIGHER-ELEVATED THIN LAYER OF ICE OR AEROSOLS </a:t>
            </a:r>
            <a:r>
              <a:rPr lang="cs-CZ" sz="1400" b="1" dirty="0">
                <a:solidFill>
                  <a:srgbClr val="FFFFFF"/>
                </a:solidFill>
                <a:latin typeface="Arial" panose="020B0604020202020204" pitchFamily="34" charset="0"/>
                <a:cs typeface="Arial" panose="020B0604020202020204" pitchFamily="34" charset="0"/>
              </a:rPr>
              <a:t>ABOVE STORM TOPS</a:t>
            </a:r>
            <a:endParaRPr lang="en-US" sz="1400" b="1" dirty="0">
              <a:solidFill>
                <a:srgbClr val="FFFFFF"/>
              </a:solidFill>
              <a:latin typeface="Arial" panose="020B0604020202020204" pitchFamily="34" charset="0"/>
              <a:cs typeface="Arial" panose="020B0604020202020204" pitchFamily="34" charset="0"/>
            </a:endParaRPr>
          </a:p>
        </p:txBody>
      </p:sp>
      <p:sp>
        <p:nvSpPr>
          <p:cNvPr id="11" name="TextovéPole 9"/>
          <p:cNvSpPr txBox="1">
            <a:spLocks noChangeArrowheads="1"/>
          </p:cNvSpPr>
          <p:nvPr/>
        </p:nvSpPr>
        <p:spPr bwMode="auto">
          <a:xfrm>
            <a:off x="1608076" y="5129355"/>
            <a:ext cx="8858251" cy="615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defTabSz="1219170">
              <a:spcBef>
                <a:spcPct val="0"/>
              </a:spcBef>
              <a:buFontTx/>
              <a:buNone/>
            </a:pPr>
            <a:r>
              <a:rPr lang="en-US" altLang="cs-CZ" sz="1700" b="1" dirty="0">
                <a:solidFill>
                  <a:srgbClr val="FF3300"/>
                </a:solidFill>
                <a:latin typeface="Arial" panose="020B0604020202020204" pitchFamily="34" charset="0"/>
                <a:cs typeface="Arial" panose="020B0604020202020204" pitchFamily="34" charset="0"/>
              </a:rPr>
              <a:t>Some of the positive BTD values might be attributed to the transparency and/or scattering effects, regardless of the lower-stratospheric humidity.</a:t>
            </a:r>
          </a:p>
        </p:txBody>
      </p:sp>
      <p:sp>
        <p:nvSpPr>
          <p:cNvPr id="13" name="TextovéPole 12"/>
          <p:cNvSpPr txBox="1">
            <a:spLocks noChangeArrowheads="1"/>
          </p:cNvSpPr>
          <p:nvPr/>
        </p:nvSpPr>
        <p:spPr bwMode="auto">
          <a:xfrm>
            <a:off x="476251" y="4189335"/>
            <a:ext cx="112395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defTabSz="1219170">
              <a:spcBef>
                <a:spcPct val="0"/>
              </a:spcBef>
              <a:buFontTx/>
              <a:buNone/>
            </a:pPr>
            <a:r>
              <a:rPr lang="en-US" altLang="cs-CZ" sz="1600" dirty="0">
                <a:solidFill>
                  <a:schemeClr val="bg1"/>
                </a:solidFill>
                <a:latin typeface="Arial" panose="020B0604020202020204" pitchFamily="34" charset="0"/>
                <a:cs typeface="Arial" panose="020B0604020202020204" pitchFamily="34" charset="0"/>
              </a:rPr>
              <a:t>In some cases, it is possible to </a:t>
            </a:r>
            <a:r>
              <a:rPr lang="en-US" altLang="cs-CZ" sz="1600">
                <a:solidFill>
                  <a:schemeClr val="bg1"/>
                </a:solidFill>
                <a:latin typeface="Arial" panose="020B0604020202020204" pitchFamily="34" charset="0"/>
                <a:cs typeface="Arial" panose="020B0604020202020204" pitchFamily="34" charset="0"/>
              </a:rPr>
              <a:t>observe </a:t>
            </a:r>
            <a:r>
              <a:rPr lang="en-US" altLang="cs-CZ" sz="1600" smtClean="0">
                <a:solidFill>
                  <a:schemeClr val="bg1"/>
                </a:solidFill>
                <a:latin typeface="Arial" panose="020B0604020202020204" pitchFamily="34" charset="0"/>
                <a:cs typeface="Arial" panose="020B0604020202020204" pitchFamily="34" charset="0"/>
              </a:rPr>
              <a:t>(e.g. in </a:t>
            </a:r>
            <a:r>
              <a:rPr lang="en-US" altLang="cs-CZ" sz="1600" dirty="0">
                <a:solidFill>
                  <a:schemeClr val="bg1"/>
                </a:solidFill>
                <a:latin typeface="Arial" panose="020B0604020202020204" pitchFamily="34" charset="0"/>
                <a:cs typeface="Arial" panose="020B0604020202020204" pitchFamily="34" charset="0"/>
              </a:rPr>
              <a:t>CALIPSO data) very thin layers of ice particles or aerosols well above the storm tops, namely in the tropics. Their presence may also contribute to the BT difference between the two bands </a:t>
            </a:r>
            <a:r>
              <a:rPr lang="en-US" altLang="cs-CZ" sz="1600">
                <a:solidFill>
                  <a:schemeClr val="bg1"/>
                </a:solidFill>
                <a:latin typeface="Arial" panose="020B0604020202020204" pitchFamily="34" charset="0"/>
                <a:cs typeface="Arial" panose="020B0604020202020204" pitchFamily="34" charset="0"/>
              </a:rPr>
              <a:t>due </a:t>
            </a:r>
            <a:r>
              <a:rPr lang="en-US" altLang="cs-CZ" sz="1600" smtClean="0">
                <a:solidFill>
                  <a:schemeClr val="bg1"/>
                </a:solidFill>
                <a:latin typeface="Arial" panose="020B0604020202020204" pitchFamily="34" charset="0"/>
                <a:cs typeface="Arial" panose="020B0604020202020204" pitchFamily="34" charset="0"/>
              </a:rPr>
              <a:t>to </a:t>
            </a:r>
            <a:r>
              <a:rPr lang="en-US" altLang="cs-CZ" sz="1600" dirty="0">
                <a:solidFill>
                  <a:schemeClr val="bg1"/>
                </a:solidFill>
                <a:latin typeface="Arial" panose="020B0604020202020204" pitchFamily="34" charset="0"/>
                <a:cs typeface="Arial" panose="020B0604020202020204" pitchFamily="34" charset="0"/>
              </a:rPr>
              <a:t>transparency and/or scattering effects.</a:t>
            </a:r>
          </a:p>
        </p:txBody>
      </p:sp>
      <p:sp>
        <p:nvSpPr>
          <p:cNvPr id="14"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BTD  (WV absorption band – IR window band)  –  principle of the method, its interpretation </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15" name="Šrafovaná šipka doprava 14"/>
          <p:cNvSpPr/>
          <p:nvPr/>
        </p:nvSpPr>
        <p:spPr bwMode="auto">
          <a:xfrm>
            <a:off x="589237" y="5131676"/>
            <a:ext cx="514350" cy="715451"/>
          </a:xfrm>
          <a:prstGeom prst="stripedRightArrow">
            <a:avLst>
              <a:gd name="adj1" fmla="val 44859"/>
              <a:gd name="adj2" fmla="val 57593"/>
            </a:avLst>
          </a:prstGeom>
          <a:solidFill>
            <a:srgbClr val="C00000"/>
          </a:solidFill>
          <a:ln w="3175" cap="flat" cmpd="sng" algn="ctr">
            <a:noFill/>
            <a:prstDash val="solid"/>
            <a:round/>
            <a:headEnd type="none" w="med" len="med"/>
            <a:tailEnd type="none" w="med" len="med"/>
          </a:ln>
          <a:effectLst/>
        </p:spPr>
        <p:txBody>
          <a:bodyPr/>
          <a:lstStyle/>
          <a:p>
            <a:pPr marL="0" marR="0" lvl="0" indent="0" defTabSz="1219170" eaLnBrk="1" fontAlgn="auto" latinLnBrk="0" hangingPunct="1">
              <a:lnSpc>
                <a:spcPct val="100000"/>
              </a:lnSpc>
              <a:spcBef>
                <a:spcPts val="0"/>
              </a:spcBef>
              <a:spcAft>
                <a:spcPts val="0"/>
              </a:spcAft>
              <a:buClrTx/>
              <a:buSzTx/>
              <a:buFontTx/>
              <a:buNone/>
              <a:tabLst/>
              <a:defRPr/>
            </a:pPr>
            <a:endParaRPr kumimoji="0" lang="en-US" sz="2667" b="0" i="0" u="none" strike="noStrike" kern="0" cap="none" spc="0" normalizeH="0" baseline="0" noProof="0">
              <a:ln>
                <a:noFill/>
              </a:ln>
              <a:solidFill>
                <a:srgbClr val="FF3300"/>
              </a:solidFill>
              <a:effectLst/>
              <a:uLnTx/>
              <a:uFillTx/>
              <a:latin typeface="Arial" charset="0"/>
            </a:endParaRPr>
          </a:p>
        </p:txBody>
      </p:sp>
    </p:spTree>
    <p:extLst>
      <p:ext uri="{BB962C8B-B14F-4D97-AF65-F5344CB8AC3E}">
        <p14:creationId xmlns:p14="http://schemas.microsoft.com/office/powerpoint/2010/main" val="22585288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1134076" y="1048956"/>
            <a:ext cx="9173705" cy="4185761"/>
          </a:xfrm>
          <a:prstGeom prst="rect">
            <a:avLst/>
          </a:prstGeom>
          <a:noFill/>
        </p:spPr>
        <p:txBody>
          <a:bodyPr wrap="square" rtlCol="0">
            <a:spAutoFit/>
          </a:bodyPr>
          <a:lstStyle/>
          <a:p>
            <a:pPr algn="just"/>
            <a:r>
              <a:rPr lang="en-US" sz="1400" b="1" dirty="0" smtClean="0">
                <a:solidFill>
                  <a:schemeClr val="bg1"/>
                </a:solidFill>
                <a:latin typeface="Arial" panose="020B0604020202020204" pitchFamily="34" charset="0"/>
                <a:cs typeface="Arial" panose="020B0604020202020204" pitchFamily="34" charset="0"/>
              </a:rPr>
              <a:t>BTD (WV – IR window) major open issues</a:t>
            </a:r>
            <a:r>
              <a:rPr lang="en-US" sz="1400" b="1" smtClean="0">
                <a:solidFill>
                  <a:schemeClr val="bg1"/>
                </a:solidFill>
                <a:latin typeface="Arial" panose="020B0604020202020204" pitchFamily="34" charset="0"/>
                <a:cs typeface="Arial" panose="020B0604020202020204" pitchFamily="34" charset="0"/>
              </a:rPr>
              <a:t>, ambiguities, misuse:</a:t>
            </a:r>
            <a:endParaRPr lang="en-US" sz="1400" b="1" dirty="0" smtClean="0">
              <a:solidFill>
                <a:schemeClr val="bg1"/>
              </a:solidFill>
              <a:latin typeface="Arial" panose="020B0604020202020204" pitchFamily="34" charset="0"/>
              <a:cs typeface="Arial" panose="020B0604020202020204" pitchFamily="34" charset="0"/>
            </a:endParaRPr>
          </a:p>
          <a:p>
            <a:pPr algn="just"/>
            <a:endParaRPr lang="en-US" sz="1400" dirty="0" smtClean="0">
              <a:solidFill>
                <a:schemeClr val="bg1"/>
              </a:solidFill>
              <a:latin typeface="Arial" panose="020B0604020202020204" pitchFamily="34" charset="0"/>
              <a:cs typeface="Arial" panose="020B0604020202020204" pitchFamily="34" charset="0"/>
            </a:endParaRPr>
          </a:p>
          <a:p>
            <a:pPr algn="just"/>
            <a:endParaRPr lang="en-US" sz="1400" dirty="0" smtClean="0">
              <a:solidFill>
                <a:schemeClr val="bg1"/>
              </a:solidFill>
              <a:latin typeface="Arial" panose="020B0604020202020204" pitchFamily="34" charset="0"/>
              <a:cs typeface="Arial" panose="020B0604020202020204" pitchFamily="34" charset="0"/>
            </a:endParaRPr>
          </a:p>
          <a:p>
            <a:pPr algn="just"/>
            <a:endParaRPr lang="en-US" sz="1400" dirty="0" smtClean="0">
              <a:solidFill>
                <a:schemeClr val="bg1"/>
              </a:solidFill>
              <a:latin typeface="Arial" panose="020B0604020202020204" pitchFamily="34" charset="0"/>
              <a:cs typeface="Arial" panose="020B0604020202020204" pitchFamily="34" charset="0"/>
            </a:endParaRPr>
          </a:p>
          <a:p>
            <a:pPr marL="357188" indent="-357188" algn="just">
              <a:buFont typeface="Wingdings" pitchFamily="2" charset="2"/>
              <a:buChar char="Ø"/>
            </a:pPr>
            <a:r>
              <a:rPr lang="en-US" sz="1400" dirty="0" smtClean="0">
                <a:solidFill>
                  <a:schemeClr val="bg1"/>
                </a:solidFill>
                <a:latin typeface="Arial" panose="020B0604020202020204" pitchFamily="34" charset="0"/>
                <a:cs typeface="Arial" panose="020B0604020202020204" pitchFamily="34" charset="0"/>
              </a:rPr>
              <a:t>Source of the positive BTD (WV – IR window) values: microphysics versus lower stratospheric moisture … most likely both of these, with their contributions different from case to case.</a:t>
            </a:r>
          </a:p>
          <a:p>
            <a:pPr marL="357188" indent="-357188" algn="just">
              <a:buFont typeface="Wingdings" pitchFamily="2" charset="2"/>
              <a:buChar char="Ø"/>
            </a:pPr>
            <a:endParaRPr lang="en-US" sz="1400" dirty="0" smtClean="0">
              <a:solidFill>
                <a:schemeClr val="bg1"/>
              </a:solidFill>
              <a:latin typeface="Arial" panose="020B0604020202020204" pitchFamily="34" charset="0"/>
              <a:cs typeface="Arial" panose="020B0604020202020204" pitchFamily="34" charset="0"/>
            </a:endParaRPr>
          </a:p>
          <a:p>
            <a:pPr marL="357188" indent="-357188" algn="just">
              <a:buFont typeface="Wingdings" pitchFamily="2" charset="2"/>
              <a:buChar char="Ø"/>
            </a:pPr>
            <a:r>
              <a:rPr lang="en-US" sz="1400" dirty="0" smtClean="0">
                <a:solidFill>
                  <a:schemeClr val="bg1"/>
                </a:solidFill>
                <a:latin typeface="Arial" panose="020B0604020202020204" pitchFamily="34" charset="0"/>
                <a:cs typeface="Arial" panose="020B0604020202020204" pitchFamily="34" charset="0"/>
              </a:rPr>
              <a:t>The highest BTD values are correlated not only to overshooting tops, but to coldest cloud-top pixels in general (regardless of their </a:t>
            </a:r>
            <a:r>
              <a:rPr lang="en-US" sz="1400" smtClean="0">
                <a:solidFill>
                  <a:schemeClr val="bg1"/>
                </a:solidFill>
                <a:latin typeface="Arial" panose="020B0604020202020204" pitchFamily="34" charset="0"/>
                <a:cs typeface="Arial" panose="020B0604020202020204" pitchFamily="34" charset="0"/>
              </a:rPr>
              <a:t>origin).</a:t>
            </a:r>
          </a:p>
          <a:p>
            <a:pPr marL="357188" indent="-357188" algn="just">
              <a:buFont typeface="Wingdings" pitchFamily="2" charset="2"/>
              <a:buChar char="Ø"/>
            </a:pPr>
            <a:endParaRPr lang="en-US" sz="1400">
              <a:solidFill>
                <a:schemeClr val="bg1"/>
              </a:solidFill>
              <a:latin typeface="Arial" panose="020B0604020202020204" pitchFamily="34" charset="0"/>
              <a:cs typeface="Arial" panose="020B0604020202020204" pitchFamily="34" charset="0"/>
            </a:endParaRPr>
          </a:p>
          <a:p>
            <a:pPr marL="357188" indent="-357188" algn="just">
              <a:buFont typeface="Wingdings" pitchFamily="2" charset="2"/>
              <a:buChar char="Ø"/>
            </a:pPr>
            <a:r>
              <a:rPr lang="en-US" sz="1400">
                <a:solidFill>
                  <a:schemeClr val="bg1"/>
                </a:solidFill>
                <a:latin typeface="Arial" panose="020B0604020202020204" pitchFamily="34" charset="0"/>
                <a:cs typeface="Arial" panose="020B0604020202020204" pitchFamily="34" charset="0"/>
              </a:rPr>
              <a:t>In many </a:t>
            </a:r>
            <a:r>
              <a:rPr lang="en-US" sz="1400" smtClean="0">
                <a:solidFill>
                  <a:schemeClr val="bg1"/>
                </a:solidFill>
                <a:latin typeface="Arial" panose="020B0604020202020204" pitchFamily="34" charset="0"/>
                <a:cs typeface="Arial" panose="020B0604020202020204" pitchFamily="34" charset="0"/>
              </a:rPr>
              <a:t>cases </a:t>
            </a:r>
            <a:r>
              <a:rPr lang="en-US" sz="1400">
                <a:solidFill>
                  <a:schemeClr val="bg1"/>
                </a:solidFill>
                <a:latin typeface="Arial" panose="020B0604020202020204" pitchFamily="34" charset="0"/>
                <a:cs typeface="Arial" panose="020B0604020202020204" pitchFamily="34" charset="0"/>
              </a:rPr>
              <a:t>the BTD field does not match the IR-window BT field, the BTD maxima are elsewhere than above the coldest parts of the storm top   </a:t>
            </a:r>
            <a:r>
              <a:rPr lang="en-US" sz="1400">
                <a:solidFill>
                  <a:schemeClr val="bg1"/>
                </a:solidFill>
                <a:latin typeface="Arial" panose="020B0604020202020204" pitchFamily="34" charset="0"/>
                <a:cs typeface="Arial" panose="020B0604020202020204" pitchFamily="34" charset="0"/>
                <a:sym typeface="Wingdings" pitchFamily="2" charset="2"/>
              </a:rPr>
              <a:t></a:t>
            </a:r>
            <a:r>
              <a:rPr lang="en-US" sz="1400">
                <a:solidFill>
                  <a:schemeClr val="bg1"/>
                </a:solidFill>
                <a:latin typeface="Arial" panose="020B0604020202020204" pitchFamily="34" charset="0"/>
                <a:cs typeface="Arial" panose="020B0604020202020204" pitchFamily="34" charset="0"/>
              </a:rPr>
              <a:t> </a:t>
            </a:r>
            <a:r>
              <a:rPr lang="en-US" sz="1400" smtClean="0">
                <a:solidFill>
                  <a:schemeClr val="bg1"/>
                </a:solidFill>
                <a:latin typeface="Arial" panose="020B0604020202020204" pitchFamily="34" charset="0"/>
                <a:cs typeface="Arial" panose="020B0604020202020204" pitchFamily="34" charset="0"/>
              </a:rPr>
              <a:t>  </a:t>
            </a:r>
            <a:r>
              <a:rPr lang="en-US" sz="1400" b="1">
                <a:solidFill>
                  <a:srgbClr val="FF0000"/>
                </a:solidFill>
                <a:latin typeface="Arial" panose="020B0604020202020204" pitchFamily="34" charset="0"/>
                <a:cs typeface="Arial" panose="020B0604020202020204" pitchFamily="34" charset="0"/>
              </a:rPr>
              <a:t>BTD "anomalies"</a:t>
            </a:r>
          </a:p>
          <a:p>
            <a:pPr marL="357188" indent="-357188" algn="just">
              <a:buFont typeface="Wingdings" pitchFamily="2" charset="2"/>
              <a:buChar char="Ø"/>
            </a:pPr>
            <a:endParaRPr lang="en-US" sz="1400" smtClean="0">
              <a:solidFill>
                <a:schemeClr val="bg1"/>
              </a:solidFill>
              <a:latin typeface="Arial" panose="020B0604020202020204" pitchFamily="34" charset="0"/>
              <a:cs typeface="Arial" panose="020B0604020202020204" pitchFamily="34" charset="0"/>
            </a:endParaRPr>
          </a:p>
          <a:p>
            <a:pPr marL="357188" indent="-357188" algn="just">
              <a:buFont typeface="Wingdings" pitchFamily="2" charset="2"/>
              <a:buChar char="Ø"/>
            </a:pPr>
            <a:r>
              <a:rPr lang="en-US" sz="1400">
                <a:solidFill>
                  <a:schemeClr val="bg1"/>
                </a:solidFill>
                <a:latin typeface="Arial" panose="020B0604020202020204" pitchFamily="34" charset="0"/>
                <a:cs typeface="Arial" panose="020B0604020202020204" pitchFamily="34" charset="0"/>
              </a:rPr>
              <a:t>Role of the scanning geometry on the BTD value (total path of the radiance in the atmosphere, tilted view </a:t>
            </a:r>
            <a:r>
              <a:rPr lang="en-US" sz="1400" smtClean="0">
                <a:solidFill>
                  <a:schemeClr val="bg1"/>
                </a:solidFill>
                <a:latin typeface="Arial" panose="020B0604020202020204" pitchFamily="34" charset="0"/>
                <a:cs typeface="Arial" panose="020B0604020202020204" pitchFamily="34" charset="0"/>
              </a:rPr>
              <a:t>effects) – the further away from the satellite nadir, the stronger impact (namely in case of GEO satellites).</a:t>
            </a:r>
            <a:endParaRPr lang="en-US" sz="1400">
              <a:solidFill>
                <a:schemeClr val="bg1"/>
              </a:solidFill>
              <a:latin typeface="Arial" panose="020B0604020202020204" pitchFamily="34" charset="0"/>
              <a:cs typeface="Arial" panose="020B0604020202020204" pitchFamily="34" charset="0"/>
            </a:endParaRPr>
          </a:p>
          <a:p>
            <a:pPr marL="357188" indent="-357188" algn="just">
              <a:buFont typeface="Wingdings" pitchFamily="2" charset="2"/>
              <a:buChar char="Ø"/>
            </a:pPr>
            <a:endParaRPr lang="cs-CZ" sz="1400" smtClean="0">
              <a:solidFill>
                <a:schemeClr val="bg1"/>
              </a:solidFill>
              <a:latin typeface="Arial" panose="020B0604020202020204" pitchFamily="34" charset="0"/>
              <a:cs typeface="Arial" panose="020B0604020202020204" pitchFamily="34" charset="0"/>
            </a:endParaRPr>
          </a:p>
          <a:p>
            <a:pPr marL="357188" indent="-357188" algn="just">
              <a:buFont typeface="Wingdings" pitchFamily="2" charset="2"/>
              <a:buChar char="Ø"/>
            </a:pPr>
            <a:endParaRPr lang="cs-CZ" sz="1400" dirty="0" smtClean="0">
              <a:solidFill>
                <a:schemeClr val="bg1"/>
              </a:solidFill>
              <a:latin typeface="Arial" panose="020B0604020202020204" pitchFamily="34" charset="0"/>
              <a:cs typeface="Arial" panose="020B0604020202020204" pitchFamily="34" charset="0"/>
            </a:endParaRPr>
          </a:p>
          <a:p>
            <a:pPr marL="357188" indent="-357188" algn="just">
              <a:buFont typeface="Wingdings" pitchFamily="2" charset="2"/>
              <a:buChar char="Ø"/>
            </a:pPr>
            <a:r>
              <a:rPr lang="en-US" sz="1400" dirty="0" smtClean="0">
                <a:solidFill>
                  <a:schemeClr val="bg1"/>
                </a:solidFill>
                <a:latin typeface="Arial" panose="020B0604020202020204" pitchFamily="34" charset="0"/>
                <a:cs typeface="Arial" panose="020B0604020202020204" pitchFamily="34" charset="0"/>
              </a:rPr>
              <a:t>Applicability of </a:t>
            </a:r>
            <a:r>
              <a:rPr lang="en-US" sz="1400" smtClean="0">
                <a:solidFill>
                  <a:schemeClr val="bg1"/>
                </a:solidFill>
                <a:latin typeface="Arial" panose="020B0604020202020204" pitchFamily="34" charset="0"/>
                <a:cs typeface="Arial" panose="020B0604020202020204" pitchFamily="34" charset="0"/>
              </a:rPr>
              <a:t>the BTD methods </a:t>
            </a:r>
            <a:r>
              <a:rPr lang="en-US" sz="1400" dirty="0" smtClean="0">
                <a:solidFill>
                  <a:schemeClr val="bg1"/>
                </a:solidFill>
                <a:latin typeface="Arial" panose="020B0604020202020204" pitchFamily="34" charset="0"/>
                <a:cs typeface="Arial" panose="020B0604020202020204" pitchFamily="34" charset="0"/>
              </a:rPr>
              <a:t>in various automatic detection algorithms (detection of overshooting tops or precipitating areas) – what is their realistic added value as compared to use of the IR-window BT itself?</a:t>
            </a:r>
          </a:p>
        </p:txBody>
      </p:sp>
      <p:sp>
        <p:nvSpPr>
          <p:cNvPr id="4"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2">
                    <a:lumMod val="60000"/>
                    <a:lumOff val="40000"/>
                  </a:schemeClr>
                </a:solidFill>
                <a:latin typeface="Arial" panose="020B0604020202020204" pitchFamily="34" charset="0"/>
                <a:cs typeface="Arial" panose="020B0604020202020204" pitchFamily="34" charset="0"/>
              </a:rPr>
              <a:t>BTD  (WV absorption band – IR window band)  –  principle of the method, its interpretation </a:t>
            </a:r>
            <a:endParaRPr lang="en-US" sz="1400" b="1" dirty="0">
              <a:solidFill>
                <a:schemeClr val="tx2">
                  <a:lumMod val="60000"/>
                  <a:lumOff val="4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090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1394"/>
            <a:ext cx="6280518"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50000"/>
                    <a:lumOff val="50000"/>
                  </a:schemeClr>
                </a:solidFill>
                <a:latin typeface="Arial" panose="020B0604020202020204" pitchFamily="34" charset="0"/>
                <a:cs typeface="Arial" panose="020B0604020202020204" pitchFamily="34" charset="0"/>
              </a:rPr>
              <a:t>BTD  (WV absorption band – IR window band)  </a:t>
            </a:r>
            <a:r>
              <a:rPr lang="en-US" sz="1400" b="1" smtClean="0">
                <a:solidFill>
                  <a:schemeClr val="tx1">
                    <a:lumMod val="50000"/>
                    <a:lumOff val="50000"/>
                  </a:schemeClr>
                </a:solidFill>
                <a:latin typeface="Arial" panose="020B0604020202020204" pitchFamily="34" charset="0"/>
                <a:cs typeface="Arial" panose="020B0604020202020204" pitchFamily="34" charset="0"/>
              </a:rPr>
              <a:t>–  additional examples </a:t>
            </a:r>
            <a:endParaRPr lang="en-US" sz="1400" b="1" dirty="0">
              <a:solidFill>
                <a:schemeClr val="tx1">
                  <a:lumMod val="50000"/>
                  <a:lumOff val="50000"/>
                </a:schemeClr>
              </a:solidFill>
              <a:latin typeface="Arial" panose="020B0604020202020204" pitchFamily="34" charset="0"/>
              <a:cs typeface="Arial" panose="020B0604020202020204" pitchFamily="34" charset="0"/>
            </a:endParaRPr>
          </a:p>
        </p:txBody>
      </p:sp>
      <p:sp>
        <p:nvSpPr>
          <p:cNvPr id="3" name="Text Box 12"/>
          <p:cNvSpPr txBox="1">
            <a:spLocks noChangeArrowheads="1"/>
          </p:cNvSpPr>
          <p:nvPr/>
        </p:nvSpPr>
        <p:spPr bwMode="auto">
          <a:xfrm>
            <a:off x="8451501" y="181819"/>
            <a:ext cx="3400536" cy="261610"/>
          </a:xfrm>
          <a:prstGeom prst="rect">
            <a:avLst/>
          </a:prstGeom>
          <a:noFill/>
          <a:ln w="9525">
            <a:noFill/>
            <a:miter lim="800000"/>
            <a:headEnd/>
            <a:tailEnd/>
          </a:ln>
        </p:spPr>
        <p:txBody>
          <a:bodyPr wrap="square">
            <a:spAutoFit/>
          </a:bodyPr>
          <a:lstStyle/>
          <a:p>
            <a:r>
              <a:rPr lang="en-US" sz="1100" smtClean="0">
                <a:solidFill>
                  <a:schemeClr val="bg1"/>
                </a:solidFill>
                <a:latin typeface="Arial" panose="020B0604020202020204" pitchFamily="34" charset="0"/>
                <a:cs typeface="Arial" panose="020B0604020202020204" pitchFamily="34" charset="0"/>
              </a:rPr>
              <a:t>06 </a:t>
            </a:r>
            <a:r>
              <a:rPr lang="en-US" sz="1100">
                <a:solidFill>
                  <a:schemeClr val="bg1"/>
                </a:solidFill>
                <a:latin typeface="Arial" panose="020B0604020202020204" pitchFamily="34" charset="0"/>
                <a:cs typeface="Arial" panose="020B0604020202020204" pitchFamily="34" charset="0"/>
              </a:rPr>
              <a:t>May </a:t>
            </a:r>
            <a:r>
              <a:rPr lang="en-US" sz="1100" smtClean="0">
                <a:solidFill>
                  <a:schemeClr val="bg1"/>
                </a:solidFill>
                <a:latin typeface="Arial" panose="020B0604020202020204" pitchFamily="34" charset="0"/>
                <a:cs typeface="Arial" panose="020B0604020202020204" pitchFamily="34" charset="0"/>
              </a:rPr>
              <a:t>2007 19:28 UTC  MODIS Aqua, Missouri</a:t>
            </a:r>
            <a:endParaRPr lang="cs-CZ" sz="1100" dirty="0">
              <a:solidFill>
                <a:schemeClr val="bg1"/>
              </a:solidFill>
              <a:latin typeface="Arial" panose="020B0604020202020204" pitchFamily="34" charset="0"/>
              <a:cs typeface="Arial" panose="020B0604020202020204" pitchFamily="34" charset="0"/>
            </a:endParaRPr>
          </a:p>
        </p:txBody>
      </p:sp>
      <p:sp>
        <p:nvSpPr>
          <p:cNvPr id="4" name="TextovéPole 7"/>
          <p:cNvSpPr txBox="1">
            <a:spLocks noChangeArrowheads="1"/>
          </p:cNvSpPr>
          <p:nvPr/>
        </p:nvSpPr>
        <p:spPr bwMode="auto">
          <a:xfrm>
            <a:off x="856824" y="6055644"/>
            <a:ext cx="3475631" cy="246221"/>
          </a:xfrm>
          <a:prstGeom prst="rect">
            <a:avLst/>
          </a:prstGeom>
          <a:noFill/>
          <a:ln w="9525">
            <a:noFill/>
            <a:miter lim="800000"/>
            <a:headEnd/>
            <a:tailEnd/>
          </a:ln>
        </p:spPr>
        <p:txBody>
          <a:bodyPr wrap="none">
            <a:spAutoFit/>
          </a:bodyPr>
          <a:lstStyle/>
          <a:p>
            <a:r>
              <a:rPr lang="en-US" sz="1000">
                <a:solidFill>
                  <a:schemeClr val="bg1"/>
                </a:solidFill>
                <a:latin typeface="Arial" panose="020B0604020202020204" pitchFamily="34" charset="0"/>
                <a:cs typeface="Arial" panose="020B0604020202020204" pitchFamily="34" charset="0"/>
              </a:rPr>
              <a:t>Sandwich </a:t>
            </a:r>
            <a:r>
              <a:rPr lang="en-US" sz="1000" smtClean="0">
                <a:solidFill>
                  <a:schemeClr val="bg1"/>
                </a:solidFill>
                <a:latin typeface="Arial" panose="020B0604020202020204" pitchFamily="34" charset="0"/>
                <a:cs typeface="Arial" panose="020B0604020202020204" pitchFamily="34" charset="0"/>
              </a:rPr>
              <a:t>of band 1 (250m) </a:t>
            </a:r>
            <a:r>
              <a:rPr lang="en-US" sz="1000">
                <a:solidFill>
                  <a:schemeClr val="bg1"/>
                </a:solidFill>
                <a:latin typeface="Arial" panose="020B0604020202020204" pitchFamily="34" charset="0"/>
                <a:cs typeface="Arial" panose="020B0604020202020204" pitchFamily="34" charset="0"/>
              </a:rPr>
              <a:t>and </a:t>
            </a:r>
            <a:r>
              <a:rPr lang="en-US" sz="1000" smtClean="0">
                <a:solidFill>
                  <a:schemeClr val="bg1"/>
                </a:solidFill>
                <a:latin typeface="Arial" panose="020B0604020202020204" pitchFamily="34" charset="0"/>
                <a:cs typeface="Arial" panose="020B0604020202020204" pitchFamily="34" charset="0"/>
              </a:rPr>
              <a:t>IR band 31 BT 193-223K</a:t>
            </a:r>
            <a:endParaRPr lang="en-US" sz="1000" dirty="0">
              <a:solidFill>
                <a:schemeClr val="bg1"/>
              </a:solidFill>
              <a:latin typeface="Arial" panose="020B0604020202020204" pitchFamily="34" charset="0"/>
              <a:cs typeface="Arial" panose="020B0604020202020204" pitchFamily="34" charset="0"/>
            </a:endParaRPr>
          </a:p>
        </p:txBody>
      </p:sp>
      <p:sp>
        <p:nvSpPr>
          <p:cNvPr id="5" name="TextovéPole 4"/>
          <p:cNvSpPr txBox="1">
            <a:spLocks noChangeArrowheads="1"/>
          </p:cNvSpPr>
          <p:nvPr/>
        </p:nvSpPr>
        <p:spPr bwMode="auto">
          <a:xfrm>
            <a:off x="6289248" y="6054820"/>
            <a:ext cx="2523448" cy="246221"/>
          </a:xfrm>
          <a:prstGeom prst="rect">
            <a:avLst/>
          </a:prstGeom>
          <a:noFill/>
          <a:ln w="9525">
            <a:noFill/>
            <a:miter lim="800000"/>
            <a:headEnd/>
            <a:tailEnd/>
          </a:ln>
        </p:spPr>
        <p:txBody>
          <a:bodyPr wrap="none">
            <a:spAutoFit/>
          </a:bodyPr>
          <a:lstStyle/>
          <a:p>
            <a:r>
              <a:rPr lang="en-US" sz="1000">
                <a:solidFill>
                  <a:schemeClr val="bg1"/>
                </a:solidFill>
                <a:latin typeface="Arial" panose="020B0604020202020204" pitchFamily="34" charset="0"/>
                <a:cs typeface="Arial" panose="020B0604020202020204" pitchFamily="34" charset="0"/>
              </a:rPr>
              <a:t>BTD (</a:t>
            </a:r>
            <a:r>
              <a:rPr lang="en-US" sz="1000" smtClean="0">
                <a:solidFill>
                  <a:schemeClr val="bg1"/>
                </a:solidFill>
                <a:latin typeface="Arial" panose="020B0604020202020204" pitchFamily="34" charset="0"/>
                <a:cs typeface="Arial" panose="020B0604020202020204" pitchFamily="34" charset="0"/>
              </a:rPr>
              <a:t>WV band 27 – IR window band 31)</a:t>
            </a:r>
            <a:endParaRPr lang="en-US" sz="1000">
              <a:solidFill>
                <a:schemeClr val="bg1"/>
              </a:solidFill>
              <a:latin typeface="Arial" panose="020B0604020202020204" pitchFamily="34" charset="0"/>
              <a:cs typeface="Arial" panose="020B0604020202020204" pitchFamily="34" charset="0"/>
            </a:endParaRPr>
          </a:p>
        </p:txBody>
      </p:sp>
      <p:pic>
        <p:nvPicPr>
          <p:cNvPr id="6" name="Picture 2" descr="M:\[2] prednasky\__ CWG - my presentation\figures\01 Missouri\500m_sandwich_b1_b31-BT.png"/>
          <p:cNvPicPr>
            <a:picLocks noChangeAspect="1" noChangeArrowheads="1"/>
          </p:cNvPicPr>
          <p:nvPr/>
        </p:nvPicPr>
        <p:blipFill>
          <a:blip r:embed="rId2" cstate="print">
            <a:lum bright="5000" contrast="10000"/>
          </a:blip>
          <a:srcRect/>
          <a:stretch>
            <a:fillRect/>
          </a:stretch>
        </p:blipFill>
        <p:spPr bwMode="auto">
          <a:xfrm>
            <a:off x="396000" y="612000"/>
            <a:ext cx="4680000" cy="5404728"/>
          </a:xfrm>
          <a:prstGeom prst="rect">
            <a:avLst/>
          </a:prstGeom>
          <a:noFill/>
          <a:ln w="0">
            <a:solidFill>
              <a:schemeClr val="bg1">
                <a:lumMod val="50000"/>
              </a:schemeClr>
            </a:solidFill>
          </a:ln>
        </p:spPr>
      </p:pic>
      <p:pic>
        <p:nvPicPr>
          <p:cNvPr id="7" name="Picture 2" descr="M:\[2] prednasky\__ CWG - my presentation\figures\01 Missouri\500m_BTD_b27-b31-scale.png"/>
          <p:cNvPicPr>
            <a:picLocks noChangeAspect="1" noChangeArrowheads="1"/>
          </p:cNvPicPr>
          <p:nvPr/>
        </p:nvPicPr>
        <p:blipFill>
          <a:blip r:embed="rId3" cstate="print"/>
          <a:srcRect/>
          <a:stretch>
            <a:fillRect/>
          </a:stretch>
        </p:blipFill>
        <p:spPr bwMode="auto">
          <a:xfrm>
            <a:off x="5148386" y="612000"/>
            <a:ext cx="4680000" cy="5404728"/>
          </a:xfrm>
          <a:prstGeom prst="rect">
            <a:avLst/>
          </a:prstGeom>
          <a:noFill/>
          <a:ln w="0">
            <a:solidFill>
              <a:schemeClr val="bg1">
                <a:lumMod val="50000"/>
              </a:schemeClr>
            </a:solidFill>
          </a:ln>
        </p:spPr>
      </p:pic>
      <p:sp>
        <p:nvSpPr>
          <p:cNvPr id="11" name="TextovéPole 10"/>
          <p:cNvSpPr txBox="1"/>
          <p:nvPr/>
        </p:nvSpPr>
        <p:spPr>
          <a:xfrm>
            <a:off x="9959927" y="1013028"/>
            <a:ext cx="1969480" cy="830997"/>
          </a:xfrm>
          <a:prstGeom prst="rect">
            <a:avLst/>
          </a:prstGeom>
          <a:noFill/>
        </p:spPr>
        <p:txBody>
          <a:bodyPr wrap="square" rtlCol="0">
            <a:spAutoFit/>
          </a:bodyPr>
          <a:lstStyle/>
          <a:p>
            <a:pPr algn="just"/>
            <a:r>
              <a:rPr lang="en-US" sz="1200" smtClean="0">
                <a:solidFill>
                  <a:schemeClr val="bg1"/>
                </a:solidFill>
                <a:latin typeface="Arial" panose="020B0604020202020204" pitchFamily="34" charset="0"/>
                <a:cs typeface="Arial" panose="020B0604020202020204" pitchFamily="34" charset="0"/>
              </a:rPr>
              <a:t>In this case, very close correlation between the IR window coldest areas and BTD maxima. </a:t>
            </a:r>
            <a:endParaRPr lang="en-US" sz="1200" dirty="0" smtClean="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15596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1394"/>
            <a:ext cx="6280518"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50000"/>
                    <a:lumOff val="50000"/>
                  </a:schemeClr>
                </a:solidFill>
                <a:latin typeface="Arial" panose="020B0604020202020204" pitchFamily="34" charset="0"/>
                <a:cs typeface="Arial" panose="020B0604020202020204" pitchFamily="34" charset="0"/>
              </a:rPr>
              <a:t>BTD  (WV absorption band – IR window band)  </a:t>
            </a:r>
            <a:r>
              <a:rPr lang="en-US" sz="1400" b="1" smtClean="0">
                <a:solidFill>
                  <a:schemeClr val="tx1">
                    <a:lumMod val="50000"/>
                    <a:lumOff val="50000"/>
                  </a:schemeClr>
                </a:solidFill>
                <a:latin typeface="Arial" panose="020B0604020202020204" pitchFamily="34" charset="0"/>
                <a:cs typeface="Arial" panose="020B0604020202020204" pitchFamily="34" charset="0"/>
              </a:rPr>
              <a:t>–  additional examples </a:t>
            </a:r>
            <a:endParaRPr lang="en-US" sz="1400" b="1" dirty="0">
              <a:solidFill>
                <a:schemeClr val="tx1">
                  <a:lumMod val="50000"/>
                  <a:lumOff val="50000"/>
                </a:schemeClr>
              </a:solidFill>
              <a:latin typeface="Arial" panose="020B0604020202020204" pitchFamily="34" charset="0"/>
              <a:cs typeface="Arial" panose="020B0604020202020204" pitchFamily="34" charset="0"/>
            </a:endParaRPr>
          </a:p>
        </p:txBody>
      </p:sp>
      <p:sp>
        <p:nvSpPr>
          <p:cNvPr id="3" name="Text Box 12"/>
          <p:cNvSpPr txBox="1">
            <a:spLocks noChangeArrowheads="1"/>
          </p:cNvSpPr>
          <p:nvPr/>
        </p:nvSpPr>
        <p:spPr bwMode="auto">
          <a:xfrm>
            <a:off x="7230792" y="181819"/>
            <a:ext cx="4142942" cy="261610"/>
          </a:xfrm>
          <a:prstGeom prst="rect">
            <a:avLst/>
          </a:prstGeom>
          <a:noFill/>
          <a:ln w="9525">
            <a:noFill/>
            <a:miter lim="800000"/>
            <a:headEnd/>
            <a:tailEnd/>
          </a:ln>
        </p:spPr>
        <p:txBody>
          <a:bodyPr wrap="square">
            <a:spAutoFit/>
          </a:bodyPr>
          <a:lstStyle/>
          <a:p>
            <a:r>
              <a:rPr lang="en-US" sz="1100" smtClean="0">
                <a:solidFill>
                  <a:schemeClr val="bg1"/>
                </a:solidFill>
                <a:latin typeface="Arial" panose="020B0604020202020204" pitchFamily="34" charset="0"/>
                <a:cs typeface="Arial" panose="020B0604020202020204" pitchFamily="34" charset="0"/>
              </a:rPr>
              <a:t>15 August 2010 12:25 UTC  MODIS Aqua, Poland and Slovakia</a:t>
            </a:r>
            <a:endParaRPr lang="cs-CZ" sz="1100" dirty="0">
              <a:solidFill>
                <a:schemeClr val="bg1"/>
              </a:solidFill>
              <a:latin typeface="Arial" panose="020B0604020202020204" pitchFamily="34" charset="0"/>
              <a:cs typeface="Arial" panose="020B0604020202020204" pitchFamily="34" charset="0"/>
            </a:endParaRPr>
          </a:p>
        </p:txBody>
      </p:sp>
      <p:sp>
        <p:nvSpPr>
          <p:cNvPr id="4" name="TextovéPole 7"/>
          <p:cNvSpPr txBox="1">
            <a:spLocks noChangeArrowheads="1"/>
          </p:cNvSpPr>
          <p:nvPr/>
        </p:nvSpPr>
        <p:spPr bwMode="auto">
          <a:xfrm>
            <a:off x="856824" y="6301827"/>
            <a:ext cx="3475631" cy="246221"/>
          </a:xfrm>
          <a:prstGeom prst="rect">
            <a:avLst/>
          </a:prstGeom>
          <a:noFill/>
          <a:ln w="9525">
            <a:noFill/>
            <a:miter lim="800000"/>
            <a:headEnd/>
            <a:tailEnd/>
          </a:ln>
        </p:spPr>
        <p:txBody>
          <a:bodyPr wrap="none">
            <a:spAutoFit/>
          </a:bodyPr>
          <a:lstStyle/>
          <a:p>
            <a:r>
              <a:rPr lang="en-US" sz="1000">
                <a:solidFill>
                  <a:schemeClr val="bg1"/>
                </a:solidFill>
                <a:latin typeface="Arial" panose="020B0604020202020204" pitchFamily="34" charset="0"/>
                <a:cs typeface="Arial" panose="020B0604020202020204" pitchFamily="34" charset="0"/>
              </a:rPr>
              <a:t>Sandwich </a:t>
            </a:r>
            <a:r>
              <a:rPr lang="en-US" sz="1000" smtClean="0">
                <a:solidFill>
                  <a:schemeClr val="bg1"/>
                </a:solidFill>
                <a:latin typeface="Arial" panose="020B0604020202020204" pitchFamily="34" charset="0"/>
                <a:cs typeface="Arial" panose="020B0604020202020204" pitchFamily="34" charset="0"/>
              </a:rPr>
              <a:t>of band 1 (250m) </a:t>
            </a:r>
            <a:r>
              <a:rPr lang="en-US" sz="1000">
                <a:solidFill>
                  <a:schemeClr val="bg1"/>
                </a:solidFill>
                <a:latin typeface="Arial" panose="020B0604020202020204" pitchFamily="34" charset="0"/>
                <a:cs typeface="Arial" panose="020B0604020202020204" pitchFamily="34" charset="0"/>
              </a:rPr>
              <a:t>and </a:t>
            </a:r>
            <a:r>
              <a:rPr lang="en-US" sz="1000" smtClean="0">
                <a:solidFill>
                  <a:schemeClr val="bg1"/>
                </a:solidFill>
                <a:latin typeface="Arial" panose="020B0604020202020204" pitchFamily="34" charset="0"/>
                <a:cs typeface="Arial" panose="020B0604020202020204" pitchFamily="34" charset="0"/>
              </a:rPr>
              <a:t>IR band 31 BT 205-240K</a:t>
            </a:r>
            <a:endParaRPr lang="en-US" sz="1000" dirty="0">
              <a:solidFill>
                <a:schemeClr val="bg1"/>
              </a:solidFill>
              <a:latin typeface="Arial" panose="020B0604020202020204" pitchFamily="34" charset="0"/>
              <a:cs typeface="Arial" panose="020B0604020202020204" pitchFamily="34" charset="0"/>
            </a:endParaRPr>
          </a:p>
        </p:txBody>
      </p:sp>
      <p:sp>
        <p:nvSpPr>
          <p:cNvPr id="5" name="TextovéPole 4"/>
          <p:cNvSpPr txBox="1">
            <a:spLocks noChangeArrowheads="1"/>
          </p:cNvSpPr>
          <p:nvPr/>
        </p:nvSpPr>
        <p:spPr bwMode="auto">
          <a:xfrm>
            <a:off x="6289248" y="6301003"/>
            <a:ext cx="2523448" cy="246221"/>
          </a:xfrm>
          <a:prstGeom prst="rect">
            <a:avLst/>
          </a:prstGeom>
          <a:noFill/>
          <a:ln w="9525">
            <a:noFill/>
            <a:miter lim="800000"/>
            <a:headEnd/>
            <a:tailEnd/>
          </a:ln>
        </p:spPr>
        <p:txBody>
          <a:bodyPr wrap="none">
            <a:spAutoFit/>
          </a:bodyPr>
          <a:lstStyle/>
          <a:p>
            <a:r>
              <a:rPr lang="en-US" sz="1000">
                <a:solidFill>
                  <a:schemeClr val="bg1"/>
                </a:solidFill>
                <a:latin typeface="Arial" panose="020B0604020202020204" pitchFamily="34" charset="0"/>
                <a:cs typeface="Arial" panose="020B0604020202020204" pitchFamily="34" charset="0"/>
              </a:rPr>
              <a:t>BTD (</a:t>
            </a:r>
            <a:r>
              <a:rPr lang="en-US" sz="1000" smtClean="0">
                <a:solidFill>
                  <a:schemeClr val="bg1"/>
                </a:solidFill>
                <a:latin typeface="Arial" panose="020B0604020202020204" pitchFamily="34" charset="0"/>
                <a:cs typeface="Arial" panose="020B0604020202020204" pitchFamily="34" charset="0"/>
              </a:rPr>
              <a:t>WV band 27 – IR window band 31)</a:t>
            </a:r>
            <a:endParaRPr lang="en-US" sz="1000">
              <a:solidFill>
                <a:schemeClr val="bg1"/>
              </a:solidFill>
              <a:latin typeface="Arial" panose="020B0604020202020204" pitchFamily="34" charset="0"/>
              <a:cs typeface="Arial" panose="020B0604020202020204" pitchFamily="34" charset="0"/>
            </a:endParaRPr>
          </a:p>
        </p:txBody>
      </p:sp>
      <p:sp>
        <p:nvSpPr>
          <p:cNvPr id="6" name="TextovéPole 5"/>
          <p:cNvSpPr txBox="1"/>
          <p:nvPr/>
        </p:nvSpPr>
        <p:spPr>
          <a:xfrm>
            <a:off x="9959927" y="1013026"/>
            <a:ext cx="1969480" cy="830997"/>
          </a:xfrm>
          <a:prstGeom prst="rect">
            <a:avLst/>
          </a:prstGeom>
          <a:noFill/>
        </p:spPr>
        <p:txBody>
          <a:bodyPr wrap="square" rtlCol="0">
            <a:spAutoFit/>
          </a:bodyPr>
          <a:lstStyle/>
          <a:p>
            <a:pPr algn="just"/>
            <a:r>
              <a:rPr lang="en-US" sz="1200" smtClean="0">
                <a:solidFill>
                  <a:schemeClr val="bg1"/>
                </a:solidFill>
                <a:latin typeface="Arial" panose="020B0604020202020204" pitchFamily="34" charset="0"/>
                <a:cs typeface="Arial" panose="020B0604020202020204" pitchFamily="34" charset="0"/>
              </a:rPr>
              <a:t>Also in this case, very close correlation between the IR window coldest areas and BTD maxima.</a:t>
            </a:r>
            <a:endParaRPr lang="en-US" sz="1200" dirty="0" smtClean="0">
              <a:solidFill>
                <a:schemeClr val="bg1"/>
              </a:solidFill>
              <a:latin typeface="Arial" panose="020B0604020202020204" pitchFamily="34" charset="0"/>
              <a:cs typeface="Arial" panose="020B0604020202020204" pitchFamily="34" charset="0"/>
            </a:endParaRPr>
          </a:p>
        </p:txBody>
      </p:sp>
      <p:pic>
        <p:nvPicPr>
          <p:cNvPr id="7" name="Picture 2" descr="M:\[2] prednasky\__ CWG - my presentation\Mercator-500m_sandwich_b1_b31-BT-205K-240K.png"/>
          <p:cNvPicPr>
            <a:picLocks noChangeAspect="1" noChangeArrowheads="1"/>
          </p:cNvPicPr>
          <p:nvPr/>
        </p:nvPicPr>
        <p:blipFill>
          <a:blip r:embed="rId2" cstate="print"/>
          <a:srcRect/>
          <a:stretch>
            <a:fillRect/>
          </a:stretch>
        </p:blipFill>
        <p:spPr bwMode="auto">
          <a:xfrm>
            <a:off x="396000" y="612000"/>
            <a:ext cx="4680000" cy="5638551"/>
          </a:xfrm>
          <a:prstGeom prst="rect">
            <a:avLst/>
          </a:prstGeom>
          <a:noFill/>
          <a:ln w="0">
            <a:solidFill>
              <a:schemeClr val="bg1">
                <a:lumMod val="50000"/>
              </a:schemeClr>
            </a:solidFill>
          </a:ln>
        </p:spPr>
      </p:pic>
      <p:pic>
        <p:nvPicPr>
          <p:cNvPr id="8" name="Picture 3" descr="M:\[2] prednasky\__ CWG - my presentation\Mercator-500m_BTD_0K-6K.png"/>
          <p:cNvPicPr>
            <a:picLocks noChangeAspect="1" noChangeArrowheads="1"/>
          </p:cNvPicPr>
          <p:nvPr/>
        </p:nvPicPr>
        <p:blipFill>
          <a:blip r:embed="rId3" cstate="print"/>
          <a:srcRect/>
          <a:stretch>
            <a:fillRect/>
          </a:stretch>
        </p:blipFill>
        <p:spPr bwMode="auto">
          <a:xfrm>
            <a:off x="5148000" y="612000"/>
            <a:ext cx="4680000" cy="5638552"/>
          </a:xfrm>
          <a:prstGeom prst="rect">
            <a:avLst/>
          </a:prstGeom>
          <a:noFill/>
          <a:ln w="0">
            <a:solidFill>
              <a:schemeClr val="bg1">
                <a:lumMod val="50000"/>
              </a:schemeClr>
            </a:solidFill>
          </a:ln>
        </p:spPr>
      </p:pic>
      <p:pic>
        <p:nvPicPr>
          <p:cNvPr id="10" name="Picture 4" descr="M:\[2] prednasky\__ CWG - my presentation\BTD_rainbow-scale_222x17_vert-bars.png"/>
          <p:cNvPicPr>
            <a:picLocks noChangeAspect="1" noChangeArrowheads="1"/>
          </p:cNvPicPr>
          <p:nvPr/>
        </p:nvPicPr>
        <p:blipFill>
          <a:blip r:embed="rId4" cstate="print"/>
          <a:srcRect/>
          <a:stretch>
            <a:fillRect/>
          </a:stretch>
        </p:blipFill>
        <p:spPr bwMode="auto">
          <a:xfrm>
            <a:off x="7989709" y="6077023"/>
            <a:ext cx="1800000" cy="137831"/>
          </a:xfrm>
          <a:prstGeom prst="rect">
            <a:avLst/>
          </a:prstGeom>
          <a:noFill/>
        </p:spPr>
      </p:pic>
    </p:spTree>
    <p:extLst>
      <p:ext uri="{BB962C8B-B14F-4D97-AF65-F5344CB8AC3E}">
        <p14:creationId xmlns:p14="http://schemas.microsoft.com/office/powerpoint/2010/main" val="31140000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M:\[2] prednasky\__ CWG - my presentation\2010-08-15_1225_MSG1_sandwich_HRV_IR108-BT_crop.png"/>
          <p:cNvPicPr>
            <a:picLocks noChangeAspect="1" noChangeArrowheads="1"/>
          </p:cNvPicPr>
          <p:nvPr/>
        </p:nvPicPr>
        <p:blipFill>
          <a:blip r:embed="rId2" cstate="print"/>
          <a:srcRect/>
          <a:stretch>
            <a:fillRect/>
          </a:stretch>
        </p:blipFill>
        <p:spPr bwMode="auto">
          <a:xfrm>
            <a:off x="396000" y="612000"/>
            <a:ext cx="4680000" cy="4720695"/>
          </a:xfrm>
          <a:prstGeom prst="rect">
            <a:avLst/>
          </a:prstGeom>
          <a:noFill/>
          <a:ln w="0">
            <a:solidFill>
              <a:schemeClr val="bg1">
                <a:lumMod val="50000"/>
              </a:schemeClr>
            </a:solidFill>
          </a:ln>
        </p:spPr>
      </p:pic>
      <p:pic>
        <p:nvPicPr>
          <p:cNvPr id="3" name="Picture 4" descr="M:\[2] prednasky\__ CWG - my presentation\2010-08-15_1225_MSG1_RSS_BTD_WV062-IR108_crop.png"/>
          <p:cNvPicPr>
            <a:picLocks noChangeAspect="1" noChangeArrowheads="1"/>
          </p:cNvPicPr>
          <p:nvPr/>
        </p:nvPicPr>
        <p:blipFill>
          <a:blip r:embed="rId3" cstate="print"/>
          <a:srcRect/>
          <a:stretch>
            <a:fillRect/>
          </a:stretch>
        </p:blipFill>
        <p:spPr bwMode="auto">
          <a:xfrm>
            <a:off x="5148000" y="612000"/>
            <a:ext cx="4680000" cy="4720695"/>
          </a:xfrm>
          <a:prstGeom prst="rect">
            <a:avLst/>
          </a:prstGeom>
          <a:noFill/>
          <a:ln w="0">
            <a:solidFill>
              <a:schemeClr val="bg1">
                <a:lumMod val="50000"/>
              </a:schemeClr>
            </a:solidFill>
          </a:ln>
        </p:spPr>
      </p:pic>
      <p:sp>
        <p:nvSpPr>
          <p:cNvPr id="4" name="Text Box 5"/>
          <p:cNvSpPr txBox="1">
            <a:spLocks noChangeArrowheads="1"/>
          </p:cNvSpPr>
          <p:nvPr/>
        </p:nvSpPr>
        <p:spPr bwMode="auto">
          <a:xfrm>
            <a:off x="262786" y="141394"/>
            <a:ext cx="6280518"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50000"/>
                    <a:lumOff val="50000"/>
                  </a:schemeClr>
                </a:solidFill>
                <a:latin typeface="Arial" panose="020B0604020202020204" pitchFamily="34" charset="0"/>
                <a:cs typeface="Arial" panose="020B0604020202020204" pitchFamily="34" charset="0"/>
              </a:rPr>
              <a:t>BTD  (WV absorption band – IR window band)  </a:t>
            </a:r>
            <a:r>
              <a:rPr lang="en-US" sz="1400" b="1" smtClean="0">
                <a:solidFill>
                  <a:schemeClr val="tx1">
                    <a:lumMod val="50000"/>
                    <a:lumOff val="50000"/>
                  </a:schemeClr>
                </a:solidFill>
                <a:latin typeface="Arial" panose="020B0604020202020204" pitchFamily="34" charset="0"/>
                <a:cs typeface="Arial" panose="020B0604020202020204" pitchFamily="34" charset="0"/>
              </a:rPr>
              <a:t>–  additional examples </a:t>
            </a:r>
            <a:endParaRPr lang="en-US" sz="1400" b="1" dirty="0">
              <a:solidFill>
                <a:schemeClr val="tx1">
                  <a:lumMod val="50000"/>
                  <a:lumOff val="50000"/>
                </a:schemeClr>
              </a:solidFill>
              <a:latin typeface="Arial" panose="020B0604020202020204" pitchFamily="34" charset="0"/>
              <a:cs typeface="Arial" panose="020B0604020202020204" pitchFamily="34" charset="0"/>
            </a:endParaRPr>
          </a:p>
        </p:txBody>
      </p:sp>
      <p:sp>
        <p:nvSpPr>
          <p:cNvPr id="5" name="Text Box 12"/>
          <p:cNvSpPr txBox="1">
            <a:spLocks noChangeArrowheads="1"/>
          </p:cNvSpPr>
          <p:nvPr/>
        </p:nvSpPr>
        <p:spPr bwMode="auto">
          <a:xfrm>
            <a:off x="7230794" y="181819"/>
            <a:ext cx="4621243" cy="261610"/>
          </a:xfrm>
          <a:prstGeom prst="rect">
            <a:avLst/>
          </a:prstGeom>
          <a:noFill/>
          <a:ln w="9525">
            <a:noFill/>
            <a:miter lim="800000"/>
            <a:headEnd/>
            <a:tailEnd/>
          </a:ln>
        </p:spPr>
        <p:txBody>
          <a:bodyPr wrap="square">
            <a:spAutoFit/>
          </a:bodyPr>
          <a:lstStyle/>
          <a:p>
            <a:r>
              <a:rPr lang="en-US" sz="1100" smtClean="0">
                <a:solidFill>
                  <a:schemeClr val="bg1"/>
                </a:solidFill>
                <a:latin typeface="Arial" panose="020B0604020202020204" pitchFamily="34" charset="0"/>
                <a:cs typeface="Arial" panose="020B0604020202020204" pitchFamily="34" charset="0"/>
              </a:rPr>
              <a:t>15 August 2010 12:25 UTC  Meteosat-8 (MSG-1), Poland and Slovakia</a:t>
            </a:r>
            <a:endParaRPr lang="cs-CZ" sz="1100" dirty="0">
              <a:solidFill>
                <a:schemeClr val="bg1"/>
              </a:solidFill>
              <a:latin typeface="Arial" panose="020B0604020202020204" pitchFamily="34" charset="0"/>
              <a:cs typeface="Arial" panose="020B0604020202020204" pitchFamily="34" charset="0"/>
            </a:endParaRPr>
          </a:p>
        </p:txBody>
      </p:sp>
      <p:sp>
        <p:nvSpPr>
          <p:cNvPr id="7" name="TextovéPole 7"/>
          <p:cNvSpPr txBox="1">
            <a:spLocks noChangeArrowheads="1"/>
          </p:cNvSpPr>
          <p:nvPr/>
        </p:nvSpPr>
        <p:spPr bwMode="auto">
          <a:xfrm>
            <a:off x="1031495" y="5385239"/>
            <a:ext cx="3491661" cy="246221"/>
          </a:xfrm>
          <a:prstGeom prst="rect">
            <a:avLst/>
          </a:prstGeom>
          <a:noFill/>
          <a:ln w="9525">
            <a:noFill/>
            <a:miter lim="800000"/>
            <a:headEnd/>
            <a:tailEnd/>
          </a:ln>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Sandwich </a:t>
            </a:r>
            <a:r>
              <a:rPr lang="en-US" sz="1000">
                <a:solidFill>
                  <a:schemeClr val="bg1"/>
                </a:solidFill>
                <a:latin typeface="Arial" panose="020B0604020202020204" pitchFamily="34" charset="0"/>
                <a:cs typeface="Arial" panose="020B0604020202020204" pitchFamily="34" charset="0"/>
              </a:rPr>
              <a:t>product </a:t>
            </a:r>
            <a:r>
              <a:rPr lang="en-US" sz="1000" smtClean="0">
                <a:solidFill>
                  <a:schemeClr val="bg1"/>
                </a:solidFill>
                <a:latin typeface="Arial" panose="020B0604020202020204" pitchFamily="34" charset="0"/>
                <a:cs typeface="Arial" panose="020B0604020202020204" pitchFamily="34" charset="0"/>
              </a:rPr>
              <a:t>of HRV band </a:t>
            </a:r>
            <a:r>
              <a:rPr lang="en-US" sz="1000">
                <a:solidFill>
                  <a:schemeClr val="bg1"/>
                </a:solidFill>
                <a:latin typeface="Arial" panose="020B0604020202020204" pitchFamily="34" charset="0"/>
                <a:cs typeface="Arial" panose="020B0604020202020204" pitchFamily="34" charset="0"/>
              </a:rPr>
              <a:t>and </a:t>
            </a:r>
            <a:r>
              <a:rPr lang="en-US" sz="1000" smtClean="0">
                <a:solidFill>
                  <a:schemeClr val="bg1"/>
                </a:solidFill>
                <a:latin typeface="Arial" panose="020B0604020202020204" pitchFamily="34" charset="0"/>
                <a:cs typeface="Arial" panose="020B0604020202020204" pitchFamily="34" charset="0"/>
              </a:rPr>
              <a:t>IR10.8 BT (200-240K)</a:t>
            </a:r>
            <a:endParaRPr lang="en-US" sz="1000" dirty="0">
              <a:solidFill>
                <a:schemeClr val="bg1"/>
              </a:solidFill>
              <a:latin typeface="Arial" panose="020B0604020202020204" pitchFamily="34" charset="0"/>
              <a:cs typeface="Arial" panose="020B0604020202020204" pitchFamily="34" charset="0"/>
            </a:endParaRPr>
          </a:p>
        </p:txBody>
      </p:sp>
      <p:sp>
        <p:nvSpPr>
          <p:cNvPr id="8" name="TextovéPole 7"/>
          <p:cNvSpPr txBox="1">
            <a:spLocks noChangeArrowheads="1"/>
          </p:cNvSpPr>
          <p:nvPr/>
        </p:nvSpPr>
        <p:spPr bwMode="auto">
          <a:xfrm>
            <a:off x="6770321" y="5372539"/>
            <a:ext cx="1824538" cy="246221"/>
          </a:xfrm>
          <a:prstGeom prst="rect">
            <a:avLst/>
          </a:prstGeom>
          <a:noFill/>
          <a:ln w="9525">
            <a:noFill/>
            <a:miter lim="800000"/>
            <a:headEnd/>
            <a:tailEnd/>
          </a:ln>
        </p:spPr>
        <p:txBody>
          <a:bodyPr wrap="none">
            <a:spAutoFit/>
          </a:bodyPr>
          <a:lstStyle/>
          <a:p>
            <a:r>
              <a:rPr lang="en-US" sz="1000">
                <a:solidFill>
                  <a:schemeClr val="bg1"/>
                </a:solidFill>
                <a:latin typeface="Arial" panose="020B0604020202020204" pitchFamily="34" charset="0"/>
                <a:cs typeface="Arial" panose="020B0604020202020204" pitchFamily="34" charset="0"/>
              </a:rPr>
              <a:t>BTD (WV6.2-IR10.8) product</a:t>
            </a:r>
          </a:p>
        </p:txBody>
      </p:sp>
      <p:sp>
        <p:nvSpPr>
          <p:cNvPr id="9" name="TextovéPole 8"/>
          <p:cNvSpPr txBox="1"/>
          <p:nvPr/>
        </p:nvSpPr>
        <p:spPr>
          <a:xfrm>
            <a:off x="9959926" y="1008754"/>
            <a:ext cx="2004463" cy="1384995"/>
          </a:xfrm>
          <a:prstGeom prst="rect">
            <a:avLst/>
          </a:prstGeom>
          <a:noFill/>
        </p:spPr>
        <p:txBody>
          <a:bodyPr wrap="square" rtlCol="0">
            <a:spAutoFit/>
          </a:bodyPr>
          <a:lstStyle/>
          <a:p>
            <a:pPr algn="just"/>
            <a:r>
              <a:rPr lang="en-US" sz="1200" dirty="0" smtClean="0">
                <a:solidFill>
                  <a:schemeClr val="bg1"/>
                </a:solidFill>
                <a:latin typeface="Arial" panose="020B0604020202020204" pitchFamily="34" charset="0"/>
                <a:cs typeface="Arial" panose="020B0604020202020204" pitchFamily="34" charset="0"/>
              </a:rPr>
              <a:t>Same case and time as in previous slide, but </a:t>
            </a:r>
            <a:r>
              <a:rPr lang="en-US" sz="1200" smtClean="0">
                <a:solidFill>
                  <a:schemeClr val="bg1"/>
                </a:solidFill>
                <a:latin typeface="Arial" panose="020B0604020202020204" pitchFamily="34" charset="0"/>
                <a:cs typeface="Arial" panose="020B0604020202020204" pitchFamily="34" charset="0"/>
              </a:rPr>
              <a:t>from geostationary (Meteosat-8) </a:t>
            </a:r>
            <a:r>
              <a:rPr lang="en-US" sz="1200" dirty="0" smtClean="0">
                <a:solidFill>
                  <a:schemeClr val="bg1"/>
                </a:solidFill>
                <a:latin typeface="Arial" panose="020B0604020202020204" pitchFamily="34" charset="0"/>
                <a:cs typeface="Arial" panose="020B0604020202020204" pitchFamily="34" charset="0"/>
              </a:rPr>
              <a:t>perspective</a:t>
            </a:r>
            <a:r>
              <a:rPr lang="en-US" sz="1200" smtClean="0">
                <a:solidFill>
                  <a:schemeClr val="bg1"/>
                </a:solidFill>
                <a:latin typeface="Arial" panose="020B0604020202020204" pitchFamily="34" charset="0"/>
                <a:cs typeface="Arial" panose="020B0604020202020204" pitchFamily="34" charset="0"/>
              </a:rPr>
              <a:t>. BTD maxima distribution much more  chaotic as compared to the MODIS low orbit view.</a:t>
            </a:r>
            <a:endParaRPr lang="en-US" sz="1200" dirty="0" smtClean="0">
              <a:solidFill>
                <a:schemeClr val="bg1"/>
              </a:solidFill>
              <a:latin typeface="Arial" panose="020B0604020202020204" pitchFamily="34" charset="0"/>
              <a:cs typeface="Arial" panose="020B0604020202020204" pitchFamily="34" charset="0"/>
            </a:endParaRPr>
          </a:p>
        </p:txBody>
      </p:sp>
      <p:pic>
        <p:nvPicPr>
          <p:cNvPr id="10" name="Picture 4" descr="M:\[2] prednasky\__ CWG - my presentation\BTD_rainbow-scale_222x17_vert-bars.png"/>
          <p:cNvPicPr>
            <a:picLocks noChangeAspect="1" noChangeArrowheads="1"/>
          </p:cNvPicPr>
          <p:nvPr/>
        </p:nvPicPr>
        <p:blipFill>
          <a:blip r:embed="rId4" cstate="print"/>
          <a:srcRect/>
          <a:stretch>
            <a:fillRect/>
          </a:stretch>
        </p:blipFill>
        <p:spPr bwMode="auto">
          <a:xfrm>
            <a:off x="7989710" y="5168563"/>
            <a:ext cx="1800000" cy="137831"/>
          </a:xfrm>
          <a:prstGeom prst="rect">
            <a:avLst/>
          </a:prstGeom>
          <a:noFill/>
        </p:spPr>
      </p:pic>
    </p:spTree>
    <p:extLst>
      <p:ext uri="{BB962C8B-B14F-4D97-AF65-F5344CB8AC3E}">
        <p14:creationId xmlns:p14="http://schemas.microsoft.com/office/powerpoint/2010/main" val="24220429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M:\[2] prednasky\__ CWG - my presentation\figures\02 Brazil\500m_sandwich_b1_b31-BT.png"/>
          <p:cNvPicPr>
            <a:picLocks noChangeAspect="1" noChangeArrowheads="1"/>
          </p:cNvPicPr>
          <p:nvPr/>
        </p:nvPicPr>
        <p:blipFill>
          <a:blip r:embed="rId2" cstate="print"/>
          <a:srcRect/>
          <a:stretch>
            <a:fillRect/>
          </a:stretch>
        </p:blipFill>
        <p:spPr bwMode="auto">
          <a:xfrm>
            <a:off x="396000" y="612000"/>
            <a:ext cx="4680000" cy="4680000"/>
          </a:xfrm>
          <a:prstGeom prst="rect">
            <a:avLst/>
          </a:prstGeom>
          <a:noFill/>
          <a:ln w="0">
            <a:solidFill>
              <a:schemeClr val="bg1">
                <a:lumMod val="50000"/>
              </a:schemeClr>
            </a:solidFill>
          </a:ln>
        </p:spPr>
      </p:pic>
      <p:pic>
        <p:nvPicPr>
          <p:cNvPr id="3" name="Picture 3" descr="M:\[2] prednasky\__ CWG - my presentation\figures\02 Brazil\500m_BTD_b27-b31.png"/>
          <p:cNvPicPr>
            <a:picLocks noChangeAspect="1" noChangeArrowheads="1"/>
          </p:cNvPicPr>
          <p:nvPr/>
        </p:nvPicPr>
        <p:blipFill>
          <a:blip r:embed="rId3" cstate="print"/>
          <a:srcRect/>
          <a:stretch>
            <a:fillRect/>
          </a:stretch>
        </p:blipFill>
        <p:spPr bwMode="auto">
          <a:xfrm>
            <a:off x="5148000" y="612000"/>
            <a:ext cx="4680000" cy="4680000"/>
          </a:xfrm>
          <a:prstGeom prst="rect">
            <a:avLst/>
          </a:prstGeom>
          <a:noFill/>
          <a:ln w="0">
            <a:solidFill>
              <a:schemeClr val="bg1">
                <a:lumMod val="50000"/>
              </a:schemeClr>
            </a:solidFill>
          </a:ln>
        </p:spPr>
      </p:pic>
      <p:sp>
        <p:nvSpPr>
          <p:cNvPr id="4" name="Text Box 5"/>
          <p:cNvSpPr txBox="1">
            <a:spLocks noChangeArrowheads="1"/>
          </p:cNvSpPr>
          <p:nvPr/>
        </p:nvSpPr>
        <p:spPr bwMode="auto">
          <a:xfrm>
            <a:off x="262786" y="141394"/>
            <a:ext cx="6280518"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50000"/>
                    <a:lumOff val="50000"/>
                  </a:schemeClr>
                </a:solidFill>
                <a:latin typeface="Arial" panose="020B0604020202020204" pitchFamily="34" charset="0"/>
                <a:cs typeface="Arial" panose="020B0604020202020204" pitchFamily="34" charset="0"/>
              </a:rPr>
              <a:t>BTD  (WV absorption band – IR window band)  </a:t>
            </a:r>
            <a:r>
              <a:rPr lang="en-US" sz="1400" b="1" smtClean="0">
                <a:solidFill>
                  <a:schemeClr val="tx1">
                    <a:lumMod val="50000"/>
                    <a:lumOff val="50000"/>
                  </a:schemeClr>
                </a:solidFill>
                <a:latin typeface="Arial" panose="020B0604020202020204" pitchFamily="34" charset="0"/>
                <a:cs typeface="Arial" panose="020B0604020202020204" pitchFamily="34" charset="0"/>
              </a:rPr>
              <a:t>–  additional examples </a:t>
            </a:r>
            <a:endParaRPr lang="en-US" sz="1400" b="1" dirty="0">
              <a:solidFill>
                <a:schemeClr val="tx1">
                  <a:lumMod val="50000"/>
                  <a:lumOff val="50000"/>
                </a:schemeClr>
              </a:solidFill>
              <a:latin typeface="Arial" panose="020B0604020202020204" pitchFamily="34" charset="0"/>
              <a:cs typeface="Arial" panose="020B0604020202020204" pitchFamily="34" charset="0"/>
            </a:endParaRPr>
          </a:p>
        </p:txBody>
      </p:sp>
      <p:sp>
        <p:nvSpPr>
          <p:cNvPr id="5" name="Text Box 12"/>
          <p:cNvSpPr txBox="1">
            <a:spLocks noChangeArrowheads="1"/>
          </p:cNvSpPr>
          <p:nvPr/>
        </p:nvSpPr>
        <p:spPr bwMode="auto">
          <a:xfrm>
            <a:off x="7484012" y="181819"/>
            <a:ext cx="4346920" cy="261610"/>
          </a:xfrm>
          <a:prstGeom prst="rect">
            <a:avLst/>
          </a:prstGeom>
          <a:noFill/>
          <a:ln w="9525">
            <a:noFill/>
            <a:miter lim="800000"/>
            <a:headEnd/>
            <a:tailEnd/>
          </a:ln>
        </p:spPr>
        <p:txBody>
          <a:bodyPr wrap="square">
            <a:spAutoFit/>
          </a:bodyPr>
          <a:lstStyle/>
          <a:p>
            <a:r>
              <a:rPr lang="en-US" sz="1100" smtClean="0">
                <a:solidFill>
                  <a:schemeClr val="bg1"/>
                </a:solidFill>
                <a:latin typeface="Arial" panose="020B0604020202020204" pitchFamily="34" charset="0"/>
                <a:cs typeface="Arial" panose="020B0604020202020204" pitchFamily="34" charset="0"/>
              </a:rPr>
              <a:t>22 December 2</a:t>
            </a:r>
            <a:r>
              <a:rPr lang="cs-CZ" sz="1100" smtClean="0">
                <a:solidFill>
                  <a:schemeClr val="bg1"/>
                </a:solidFill>
                <a:latin typeface="Arial" panose="020B0604020202020204" pitchFamily="34" charset="0"/>
                <a:cs typeface="Arial" panose="020B0604020202020204" pitchFamily="34" charset="0"/>
              </a:rPr>
              <a:t>0</a:t>
            </a:r>
            <a:r>
              <a:rPr lang="en-US" sz="1100" smtClean="0">
                <a:solidFill>
                  <a:schemeClr val="bg1"/>
                </a:solidFill>
                <a:latin typeface="Arial" panose="020B0604020202020204" pitchFamily="34" charset="0"/>
                <a:cs typeface="Arial" panose="020B0604020202020204" pitchFamily="34" charset="0"/>
              </a:rPr>
              <a:t>07 1</a:t>
            </a:r>
            <a:r>
              <a:rPr lang="cs-CZ" sz="1100" smtClean="0">
                <a:solidFill>
                  <a:schemeClr val="bg1"/>
                </a:solidFill>
                <a:latin typeface="Arial" panose="020B0604020202020204" pitchFamily="34" charset="0"/>
                <a:cs typeface="Arial" panose="020B0604020202020204" pitchFamily="34" charset="0"/>
              </a:rPr>
              <a:t>8</a:t>
            </a:r>
            <a:r>
              <a:rPr lang="en-US" sz="1100" smtClean="0">
                <a:solidFill>
                  <a:schemeClr val="bg1"/>
                </a:solidFill>
                <a:latin typeface="Arial" panose="020B0604020202020204" pitchFamily="34" charset="0"/>
                <a:cs typeface="Arial" panose="020B0604020202020204" pitchFamily="34" charset="0"/>
              </a:rPr>
              <a:t>:</a:t>
            </a:r>
            <a:r>
              <a:rPr lang="cs-CZ" sz="1100" smtClean="0">
                <a:solidFill>
                  <a:schemeClr val="bg1"/>
                </a:solidFill>
                <a:latin typeface="Arial" panose="020B0604020202020204" pitchFamily="34" charset="0"/>
                <a:cs typeface="Arial" panose="020B0604020202020204" pitchFamily="34" charset="0"/>
              </a:rPr>
              <a:t>37</a:t>
            </a:r>
            <a:r>
              <a:rPr lang="en-US" sz="1100" smtClean="0">
                <a:solidFill>
                  <a:schemeClr val="bg1"/>
                </a:solidFill>
                <a:latin typeface="Arial" panose="020B0604020202020204" pitchFamily="34" charset="0"/>
                <a:cs typeface="Arial" panose="020B0604020202020204" pitchFamily="34" charset="0"/>
              </a:rPr>
              <a:t> UTC  MODIS Aqua, Brazil (9</a:t>
            </a:r>
            <a:r>
              <a:rPr lang="cs-CZ" sz="1100" smtClean="0">
                <a:solidFill>
                  <a:schemeClr val="bg1"/>
                </a:solidFill>
                <a:latin typeface="Arial" panose="020B0604020202020204" pitchFamily="34" charset="0"/>
                <a:cs typeface="Arial" panose="020B0604020202020204" pitchFamily="34" charset="0"/>
              </a:rPr>
              <a:t>°</a:t>
            </a:r>
            <a:r>
              <a:rPr lang="en-US" sz="1100" smtClean="0">
                <a:solidFill>
                  <a:schemeClr val="bg1"/>
                </a:solidFill>
                <a:latin typeface="Arial" panose="020B0604020202020204" pitchFamily="34" charset="0"/>
                <a:cs typeface="Arial" panose="020B0604020202020204" pitchFamily="34" charset="0"/>
              </a:rPr>
              <a:t>S, 72</a:t>
            </a:r>
            <a:r>
              <a:rPr lang="cs-CZ" sz="1100" smtClean="0">
                <a:solidFill>
                  <a:schemeClr val="bg1"/>
                </a:solidFill>
                <a:latin typeface="Arial" panose="020B0604020202020204" pitchFamily="34" charset="0"/>
                <a:cs typeface="Arial" panose="020B0604020202020204" pitchFamily="34" charset="0"/>
              </a:rPr>
              <a:t>°</a:t>
            </a:r>
            <a:r>
              <a:rPr lang="en-US" sz="1100" smtClean="0">
                <a:solidFill>
                  <a:schemeClr val="bg1"/>
                </a:solidFill>
                <a:latin typeface="Arial" panose="020B0604020202020204" pitchFamily="34" charset="0"/>
                <a:cs typeface="Arial" panose="020B0604020202020204" pitchFamily="34" charset="0"/>
              </a:rPr>
              <a:t>W)</a:t>
            </a:r>
            <a:endParaRPr lang="cs-CZ" sz="1100" dirty="0">
              <a:solidFill>
                <a:schemeClr val="bg1"/>
              </a:solidFill>
              <a:latin typeface="Arial" panose="020B0604020202020204" pitchFamily="34" charset="0"/>
              <a:cs typeface="Arial" panose="020B0604020202020204" pitchFamily="34" charset="0"/>
            </a:endParaRPr>
          </a:p>
        </p:txBody>
      </p:sp>
      <p:sp>
        <p:nvSpPr>
          <p:cNvPr id="6" name="TextovéPole 7"/>
          <p:cNvSpPr txBox="1">
            <a:spLocks noChangeArrowheads="1"/>
          </p:cNvSpPr>
          <p:nvPr/>
        </p:nvSpPr>
        <p:spPr bwMode="auto">
          <a:xfrm>
            <a:off x="856824" y="5338185"/>
            <a:ext cx="3796232" cy="246221"/>
          </a:xfrm>
          <a:prstGeom prst="rect">
            <a:avLst/>
          </a:prstGeom>
          <a:noFill/>
          <a:ln w="9525">
            <a:noFill/>
            <a:miter lim="800000"/>
            <a:headEnd/>
            <a:tailEnd/>
          </a:ln>
        </p:spPr>
        <p:txBody>
          <a:bodyPr wrap="none">
            <a:spAutoFit/>
          </a:bodyPr>
          <a:lstStyle/>
          <a:p>
            <a:r>
              <a:rPr lang="en-US" sz="1000">
                <a:solidFill>
                  <a:schemeClr val="bg1"/>
                </a:solidFill>
                <a:latin typeface="Arial" panose="020B0604020202020204" pitchFamily="34" charset="0"/>
                <a:cs typeface="Arial" panose="020B0604020202020204" pitchFamily="34" charset="0"/>
              </a:rPr>
              <a:t>Sandwich </a:t>
            </a:r>
            <a:r>
              <a:rPr lang="en-US" sz="1000" smtClean="0">
                <a:solidFill>
                  <a:schemeClr val="bg1"/>
                </a:solidFill>
                <a:latin typeface="Arial" panose="020B0604020202020204" pitchFamily="34" charset="0"/>
                <a:cs typeface="Arial" panose="020B0604020202020204" pitchFamily="34" charset="0"/>
              </a:rPr>
              <a:t>of band 1 (250m) </a:t>
            </a:r>
            <a:r>
              <a:rPr lang="en-US" sz="1000">
                <a:solidFill>
                  <a:schemeClr val="bg1"/>
                </a:solidFill>
                <a:latin typeface="Arial" panose="020B0604020202020204" pitchFamily="34" charset="0"/>
                <a:cs typeface="Arial" panose="020B0604020202020204" pitchFamily="34" charset="0"/>
              </a:rPr>
              <a:t>and </a:t>
            </a:r>
            <a:r>
              <a:rPr lang="en-US" sz="1000" smtClean="0">
                <a:solidFill>
                  <a:schemeClr val="bg1"/>
                </a:solidFill>
                <a:latin typeface="Arial" panose="020B0604020202020204" pitchFamily="34" charset="0"/>
                <a:cs typeface="Arial" panose="020B0604020202020204" pitchFamily="34" charset="0"/>
              </a:rPr>
              <a:t>IR band 31 BT 205-240K (1km)</a:t>
            </a:r>
            <a:endParaRPr lang="en-US" sz="1000" dirty="0">
              <a:solidFill>
                <a:schemeClr val="bg1"/>
              </a:solidFill>
              <a:latin typeface="Arial" panose="020B0604020202020204" pitchFamily="34" charset="0"/>
              <a:cs typeface="Arial" panose="020B0604020202020204" pitchFamily="34" charset="0"/>
            </a:endParaRPr>
          </a:p>
        </p:txBody>
      </p:sp>
      <p:sp>
        <p:nvSpPr>
          <p:cNvPr id="7" name="TextovéPole 6"/>
          <p:cNvSpPr txBox="1">
            <a:spLocks noChangeArrowheads="1"/>
          </p:cNvSpPr>
          <p:nvPr/>
        </p:nvSpPr>
        <p:spPr bwMode="auto">
          <a:xfrm>
            <a:off x="6289248" y="5337361"/>
            <a:ext cx="2523448" cy="246221"/>
          </a:xfrm>
          <a:prstGeom prst="rect">
            <a:avLst/>
          </a:prstGeom>
          <a:noFill/>
          <a:ln w="9525">
            <a:noFill/>
            <a:miter lim="800000"/>
            <a:headEnd/>
            <a:tailEnd/>
          </a:ln>
        </p:spPr>
        <p:txBody>
          <a:bodyPr wrap="none">
            <a:spAutoFit/>
          </a:bodyPr>
          <a:lstStyle/>
          <a:p>
            <a:r>
              <a:rPr lang="en-US" sz="1000">
                <a:solidFill>
                  <a:schemeClr val="bg1"/>
                </a:solidFill>
                <a:latin typeface="Arial" panose="020B0604020202020204" pitchFamily="34" charset="0"/>
                <a:cs typeface="Arial" panose="020B0604020202020204" pitchFamily="34" charset="0"/>
              </a:rPr>
              <a:t>BTD (</a:t>
            </a:r>
            <a:r>
              <a:rPr lang="en-US" sz="1000" smtClean="0">
                <a:solidFill>
                  <a:schemeClr val="bg1"/>
                </a:solidFill>
                <a:latin typeface="Arial" panose="020B0604020202020204" pitchFamily="34" charset="0"/>
                <a:cs typeface="Arial" panose="020B0604020202020204" pitchFamily="34" charset="0"/>
              </a:rPr>
              <a:t>WV band 27 – IR window band 31)</a:t>
            </a:r>
            <a:endParaRPr lang="en-US" sz="1000">
              <a:solidFill>
                <a:schemeClr val="bg1"/>
              </a:solidFill>
              <a:latin typeface="Arial" panose="020B0604020202020204" pitchFamily="34" charset="0"/>
              <a:cs typeface="Arial" panose="020B0604020202020204" pitchFamily="34" charset="0"/>
            </a:endParaRPr>
          </a:p>
        </p:txBody>
      </p:sp>
      <p:sp>
        <p:nvSpPr>
          <p:cNvPr id="8" name="TextovéPole 7"/>
          <p:cNvSpPr txBox="1"/>
          <p:nvPr/>
        </p:nvSpPr>
        <p:spPr>
          <a:xfrm>
            <a:off x="9959927" y="1013026"/>
            <a:ext cx="1969480" cy="1569660"/>
          </a:xfrm>
          <a:prstGeom prst="rect">
            <a:avLst/>
          </a:prstGeom>
          <a:noFill/>
        </p:spPr>
        <p:txBody>
          <a:bodyPr wrap="square" rtlCol="0">
            <a:spAutoFit/>
          </a:bodyPr>
          <a:lstStyle/>
          <a:p>
            <a:pPr algn="just"/>
            <a:r>
              <a:rPr lang="en-US" sz="1200">
                <a:solidFill>
                  <a:schemeClr val="bg1"/>
                </a:solidFill>
                <a:latin typeface="Arial" panose="020B0604020202020204" pitchFamily="34" charset="0"/>
                <a:cs typeface="Arial" panose="020B0604020202020204" pitchFamily="34" charset="0"/>
              </a:rPr>
              <a:t>I</a:t>
            </a:r>
            <a:r>
              <a:rPr lang="en-US" sz="1200" smtClean="0">
                <a:solidFill>
                  <a:schemeClr val="bg1"/>
                </a:solidFill>
                <a:latin typeface="Arial" panose="020B0604020202020204" pitchFamily="34" charset="0"/>
                <a:cs typeface="Arial" panose="020B0604020202020204" pitchFamily="34" charset="0"/>
              </a:rPr>
              <a:t>n this case, no correlation between the IR window coldest areas</a:t>
            </a:r>
            <a:r>
              <a:rPr lang="cs-CZ" sz="1200" smtClean="0">
                <a:solidFill>
                  <a:schemeClr val="bg1"/>
                </a:solidFill>
                <a:latin typeface="Arial" panose="020B0604020202020204" pitchFamily="34" charset="0"/>
                <a:cs typeface="Arial" panose="020B0604020202020204" pitchFamily="34" charset="0"/>
              </a:rPr>
              <a:t> </a:t>
            </a:r>
            <a:r>
              <a:rPr lang="en-US" sz="1200" smtClean="0">
                <a:solidFill>
                  <a:schemeClr val="bg1"/>
                </a:solidFill>
                <a:latin typeface="Arial" panose="020B0604020202020204" pitchFamily="34" charset="0"/>
                <a:cs typeface="Arial" panose="020B0604020202020204" pitchFamily="34" charset="0"/>
              </a:rPr>
              <a:t>(cold ring) and BTD maxima. Higher BTD values above other colder areas, and also above the stratiform parts of these storms.</a:t>
            </a:r>
            <a:endParaRPr lang="en-US" sz="1200" dirty="0" smtClean="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77869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M:\[2] prednasky\__ CWG - my presentation\figures\03 Australia\20100126_1630_Australia_Mercator-1km_band31-BT_175-215K_crop.png"/>
          <p:cNvPicPr>
            <a:picLocks noChangeAspect="1" noChangeArrowheads="1"/>
          </p:cNvPicPr>
          <p:nvPr/>
        </p:nvPicPr>
        <p:blipFill>
          <a:blip r:embed="rId2" cstate="print"/>
          <a:srcRect/>
          <a:stretch>
            <a:fillRect/>
          </a:stretch>
        </p:blipFill>
        <p:spPr bwMode="auto">
          <a:xfrm>
            <a:off x="396000" y="612000"/>
            <a:ext cx="4680000" cy="4887749"/>
          </a:xfrm>
          <a:prstGeom prst="rect">
            <a:avLst/>
          </a:prstGeom>
          <a:noFill/>
          <a:ln w="0">
            <a:solidFill>
              <a:schemeClr val="bg1">
                <a:lumMod val="50000"/>
              </a:schemeClr>
            </a:solidFill>
          </a:ln>
        </p:spPr>
      </p:pic>
      <p:pic>
        <p:nvPicPr>
          <p:cNvPr id="3" name="Picture 3" descr="M:\[2] prednasky\__ CWG - my presentation\figures\03 Australia\20100126_1630_Australia_Mercator-1km_BTD_b27-b31_0K-3.5K_crop.png"/>
          <p:cNvPicPr>
            <a:picLocks noChangeAspect="1" noChangeArrowheads="1"/>
          </p:cNvPicPr>
          <p:nvPr/>
        </p:nvPicPr>
        <p:blipFill>
          <a:blip r:embed="rId3" cstate="print"/>
          <a:srcRect/>
          <a:stretch>
            <a:fillRect/>
          </a:stretch>
        </p:blipFill>
        <p:spPr bwMode="auto">
          <a:xfrm>
            <a:off x="5148000" y="612000"/>
            <a:ext cx="4680000" cy="4887748"/>
          </a:xfrm>
          <a:prstGeom prst="rect">
            <a:avLst/>
          </a:prstGeom>
          <a:noFill/>
          <a:ln w="0">
            <a:solidFill>
              <a:schemeClr val="bg1">
                <a:lumMod val="50000"/>
              </a:schemeClr>
            </a:solidFill>
          </a:ln>
        </p:spPr>
      </p:pic>
      <p:sp>
        <p:nvSpPr>
          <p:cNvPr id="4" name="Text Box 12"/>
          <p:cNvSpPr txBox="1">
            <a:spLocks noChangeArrowheads="1"/>
          </p:cNvSpPr>
          <p:nvPr/>
        </p:nvSpPr>
        <p:spPr bwMode="auto">
          <a:xfrm>
            <a:off x="7484011" y="181819"/>
            <a:ext cx="4452425" cy="261610"/>
          </a:xfrm>
          <a:prstGeom prst="rect">
            <a:avLst/>
          </a:prstGeom>
          <a:noFill/>
          <a:ln w="9525">
            <a:noFill/>
            <a:miter lim="800000"/>
            <a:headEnd/>
            <a:tailEnd/>
          </a:ln>
        </p:spPr>
        <p:txBody>
          <a:bodyPr wrap="square">
            <a:spAutoFit/>
          </a:bodyPr>
          <a:lstStyle/>
          <a:p>
            <a:r>
              <a:rPr lang="en-US" sz="1100" smtClean="0">
                <a:solidFill>
                  <a:schemeClr val="bg1"/>
                </a:solidFill>
                <a:latin typeface="Arial" panose="020B0604020202020204" pitchFamily="34" charset="0"/>
                <a:cs typeface="Arial" panose="020B0604020202020204" pitchFamily="34" charset="0"/>
              </a:rPr>
              <a:t>26 January 2</a:t>
            </a:r>
            <a:r>
              <a:rPr lang="cs-CZ" sz="1100" smtClean="0">
                <a:solidFill>
                  <a:schemeClr val="bg1"/>
                </a:solidFill>
                <a:latin typeface="Arial" panose="020B0604020202020204" pitchFamily="34" charset="0"/>
                <a:cs typeface="Arial" panose="020B0604020202020204" pitchFamily="34" charset="0"/>
              </a:rPr>
              <a:t>0</a:t>
            </a:r>
            <a:r>
              <a:rPr lang="en-US" sz="1100" smtClean="0">
                <a:solidFill>
                  <a:schemeClr val="bg1"/>
                </a:solidFill>
                <a:latin typeface="Arial" panose="020B0604020202020204" pitchFamily="34" charset="0"/>
                <a:cs typeface="Arial" panose="020B0604020202020204" pitchFamily="34" charset="0"/>
              </a:rPr>
              <a:t>10  13:</a:t>
            </a:r>
            <a:r>
              <a:rPr lang="cs-CZ" sz="1100" smtClean="0">
                <a:solidFill>
                  <a:schemeClr val="bg1"/>
                </a:solidFill>
                <a:latin typeface="Arial" panose="020B0604020202020204" pitchFamily="34" charset="0"/>
                <a:cs typeface="Arial" panose="020B0604020202020204" pitchFamily="34" charset="0"/>
              </a:rPr>
              <a:t>3</a:t>
            </a:r>
            <a:r>
              <a:rPr lang="en-US" sz="1100" smtClean="0">
                <a:solidFill>
                  <a:schemeClr val="bg1"/>
                </a:solidFill>
                <a:latin typeface="Arial" panose="020B0604020202020204" pitchFamily="34" charset="0"/>
                <a:cs typeface="Arial" panose="020B0604020202020204" pitchFamily="34" charset="0"/>
              </a:rPr>
              <a:t>0 UTC  MODIS Aqua, Australia (15</a:t>
            </a:r>
            <a:r>
              <a:rPr lang="cs-CZ" sz="1100" smtClean="0">
                <a:solidFill>
                  <a:schemeClr val="bg1"/>
                </a:solidFill>
                <a:latin typeface="Arial" panose="020B0604020202020204" pitchFamily="34" charset="0"/>
                <a:cs typeface="Arial" panose="020B0604020202020204" pitchFamily="34" charset="0"/>
              </a:rPr>
              <a:t>°</a:t>
            </a:r>
            <a:r>
              <a:rPr lang="en-US" sz="1100" smtClean="0">
                <a:solidFill>
                  <a:schemeClr val="bg1"/>
                </a:solidFill>
                <a:latin typeface="Arial" panose="020B0604020202020204" pitchFamily="34" charset="0"/>
                <a:cs typeface="Arial" panose="020B0604020202020204" pitchFamily="34" charset="0"/>
              </a:rPr>
              <a:t>S, 137</a:t>
            </a:r>
            <a:r>
              <a:rPr lang="cs-CZ" sz="1100" smtClean="0">
                <a:solidFill>
                  <a:schemeClr val="bg1"/>
                </a:solidFill>
                <a:latin typeface="Arial" panose="020B0604020202020204" pitchFamily="34" charset="0"/>
                <a:cs typeface="Arial" panose="020B0604020202020204" pitchFamily="34" charset="0"/>
              </a:rPr>
              <a:t>°</a:t>
            </a:r>
            <a:r>
              <a:rPr lang="en-US" sz="1100" smtClean="0">
                <a:solidFill>
                  <a:schemeClr val="bg1"/>
                </a:solidFill>
                <a:latin typeface="Arial" panose="020B0604020202020204" pitchFamily="34" charset="0"/>
                <a:cs typeface="Arial" panose="020B0604020202020204" pitchFamily="34" charset="0"/>
              </a:rPr>
              <a:t>W)</a:t>
            </a:r>
            <a:endParaRPr lang="cs-CZ" sz="1100" dirty="0">
              <a:solidFill>
                <a:schemeClr val="bg1"/>
              </a:solidFill>
              <a:latin typeface="Arial" panose="020B0604020202020204" pitchFamily="34" charset="0"/>
              <a:cs typeface="Arial" panose="020B0604020202020204" pitchFamily="34" charset="0"/>
            </a:endParaRPr>
          </a:p>
        </p:txBody>
      </p:sp>
      <p:sp>
        <p:nvSpPr>
          <p:cNvPr id="5" name="Text Box 5"/>
          <p:cNvSpPr txBox="1">
            <a:spLocks noChangeArrowheads="1"/>
          </p:cNvSpPr>
          <p:nvPr/>
        </p:nvSpPr>
        <p:spPr bwMode="auto">
          <a:xfrm>
            <a:off x="262786" y="141394"/>
            <a:ext cx="6280518"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50000"/>
                    <a:lumOff val="50000"/>
                  </a:schemeClr>
                </a:solidFill>
                <a:latin typeface="Arial" panose="020B0604020202020204" pitchFamily="34" charset="0"/>
                <a:cs typeface="Arial" panose="020B0604020202020204" pitchFamily="34" charset="0"/>
              </a:rPr>
              <a:t>BTD  (WV absorption band – IR window band)  </a:t>
            </a:r>
            <a:r>
              <a:rPr lang="en-US" sz="1400" b="1" smtClean="0">
                <a:solidFill>
                  <a:schemeClr val="tx1">
                    <a:lumMod val="50000"/>
                    <a:lumOff val="50000"/>
                  </a:schemeClr>
                </a:solidFill>
                <a:latin typeface="Arial" panose="020B0604020202020204" pitchFamily="34" charset="0"/>
                <a:cs typeface="Arial" panose="020B0604020202020204" pitchFamily="34" charset="0"/>
              </a:rPr>
              <a:t>–  additional examples </a:t>
            </a:r>
            <a:endParaRPr lang="en-US" sz="1400" b="1" dirty="0">
              <a:solidFill>
                <a:schemeClr val="tx1">
                  <a:lumMod val="50000"/>
                  <a:lumOff val="50000"/>
                </a:schemeClr>
              </a:solidFill>
              <a:latin typeface="Arial" panose="020B0604020202020204" pitchFamily="34" charset="0"/>
              <a:cs typeface="Arial" panose="020B0604020202020204" pitchFamily="34" charset="0"/>
            </a:endParaRPr>
          </a:p>
        </p:txBody>
      </p:sp>
      <p:sp>
        <p:nvSpPr>
          <p:cNvPr id="6" name="TextovéPole 7"/>
          <p:cNvSpPr txBox="1">
            <a:spLocks noChangeArrowheads="1"/>
          </p:cNvSpPr>
          <p:nvPr/>
        </p:nvSpPr>
        <p:spPr bwMode="auto">
          <a:xfrm>
            <a:off x="1855635" y="5528103"/>
            <a:ext cx="1592103" cy="246221"/>
          </a:xfrm>
          <a:prstGeom prst="rect">
            <a:avLst/>
          </a:prstGeom>
          <a:noFill/>
          <a:ln w="9525">
            <a:noFill/>
            <a:miter lim="800000"/>
            <a:headEnd/>
            <a:tailEnd/>
          </a:ln>
        </p:spPr>
        <p:txBody>
          <a:bodyPr wrap="none">
            <a:spAutoFit/>
          </a:bodyPr>
          <a:lstStyle/>
          <a:p>
            <a:r>
              <a:rPr lang="en-US" sz="1000" smtClean="0">
                <a:solidFill>
                  <a:schemeClr val="bg1"/>
                </a:solidFill>
                <a:latin typeface="Arial" panose="020B0604020202020204" pitchFamily="34" charset="0"/>
                <a:cs typeface="Arial" panose="020B0604020202020204" pitchFamily="34" charset="0"/>
              </a:rPr>
              <a:t>IR band 31 BT 175-215K</a:t>
            </a:r>
            <a:endParaRPr lang="en-US" sz="1000" dirty="0">
              <a:solidFill>
                <a:schemeClr val="bg1"/>
              </a:solidFill>
              <a:latin typeface="Arial" panose="020B0604020202020204" pitchFamily="34" charset="0"/>
              <a:cs typeface="Arial" panose="020B0604020202020204" pitchFamily="34" charset="0"/>
            </a:endParaRPr>
          </a:p>
        </p:txBody>
      </p:sp>
      <p:sp>
        <p:nvSpPr>
          <p:cNvPr id="7" name="TextovéPole 6"/>
          <p:cNvSpPr txBox="1">
            <a:spLocks noChangeArrowheads="1"/>
          </p:cNvSpPr>
          <p:nvPr/>
        </p:nvSpPr>
        <p:spPr bwMode="auto">
          <a:xfrm>
            <a:off x="6289248" y="5527279"/>
            <a:ext cx="2523448" cy="246221"/>
          </a:xfrm>
          <a:prstGeom prst="rect">
            <a:avLst/>
          </a:prstGeom>
          <a:noFill/>
          <a:ln w="9525">
            <a:noFill/>
            <a:miter lim="800000"/>
            <a:headEnd/>
            <a:tailEnd/>
          </a:ln>
        </p:spPr>
        <p:txBody>
          <a:bodyPr wrap="none">
            <a:spAutoFit/>
          </a:bodyPr>
          <a:lstStyle/>
          <a:p>
            <a:r>
              <a:rPr lang="en-US" sz="1000">
                <a:solidFill>
                  <a:schemeClr val="bg1"/>
                </a:solidFill>
                <a:latin typeface="Arial" panose="020B0604020202020204" pitchFamily="34" charset="0"/>
                <a:cs typeface="Arial" panose="020B0604020202020204" pitchFamily="34" charset="0"/>
              </a:rPr>
              <a:t>BTD (</a:t>
            </a:r>
            <a:r>
              <a:rPr lang="en-US" sz="1000" smtClean="0">
                <a:solidFill>
                  <a:schemeClr val="bg1"/>
                </a:solidFill>
                <a:latin typeface="Arial" panose="020B0604020202020204" pitchFamily="34" charset="0"/>
                <a:cs typeface="Arial" panose="020B0604020202020204" pitchFamily="34" charset="0"/>
              </a:rPr>
              <a:t>WV band 27 – IR window band 31)</a:t>
            </a:r>
            <a:endParaRPr lang="en-US" sz="1000">
              <a:solidFill>
                <a:schemeClr val="bg1"/>
              </a:solidFill>
              <a:latin typeface="Arial" panose="020B0604020202020204" pitchFamily="34" charset="0"/>
              <a:cs typeface="Arial" panose="020B0604020202020204" pitchFamily="34" charset="0"/>
            </a:endParaRPr>
          </a:p>
        </p:txBody>
      </p:sp>
      <p:sp>
        <p:nvSpPr>
          <p:cNvPr id="9" name="TextovéPole 8"/>
          <p:cNvSpPr txBox="1"/>
          <p:nvPr/>
        </p:nvSpPr>
        <p:spPr>
          <a:xfrm>
            <a:off x="9959927" y="1013026"/>
            <a:ext cx="1969480" cy="830997"/>
          </a:xfrm>
          <a:prstGeom prst="rect">
            <a:avLst/>
          </a:prstGeom>
          <a:noFill/>
        </p:spPr>
        <p:txBody>
          <a:bodyPr wrap="square" rtlCol="0">
            <a:spAutoFit/>
          </a:bodyPr>
          <a:lstStyle/>
          <a:p>
            <a:pPr algn="just"/>
            <a:r>
              <a:rPr lang="en-US" sz="1200" smtClean="0">
                <a:solidFill>
                  <a:schemeClr val="bg1"/>
                </a:solidFill>
                <a:latin typeface="Arial" panose="020B0604020202020204" pitchFamily="34" charset="0"/>
                <a:cs typeface="Arial" panose="020B0604020202020204" pitchFamily="34" charset="0"/>
              </a:rPr>
              <a:t>Similar to previous case, no correlation between the IR window coldest tops and BTD maxima. </a:t>
            </a:r>
            <a:endParaRPr lang="en-US" sz="1200" dirty="0" smtClean="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85786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M:\[2] prednasky\__ CWG - my presentation\figures\04 Argentina\20091223-0515_Argentina_MODIS_b31-BT_187K-227K.png"/>
          <p:cNvPicPr>
            <a:picLocks noChangeAspect="1" noChangeArrowheads="1"/>
          </p:cNvPicPr>
          <p:nvPr/>
        </p:nvPicPr>
        <p:blipFill>
          <a:blip r:embed="rId2" cstate="print"/>
          <a:srcRect/>
          <a:stretch>
            <a:fillRect/>
          </a:stretch>
        </p:blipFill>
        <p:spPr bwMode="auto">
          <a:xfrm>
            <a:off x="396000" y="612000"/>
            <a:ext cx="4680000" cy="5339250"/>
          </a:xfrm>
          <a:prstGeom prst="rect">
            <a:avLst/>
          </a:prstGeom>
          <a:noFill/>
          <a:ln w="0">
            <a:solidFill>
              <a:schemeClr val="bg1">
                <a:lumMod val="50000"/>
              </a:schemeClr>
            </a:solidFill>
          </a:ln>
        </p:spPr>
      </p:pic>
      <p:pic>
        <p:nvPicPr>
          <p:cNvPr id="3" name="Picture 3" descr="M:\[2] prednasky\__ CWG - my presentation\figures\04 Argentina\20091223-0515_Argentina_MODIS_BTD_b27-b31_0-3.5K.png"/>
          <p:cNvPicPr>
            <a:picLocks noChangeAspect="1" noChangeArrowheads="1"/>
          </p:cNvPicPr>
          <p:nvPr/>
        </p:nvPicPr>
        <p:blipFill>
          <a:blip r:embed="rId3" cstate="print"/>
          <a:srcRect/>
          <a:stretch>
            <a:fillRect/>
          </a:stretch>
        </p:blipFill>
        <p:spPr bwMode="auto">
          <a:xfrm>
            <a:off x="5148000" y="612000"/>
            <a:ext cx="4680000" cy="5339250"/>
          </a:xfrm>
          <a:prstGeom prst="rect">
            <a:avLst/>
          </a:prstGeom>
          <a:noFill/>
          <a:ln w="0">
            <a:solidFill>
              <a:schemeClr val="bg1">
                <a:lumMod val="50000"/>
              </a:schemeClr>
            </a:solidFill>
          </a:ln>
        </p:spPr>
      </p:pic>
      <p:sp>
        <p:nvSpPr>
          <p:cNvPr id="4" name="TextovéPole 7"/>
          <p:cNvSpPr txBox="1">
            <a:spLocks noChangeArrowheads="1"/>
          </p:cNvSpPr>
          <p:nvPr/>
        </p:nvSpPr>
        <p:spPr bwMode="auto">
          <a:xfrm>
            <a:off x="1855635" y="5978271"/>
            <a:ext cx="1592103" cy="246221"/>
          </a:xfrm>
          <a:prstGeom prst="rect">
            <a:avLst/>
          </a:prstGeom>
          <a:noFill/>
          <a:ln w="9525">
            <a:noFill/>
            <a:miter lim="800000"/>
            <a:headEnd/>
            <a:tailEnd/>
          </a:ln>
        </p:spPr>
        <p:txBody>
          <a:bodyPr wrap="none">
            <a:spAutoFit/>
          </a:bodyPr>
          <a:lstStyle/>
          <a:p>
            <a:r>
              <a:rPr lang="en-US" sz="1000" smtClean="0">
                <a:solidFill>
                  <a:schemeClr val="bg1"/>
                </a:solidFill>
                <a:latin typeface="Arial" panose="020B0604020202020204" pitchFamily="34" charset="0"/>
                <a:cs typeface="Arial" panose="020B0604020202020204" pitchFamily="34" charset="0"/>
              </a:rPr>
              <a:t>IR band 31 BT 187-227K</a:t>
            </a:r>
            <a:endParaRPr lang="en-US" sz="1000" dirty="0">
              <a:solidFill>
                <a:schemeClr val="bg1"/>
              </a:solidFill>
              <a:latin typeface="Arial" panose="020B0604020202020204" pitchFamily="34" charset="0"/>
              <a:cs typeface="Arial" panose="020B0604020202020204" pitchFamily="34" charset="0"/>
            </a:endParaRPr>
          </a:p>
        </p:txBody>
      </p:sp>
      <p:sp>
        <p:nvSpPr>
          <p:cNvPr id="5" name="TextovéPole 4"/>
          <p:cNvSpPr txBox="1">
            <a:spLocks noChangeArrowheads="1"/>
          </p:cNvSpPr>
          <p:nvPr/>
        </p:nvSpPr>
        <p:spPr bwMode="auto">
          <a:xfrm>
            <a:off x="6289248" y="5977447"/>
            <a:ext cx="2523448" cy="246221"/>
          </a:xfrm>
          <a:prstGeom prst="rect">
            <a:avLst/>
          </a:prstGeom>
          <a:noFill/>
          <a:ln w="9525">
            <a:noFill/>
            <a:miter lim="800000"/>
            <a:headEnd/>
            <a:tailEnd/>
          </a:ln>
        </p:spPr>
        <p:txBody>
          <a:bodyPr wrap="none">
            <a:spAutoFit/>
          </a:bodyPr>
          <a:lstStyle/>
          <a:p>
            <a:r>
              <a:rPr lang="en-US" sz="1000">
                <a:solidFill>
                  <a:schemeClr val="bg1"/>
                </a:solidFill>
                <a:latin typeface="Arial" panose="020B0604020202020204" pitchFamily="34" charset="0"/>
                <a:cs typeface="Arial" panose="020B0604020202020204" pitchFamily="34" charset="0"/>
              </a:rPr>
              <a:t>BTD (</a:t>
            </a:r>
            <a:r>
              <a:rPr lang="en-US" sz="1000" smtClean="0">
                <a:solidFill>
                  <a:schemeClr val="bg1"/>
                </a:solidFill>
                <a:latin typeface="Arial" panose="020B0604020202020204" pitchFamily="34" charset="0"/>
                <a:cs typeface="Arial" panose="020B0604020202020204" pitchFamily="34" charset="0"/>
              </a:rPr>
              <a:t>WV band 27 – IR window band 31)</a:t>
            </a:r>
            <a:endParaRPr lang="en-US" sz="1000">
              <a:solidFill>
                <a:schemeClr val="bg1"/>
              </a:solidFill>
              <a:latin typeface="Arial" panose="020B0604020202020204" pitchFamily="34" charset="0"/>
              <a:cs typeface="Arial" panose="020B0604020202020204" pitchFamily="34" charset="0"/>
            </a:endParaRPr>
          </a:p>
        </p:txBody>
      </p:sp>
      <p:sp>
        <p:nvSpPr>
          <p:cNvPr id="6" name="Text Box 12"/>
          <p:cNvSpPr txBox="1">
            <a:spLocks noChangeArrowheads="1"/>
          </p:cNvSpPr>
          <p:nvPr/>
        </p:nvSpPr>
        <p:spPr bwMode="auto">
          <a:xfrm>
            <a:off x="6615305" y="181819"/>
            <a:ext cx="5419606" cy="261610"/>
          </a:xfrm>
          <a:prstGeom prst="rect">
            <a:avLst/>
          </a:prstGeom>
          <a:noFill/>
          <a:ln w="9525">
            <a:noFill/>
            <a:miter lim="800000"/>
            <a:headEnd/>
            <a:tailEnd/>
          </a:ln>
        </p:spPr>
        <p:txBody>
          <a:bodyPr wrap="square">
            <a:spAutoFit/>
          </a:bodyPr>
          <a:lstStyle/>
          <a:p>
            <a:r>
              <a:rPr lang="en-US" sz="1100" smtClean="0">
                <a:solidFill>
                  <a:schemeClr val="bg1"/>
                </a:solidFill>
                <a:latin typeface="Arial" panose="020B0604020202020204" pitchFamily="34" charset="0"/>
                <a:cs typeface="Arial" panose="020B0604020202020204" pitchFamily="34" charset="0"/>
              </a:rPr>
              <a:t>23 December 2</a:t>
            </a:r>
            <a:r>
              <a:rPr lang="cs-CZ" sz="1100" smtClean="0">
                <a:solidFill>
                  <a:schemeClr val="bg1"/>
                </a:solidFill>
                <a:latin typeface="Arial" panose="020B0604020202020204" pitchFamily="34" charset="0"/>
                <a:cs typeface="Arial" panose="020B0604020202020204" pitchFamily="34" charset="0"/>
              </a:rPr>
              <a:t>0</a:t>
            </a:r>
            <a:r>
              <a:rPr lang="en-US" sz="1100" smtClean="0">
                <a:solidFill>
                  <a:schemeClr val="bg1"/>
                </a:solidFill>
                <a:latin typeface="Arial" panose="020B0604020202020204" pitchFamily="34" charset="0"/>
                <a:cs typeface="Arial" panose="020B0604020202020204" pitchFamily="34" charset="0"/>
              </a:rPr>
              <a:t>09  05:15 UTC  MODIS Aqua, Argentina and Uruguay (33</a:t>
            </a:r>
            <a:r>
              <a:rPr lang="cs-CZ" sz="1100" smtClean="0">
                <a:solidFill>
                  <a:schemeClr val="bg1"/>
                </a:solidFill>
                <a:latin typeface="Arial" panose="020B0604020202020204" pitchFamily="34" charset="0"/>
                <a:cs typeface="Arial" panose="020B0604020202020204" pitchFamily="34" charset="0"/>
              </a:rPr>
              <a:t>°</a:t>
            </a:r>
            <a:r>
              <a:rPr lang="en-US" sz="1100" smtClean="0">
                <a:solidFill>
                  <a:schemeClr val="bg1"/>
                </a:solidFill>
                <a:latin typeface="Arial" panose="020B0604020202020204" pitchFamily="34" charset="0"/>
                <a:cs typeface="Arial" panose="020B0604020202020204" pitchFamily="34" charset="0"/>
              </a:rPr>
              <a:t>S, 58</a:t>
            </a:r>
            <a:r>
              <a:rPr lang="cs-CZ" sz="1100" smtClean="0">
                <a:solidFill>
                  <a:schemeClr val="bg1"/>
                </a:solidFill>
                <a:latin typeface="Arial" panose="020B0604020202020204" pitchFamily="34" charset="0"/>
                <a:cs typeface="Arial" panose="020B0604020202020204" pitchFamily="34" charset="0"/>
              </a:rPr>
              <a:t>°</a:t>
            </a:r>
            <a:r>
              <a:rPr lang="en-US" sz="1100" smtClean="0">
                <a:solidFill>
                  <a:schemeClr val="bg1"/>
                </a:solidFill>
                <a:latin typeface="Arial" panose="020B0604020202020204" pitchFamily="34" charset="0"/>
                <a:cs typeface="Arial" panose="020B0604020202020204" pitchFamily="34" charset="0"/>
              </a:rPr>
              <a:t>W)</a:t>
            </a:r>
            <a:endParaRPr lang="cs-CZ" sz="1100" dirty="0">
              <a:solidFill>
                <a:schemeClr val="bg1"/>
              </a:solidFill>
              <a:latin typeface="Arial" panose="020B0604020202020204" pitchFamily="34" charset="0"/>
              <a:cs typeface="Arial" panose="020B0604020202020204" pitchFamily="34" charset="0"/>
            </a:endParaRPr>
          </a:p>
        </p:txBody>
      </p:sp>
      <p:sp>
        <p:nvSpPr>
          <p:cNvPr id="7" name="Text Box 5"/>
          <p:cNvSpPr txBox="1">
            <a:spLocks noChangeArrowheads="1"/>
          </p:cNvSpPr>
          <p:nvPr/>
        </p:nvSpPr>
        <p:spPr bwMode="auto">
          <a:xfrm>
            <a:off x="262786" y="141394"/>
            <a:ext cx="6280518"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50000"/>
                    <a:lumOff val="50000"/>
                  </a:schemeClr>
                </a:solidFill>
                <a:latin typeface="Arial" panose="020B0604020202020204" pitchFamily="34" charset="0"/>
                <a:cs typeface="Arial" panose="020B0604020202020204" pitchFamily="34" charset="0"/>
              </a:rPr>
              <a:t>BTD  (WV absorption band – IR window band)  </a:t>
            </a:r>
            <a:r>
              <a:rPr lang="en-US" sz="1400" b="1" smtClean="0">
                <a:solidFill>
                  <a:schemeClr val="tx1">
                    <a:lumMod val="50000"/>
                    <a:lumOff val="50000"/>
                  </a:schemeClr>
                </a:solidFill>
                <a:latin typeface="Arial" panose="020B0604020202020204" pitchFamily="34" charset="0"/>
                <a:cs typeface="Arial" panose="020B0604020202020204" pitchFamily="34" charset="0"/>
              </a:rPr>
              <a:t>–  additional examples </a:t>
            </a:r>
            <a:endParaRPr lang="en-US" sz="1400" b="1" dirty="0">
              <a:solidFill>
                <a:schemeClr val="tx1">
                  <a:lumMod val="50000"/>
                  <a:lumOff val="50000"/>
                </a:schemeClr>
              </a:solidFill>
              <a:latin typeface="Arial" panose="020B0604020202020204" pitchFamily="34" charset="0"/>
              <a:cs typeface="Arial" panose="020B0604020202020204" pitchFamily="34" charset="0"/>
            </a:endParaRPr>
          </a:p>
        </p:txBody>
      </p:sp>
      <p:sp>
        <p:nvSpPr>
          <p:cNvPr id="8" name="TextovéPole 7"/>
          <p:cNvSpPr txBox="1"/>
          <p:nvPr/>
        </p:nvSpPr>
        <p:spPr>
          <a:xfrm>
            <a:off x="9959927" y="1013026"/>
            <a:ext cx="1969480" cy="2862322"/>
          </a:xfrm>
          <a:prstGeom prst="rect">
            <a:avLst/>
          </a:prstGeom>
          <a:noFill/>
        </p:spPr>
        <p:txBody>
          <a:bodyPr wrap="square" rtlCol="0">
            <a:spAutoFit/>
          </a:bodyPr>
          <a:lstStyle/>
          <a:p>
            <a:pPr algn="just"/>
            <a:r>
              <a:rPr lang="en-US" sz="1200" smtClean="0">
                <a:solidFill>
                  <a:schemeClr val="bg1"/>
                </a:solidFill>
                <a:latin typeface="Arial" panose="020B0604020202020204" pitchFamily="34" charset="0"/>
                <a:cs typeface="Arial" panose="020B0604020202020204" pitchFamily="34" charset="0"/>
              </a:rPr>
              <a:t>Similar to previous case, no correlation between the IR window coldest tops and BTD maxima.</a:t>
            </a:r>
          </a:p>
          <a:p>
            <a:pPr algn="just"/>
            <a:endParaRPr lang="en-US" sz="1200">
              <a:solidFill>
                <a:schemeClr val="bg1"/>
              </a:solidFill>
              <a:latin typeface="Arial" panose="020B0604020202020204" pitchFamily="34" charset="0"/>
              <a:cs typeface="Arial" panose="020B0604020202020204" pitchFamily="34" charset="0"/>
            </a:endParaRPr>
          </a:p>
          <a:p>
            <a:pPr algn="just"/>
            <a:r>
              <a:rPr lang="en-US" sz="1200" smtClean="0">
                <a:solidFill>
                  <a:schemeClr val="bg1"/>
                </a:solidFill>
                <a:latin typeface="Arial" panose="020B0604020202020204" pitchFamily="34" charset="0"/>
                <a:cs typeface="Arial" panose="020B0604020202020204" pitchFamily="34" charset="0"/>
              </a:rPr>
              <a:t>Higher BTD values on the outskirts of the cold-U/V feature are related to very thin cirrus here.</a:t>
            </a:r>
          </a:p>
          <a:p>
            <a:pPr algn="just"/>
            <a:endParaRPr lang="en-US" sz="1200">
              <a:solidFill>
                <a:schemeClr val="bg1"/>
              </a:solidFill>
              <a:latin typeface="Arial" panose="020B0604020202020204" pitchFamily="34" charset="0"/>
              <a:cs typeface="Arial" panose="020B0604020202020204" pitchFamily="34" charset="0"/>
            </a:endParaRPr>
          </a:p>
          <a:p>
            <a:pPr algn="just"/>
            <a:r>
              <a:rPr lang="en-US" sz="1200" smtClean="0">
                <a:solidFill>
                  <a:schemeClr val="bg1"/>
                </a:solidFill>
                <a:latin typeface="Arial" panose="020B0604020202020204" pitchFamily="34" charset="0"/>
                <a:cs typeface="Arial" panose="020B0604020202020204" pitchFamily="34" charset="0"/>
              </a:rPr>
              <a:t>Much different view of these storms is shown in the next slide, from the Meteosat-9 geostationary perspective.</a:t>
            </a:r>
            <a:endParaRPr lang="en-US" sz="1200" dirty="0" smtClean="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97116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2"/>
          <p:cNvSpPr txBox="1">
            <a:spLocks noChangeArrowheads="1"/>
          </p:cNvSpPr>
          <p:nvPr/>
        </p:nvSpPr>
        <p:spPr bwMode="auto">
          <a:xfrm>
            <a:off x="6453151" y="181819"/>
            <a:ext cx="5683346" cy="261610"/>
          </a:xfrm>
          <a:prstGeom prst="rect">
            <a:avLst/>
          </a:prstGeom>
          <a:noFill/>
          <a:ln w="9525">
            <a:noFill/>
            <a:miter lim="800000"/>
            <a:headEnd/>
            <a:tailEnd/>
          </a:ln>
        </p:spPr>
        <p:txBody>
          <a:bodyPr wrap="square">
            <a:spAutoFit/>
          </a:bodyPr>
          <a:lstStyle/>
          <a:p>
            <a:r>
              <a:rPr lang="en-US" sz="1100" smtClean="0">
                <a:solidFill>
                  <a:schemeClr val="bg1"/>
                </a:solidFill>
                <a:latin typeface="Arial" panose="020B0604020202020204" pitchFamily="34" charset="0"/>
                <a:cs typeface="Arial" panose="020B0604020202020204" pitchFamily="34" charset="0"/>
              </a:rPr>
              <a:t>23 December 2</a:t>
            </a:r>
            <a:r>
              <a:rPr lang="cs-CZ" sz="1100" smtClean="0">
                <a:solidFill>
                  <a:schemeClr val="bg1"/>
                </a:solidFill>
                <a:latin typeface="Arial" panose="020B0604020202020204" pitchFamily="34" charset="0"/>
                <a:cs typeface="Arial" panose="020B0604020202020204" pitchFamily="34" charset="0"/>
              </a:rPr>
              <a:t>0</a:t>
            </a:r>
            <a:r>
              <a:rPr lang="en-US" sz="1100" smtClean="0">
                <a:solidFill>
                  <a:schemeClr val="bg1"/>
                </a:solidFill>
                <a:latin typeface="Arial" panose="020B0604020202020204" pitchFamily="34" charset="0"/>
                <a:cs typeface="Arial" panose="020B0604020202020204" pitchFamily="34" charset="0"/>
              </a:rPr>
              <a:t>09  05:18 UTC  Meteosat-9 (MSG-2), Argentina, Uruguay (33</a:t>
            </a:r>
            <a:r>
              <a:rPr lang="cs-CZ" sz="1100" smtClean="0">
                <a:solidFill>
                  <a:schemeClr val="bg1"/>
                </a:solidFill>
                <a:latin typeface="Arial" panose="020B0604020202020204" pitchFamily="34" charset="0"/>
                <a:cs typeface="Arial" panose="020B0604020202020204" pitchFamily="34" charset="0"/>
              </a:rPr>
              <a:t>°</a:t>
            </a:r>
            <a:r>
              <a:rPr lang="en-US" sz="1100" smtClean="0">
                <a:solidFill>
                  <a:schemeClr val="bg1"/>
                </a:solidFill>
                <a:latin typeface="Arial" panose="020B0604020202020204" pitchFamily="34" charset="0"/>
                <a:cs typeface="Arial" panose="020B0604020202020204" pitchFamily="34" charset="0"/>
              </a:rPr>
              <a:t>S, 58</a:t>
            </a:r>
            <a:r>
              <a:rPr lang="cs-CZ" sz="1100" smtClean="0">
                <a:solidFill>
                  <a:schemeClr val="bg1"/>
                </a:solidFill>
                <a:latin typeface="Arial" panose="020B0604020202020204" pitchFamily="34" charset="0"/>
                <a:cs typeface="Arial" panose="020B0604020202020204" pitchFamily="34" charset="0"/>
              </a:rPr>
              <a:t>°</a:t>
            </a:r>
            <a:r>
              <a:rPr lang="en-US" sz="1100" smtClean="0">
                <a:solidFill>
                  <a:schemeClr val="bg1"/>
                </a:solidFill>
                <a:latin typeface="Arial" panose="020B0604020202020204" pitchFamily="34" charset="0"/>
                <a:cs typeface="Arial" panose="020B0604020202020204" pitchFamily="34" charset="0"/>
              </a:rPr>
              <a:t>W)</a:t>
            </a:r>
            <a:endParaRPr lang="cs-CZ" sz="1100" dirty="0">
              <a:solidFill>
                <a:schemeClr val="bg1"/>
              </a:solidFill>
              <a:latin typeface="Arial" panose="020B0604020202020204" pitchFamily="34" charset="0"/>
              <a:cs typeface="Arial" panose="020B0604020202020204" pitchFamily="34" charset="0"/>
            </a:endParaRPr>
          </a:p>
        </p:txBody>
      </p:sp>
      <p:sp>
        <p:nvSpPr>
          <p:cNvPr id="3" name="Text Box 5"/>
          <p:cNvSpPr txBox="1">
            <a:spLocks noChangeArrowheads="1"/>
          </p:cNvSpPr>
          <p:nvPr/>
        </p:nvSpPr>
        <p:spPr bwMode="auto">
          <a:xfrm>
            <a:off x="262786" y="141394"/>
            <a:ext cx="6280518"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50000"/>
                    <a:lumOff val="50000"/>
                  </a:schemeClr>
                </a:solidFill>
                <a:latin typeface="Arial" panose="020B0604020202020204" pitchFamily="34" charset="0"/>
                <a:cs typeface="Arial" panose="020B0604020202020204" pitchFamily="34" charset="0"/>
              </a:rPr>
              <a:t>BTD  (WV absorption band – IR window band)  </a:t>
            </a:r>
            <a:r>
              <a:rPr lang="en-US" sz="1400" b="1" smtClean="0">
                <a:solidFill>
                  <a:schemeClr val="tx1">
                    <a:lumMod val="50000"/>
                    <a:lumOff val="50000"/>
                  </a:schemeClr>
                </a:solidFill>
                <a:latin typeface="Arial" panose="020B0604020202020204" pitchFamily="34" charset="0"/>
                <a:cs typeface="Arial" panose="020B0604020202020204" pitchFamily="34" charset="0"/>
              </a:rPr>
              <a:t>–  additional examples </a:t>
            </a:r>
            <a:endParaRPr lang="en-US" sz="1400" b="1" dirty="0">
              <a:solidFill>
                <a:schemeClr val="tx1">
                  <a:lumMod val="50000"/>
                  <a:lumOff val="50000"/>
                </a:schemeClr>
              </a:solidFill>
              <a:latin typeface="Arial" panose="020B0604020202020204" pitchFamily="34" charset="0"/>
              <a:cs typeface="Arial" panose="020B0604020202020204" pitchFamily="34" charset="0"/>
            </a:endParaRPr>
          </a:p>
        </p:txBody>
      </p:sp>
      <p:pic>
        <p:nvPicPr>
          <p:cNvPr id="6" name="Picture 8" descr="M:\20091223  Argentina\20091223-0518utc_MSG2_IR108-BT_187-227K.png"/>
          <p:cNvPicPr>
            <a:picLocks noChangeAspect="1" noChangeArrowheads="1"/>
          </p:cNvPicPr>
          <p:nvPr/>
        </p:nvPicPr>
        <p:blipFill>
          <a:blip r:embed="rId2" cstate="print"/>
          <a:srcRect/>
          <a:stretch>
            <a:fillRect/>
          </a:stretch>
        </p:blipFill>
        <p:spPr bwMode="auto">
          <a:xfrm>
            <a:off x="50067" y="611999"/>
            <a:ext cx="5999588" cy="4500000"/>
          </a:xfrm>
          <a:prstGeom prst="rect">
            <a:avLst/>
          </a:prstGeom>
          <a:noFill/>
          <a:ln w="0">
            <a:solidFill>
              <a:schemeClr val="bg1">
                <a:lumMod val="50000"/>
              </a:schemeClr>
            </a:solidFill>
            <a:miter lim="800000"/>
            <a:headEnd/>
            <a:tailEnd/>
          </a:ln>
        </p:spPr>
      </p:pic>
      <p:pic>
        <p:nvPicPr>
          <p:cNvPr id="7" name="Picture 6" descr="M:\20091223  Argentina\MSG2_20091223-0518utc_BTD_WV62-IR108.png"/>
          <p:cNvPicPr>
            <a:picLocks noChangeAspect="1" noChangeArrowheads="1"/>
          </p:cNvPicPr>
          <p:nvPr/>
        </p:nvPicPr>
        <p:blipFill>
          <a:blip r:embed="rId3" cstate="print"/>
          <a:srcRect/>
          <a:stretch>
            <a:fillRect/>
          </a:stretch>
        </p:blipFill>
        <p:spPr bwMode="auto">
          <a:xfrm>
            <a:off x="6106761" y="611999"/>
            <a:ext cx="5999588" cy="4500000"/>
          </a:xfrm>
          <a:prstGeom prst="rect">
            <a:avLst/>
          </a:prstGeom>
          <a:noFill/>
          <a:ln w="0">
            <a:solidFill>
              <a:schemeClr val="bg1">
                <a:lumMod val="50000"/>
              </a:schemeClr>
            </a:solidFill>
            <a:miter lim="800000"/>
            <a:headEnd/>
            <a:tailEnd/>
          </a:ln>
        </p:spPr>
      </p:pic>
      <p:sp>
        <p:nvSpPr>
          <p:cNvPr id="8" name="TextovéPole 7"/>
          <p:cNvSpPr txBox="1"/>
          <p:nvPr/>
        </p:nvSpPr>
        <p:spPr>
          <a:xfrm>
            <a:off x="1280974" y="5349831"/>
            <a:ext cx="9590886" cy="461665"/>
          </a:xfrm>
          <a:prstGeom prst="rect">
            <a:avLst/>
          </a:prstGeom>
          <a:noFill/>
        </p:spPr>
        <p:txBody>
          <a:bodyPr wrap="square" rtlCol="0">
            <a:spAutoFit/>
          </a:bodyPr>
          <a:lstStyle/>
          <a:p>
            <a:pPr lvl="0" algn="just" fontAlgn="base">
              <a:spcBef>
                <a:spcPct val="0"/>
              </a:spcBef>
              <a:spcAft>
                <a:spcPct val="0"/>
              </a:spcAft>
            </a:pPr>
            <a:r>
              <a:rPr lang="en-US" sz="1200" smtClean="0">
                <a:solidFill>
                  <a:schemeClr val="bg1"/>
                </a:solidFill>
                <a:latin typeface="Arial" panose="020B0604020202020204" pitchFamily="34" charset="0"/>
                <a:cs typeface="Arial" panose="020B0604020202020204" pitchFamily="34" charset="0"/>
              </a:rPr>
              <a:t>Same case as on previous slide, but from the Meteosat-9 (MSG-2) geostationary perspective. Significantly </a:t>
            </a:r>
            <a:r>
              <a:rPr lang="en-US" sz="1200">
                <a:solidFill>
                  <a:schemeClr val="bg1"/>
                </a:solidFill>
                <a:latin typeface="Arial" panose="020B0604020202020204" pitchFamily="34" charset="0"/>
                <a:cs typeface="Arial" panose="020B0604020202020204" pitchFamily="34" charset="0"/>
              </a:rPr>
              <a:t>higher BTD values as compared to the MODIS data – impact of the tilted view, with radiance passing through much longer path through the atmosphere. </a:t>
            </a:r>
          </a:p>
        </p:txBody>
      </p:sp>
    </p:spTree>
    <p:extLst>
      <p:ext uri="{BB962C8B-B14F-4D97-AF65-F5344CB8AC3E}">
        <p14:creationId xmlns:p14="http://schemas.microsoft.com/office/powerpoint/2010/main" val="6323183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163052" y="3039285"/>
            <a:ext cx="3296095" cy="461665"/>
          </a:xfrm>
          <a:prstGeom prst="rect">
            <a:avLst/>
          </a:prstGeom>
          <a:noFill/>
        </p:spPr>
        <p:txBody>
          <a:bodyPr wrap="none">
            <a:spAutoFit/>
          </a:bodyPr>
          <a:lstStyle/>
          <a:p>
            <a:pPr algn="ctr" eaLnBrk="1" hangingPunct="1">
              <a:defRPr/>
            </a:pPr>
            <a:r>
              <a:rPr lang="en-US" sz="2400" b="1">
                <a:solidFill>
                  <a:srgbClr val="FF33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a:t>
            </a:r>
            <a:r>
              <a:rPr lang="en-US" sz="2400" b="1" smtClean="0">
                <a:solidFill>
                  <a:srgbClr val="FF33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ocal BTD anomalies</a:t>
            </a:r>
            <a:endParaRPr lang="en-US" sz="2400" b="1" dirty="0">
              <a:solidFill>
                <a:srgbClr val="FF33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solidFill>
                <a:latin typeface="Arial" panose="020B0604020202020204" pitchFamily="34" charset="0"/>
                <a:cs typeface="Arial" panose="020B0604020202020204" pitchFamily="34" charset="0"/>
              </a:rPr>
              <a:t>BTD  (WV absorption band – IR window </a:t>
            </a:r>
            <a:r>
              <a:rPr lang="en-US" sz="1400" b="1" smtClean="0">
                <a:solidFill>
                  <a:schemeClr val="bg1"/>
                </a:solidFill>
                <a:latin typeface="Arial" panose="020B0604020202020204" pitchFamily="34" charset="0"/>
                <a:cs typeface="Arial" panose="020B0604020202020204" pitchFamily="34" charset="0"/>
              </a:rPr>
              <a:t>band) </a:t>
            </a:r>
            <a:endParaRPr lang="en-US" sz="1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989347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50000"/>
                    <a:lumOff val="50000"/>
                  </a:schemeClr>
                </a:solidFill>
                <a:latin typeface="Arial" panose="020B0604020202020204" pitchFamily="34" charset="0"/>
                <a:cs typeface="Arial" panose="020B0604020202020204" pitchFamily="34" charset="0"/>
              </a:rPr>
              <a:t>BTD  (WV absorption band – IR window </a:t>
            </a:r>
            <a:r>
              <a:rPr lang="en-US" sz="1400" b="1" smtClean="0">
                <a:solidFill>
                  <a:schemeClr val="tx1">
                    <a:lumMod val="50000"/>
                    <a:lumOff val="50000"/>
                  </a:schemeClr>
                </a:solidFill>
                <a:latin typeface="Arial" panose="020B0604020202020204" pitchFamily="34" charset="0"/>
                <a:cs typeface="Arial" panose="020B0604020202020204" pitchFamily="34" charset="0"/>
              </a:rPr>
              <a:t>band)  –  local anomalies </a:t>
            </a:r>
            <a:endParaRPr lang="en-US" sz="1400" b="1" dirty="0">
              <a:solidFill>
                <a:schemeClr val="tx1">
                  <a:lumMod val="50000"/>
                  <a:lumOff val="50000"/>
                </a:schemeClr>
              </a:solidFill>
              <a:latin typeface="Arial" panose="020B0604020202020204" pitchFamily="34" charset="0"/>
              <a:cs typeface="Arial" panose="020B0604020202020204" pitchFamily="34" charset="0"/>
            </a:endParaRPr>
          </a:p>
        </p:txBody>
      </p:sp>
      <p:pic>
        <p:nvPicPr>
          <p:cNvPr id="6" name="Picture 7" descr="FIG-5_20050628_1930-2100"/>
          <p:cNvPicPr>
            <a:picLocks noChangeAspect="1" noChangeArrowheads="1"/>
          </p:cNvPicPr>
          <p:nvPr/>
        </p:nvPicPr>
        <p:blipFill>
          <a:blip r:embed="rId2" cstate="print"/>
          <a:srcRect/>
          <a:stretch>
            <a:fillRect/>
          </a:stretch>
        </p:blipFill>
        <p:spPr bwMode="auto">
          <a:xfrm>
            <a:off x="6472051" y="25327"/>
            <a:ext cx="5076711" cy="6806067"/>
          </a:xfrm>
          <a:prstGeom prst="rect">
            <a:avLst/>
          </a:prstGeom>
          <a:noFill/>
          <a:ln w="9525">
            <a:noFill/>
            <a:miter lim="800000"/>
            <a:headEnd/>
            <a:tailEnd/>
          </a:ln>
        </p:spPr>
      </p:pic>
      <p:sp>
        <p:nvSpPr>
          <p:cNvPr id="7" name="Text Box 11"/>
          <p:cNvSpPr txBox="1">
            <a:spLocks noChangeArrowheads="1"/>
          </p:cNvSpPr>
          <p:nvPr/>
        </p:nvSpPr>
        <p:spPr bwMode="auto">
          <a:xfrm>
            <a:off x="673095" y="1172892"/>
            <a:ext cx="5092375" cy="2492990"/>
          </a:xfrm>
          <a:prstGeom prst="rect">
            <a:avLst/>
          </a:prstGeom>
          <a:noFill/>
          <a:ln w="9525">
            <a:noFill/>
            <a:miter lim="800000"/>
            <a:headEnd/>
            <a:tailEnd/>
          </a:ln>
          <a:effectLst/>
        </p:spPr>
        <p:txBody>
          <a:bodyPr wrap="square">
            <a:spAutoFit/>
          </a:bodyPr>
          <a:lstStyle/>
          <a:p>
            <a:pPr algn="just">
              <a:defRPr/>
            </a:pPr>
            <a:r>
              <a:rPr lang="en-US" sz="1200" b="1" dirty="0">
                <a:solidFill>
                  <a:schemeClr val="bg1"/>
                </a:solidFill>
                <a:latin typeface="Arial" panose="020B0604020202020204" pitchFamily="34" charset="0"/>
                <a:cs typeface="Arial" panose="020B0604020202020204" pitchFamily="34" charset="0"/>
              </a:rPr>
              <a:t>Local BTD anomalies:</a:t>
            </a:r>
          </a:p>
          <a:p>
            <a:pPr algn="just">
              <a:defRPr/>
            </a:pPr>
            <a:r>
              <a:rPr lang="en-US" sz="1200" dirty="0">
                <a:solidFill>
                  <a:schemeClr val="bg1"/>
                </a:solidFill>
                <a:latin typeface="Arial" panose="020B0604020202020204" pitchFamily="34" charset="0"/>
                <a:cs typeface="Arial" panose="020B0604020202020204" pitchFamily="34" charset="0"/>
              </a:rPr>
              <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  BTD maxima which do not correspond by </a:t>
            </a:r>
            <a:r>
              <a:rPr lang="en-US" sz="1200" dirty="0" smtClean="0">
                <a:solidFill>
                  <a:schemeClr val="bg1"/>
                </a:solidFill>
                <a:latin typeface="Arial" panose="020B0604020202020204" pitchFamily="34" charset="0"/>
                <a:cs typeface="Arial" panose="020B0604020202020204" pitchFamily="34" charset="0"/>
              </a:rPr>
              <a:t>their magnitude, </a:t>
            </a:r>
            <a:r>
              <a:rPr lang="en-US" sz="1200" dirty="0">
                <a:solidFill>
                  <a:schemeClr val="bg1"/>
                </a:solidFill>
                <a:latin typeface="Arial" panose="020B0604020202020204" pitchFamily="34" charset="0"/>
                <a:cs typeface="Arial" panose="020B0604020202020204" pitchFamily="34" charset="0"/>
              </a:rPr>
              <a:t>positioning and shape above storm tops to </a:t>
            </a:r>
            <a:r>
              <a:rPr lang="en-US" sz="1200" dirty="0" smtClean="0">
                <a:solidFill>
                  <a:schemeClr val="bg1"/>
                </a:solidFill>
                <a:latin typeface="Arial" panose="020B0604020202020204" pitchFamily="34" charset="0"/>
                <a:cs typeface="Arial" panose="020B0604020202020204" pitchFamily="34" charset="0"/>
              </a:rPr>
              <a:t>the minima </a:t>
            </a:r>
            <a:r>
              <a:rPr lang="en-US" sz="1200" dirty="0">
                <a:solidFill>
                  <a:schemeClr val="bg1"/>
                </a:solidFill>
                <a:latin typeface="Arial" panose="020B0604020202020204" pitchFamily="34" charset="0"/>
                <a:cs typeface="Arial" panose="020B0604020202020204" pitchFamily="34" charset="0"/>
              </a:rPr>
              <a:t>of BT in </a:t>
            </a:r>
            <a:r>
              <a:rPr lang="en-US" sz="1200" dirty="0" smtClean="0">
                <a:solidFill>
                  <a:schemeClr val="bg1"/>
                </a:solidFill>
                <a:latin typeface="Arial" panose="020B0604020202020204" pitchFamily="34" charset="0"/>
                <a:cs typeface="Arial" panose="020B0604020202020204" pitchFamily="34" charset="0"/>
              </a:rPr>
              <a:t>the </a:t>
            </a:r>
            <a:r>
              <a:rPr lang="en-US" sz="1200" smtClean="0">
                <a:solidFill>
                  <a:schemeClr val="bg1"/>
                </a:solidFill>
                <a:latin typeface="Arial" panose="020B0604020202020204" pitchFamily="34" charset="0"/>
                <a:cs typeface="Arial" panose="020B0604020202020204" pitchFamily="34" charset="0"/>
              </a:rPr>
              <a:t>IR window band,</a:t>
            </a:r>
            <a:endParaRPr lang="en-US" sz="1200" dirty="0">
              <a:solidFill>
                <a:schemeClr val="bg1"/>
              </a:solidFill>
              <a:latin typeface="Arial" panose="020B0604020202020204" pitchFamily="34" charset="0"/>
              <a:cs typeface="Arial" panose="020B0604020202020204" pitchFamily="34" charset="0"/>
            </a:endParaRPr>
          </a:p>
          <a:p>
            <a:pPr algn="just">
              <a:defRPr/>
            </a:pPr>
            <a:r>
              <a:rPr lang="en-US" sz="1200" dirty="0">
                <a:solidFill>
                  <a:schemeClr val="bg1"/>
                </a:solidFill>
                <a:latin typeface="Arial" panose="020B0604020202020204" pitchFamily="34" charset="0"/>
                <a:cs typeface="Arial" panose="020B0604020202020204" pitchFamily="34" charset="0"/>
              </a:rPr>
              <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 can be explained either by local emissivity/transparency effects</a:t>
            </a:r>
            <a:r>
              <a:rPr lang="en-US" sz="1200">
                <a:solidFill>
                  <a:schemeClr val="bg1"/>
                </a:solidFill>
                <a:latin typeface="Arial" panose="020B0604020202020204" pitchFamily="34" charset="0"/>
                <a:cs typeface="Arial" panose="020B0604020202020204" pitchFamily="34" charset="0"/>
              </a:rPr>
              <a:t>, </a:t>
            </a:r>
            <a:r>
              <a:rPr lang="en-US" sz="1200" smtClean="0">
                <a:solidFill>
                  <a:schemeClr val="bg1"/>
                </a:solidFill>
                <a:latin typeface="Arial" panose="020B0604020202020204" pitchFamily="34" charset="0"/>
                <a:cs typeface="Arial" panose="020B0604020202020204" pitchFamily="34" charset="0"/>
              </a:rPr>
              <a:t/>
            </a:r>
            <a:br>
              <a:rPr lang="en-US" sz="1200" smtClean="0">
                <a:solidFill>
                  <a:schemeClr val="bg1"/>
                </a:solidFill>
                <a:latin typeface="Arial" panose="020B0604020202020204" pitchFamily="34" charset="0"/>
                <a:cs typeface="Arial" panose="020B0604020202020204" pitchFamily="34" charset="0"/>
              </a:rPr>
            </a:br>
            <a:r>
              <a:rPr lang="en-US" sz="1200" smtClean="0">
                <a:solidFill>
                  <a:schemeClr val="bg1"/>
                </a:solidFill>
                <a:latin typeface="Arial" panose="020B0604020202020204" pitchFamily="34" charset="0"/>
                <a:cs typeface="Arial" panose="020B0604020202020204" pitchFamily="34" charset="0"/>
              </a:rPr>
              <a:t>or </a:t>
            </a:r>
            <a:r>
              <a:rPr lang="en-US" sz="1200" dirty="0" smtClean="0">
                <a:solidFill>
                  <a:schemeClr val="bg1"/>
                </a:solidFill>
                <a:latin typeface="Arial" panose="020B0604020202020204" pitchFamily="34" charset="0"/>
                <a:cs typeface="Arial" panose="020B0604020202020204" pitchFamily="34" charset="0"/>
              </a:rPr>
              <a:t>alternatively by </a:t>
            </a:r>
            <a:r>
              <a:rPr lang="en-US" sz="1200" dirty="0">
                <a:solidFill>
                  <a:schemeClr val="bg1"/>
                </a:solidFill>
                <a:latin typeface="Arial" panose="020B0604020202020204" pitchFamily="34" charset="0"/>
                <a:cs typeface="Arial" panose="020B0604020202020204" pitchFamily="34" charset="0"/>
              </a:rPr>
              <a:t>higher amounts of the moisture above storm </a:t>
            </a:r>
            <a:r>
              <a:rPr lang="en-US" sz="1200" dirty="0" smtClean="0">
                <a:solidFill>
                  <a:schemeClr val="bg1"/>
                </a:solidFill>
                <a:latin typeface="Arial" panose="020B0604020202020204" pitchFamily="34" charset="0"/>
                <a:cs typeface="Arial" panose="020B0604020202020204" pitchFamily="34" charset="0"/>
              </a:rPr>
              <a:t>tops</a:t>
            </a:r>
            <a:r>
              <a:rPr lang="en-US" sz="1200" smtClean="0">
                <a:solidFill>
                  <a:schemeClr val="bg1"/>
                </a:solidFill>
                <a:latin typeface="Arial" panose="020B0604020202020204" pitchFamily="34" charset="0"/>
                <a:cs typeface="Arial" panose="020B0604020202020204" pitchFamily="34" charset="0"/>
              </a:rPr>
              <a:t>, </a:t>
            </a:r>
            <a:br>
              <a:rPr lang="en-US" sz="1200" smtClean="0">
                <a:solidFill>
                  <a:schemeClr val="bg1"/>
                </a:solidFill>
                <a:latin typeface="Arial" panose="020B0604020202020204" pitchFamily="34" charset="0"/>
                <a:cs typeface="Arial" panose="020B0604020202020204" pitchFamily="34" charset="0"/>
              </a:rPr>
            </a:br>
            <a:r>
              <a:rPr lang="en-US" sz="1200" smtClean="0">
                <a:solidFill>
                  <a:schemeClr val="bg1"/>
                </a:solidFill>
                <a:latin typeface="Arial" panose="020B0604020202020204" pitchFamily="34" charset="0"/>
                <a:cs typeface="Arial" panose="020B0604020202020204" pitchFamily="34" charset="0"/>
              </a:rPr>
              <a:t>or </a:t>
            </a:r>
            <a:r>
              <a:rPr lang="en-US" sz="1200" dirty="0" smtClean="0">
                <a:solidFill>
                  <a:schemeClr val="bg1"/>
                </a:solidFill>
                <a:latin typeface="Arial" panose="020B0604020202020204" pitchFamily="34" charset="0"/>
                <a:cs typeface="Arial" panose="020B0604020202020204" pitchFamily="34" charset="0"/>
              </a:rPr>
              <a:t>by locally increased temperature of </a:t>
            </a:r>
            <a:r>
              <a:rPr lang="en-US" sz="1200" smtClean="0">
                <a:solidFill>
                  <a:schemeClr val="bg1"/>
                </a:solidFill>
                <a:latin typeface="Arial" panose="020B0604020202020204" pitchFamily="34" charset="0"/>
                <a:cs typeface="Arial" panose="020B0604020202020204" pitchFamily="34" charset="0"/>
              </a:rPr>
              <a:t>the moisture,</a:t>
            </a:r>
            <a:endParaRPr lang="en-US" sz="1200" dirty="0">
              <a:solidFill>
                <a:schemeClr val="bg1"/>
              </a:solidFill>
              <a:latin typeface="Arial" panose="020B0604020202020204" pitchFamily="34" charset="0"/>
              <a:cs typeface="Arial" panose="020B0604020202020204" pitchFamily="34" charset="0"/>
            </a:endParaRPr>
          </a:p>
          <a:p>
            <a:pPr algn="just">
              <a:defRPr/>
            </a:pPr>
            <a:endParaRPr lang="en-US" sz="1200" dirty="0">
              <a:solidFill>
                <a:schemeClr val="bg1"/>
              </a:solidFill>
              <a:latin typeface="Arial" panose="020B0604020202020204" pitchFamily="34" charset="0"/>
              <a:cs typeface="Arial" panose="020B0604020202020204" pitchFamily="34" charset="0"/>
            </a:endParaRPr>
          </a:p>
          <a:p>
            <a:pPr algn="just">
              <a:buFontTx/>
              <a:buChar char="-"/>
              <a:defRPr/>
            </a:pPr>
            <a:r>
              <a:rPr lang="en-US" sz="1200" dirty="0">
                <a:solidFill>
                  <a:schemeClr val="bg1"/>
                </a:solidFill>
                <a:latin typeface="Arial" panose="020B0604020202020204" pitchFamily="34" charset="0"/>
                <a:cs typeface="Arial" panose="020B0604020202020204" pitchFamily="34" charset="0"/>
              </a:rPr>
              <a:t> might be a manifestation of the storm </a:t>
            </a:r>
            <a:r>
              <a:rPr lang="en-US" sz="1200" dirty="0" smtClean="0">
                <a:solidFill>
                  <a:schemeClr val="bg1"/>
                </a:solidFill>
                <a:latin typeface="Arial" panose="020B0604020202020204" pitchFamily="34" charset="0"/>
                <a:cs typeface="Arial" panose="020B0604020202020204" pitchFamily="34" charset="0"/>
              </a:rPr>
              <a:t>generating locally larger amounts of moisture (water vapor) </a:t>
            </a:r>
            <a:r>
              <a:rPr lang="en-US" sz="1200" dirty="0">
                <a:solidFill>
                  <a:schemeClr val="bg1"/>
                </a:solidFill>
                <a:latin typeface="Arial" panose="020B0604020202020204" pitchFamily="34" charset="0"/>
                <a:cs typeface="Arial" panose="020B0604020202020204" pitchFamily="34" charset="0"/>
              </a:rPr>
              <a:t>into the lower stratosphere (predicted by </a:t>
            </a:r>
            <a:r>
              <a:rPr lang="en-US" sz="1200" dirty="0" smtClean="0">
                <a:solidFill>
                  <a:schemeClr val="bg1"/>
                </a:solidFill>
                <a:latin typeface="Arial" panose="020B0604020202020204" pitchFamily="34" charset="0"/>
                <a:cs typeface="Arial" panose="020B0604020202020204" pitchFamily="34" charset="0"/>
              </a:rPr>
              <a:t>some of the models, e.g. </a:t>
            </a:r>
            <a:r>
              <a:rPr lang="en-US" sz="1200" dirty="0" err="1" smtClean="0">
                <a:solidFill>
                  <a:schemeClr val="bg1"/>
                </a:solidFill>
                <a:latin typeface="Arial" panose="020B0604020202020204" pitchFamily="34" charset="0"/>
                <a:cs typeface="Arial" panose="020B0604020202020204" pitchFamily="34" charset="0"/>
              </a:rPr>
              <a:t>Pao</a:t>
            </a:r>
            <a:r>
              <a:rPr lang="en-US" sz="1200" dirty="0" smtClean="0">
                <a:solidFill>
                  <a:schemeClr val="bg1"/>
                </a:solidFill>
                <a:latin typeface="Arial" panose="020B0604020202020204" pitchFamily="34" charset="0"/>
                <a:cs typeface="Arial" panose="020B0604020202020204" pitchFamily="34" charset="0"/>
              </a:rPr>
              <a:t> Wang), or may result from local heating of the moist layer above </a:t>
            </a:r>
            <a:r>
              <a:rPr lang="en-US" sz="1200" smtClean="0">
                <a:solidFill>
                  <a:schemeClr val="bg1"/>
                </a:solidFill>
                <a:latin typeface="Arial" panose="020B0604020202020204" pitchFamily="34" charset="0"/>
                <a:cs typeface="Arial" panose="020B0604020202020204" pitchFamily="34" charset="0"/>
              </a:rPr>
              <a:t>the storm.</a:t>
            </a:r>
            <a:endParaRPr lang="en-US" sz="1200" dirty="0">
              <a:solidFill>
                <a:schemeClr val="bg1"/>
              </a:solidFill>
              <a:latin typeface="Arial" panose="020B0604020202020204" pitchFamily="34" charset="0"/>
              <a:cs typeface="Arial" panose="020B0604020202020204" pitchFamily="34" charset="0"/>
            </a:endParaRPr>
          </a:p>
        </p:txBody>
      </p:sp>
      <p:sp>
        <p:nvSpPr>
          <p:cNvPr id="8" name="Text Box 8"/>
          <p:cNvSpPr txBox="1">
            <a:spLocks noChangeArrowheads="1"/>
          </p:cNvSpPr>
          <p:nvPr/>
        </p:nvSpPr>
        <p:spPr bwMode="auto">
          <a:xfrm>
            <a:off x="6507194" y="62797"/>
            <a:ext cx="612668" cy="230832"/>
          </a:xfrm>
          <a:prstGeom prst="rect">
            <a:avLst/>
          </a:prstGeom>
          <a:solidFill>
            <a:schemeClr val="tx1"/>
          </a:solidFill>
          <a:ln w="6350">
            <a:solidFill>
              <a:schemeClr val="bg1"/>
            </a:solidFill>
            <a:miter lim="800000"/>
            <a:headEnd/>
            <a:tailEnd/>
          </a:ln>
        </p:spPr>
        <p:txBody>
          <a:bodyPr wrap="none">
            <a:spAutoFit/>
          </a:bodyPr>
          <a:lstStyle/>
          <a:p>
            <a:pPr algn="ctr"/>
            <a:r>
              <a:rPr lang="en-US" sz="900" b="1">
                <a:solidFill>
                  <a:schemeClr val="bg1"/>
                </a:solidFill>
              </a:rPr>
              <a:t>  IR 10.8  </a:t>
            </a:r>
            <a:endParaRPr lang="cs-CZ" sz="900" b="1">
              <a:solidFill>
                <a:schemeClr val="bg1"/>
              </a:solidFill>
            </a:endParaRPr>
          </a:p>
        </p:txBody>
      </p:sp>
      <p:sp>
        <p:nvSpPr>
          <p:cNvPr id="9" name="Text Box 9"/>
          <p:cNvSpPr txBox="1">
            <a:spLocks noChangeArrowheads="1"/>
          </p:cNvSpPr>
          <p:nvPr/>
        </p:nvSpPr>
        <p:spPr bwMode="auto">
          <a:xfrm>
            <a:off x="10323282" y="62797"/>
            <a:ext cx="1183337" cy="230832"/>
          </a:xfrm>
          <a:prstGeom prst="rect">
            <a:avLst/>
          </a:prstGeom>
          <a:solidFill>
            <a:schemeClr val="tx1"/>
          </a:solidFill>
          <a:ln w="6350">
            <a:solidFill>
              <a:schemeClr val="bg1"/>
            </a:solidFill>
            <a:miter lim="800000"/>
            <a:headEnd/>
            <a:tailEnd/>
          </a:ln>
        </p:spPr>
        <p:txBody>
          <a:bodyPr wrap="none">
            <a:spAutoFit/>
          </a:bodyPr>
          <a:lstStyle/>
          <a:p>
            <a:pPr algn="r"/>
            <a:r>
              <a:rPr lang="en-US" sz="900" b="1">
                <a:solidFill>
                  <a:schemeClr val="bg1"/>
                </a:solidFill>
              </a:rPr>
              <a:t>BTD WV 6.2 – IR 10.8</a:t>
            </a:r>
            <a:endParaRPr lang="cs-CZ" sz="900" b="1">
              <a:solidFill>
                <a:schemeClr val="bg1"/>
              </a:solidFill>
            </a:endParaRPr>
          </a:p>
        </p:txBody>
      </p:sp>
      <p:sp>
        <p:nvSpPr>
          <p:cNvPr id="10" name="Text Box 10"/>
          <p:cNvSpPr txBox="1">
            <a:spLocks noChangeArrowheads="1"/>
          </p:cNvSpPr>
          <p:nvPr/>
        </p:nvSpPr>
        <p:spPr bwMode="auto">
          <a:xfrm>
            <a:off x="3330309" y="5138860"/>
            <a:ext cx="2950919" cy="261610"/>
          </a:xfrm>
          <a:prstGeom prst="rect">
            <a:avLst/>
          </a:prstGeom>
          <a:noFill/>
          <a:ln w="9525">
            <a:noFill/>
            <a:miter lim="800000"/>
            <a:headEnd/>
            <a:tailEnd/>
          </a:ln>
        </p:spPr>
        <p:txBody>
          <a:bodyPr wrap="square">
            <a:spAutoFit/>
          </a:bodyPr>
          <a:lstStyle/>
          <a:p>
            <a:r>
              <a:rPr lang="en-US" sz="1100">
                <a:solidFill>
                  <a:schemeClr val="bg1"/>
                </a:solidFill>
                <a:latin typeface="Arial" panose="020B0604020202020204" pitchFamily="34" charset="0"/>
                <a:cs typeface="Arial" panose="020B0604020202020204" pitchFamily="34" charset="0"/>
              </a:rPr>
              <a:t>25 June 2006, </a:t>
            </a:r>
            <a:r>
              <a:rPr lang="en-US" sz="1100" smtClean="0">
                <a:solidFill>
                  <a:schemeClr val="bg1"/>
                </a:solidFill>
                <a:latin typeface="Arial" panose="020B0604020202020204" pitchFamily="34" charset="0"/>
                <a:cs typeface="Arial" panose="020B0604020202020204" pitchFamily="34" charset="0"/>
              </a:rPr>
              <a:t>Meteosat-8 (MSG-1), </a:t>
            </a:r>
            <a:r>
              <a:rPr lang="en-US" sz="1100">
                <a:solidFill>
                  <a:schemeClr val="bg1"/>
                </a:solidFill>
                <a:latin typeface="Arial" panose="020B0604020202020204" pitchFamily="34" charset="0"/>
                <a:cs typeface="Arial" panose="020B0604020202020204" pitchFamily="34" charset="0"/>
              </a:rPr>
              <a:t>France </a:t>
            </a:r>
          </a:p>
        </p:txBody>
      </p:sp>
      <p:sp>
        <p:nvSpPr>
          <p:cNvPr id="11" name="TextovéPole 10"/>
          <p:cNvSpPr txBox="1"/>
          <p:nvPr/>
        </p:nvSpPr>
        <p:spPr>
          <a:xfrm>
            <a:off x="670954" y="5985164"/>
            <a:ext cx="5094516" cy="646331"/>
          </a:xfrm>
          <a:prstGeom prst="rect">
            <a:avLst/>
          </a:prstGeom>
          <a:noFill/>
        </p:spPr>
        <p:txBody>
          <a:bodyPr wrap="square" rtlCol="0">
            <a:spAutoFit/>
          </a:bodyPr>
          <a:lstStyle/>
          <a:p>
            <a:pPr algn="just"/>
            <a:r>
              <a:rPr lang="en-US" sz="900" smtClean="0">
                <a:solidFill>
                  <a:schemeClr val="bg1">
                    <a:lumMod val="75000"/>
                  </a:schemeClr>
                </a:solidFill>
                <a:latin typeface="Arial" panose="020B0604020202020204" pitchFamily="34" charset="0"/>
                <a:cs typeface="Arial" panose="020B0604020202020204" pitchFamily="34" charset="0"/>
              </a:rPr>
              <a:t>From:  </a:t>
            </a:r>
            <a:r>
              <a:rPr lang="en-US" sz="900" b="1" smtClean="0">
                <a:solidFill>
                  <a:schemeClr val="bg1">
                    <a:lumMod val="75000"/>
                  </a:schemeClr>
                </a:solidFill>
                <a:latin typeface="Arial" panose="020B0604020202020204" pitchFamily="34" charset="0"/>
                <a:cs typeface="Arial" panose="020B0604020202020204" pitchFamily="34" charset="0"/>
              </a:rPr>
              <a:t>Setvák </a:t>
            </a:r>
            <a:r>
              <a:rPr lang="en-US" sz="900" b="1">
                <a:solidFill>
                  <a:schemeClr val="bg1">
                    <a:lumMod val="75000"/>
                  </a:schemeClr>
                </a:solidFill>
                <a:latin typeface="Arial" panose="020B0604020202020204" pitchFamily="34" charset="0"/>
                <a:cs typeface="Arial" panose="020B0604020202020204" pitchFamily="34" charset="0"/>
              </a:rPr>
              <a:t>M.</a:t>
            </a:r>
            <a:r>
              <a:rPr lang="en-US" sz="900">
                <a:solidFill>
                  <a:schemeClr val="bg1">
                    <a:lumMod val="75000"/>
                  </a:schemeClr>
                </a:solidFill>
                <a:latin typeface="Arial" panose="020B0604020202020204" pitchFamily="34" charset="0"/>
                <a:cs typeface="Arial" panose="020B0604020202020204" pitchFamily="34" charset="0"/>
              </a:rPr>
              <a:t>, Lindsey D. T., Rabin R. M., Wang P. K., Demeterová A., 2008:  Indication of water vapor transport into the lower stratosphere above midlatitude convective storms: Meteosat Second Generation satellite observations and radiative transfer model simulations. </a:t>
            </a:r>
            <a:r>
              <a:rPr lang="en-US" sz="900" i="1">
                <a:solidFill>
                  <a:schemeClr val="bg1">
                    <a:lumMod val="75000"/>
                  </a:schemeClr>
                </a:solidFill>
                <a:latin typeface="Arial" panose="020B0604020202020204" pitchFamily="34" charset="0"/>
                <a:cs typeface="Arial" panose="020B0604020202020204" pitchFamily="34" charset="0"/>
              </a:rPr>
              <a:t>Atmos. Research</a:t>
            </a:r>
            <a:r>
              <a:rPr lang="en-US" sz="900">
                <a:solidFill>
                  <a:schemeClr val="bg1">
                    <a:lumMod val="75000"/>
                  </a:schemeClr>
                </a:solidFill>
                <a:latin typeface="Arial" panose="020B0604020202020204" pitchFamily="34" charset="0"/>
                <a:cs typeface="Arial" panose="020B0604020202020204" pitchFamily="34" charset="0"/>
              </a:rPr>
              <a:t>,</a:t>
            </a:r>
            <a:r>
              <a:rPr lang="en-US" sz="900" b="1">
                <a:solidFill>
                  <a:schemeClr val="bg1">
                    <a:lumMod val="75000"/>
                  </a:schemeClr>
                </a:solidFill>
                <a:latin typeface="Arial" panose="020B0604020202020204" pitchFamily="34" charset="0"/>
                <a:cs typeface="Arial" panose="020B0604020202020204" pitchFamily="34" charset="0"/>
              </a:rPr>
              <a:t> 89</a:t>
            </a:r>
            <a:r>
              <a:rPr lang="en-US" sz="900">
                <a:solidFill>
                  <a:schemeClr val="bg1">
                    <a:lumMod val="75000"/>
                  </a:schemeClr>
                </a:solidFill>
                <a:latin typeface="Arial" panose="020B0604020202020204" pitchFamily="34" charset="0"/>
                <a:cs typeface="Arial" panose="020B0604020202020204" pitchFamily="34" charset="0"/>
              </a:rPr>
              <a:t>, p. 170-180, DOI: </a:t>
            </a:r>
            <a:r>
              <a:rPr lang="en-US" sz="900" u="sng">
                <a:solidFill>
                  <a:schemeClr val="bg1">
                    <a:lumMod val="75000"/>
                  </a:schemeClr>
                </a:solidFill>
                <a:latin typeface="Arial" panose="020B0604020202020204" pitchFamily="34" charset="0"/>
                <a:cs typeface="Arial" panose="020B0604020202020204" pitchFamily="34" charset="0"/>
                <a:hlinkClick r:id="rId3"/>
              </a:rPr>
              <a:t>10.1016/j.atmosres.2007.11.031</a:t>
            </a:r>
            <a:r>
              <a:rPr lang="en-US" sz="900" smtClean="0">
                <a:solidFill>
                  <a:schemeClr val="bg1">
                    <a:lumMod val="75000"/>
                  </a:schemeClr>
                </a:solidFill>
                <a:latin typeface="Arial" panose="020B0604020202020204" pitchFamily="34" charset="0"/>
                <a:cs typeface="Arial" panose="020B0604020202020204" pitchFamily="34" charset="0"/>
              </a:rPr>
              <a:t>.</a:t>
            </a:r>
            <a:endParaRPr lang="en-US" sz="900">
              <a:solidFill>
                <a:schemeClr val="bg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4135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tx1">
                    <a:lumMod val="50000"/>
                    <a:lumOff val="50000"/>
                  </a:schemeClr>
                </a:solidFill>
                <a:latin typeface="Arial" panose="020B0604020202020204" pitchFamily="34" charset="0"/>
                <a:cs typeface="Arial" panose="020B0604020202020204" pitchFamily="34" charset="0"/>
              </a:rPr>
              <a:t>BTD  (WV absorption band – IR window </a:t>
            </a:r>
            <a:r>
              <a:rPr lang="en-US" sz="1400" b="1" smtClean="0">
                <a:solidFill>
                  <a:schemeClr val="tx1">
                    <a:lumMod val="50000"/>
                    <a:lumOff val="50000"/>
                  </a:schemeClr>
                </a:solidFill>
                <a:latin typeface="Arial" panose="020B0604020202020204" pitchFamily="34" charset="0"/>
                <a:cs typeface="Arial" panose="020B0604020202020204" pitchFamily="34" charset="0"/>
              </a:rPr>
              <a:t>band)  –  local anomalies </a:t>
            </a:r>
            <a:endParaRPr lang="en-US" sz="1400" b="1" dirty="0">
              <a:solidFill>
                <a:schemeClr val="tx1">
                  <a:lumMod val="50000"/>
                  <a:lumOff val="50000"/>
                </a:schemeClr>
              </a:solidFill>
              <a:latin typeface="Arial" panose="020B0604020202020204" pitchFamily="34" charset="0"/>
              <a:cs typeface="Arial" panose="020B0604020202020204" pitchFamily="34" charset="0"/>
            </a:endParaRPr>
          </a:p>
        </p:txBody>
      </p:sp>
      <p:pic>
        <p:nvPicPr>
          <p:cNvPr id="3" name="Picture 2" descr="M:\__ Pretoria SAWS-EUM workshop\!!! seminar\btd1.png"/>
          <p:cNvPicPr>
            <a:picLocks noChangeAspect="1" noChangeArrowheads="1"/>
          </p:cNvPicPr>
          <p:nvPr/>
        </p:nvPicPr>
        <p:blipFill>
          <a:blip r:embed="rId2" cstate="print"/>
          <a:srcRect/>
          <a:stretch>
            <a:fillRect/>
          </a:stretch>
        </p:blipFill>
        <p:spPr bwMode="auto">
          <a:xfrm>
            <a:off x="473084" y="535183"/>
            <a:ext cx="5442380" cy="5622353"/>
          </a:xfrm>
          <a:prstGeom prst="rect">
            <a:avLst/>
          </a:prstGeom>
          <a:noFill/>
          <a:ln w="0">
            <a:solidFill>
              <a:schemeClr val="bg1">
                <a:lumMod val="50000"/>
              </a:schemeClr>
            </a:solidFill>
          </a:ln>
        </p:spPr>
      </p:pic>
      <p:pic>
        <p:nvPicPr>
          <p:cNvPr id="4" name="Picture 2" descr="M:\__ Pretoria SAWS-EUM workshop\!!! seminar\btd2.png"/>
          <p:cNvPicPr>
            <a:picLocks noChangeAspect="1" noChangeArrowheads="1"/>
          </p:cNvPicPr>
          <p:nvPr/>
        </p:nvPicPr>
        <p:blipFill>
          <a:blip r:embed="rId3" cstate="print"/>
          <a:srcRect/>
          <a:stretch>
            <a:fillRect/>
          </a:stretch>
        </p:blipFill>
        <p:spPr bwMode="auto">
          <a:xfrm>
            <a:off x="6214829" y="535183"/>
            <a:ext cx="5442378" cy="5622353"/>
          </a:xfrm>
          <a:prstGeom prst="rect">
            <a:avLst/>
          </a:prstGeom>
          <a:noFill/>
          <a:ln w="0">
            <a:solidFill>
              <a:schemeClr val="bg1">
                <a:lumMod val="50000"/>
              </a:schemeClr>
            </a:solidFill>
          </a:ln>
        </p:spPr>
      </p:pic>
      <p:sp>
        <p:nvSpPr>
          <p:cNvPr id="5" name="TextovéPole 4"/>
          <p:cNvSpPr txBox="1"/>
          <p:nvPr/>
        </p:nvSpPr>
        <p:spPr>
          <a:xfrm>
            <a:off x="2115050" y="6302541"/>
            <a:ext cx="7881238" cy="369332"/>
          </a:xfrm>
          <a:prstGeom prst="rect">
            <a:avLst/>
          </a:prstGeom>
          <a:noFill/>
        </p:spPr>
        <p:txBody>
          <a:bodyPr wrap="square" rtlCol="0">
            <a:spAutoFit/>
          </a:bodyPr>
          <a:lstStyle/>
          <a:p>
            <a:pPr algn="just"/>
            <a:r>
              <a:rPr lang="en-US" sz="900" dirty="0" err="1">
                <a:solidFill>
                  <a:schemeClr val="bg1">
                    <a:lumMod val="65000"/>
                  </a:schemeClr>
                </a:solidFill>
                <a:latin typeface="Arial" panose="020B0604020202020204" pitchFamily="34" charset="0"/>
                <a:cs typeface="Arial" panose="020B0604020202020204" pitchFamily="34" charset="0"/>
              </a:rPr>
              <a:t>Putsay</a:t>
            </a:r>
            <a:r>
              <a:rPr lang="en-US" sz="900" dirty="0">
                <a:solidFill>
                  <a:schemeClr val="bg1">
                    <a:lumMod val="65000"/>
                  </a:schemeClr>
                </a:solidFill>
                <a:latin typeface="Arial" panose="020B0604020202020204" pitchFamily="34" charset="0"/>
                <a:cs typeface="Arial" panose="020B0604020202020204" pitchFamily="34" charset="0"/>
              </a:rPr>
              <a:t> M., Simon A., Setvák M.; </a:t>
            </a:r>
            <a:r>
              <a:rPr lang="en-US" sz="900" dirty="0" err="1">
                <a:solidFill>
                  <a:schemeClr val="bg1">
                    <a:lumMod val="65000"/>
                  </a:schemeClr>
                </a:solidFill>
                <a:latin typeface="Arial" panose="020B0604020202020204" pitchFamily="34" charset="0"/>
                <a:cs typeface="Arial" panose="020B0604020202020204" pitchFamily="34" charset="0"/>
              </a:rPr>
              <a:t>Szenyán</a:t>
            </a:r>
            <a:r>
              <a:rPr lang="en-US" sz="900" dirty="0">
                <a:solidFill>
                  <a:schemeClr val="bg1">
                    <a:lumMod val="65000"/>
                  </a:schemeClr>
                </a:solidFill>
                <a:latin typeface="Arial" panose="020B0604020202020204" pitchFamily="34" charset="0"/>
                <a:cs typeface="Arial" panose="020B0604020202020204" pitchFamily="34" charset="0"/>
              </a:rPr>
              <a:t> I., </a:t>
            </a:r>
            <a:r>
              <a:rPr lang="en-US" sz="900" dirty="0" err="1">
                <a:solidFill>
                  <a:schemeClr val="bg1">
                    <a:lumMod val="65000"/>
                  </a:schemeClr>
                </a:solidFill>
                <a:latin typeface="Arial" panose="020B0604020202020204" pitchFamily="34" charset="0"/>
                <a:cs typeface="Arial" panose="020B0604020202020204" pitchFamily="34" charset="0"/>
              </a:rPr>
              <a:t>Kerkmann</a:t>
            </a:r>
            <a:r>
              <a:rPr lang="en-US" sz="900" dirty="0">
                <a:solidFill>
                  <a:schemeClr val="bg1">
                    <a:lumMod val="65000"/>
                  </a:schemeClr>
                </a:solidFill>
                <a:latin typeface="Arial" panose="020B0604020202020204" pitchFamily="34" charset="0"/>
                <a:cs typeface="Arial" panose="020B0604020202020204" pitchFamily="34" charset="0"/>
              </a:rPr>
              <a:t> J., 2013:  Simultaneous observation of above-anvil ice plume and plume-shaped BTD anomaly atop a convective storm. </a:t>
            </a:r>
            <a:r>
              <a:rPr lang="en-US" sz="900" i="1" dirty="0">
                <a:solidFill>
                  <a:schemeClr val="bg1">
                    <a:lumMod val="65000"/>
                  </a:schemeClr>
                </a:solidFill>
                <a:latin typeface="Arial" panose="020B0604020202020204" pitchFamily="34" charset="0"/>
                <a:cs typeface="Arial" panose="020B0604020202020204" pitchFamily="34" charset="0"/>
              </a:rPr>
              <a:t>Atmos. Research</a:t>
            </a:r>
            <a:r>
              <a:rPr lang="en-US" sz="900" dirty="0">
                <a:solidFill>
                  <a:schemeClr val="bg1">
                    <a:lumMod val="65000"/>
                  </a:schemeClr>
                </a:solidFill>
                <a:latin typeface="Arial" panose="020B0604020202020204" pitchFamily="34" charset="0"/>
                <a:cs typeface="Arial" panose="020B0604020202020204" pitchFamily="34" charset="0"/>
              </a:rPr>
              <a:t>, </a:t>
            </a:r>
            <a:r>
              <a:rPr lang="en-US" sz="900" b="1" dirty="0">
                <a:solidFill>
                  <a:schemeClr val="bg1">
                    <a:lumMod val="65000"/>
                  </a:schemeClr>
                </a:solidFill>
                <a:latin typeface="Arial" panose="020B0604020202020204" pitchFamily="34" charset="0"/>
                <a:cs typeface="Arial" panose="020B0604020202020204" pitchFamily="34" charset="0"/>
              </a:rPr>
              <a:t>123</a:t>
            </a:r>
            <a:r>
              <a:rPr lang="en-US" sz="900" dirty="0">
                <a:solidFill>
                  <a:schemeClr val="bg1">
                    <a:lumMod val="65000"/>
                  </a:schemeClr>
                </a:solidFill>
                <a:latin typeface="Arial" panose="020B0604020202020204" pitchFamily="34" charset="0"/>
                <a:cs typeface="Arial" panose="020B0604020202020204" pitchFamily="34" charset="0"/>
              </a:rPr>
              <a:t>, 293-304. DOI: </a:t>
            </a:r>
            <a:r>
              <a:rPr lang="en-US" sz="900" u="sng" dirty="0">
                <a:solidFill>
                  <a:schemeClr val="bg1">
                    <a:lumMod val="65000"/>
                  </a:schemeClr>
                </a:solidFill>
                <a:latin typeface="Arial" panose="020B0604020202020204" pitchFamily="34" charset="0"/>
                <a:cs typeface="Arial" panose="020B0604020202020204" pitchFamily="34" charset="0"/>
                <a:hlinkClick r:id="rId4"/>
              </a:rPr>
              <a:t>10.1016/j.atmosres.2012.07.025</a:t>
            </a:r>
            <a:r>
              <a:rPr lang="en-US" sz="900" dirty="0">
                <a:solidFill>
                  <a:schemeClr val="bg1">
                    <a:lumMod val="65000"/>
                  </a:schemeClr>
                </a:solidFill>
                <a:latin typeface="Arial" panose="020B0604020202020204" pitchFamily="34" charset="0"/>
                <a:cs typeface="Arial" panose="020B0604020202020204" pitchFamily="34" charset="0"/>
              </a:rPr>
              <a:t>.</a:t>
            </a:r>
            <a:endParaRPr lang="cs-CZ" sz="900" dirty="0">
              <a:solidFill>
                <a:schemeClr val="bg1">
                  <a:lumMod val="65000"/>
                </a:schemeClr>
              </a:solidFill>
              <a:latin typeface="Arial" panose="020B0604020202020204" pitchFamily="34" charset="0"/>
              <a:cs typeface="Arial" panose="020B0604020202020204" pitchFamily="34" charset="0"/>
            </a:endParaRPr>
          </a:p>
        </p:txBody>
      </p:sp>
      <p:sp>
        <p:nvSpPr>
          <p:cNvPr id="6" name="TextovéPole 5"/>
          <p:cNvSpPr txBox="1"/>
          <p:nvPr/>
        </p:nvSpPr>
        <p:spPr>
          <a:xfrm>
            <a:off x="9086112" y="188640"/>
            <a:ext cx="2669320" cy="261610"/>
          </a:xfrm>
          <a:prstGeom prst="rect">
            <a:avLst/>
          </a:prstGeom>
          <a:noFill/>
        </p:spPr>
        <p:txBody>
          <a:bodyPr wrap="none" rtlCol="0">
            <a:spAutoFit/>
          </a:bodyPr>
          <a:lstStyle/>
          <a:p>
            <a:r>
              <a:rPr lang="en-US" sz="1100" dirty="0" smtClean="0">
                <a:solidFill>
                  <a:schemeClr val="bg1"/>
                </a:solidFill>
                <a:latin typeface="Arial" panose="020B0604020202020204" pitchFamily="34" charset="0"/>
                <a:cs typeface="Arial" panose="020B0604020202020204" pitchFamily="34" charset="0"/>
              </a:rPr>
              <a:t>06 July 2010, Meteosat 8 (MSG-1), Italy</a:t>
            </a:r>
            <a:endParaRPr lang="en-US" sz="11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05147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956607" y="1074727"/>
            <a:ext cx="10100601" cy="4524315"/>
          </a:xfrm>
          <a:prstGeom prst="rect">
            <a:avLst/>
          </a:prstGeom>
        </p:spPr>
        <p:txBody>
          <a:bodyPr wrap="square">
            <a:spAutoFit/>
          </a:bodyPr>
          <a:lstStyle/>
          <a:p>
            <a:pPr>
              <a:spcAft>
                <a:spcPts val="0"/>
              </a:spcAft>
            </a:pPr>
            <a:r>
              <a:rPr lang="en-US"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Wang, P.K., 2003. Moisture plumes above thunderstorm anvils and </a:t>
            </a:r>
            <a:r>
              <a:rPr lang="en-US"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their contributions </a:t>
            </a:r>
            <a:r>
              <a:rPr lang="en-US"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to cross tropopause transport of water vapor in midlatitudes. J. Geophys. Res. 108 (D6), 4194. </a:t>
            </a:r>
            <a:r>
              <a:rPr lang="en-US"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DOI: </a:t>
            </a:r>
            <a:r>
              <a:rPr lang="en-US"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hlinkClick r:id="rId2"/>
              </a:rPr>
              <a:t>10.1029/2003JD002581</a:t>
            </a:r>
            <a:r>
              <a:rPr lang="en-US"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a:t>
            </a:r>
          </a:p>
          <a:p>
            <a:pPr>
              <a:spcAft>
                <a:spcPts val="0"/>
              </a:spcAft>
            </a:pPr>
            <a:endParaRPr lang="en-US"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endParaRPr>
          </a:p>
          <a:p>
            <a:pPr>
              <a:spcAft>
                <a:spcPts val="0"/>
              </a:spcAft>
            </a:pPr>
            <a:r>
              <a:rPr lang="cs-CZ"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Dessler A.E., </a:t>
            </a:r>
            <a:r>
              <a:rPr lang="en-US"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Sherwood S.C., 2004: Effect of convection on the summertime </a:t>
            </a:r>
            <a:r>
              <a:rPr lang="en-US"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extratropical lower stratosphere. </a:t>
            </a:r>
            <a:r>
              <a:rPr lang="fr-FR"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J. Geophys. Res., 109, D23301, </a:t>
            </a:r>
            <a:r>
              <a:rPr lang="fr-FR"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
            </a:r>
            <a:br>
              <a:rPr lang="fr-FR"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br>
            <a:r>
              <a:rPr lang="fr-FR"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DOI: </a:t>
            </a:r>
            <a:r>
              <a:rPr lang="fr-FR"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hlinkClick r:id="rId3"/>
              </a:rPr>
              <a:t>10.1029/2004JD005209</a:t>
            </a:r>
            <a:r>
              <a:rPr lang="fr-FR"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a:t>
            </a:r>
            <a:endParaRPr lang="cs-CZ"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endParaRPr>
          </a:p>
          <a:p>
            <a:pPr>
              <a:spcAft>
                <a:spcPts val="0"/>
              </a:spcAft>
            </a:pPr>
            <a:endParaRPr lang="cs-CZ"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endParaRPr>
          </a:p>
          <a:p>
            <a:pPr>
              <a:spcAft>
                <a:spcPts val="0"/>
              </a:spcAft>
            </a:pPr>
            <a:r>
              <a:rPr lang="en-US"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Setvák </a:t>
            </a:r>
            <a:r>
              <a:rPr lang="en-US"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M.</a:t>
            </a:r>
            <a:r>
              <a:rPr lang="en-US" sz="1200">
                <a:solidFill>
                  <a:schemeClr val="bg1">
                    <a:lumMod val="85000"/>
                  </a:schemeClr>
                </a:solidFill>
                <a:latin typeface="Arial" panose="020B0604020202020204" pitchFamily="34" charset="0"/>
                <a:ea typeface="SimSun" panose="02010600030101010101" pitchFamily="2" charset="-122"/>
                <a:cs typeface="Arial" panose="020B0604020202020204" pitchFamily="34" charset="0"/>
              </a:rPr>
              <a:t>, Rabin R.M., Wang P.K., 2007:  Contribution of the MODIS instrument to observations of deep convective storms and stratospheric moisture detection in GOES and MSG imagery. </a:t>
            </a:r>
            <a:r>
              <a:rPr lang="en-US" sz="1200" smtClean="0">
                <a:solidFill>
                  <a:schemeClr val="bg1">
                    <a:lumMod val="85000"/>
                  </a:schemeClr>
                </a:solidFill>
                <a:latin typeface="Arial" panose="020B0604020202020204" pitchFamily="34" charset="0"/>
                <a:ea typeface="SimSun" panose="02010600030101010101" pitchFamily="2" charset="-122"/>
                <a:cs typeface="Arial" panose="020B0604020202020204" pitchFamily="34" charset="0"/>
              </a:rPr>
              <a:t>  </a:t>
            </a:r>
            <a:r>
              <a:rPr lang="en-US" sz="1200" i="1" smtClean="0">
                <a:solidFill>
                  <a:schemeClr val="bg1">
                    <a:lumMod val="85000"/>
                  </a:schemeClr>
                </a:solidFill>
                <a:latin typeface="Arial" panose="020B0604020202020204" pitchFamily="34" charset="0"/>
                <a:ea typeface="SimSun" panose="02010600030101010101" pitchFamily="2" charset="-122"/>
                <a:cs typeface="Arial" panose="020B0604020202020204" pitchFamily="34" charset="0"/>
              </a:rPr>
              <a:t>Atmos</a:t>
            </a:r>
            <a:r>
              <a:rPr lang="en-US" sz="1200" i="1">
                <a:solidFill>
                  <a:schemeClr val="bg1">
                    <a:lumMod val="85000"/>
                  </a:schemeClr>
                </a:solidFill>
                <a:latin typeface="Arial" panose="020B0604020202020204" pitchFamily="34" charset="0"/>
                <a:ea typeface="SimSun" panose="02010600030101010101" pitchFamily="2" charset="-122"/>
                <a:cs typeface="Arial" panose="020B0604020202020204" pitchFamily="34" charset="0"/>
              </a:rPr>
              <a:t>. Research,</a:t>
            </a:r>
            <a:r>
              <a:rPr lang="en-US" sz="1200">
                <a:solidFill>
                  <a:schemeClr val="bg1">
                    <a:lumMod val="85000"/>
                  </a:schemeClr>
                </a:solidFill>
                <a:latin typeface="Arial" panose="020B0604020202020204" pitchFamily="34" charset="0"/>
                <a:ea typeface="SimSun" panose="02010600030101010101" pitchFamily="2" charset="-122"/>
                <a:cs typeface="Arial" panose="020B0604020202020204" pitchFamily="34" charset="0"/>
              </a:rPr>
              <a:t> 83, p. 505‑518. DOI: </a:t>
            </a:r>
            <a:r>
              <a:rPr lang="en-US" sz="1200" u="sng">
                <a:solidFill>
                  <a:schemeClr val="bg1">
                    <a:lumMod val="85000"/>
                  </a:schemeClr>
                </a:solidFill>
                <a:latin typeface="Arial" panose="020B0604020202020204" pitchFamily="34" charset="0"/>
                <a:ea typeface="SimSun" panose="02010600030101010101" pitchFamily="2" charset="-122"/>
                <a:cs typeface="Arial" panose="020B0604020202020204" pitchFamily="34" charset="0"/>
                <a:hlinkClick r:id="rId4"/>
              </a:rPr>
              <a:t>10.1016/j.atmosres.2005.09.015</a:t>
            </a:r>
            <a:r>
              <a:rPr lang="en-US" sz="1200" smtClean="0">
                <a:solidFill>
                  <a:schemeClr val="bg1">
                    <a:lumMod val="85000"/>
                  </a:schemeClr>
                </a:solidFill>
                <a:latin typeface="Arial" panose="020B0604020202020204" pitchFamily="34" charset="0"/>
                <a:ea typeface="SimSun" panose="02010600030101010101" pitchFamily="2" charset="-122"/>
                <a:cs typeface="Arial" panose="020B0604020202020204" pitchFamily="34" charset="0"/>
              </a:rPr>
              <a:t>.</a:t>
            </a:r>
          </a:p>
          <a:p>
            <a:pPr>
              <a:spcAft>
                <a:spcPts val="0"/>
              </a:spcAft>
            </a:pPr>
            <a:endParaRPr lang="en-US" sz="1200">
              <a:solidFill>
                <a:schemeClr val="bg1">
                  <a:lumMod val="85000"/>
                </a:schemeClr>
              </a:solidFill>
              <a:latin typeface="Arial" panose="020B0604020202020204" pitchFamily="34" charset="0"/>
              <a:ea typeface="SimSun" panose="02010600030101010101" pitchFamily="2" charset="-122"/>
              <a:cs typeface="Arial" panose="020B0604020202020204" pitchFamily="34" charset="0"/>
            </a:endParaRPr>
          </a:p>
          <a:p>
            <a:r>
              <a:rPr lang="en-US" sz="1200">
                <a:solidFill>
                  <a:schemeClr val="bg1">
                    <a:lumMod val="85000"/>
                  </a:schemeClr>
                </a:solidFill>
                <a:latin typeface="Arial" panose="020B0604020202020204" pitchFamily="34" charset="0"/>
                <a:cs typeface="Arial" panose="020B0604020202020204" pitchFamily="34" charset="0"/>
              </a:rPr>
              <a:t>Setvák M., Lindsey D. T., Rabin R. M., Wang P. K., Demeterová A., 2008:  Indication of water vapor transport into the lower stratosphere above midlatitude convective storms: Meteosat Second Generation satellite observations and radiative transfer model simulations. </a:t>
            </a:r>
            <a:r>
              <a:rPr lang="en-US" sz="1200" i="1">
                <a:solidFill>
                  <a:schemeClr val="bg1">
                    <a:lumMod val="85000"/>
                  </a:schemeClr>
                </a:solidFill>
                <a:latin typeface="Arial" panose="020B0604020202020204" pitchFamily="34" charset="0"/>
                <a:cs typeface="Arial" panose="020B0604020202020204" pitchFamily="34" charset="0"/>
              </a:rPr>
              <a:t>Atmos. Research</a:t>
            </a:r>
            <a:r>
              <a:rPr lang="en-US" sz="1200">
                <a:solidFill>
                  <a:schemeClr val="bg1">
                    <a:lumMod val="85000"/>
                  </a:schemeClr>
                </a:solidFill>
                <a:latin typeface="Arial" panose="020B0604020202020204" pitchFamily="34" charset="0"/>
                <a:cs typeface="Arial" panose="020B0604020202020204" pitchFamily="34" charset="0"/>
              </a:rPr>
              <a:t>, 89, p. 170-180, DOI: </a:t>
            </a:r>
            <a:r>
              <a:rPr lang="en-US" sz="1200" u="sng">
                <a:solidFill>
                  <a:schemeClr val="bg1">
                    <a:lumMod val="85000"/>
                  </a:schemeClr>
                </a:solidFill>
                <a:latin typeface="Arial" panose="020B0604020202020204" pitchFamily="34" charset="0"/>
                <a:cs typeface="Arial" panose="020B0604020202020204" pitchFamily="34" charset="0"/>
                <a:hlinkClick r:id="rId5"/>
              </a:rPr>
              <a:t>10.1016/j.atmosres.2007.11.031</a:t>
            </a:r>
            <a:r>
              <a:rPr lang="en-US" sz="1200">
                <a:solidFill>
                  <a:schemeClr val="bg1">
                    <a:lumMod val="85000"/>
                  </a:schemeClr>
                </a:solidFill>
                <a:latin typeface="Arial" panose="020B0604020202020204" pitchFamily="34" charset="0"/>
                <a:cs typeface="Arial" panose="020B0604020202020204" pitchFamily="34" charset="0"/>
              </a:rPr>
              <a:t>.</a:t>
            </a:r>
          </a:p>
          <a:p>
            <a:pPr>
              <a:spcAft>
                <a:spcPts val="0"/>
              </a:spcAft>
            </a:pPr>
            <a:endParaRPr lang="en-US"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endParaRPr>
          </a:p>
          <a:p>
            <a:pPr>
              <a:spcAft>
                <a:spcPts val="0"/>
              </a:spcAft>
            </a:pPr>
            <a:r>
              <a:rPr lang="en-US"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Wang P. K., Setvák M., Lyons W., Schmid W., Lin H-M., 2009:  Further evidences of deep convective vertical transport of water vapor through the tropopause. Atmos. Research, 94, p. 400-408, DOI: </a:t>
            </a:r>
            <a:r>
              <a:rPr lang="en-US"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hlinkClick r:id="rId6"/>
              </a:rPr>
              <a:t>10.1016/j.atmosres.2009.06.018</a:t>
            </a:r>
            <a:r>
              <a:rPr lang="en-US"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 </a:t>
            </a:r>
          </a:p>
          <a:p>
            <a:pPr>
              <a:spcAft>
                <a:spcPts val="0"/>
              </a:spcAft>
            </a:pPr>
            <a:endParaRPr lang="en-US"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endParaRPr>
          </a:p>
          <a:p>
            <a:pPr>
              <a:spcAft>
                <a:spcPts val="0"/>
              </a:spcAft>
            </a:pPr>
            <a:r>
              <a:rPr lang="en-US"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Putsay M., Simon A., Setvák M.; Szenyán I., Kerkmann J., 2013:  Simultaneous observation of above-anvil ice plume and plume-shaped BTD anomaly atop a convective storm. Atmos. Research, 123, p. 293-304. DOI: </a:t>
            </a:r>
            <a:r>
              <a:rPr lang="en-US"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hlinkClick r:id="rId7"/>
              </a:rPr>
              <a:t>10.1016/j.atmosres.2012.07.025</a:t>
            </a:r>
            <a:r>
              <a:rPr lang="en-US"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 </a:t>
            </a:r>
            <a:endParaRPr lang="en-US"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endParaRPr>
          </a:p>
          <a:p>
            <a:pPr>
              <a:spcAft>
                <a:spcPts val="0"/>
              </a:spcAft>
            </a:pPr>
            <a:endParaRPr lang="en-US"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endParaRPr>
          </a:p>
          <a:p>
            <a:pPr>
              <a:spcAft>
                <a:spcPts val="0"/>
              </a:spcAft>
            </a:pPr>
            <a:r>
              <a:rPr lang="cs-CZ"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Šťástka J., Radová M., 2013: </a:t>
            </a:r>
            <a:r>
              <a:rPr lang="en-US"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Detection and analysis of anomalies in the brightness temperature difference field using MSG rapid scan </a:t>
            </a:r>
            <a:r>
              <a:rPr lang="en-US"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data</a:t>
            </a:r>
            <a:r>
              <a:rPr lang="cs-CZ"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 </a:t>
            </a:r>
            <a:r>
              <a:rPr lang="en-US"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Atmos</a:t>
            </a:r>
            <a:r>
              <a:rPr lang="en-US"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 Research, </a:t>
            </a:r>
            <a:r>
              <a:rPr lang="cs-CZ"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123</a:t>
            </a:r>
            <a:r>
              <a:rPr lang="en-US"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 </a:t>
            </a:r>
            <a:r>
              <a:rPr lang="en-US"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p. </a:t>
            </a:r>
            <a:r>
              <a:rPr lang="cs-CZ"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354</a:t>
            </a:r>
            <a:r>
              <a:rPr lang="en-US"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a:t>
            </a:r>
            <a:r>
              <a:rPr lang="cs-CZ"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359</a:t>
            </a:r>
            <a:r>
              <a:rPr lang="en-US"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 </a:t>
            </a:r>
            <a:r>
              <a:rPr lang="en-US"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DOI: </a:t>
            </a:r>
            <a:r>
              <a:rPr lang="en-US"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hlinkClick r:id="rId8"/>
              </a:rPr>
              <a:t>10.1016/j.atmosres.2012.05.015</a:t>
            </a:r>
            <a:r>
              <a:rPr lang="cs-CZ"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a:t>
            </a:r>
            <a:endParaRPr lang="en-US"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endParaRPr>
          </a:p>
          <a:p>
            <a:pPr>
              <a:spcAft>
                <a:spcPts val="0"/>
              </a:spcAft>
            </a:pPr>
            <a:endParaRPr lang="en-US"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endParaRPr>
          </a:p>
          <a:p>
            <a:pPr>
              <a:spcAft>
                <a:spcPts val="0"/>
              </a:spcAft>
            </a:pPr>
            <a:r>
              <a:rPr lang="cs-CZ"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Šťástka J., 2018: Konvektivní bouře a vodní pára ve spodní </a:t>
            </a:r>
            <a:r>
              <a:rPr lang="cs-CZ"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stratosféře. Dizertační práce, Katedra fyziky atmosféry MFF UK, Praha, </a:t>
            </a:r>
            <a:r>
              <a:rPr lang="en-US" sz="1200" smtClean="0">
                <a:hlinkClick r:id="rId9"/>
              </a:rPr>
              <a:t>http</a:t>
            </a:r>
            <a:r>
              <a:rPr lang="en-US" sz="1200">
                <a:hlinkClick r:id="rId9"/>
              </a:rPr>
              <a:t>://</a:t>
            </a:r>
            <a:r>
              <a:rPr lang="en-US" sz="1200" smtClean="0">
                <a:hlinkClick r:id="rId9"/>
              </a:rPr>
              <a:t>hdl.handle.net/20.500.11956/103578</a:t>
            </a:r>
            <a:r>
              <a:rPr lang="cs-CZ" sz="1200" smtClean="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rPr>
              <a:t> (in Czech only).</a:t>
            </a:r>
            <a:endParaRPr lang="en-US" sz="1200">
              <a:solidFill>
                <a:schemeClr val="bg1">
                  <a:lumMod val="85000"/>
                </a:schemeClr>
              </a:solidFill>
              <a:latin typeface="Arial" panose="020B0604020202020204" pitchFamily="34" charset="0"/>
              <a:ea typeface="Times New Roman" panose="02020603050405020304" pitchFamily="18" charset="0"/>
              <a:cs typeface="Arial" panose="020B0604020202020204" pitchFamily="34" charset="0"/>
            </a:endParaRPr>
          </a:p>
        </p:txBody>
      </p:sp>
      <p:sp>
        <p:nvSpPr>
          <p:cNvPr id="3" name="Text Box 5"/>
          <p:cNvSpPr txBox="1">
            <a:spLocks noChangeArrowheads="1"/>
          </p:cNvSpPr>
          <p:nvPr/>
        </p:nvSpPr>
        <p:spPr bwMode="auto">
          <a:xfrm>
            <a:off x="262786" y="141394"/>
            <a:ext cx="8271614" cy="307777"/>
          </a:xfrm>
          <a:prstGeom prst="rect">
            <a:avLst/>
          </a:prstGeom>
          <a:noFill/>
          <a:ln w="9525">
            <a:noFill/>
            <a:miter lim="800000"/>
            <a:headEnd/>
            <a:tailEnd/>
          </a:ln>
          <a:effectLst/>
        </p:spPr>
        <p:txBody>
          <a:bodyPr wrap="square">
            <a:spAutoFit/>
          </a:bodyPr>
          <a:lstStyle/>
          <a:p>
            <a:pPr>
              <a:defRPr/>
            </a:pPr>
            <a:r>
              <a:rPr lang="en-US" sz="1400" b="1" dirty="0" smtClean="0">
                <a:solidFill>
                  <a:schemeClr val="bg1">
                    <a:lumMod val="85000"/>
                  </a:schemeClr>
                </a:solidFill>
                <a:latin typeface="Arial" panose="020B0604020202020204" pitchFamily="34" charset="0"/>
                <a:cs typeface="Arial" panose="020B0604020202020204" pitchFamily="34" charset="0"/>
              </a:rPr>
              <a:t>BTD  (WV absorption band – IR window </a:t>
            </a:r>
            <a:r>
              <a:rPr lang="en-US" sz="1400" b="1" smtClean="0">
                <a:solidFill>
                  <a:schemeClr val="bg1">
                    <a:lumMod val="85000"/>
                  </a:schemeClr>
                </a:solidFill>
                <a:latin typeface="Arial" panose="020B0604020202020204" pitchFamily="34" charset="0"/>
                <a:cs typeface="Arial" panose="020B0604020202020204" pitchFamily="34" charset="0"/>
              </a:rPr>
              <a:t>band)  –  </a:t>
            </a:r>
            <a:r>
              <a:rPr lang="cs-CZ" sz="1400" b="1" smtClean="0">
                <a:solidFill>
                  <a:schemeClr val="bg1">
                    <a:lumMod val="85000"/>
                  </a:schemeClr>
                </a:solidFill>
                <a:latin typeface="Arial" panose="020B0604020202020204" pitchFamily="34" charset="0"/>
                <a:cs typeface="Arial" panose="020B0604020202020204" pitchFamily="34" charset="0"/>
              </a:rPr>
              <a:t>references</a:t>
            </a:r>
            <a:r>
              <a:rPr lang="en-US" sz="1400" b="1" smtClean="0">
                <a:solidFill>
                  <a:schemeClr val="bg1">
                    <a:lumMod val="85000"/>
                  </a:schemeClr>
                </a:solidFill>
                <a:latin typeface="Arial" panose="020B0604020202020204" pitchFamily="34" charset="0"/>
                <a:cs typeface="Arial" panose="020B0604020202020204" pitchFamily="34" charset="0"/>
              </a:rPr>
              <a:t> </a:t>
            </a:r>
            <a:endParaRPr lang="en-US" sz="1400" b="1" dirty="0">
              <a:solidFill>
                <a:schemeClr val="bg1">
                  <a:lumMod val="8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068754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 name="TextovéPole 2"/>
          <p:cNvSpPr txBox="1"/>
          <p:nvPr/>
        </p:nvSpPr>
        <p:spPr>
          <a:xfrm>
            <a:off x="9695804" y="5927832"/>
            <a:ext cx="1515158" cy="253916"/>
          </a:xfrm>
          <a:prstGeom prst="rect">
            <a:avLst/>
          </a:prstGeom>
          <a:noFill/>
        </p:spPr>
        <p:txBody>
          <a:bodyPr wrap="none" rtlCol="0">
            <a:spAutoFit/>
          </a:bodyPr>
          <a:lstStyle/>
          <a:p>
            <a:r>
              <a:rPr lang="en-US" sz="1050" b="1" dirty="0" smtClean="0">
                <a:solidFill>
                  <a:schemeClr val="bg1"/>
                </a:solidFill>
                <a:latin typeface="Arial" panose="020B0604020202020204" pitchFamily="34" charset="0"/>
                <a:cs typeface="Arial" panose="020B0604020202020204" pitchFamily="34" charset="0"/>
              </a:rPr>
              <a:t>THE END OF PART 3</a:t>
            </a:r>
            <a:endParaRPr lang="cs-CZ" sz="1050" b="1" dirty="0" smtClean="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106882"/>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Office">
  <a:themeElements>
    <a:clrScheme name="Vlastní 4">
      <a:dk1>
        <a:srgbClr val="222A35"/>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0B0F0"/>
      </a:hlink>
      <a:folHlink>
        <a:srgbClr val="A6587F"/>
      </a:folHlink>
    </a:clrScheme>
    <a:fontScheme name="Kancelář">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rtlCol="0">
        <a:spAutoFit/>
      </a:bodyPr>
      <a:lstStyle>
        <a:defPPr>
          <a:defRPr dirty="0" smtClean="0">
            <a:solidFill>
              <a:schemeClr val="bg1"/>
            </a:solidFill>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Motiv Office">
  <a:themeElements>
    <a:clrScheme name="Kancelář">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celář">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3884</TotalTime>
  <Words>6402</Words>
  <Application>Microsoft Office PowerPoint</Application>
  <PresentationFormat>Širokoúhlá obrazovka</PresentationFormat>
  <Paragraphs>578</Paragraphs>
  <Slides>121</Slides>
  <Notes>0</Notes>
  <HiddenSlides>2</HiddenSlides>
  <MMClips>2</MMClips>
  <ScaleCrop>false</ScaleCrop>
  <HeadingPairs>
    <vt:vector size="8" baseType="variant">
      <vt:variant>
        <vt:lpstr>Použitá písma</vt:lpstr>
      </vt:variant>
      <vt:variant>
        <vt:i4>9</vt:i4>
      </vt:variant>
      <vt:variant>
        <vt:lpstr>Motiv</vt:lpstr>
      </vt:variant>
      <vt:variant>
        <vt:i4>1</vt:i4>
      </vt:variant>
      <vt:variant>
        <vt:lpstr>Vložené servery OLE</vt:lpstr>
      </vt:variant>
      <vt:variant>
        <vt:i4>2</vt:i4>
      </vt:variant>
      <vt:variant>
        <vt:lpstr>Nadpisy snímků</vt:lpstr>
      </vt:variant>
      <vt:variant>
        <vt:i4>121</vt:i4>
      </vt:variant>
    </vt:vector>
  </HeadingPairs>
  <TitlesOfParts>
    <vt:vector size="133" baseType="lpstr">
      <vt:lpstr>SimSun</vt:lpstr>
      <vt:lpstr>Adobe Ming Std L</vt:lpstr>
      <vt:lpstr>Arial</vt:lpstr>
      <vt:lpstr>Arial Black</vt:lpstr>
      <vt:lpstr>Calibri</vt:lpstr>
      <vt:lpstr>Calibri Light</vt:lpstr>
      <vt:lpstr>Times New Roman</vt:lpstr>
      <vt:lpstr>Verdana</vt:lpstr>
      <vt:lpstr>Wingdings</vt:lpstr>
      <vt:lpstr>Motiv Office</vt:lpstr>
      <vt:lpstr>Equation</vt:lpstr>
      <vt:lpstr>Image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Martin Setvák</dc:creator>
  <cp:lastModifiedBy>Martin</cp:lastModifiedBy>
  <cp:revision>327</cp:revision>
  <dcterms:created xsi:type="dcterms:W3CDTF">2023-08-19T07:06:06Z</dcterms:created>
  <dcterms:modified xsi:type="dcterms:W3CDTF">2025-05-06T11:50:04Z</dcterms:modified>
</cp:coreProperties>
</file>