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2"/>
  </p:notesMasterIdLst>
  <p:sldIdLst>
    <p:sldId id="256" r:id="rId2"/>
    <p:sldId id="257" r:id="rId3"/>
    <p:sldId id="416" r:id="rId4"/>
    <p:sldId id="419" r:id="rId5"/>
    <p:sldId id="482" r:id="rId6"/>
    <p:sldId id="426" r:id="rId7"/>
    <p:sldId id="425" r:id="rId8"/>
    <p:sldId id="424" r:id="rId9"/>
    <p:sldId id="428" r:id="rId10"/>
    <p:sldId id="429" r:id="rId11"/>
    <p:sldId id="422" r:id="rId12"/>
    <p:sldId id="432" r:id="rId13"/>
    <p:sldId id="433" r:id="rId14"/>
    <p:sldId id="434" r:id="rId15"/>
    <p:sldId id="435" r:id="rId16"/>
    <p:sldId id="436" r:id="rId17"/>
    <p:sldId id="437" r:id="rId18"/>
    <p:sldId id="438" r:id="rId19"/>
    <p:sldId id="444" r:id="rId20"/>
    <p:sldId id="430" r:id="rId21"/>
    <p:sldId id="421" r:id="rId22"/>
    <p:sldId id="431" r:id="rId23"/>
    <p:sldId id="427" r:id="rId24"/>
    <p:sldId id="439" r:id="rId25"/>
    <p:sldId id="440" r:id="rId26"/>
    <p:sldId id="445" r:id="rId27"/>
    <p:sldId id="446" r:id="rId28"/>
    <p:sldId id="443" r:id="rId29"/>
    <p:sldId id="442" r:id="rId30"/>
    <p:sldId id="441" r:id="rId31"/>
    <p:sldId id="448" r:id="rId32"/>
    <p:sldId id="412" r:id="rId33"/>
    <p:sldId id="415" r:id="rId34"/>
    <p:sldId id="389" r:id="rId35"/>
    <p:sldId id="390" r:id="rId36"/>
    <p:sldId id="449" r:id="rId37"/>
    <p:sldId id="450" r:id="rId38"/>
    <p:sldId id="455" r:id="rId39"/>
    <p:sldId id="468" r:id="rId40"/>
    <p:sldId id="456" r:id="rId41"/>
    <p:sldId id="457" r:id="rId42"/>
    <p:sldId id="458" r:id="rId43"/>
    <p:sldId id="459" r:id="rId44"/>
    <p:sldId id="460" r:id="rId45"/>
    <p:sldId id="461" r:id="rId46"/>
    <p:sldId id="462" r:id="rId47"/>
    <p:sldId id="464" r:id="rId48"/>
    <p:sldId id="465" r:id="rId49"/>
    <p:sldId id="466" r:id="rId50"/>
    <p:sldId id="467" r:id="rId51"/>
    <p:sldId id="463" r:id="rId52"/>
    <p:sldId id="410" r:id="rId53"/>
    <p:sldId id="480" r:id="rId54"/>
    <p:sldId id="399" r:id="rId55"/>
    <p:sldId id="485" r:id="rId56"/>
    <p:sldId id="483" r:id="rId57"/>
    <p:sldId id="484" r:id="rId58"/>
    <p:sldId id="391" r:id="rId59"/>
    <p:sldId id="392" r:id="rId60"/>
    <p:sldId id="363" r:id="rId61"/>
    <p:sldId id="364" r:id="rId62"/>
    <p:sldId id="479" r:id="rId63"/>
    <p:sldId id="346" r:id="rId64"/>
    <p:sldId id="400" r:id="rId65"/>
    <p:sldId id="396" r:id="rId66"/>
    <p:sldId id="397" r:id="rId67"/>
    <p:sldId id="481" r:id="rId68"/>
    <p:sldId id="334" r:id="rId69"/>
    <p:sldId id="469" r:id="rId70"/>
    <p:sldId id="470" r:id="rId71"/>
  </p:sldIdLst>
  <p:sldSz cx="12192000" cy="6858000"/>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45454"/>
    <a:srgbClr val="404140"/>
    <a:srgbClr val="000000"/>
    <a:srgbClr val="20202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4995" autoAdjust="0"/>
    <p:restoredTop sz="94660"/>
  </p:normalViewPr>
  <p:slideViewPr>
    <p:cSldViewPr snapToGrid="0">
      <p:cViewPr varScale="1">
        <p:scale>
          <a:sx n="161" d="100"/>
          <a:sy n="161" d="100"/>
        </p:scale>
        <p:origin x="222" y="144"/>
      </p:cViewPr>
      <p:guideLst/>
    </p:cSldViewPr>
  </p:slideViewPr>
  <p:notesTextViewPr>
    <p:cViewPr>
      <p:scale>
        <a:sx n="1" d="1"/>
        <a:sy n="1" d="1"/>
      </p:scale>
      <p:origin x="0" y="0"/>
    </p:cViewPr>
  </p:notesTextViewPr>
  <p:sorterViewPr>
    <p:cViewPr varScale="1">
      <p:scale>
        <a:sx n="1" d="1"/>
        <a:sy n="1" d="1"/>
      </p:scale>
      <p:origin x="0" y="-669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F4E70F-62C8-4FF9-BAC6-C8122E2519DC}" type="datetimeFigureOut">
              <a:rPr lang="cs-CZ" smtClean="0"/>
              <a:t>20.05.2026</a:t>
            </a:fld>
            <a:endParaRPr lang="cs-CZ"/>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8DE464-43D8-4FCE-9A18-07E923F85E4C}" type="slidenum">
              <a:rPr lang="cs-CZ" smtClean="0"/>
              <a:t>‹#›</a:t>
            </a:fld>
            <a:endParaRPr lang="cs-CZ"/>
          </a:p>
        </p:txBody>
      </p:sp>
    </p:spTree>
    <p:extLst>
      <p:ext uri="{BB962C8B-B14F-4D97-AF65-F5344CB8AC3E}">
        <p14:creationId xmlns:p14="http://schemas.microsoft.com/office/powerpoint/2010/main" val="251825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1524000" y="1122363"/>
            <a:ext cx="9144000" cy="2387600"/>
          </a:xfrm>
        </p:spPr>
        <p:txBody>
          <a:bodyPr anchor="b"/>
          <a:lstStyle>
            <a:lvl1pPr algn="ctr">
              <a:defRPr sz="6000"/>
            </a:lvl1pPr>
          </a:lstStyle>
          <a:p>
            <a:r>
              <a:rPr lang="cs-CZ" smtClean="0"/>
              <a:t>Kliknutím lze upravit styl.</a:t>
            </a:r>
            <a:endParaRPr lang="cs-CZ"/>
          </a:p>
        </p:txBody>
      </p:sp>
      <p:sp>
        <p:nvSpPr>
          <p:cNvPr id="3" name="Podnadpis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F91059B-798B-48B4-B0C8-102AE7944DAD}" type="datetimeFigureOut">
              <a:rPr lang="cs-CZ" smtClean="0"/>
              <a:t>20.05.2026</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2752405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F91059B-798B-48B4-B0C8-102AE7944DAD}" type="datetimeFigureOut">
              <a:rPr lang="cs-CZ" smtClean="0"/>
              <a:t>20.05.2026</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2414623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831850" y="1709738"/>
            <a:ext cx="10515600" cy="2852737"/>
          </a:xfrm>
        </p:spPr>
        <p:txBody>
          <a:bodyPr anchor="b"/>
          <a:lstStyle>
            <a:lvl1pPr>
              <a:defRPr sz="6000"/>
            </a:lvl1pPr>
          </a:lstStyle>
          <a:p>
            <a:r>
              <a:rPr lang="cs-CZ" smtClean="0"/>
              <a:t>Kliknutím lze upravit styl.</a:t>
            </a:r>
            <a:endParaRPr lang="cs-CZ"/>
          </a:p>
        </p:txBody>
      </p:sp>
      <p:sp>
        <p:nvSpPr>
          <p:cNvPr id="3" name="Zástupný symbol pro text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F91059B-798B-48B4-B0C8-102AE7944DAD}" type="datetimeFigureOut">
              <a:rPr lang="cs-CZ" smtClean="0"/>
              <a:t>20.05.2026</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1595645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838200" y="1825625"/>
            <a:ext cx="5181600" cy="435133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6172200" y="1825625"/>
            <a:ext cx="5181600" cy="435133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F91059B-798B-48B4-B0C8-102AE7944DAD}" type="datetimeFigureOut">
              <a:rPr lang="cs-CZ" smtClean="0"/>
              <a:t>20.05.2026</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1306335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839788" y="365125"/>
            <a:ext cx="10515600" cy="1325563"/>
          </a:xfrm>
        </p:spPr>
        <p:txBody>
          <a:bodyPr/>
          <a:lstStyle/>
          <a:p>
            <a:r>
              <a:rPr lang="cs-CZ" smtClean="0"/>
              <a:t>Kliknutím lze upravit styl.</a:t>
            </a:r>
            <a:endParaRPr lang="cs-CZ"/>
          </a:p>
        </p:txBody>
      </p:sp>
      <p:sp>
        <p:nvSpPr>
          <p:cNvPr id="3" name="Zástupný symbol pro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839788" y="2505075"/>
            <a:ext cx="5157787" cy="36845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172200" y="2505075"/>
            <a:ext cx="5183188" cy="36845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F91059B-798B-48B4-B0C8-102AE7944DAD}" type="datetimeFigureOut">
              <a:rPr lang="cs-CZ" smtClean="0"/>
              <a:t>20.05.2026</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1738561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F91059B-798B-48B4-B0C8-102AE7944DAD}" type="datetimeFigureOut">
              <a:rPr lang="cs-CZ" smtClean="0"/>
              <a:t>20.05.2026</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3181031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F91059B-798B-48B4-B0C8-102AE7944DAD}" type="datetimeFigureOut">
              <a:rPr lang="cs-CZ" smtClean="0"/>
              <a:t>20.05.2026</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3980581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39788" y="457200"/>
            <a:ext cx="3932237" cy="1600200"/>
          </a:xfrm>
        </p:spPr>
        <p:txBody>
          <a:bodyPr anchor="b"/>
          <a:lstStyle>
            <a:lvl1pPr>
              <a:defRPr sz="3200"/>
            </a:lvl1pPr>
          </a:lstStyle>
          <a:p>
            <a:r>
              <a:rPr lang="cs-CZ" smtClean="0"/>
              <a:t>Kliknutím lze upravit styl.</a:t>
            </a:r>
            <a:endParaRPr lang="cs-CZ"/>
          </a:p>
        </p:txBody>
      </p:sp>
      <p:sp>
        <p:nvSpPr>
          <p:cNvPr id="3" name="Zástupný symbol pro obsah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F91059B-798B-48B4-B0C8-102AE7944DAD}" type="datetimeFigureOut">
              <a:rPr lang="cs-CZ" smtClean="0"/>
              <a:t>20.05.2026</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3716659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39788" y="457200"/>
            <a:ext cx="3932237" cy="1600200"/>
          </a:xfrm>
        </p:spPr>
        <p:txBody>
          <a:bodyPr anchor="b"/>
          <a:lstStyle>
            <a:lvl1pPr>
              <a:defRPr sz="3200"/>
            </a:lvl1pPr>
          </a:lstStyle>
          <a:p>
            <a:r>
              <a:rPr lang="cs-CZ" smtClean="0"/>
              <a:t>Kliknutím lze upravit styl.</a:t>
            </a:r>
            <a:endParaRPr lang="cs-CZ"/>
          </a:p>
        </p:txBody>
      </p:sp>
      <p:sp>
        <p:nvSpPr>
          <p:cNvPr id="3" name="Zástupný symbol pro obrázek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F91059B-798B-48B4-B0C8-102AE7944DAD}" type="datetimeFigureOut">
              <a:rPr lang="cs-CZ" smtClean="0"/>
              <a:t>20.05.2026</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2354017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F91059B-798B-48B4-B0C8-102AE7944DAD}" type="datetimeFigureOut">
              <a:rPr lang="cs-CZ" smtClean="0"/>
              <a:t>20.05.2026</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1779643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8724900" y="365125"/>
            <a:ext cx="2628900" cy="5811838"/>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838200" y="365125"/>
            <a:ext cx="7734300" cy="5811838"/>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F91059B-798B-48B4-B0C8-102AE7944DAD}" type="datetimeFigureOut">
              <a:rPr lang="cs-CZ" smtClean="0"/>
              <a:t>20.05.2026</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543268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02020"/>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1059B-798B-48B4-B0C8-102AE7944DAD}" type="datetimeFigureOut">
              <a:rPr lang="cs-CZ" smtClean="0"/>
              <a:t>20.05.2026</a:t>
            </a:fld>
            <a:endParaRPr lang="cs-CZ"/>
          </a:p>
        </p:txBody>
      </p:sp>
      <p:sp>
        <p:nvSpPr>
          <p:cNvPr id="5" name="Zástupný symbol pro zápatí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F413A0-1227-437C-8C62-086DB2ED4870}" type="slidenum">
              <a:rPr lang="cs-CZ" smtClean="0"/>
              <a:t>‹#›</a:t>
            </a:fld>
            <a:endParaRPr lang="cs-CZ"/>
          </a:p>
        </p:txBody>
      </p:sp>
    </p:spTree>
    <p:extLst>
      <p:ext uri="{BB962C8B-B14F-4D97-AF65-F5344CB8AC3E}">
        <p14:creationId xmlns:p14="http://schemas.microsoft.com/office/powerpoint/2010/main" val="3201613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lakeheadu.ca/sites/default/files/uploads/53/outlines/2015-16/GEOG2331/2331_Lecture18_Thunderstorms_F15%20(1).pdf" TargetMode="External"/><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hyperlink" Target="http://slovnik.cmes.cz/fulltext/shelf%20cloud" TargetMode="External"/><Relationship Id="rId4" Type="http://schemas.openxmlformats.org/officeDocument/2006/relationships/hyperlink" Target="https://glossary.ametsoc.org/wiki/Shelf_clou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setvak.cz/timelapse/2021/20210713_1752-1855utc_Kacerov_shelf-cloud_1920x1080_H264.mp4" TargetMode="External"/><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hyperlink" Target="https://www.setvak.cz/timelapse/2021.html"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setvak.cz/timelapse/2013.html" TargetMode="External"/><Relationship Id="rId3" Type="http://schemas.openxmlformats.org/officeDocument/2006/relationships/hyperlink" Target="https://www.setvak.cz/timelapse/2021.html" TargetMode="External"/><Relationship Id="rId7" Type="http://schemas.openxmlformats.org/officeDocument/2006/relationships/hyperlink" Target="https://www.setvak.cz/timelapse/2013/20130819_1210-1229utc_Libus.mp4" TargetMode="External"/><Relationship Id="rId2" Type="http://schemas.openxmlformats.org/officeDocument/2006/relationships/hyperlink" Target="https://www.setvak.cz/timelapse/2021/20210629_1900-1945utc_Kacerov_shelf-cloud_1728x1080_H264.mp4" TargetMode="External"/><Relationship Id="rId1" Type="http://schemas.openxmlformats.org/officeDocument/2006/relationships/slideLayout" Target="../slideLayouts/slideLayout1.xml"/><Relationship Id="rId6" Type="http://schemas.openxmlformats.org/officeDocument/2006/relationships/hyperlink" Target="https://www.setvak.cz/timelapse/2015.html" TargetMode="External"/><Relationship Id="rId5" Type="http://schemas.openxmlformats.org/officeDocument/2006/relationships/hyperlink" Target="https://www.setvak.cz/timelapse/2015/20150614_1836-1906utc_Praha-Kacerov_1800x1080.mp4" TargetMode="External"/><Relationship Id="rId10" Type="http://schemas.openxmlformats.org/officeDocument/2006/relationships/hyperlink" Target="https://www.setvak.cz/timelapse/2012.html" TargetMode="External"/><Relationship Id="rId4" Type="http://schemas.openxmlformats.org/officeDocument/2006/relationships/hyperlink" Target="https://www.setvak.cz/timelapse/2021/20210808_1842-1850utc_Kacerov_1920x1080_H264.mp4" TargetMode="External"/><Relationship Id="rId9" Type="http://schemas.openxmlformats.org/officeDocument/2006/relationships/hyperlink" Target="https://www.setvak.cz/timelapse/2012/20120822_0503-0527utc_Praha-Libus.mp4"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lakeheadu.ca/sites/default/files/uploads/53/outlines/2015-16/GEOG2331/2331_Lecture18_Thunderstorms_F15%20(1).pdf" TargetMode="External"/><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hyperlink" Target="http://slovnik.cmes.cz/fulltext/roll%20cloud" TargetMode="External"/><Relationship Id="rId4" Type="http://schemas.openxmlformats.org/officeDocument/2006/relationships/hyperlink" Target="https://glossary.ametsoc.org/wiki/Roll_cloud"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setvak.cz/timelapse/2022/20220620_0635-0720utc_roll-cloud_Kacerov_x264_1920x1080.mp4" TargetMode="External"/><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hyperlink" Target="https://www.setvak.cz/timelapse/2022.html"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hyperlink" Target="https://glossary.ametsoc.org/wiki/Outflow_boundary"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s://user.eumetsat.int/resources/case-studies/outflow-from-convective-storm-over-mauritania" TargetMode="External"/><Relationship Id="rId5" Type="http://schemas.openxmlformats.org/officeDocument/2006/relationships/image" Target="../media/image7.png"/><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xml"/><Relationship Id="rId4" Type="http://schemas.openxmlformats.org/officeDocument/2006/relationships/hyperlink" Target="https://user.eumetsat.int/resources/case-studies/misr-3-d-images-of-convective-storms"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worldview.earthdata.nasa.gov/?v=103.49175441620636,-25.849462015935096,130.76020219432655,-10.652983306253539&amp;l=Coastlines_15m(hidden),Reference_Features_15m(hidden),Graticule_15m(hidden),OrbitTracks_NOAA-21_Ascending(hidden),OrbitTracks_NOAA-20_Ascending(hidden),OrbitTracks_Suomi_NPP_Ascending(hidden),OrbitTracks_Aqua_Ascending(hidden),OrbitTracks_Terra_Descending(hidden),VIIRS_NOAA21_Brightness_Temp_BandI5_Day(hidden),VIIRS_NOAA20_Brightness_Temp_BandI5_Day(hidden),VIIRS_SNPP_Brightness_Temp_BandI5_Day(hidden),MODIS_Aqua_Brightness_Temp_Band31_Day(hidden),MODIS_Terra_Brightness_Temp_Band31_Day(hidden),MODIS_Combined_MAIAC_L2G_AerosolOpticalDepth(hidden),VIIRS_SNPP_AOT_Dark_Target_Land_Ocean(hidden),VIIRS_SNPP_AOT_Deep_Blue_Best_Estimate(hidden),VIIRS_NOAA21_CorrectedReflectance_TrueColor,VIIRS_NOAA20_CorrectedReflectance_TrueColor(hidden),VIIRS_SNPP_CorrectedReflectance_TrueColor(hidden),MODIS_Aqua_CorrectedReflectance_TrueColor(hidden),MODIS_Terra_CorrectedReflectance_TrueColor&amp;lg=false&amp;t=2023-11-25-T14:04:02Z" TargetMode="External"/><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glossary.ametsoc.org/wiki/Undular_bore" TargetMode="External"/><Relationship Id="rId2" Type="http://schemas.openxmlformats.org/officeDocument/2006/relationships/image" Target="../media/image23.jpg"/><Relationship Id="rId1" Type="http://schemas.openxmlformats.org/officeDocument/2006/relationships/slideLayout" Target="../slideLayouts/slideLayout1.xml"/><Relationship Id="rId6" Type="http://schemas.openxmlformats.org/officeDocument/2006/relationships/hyperlink" Target="https://www.abc.net.au/news/2022-10-23/glider-farewells-gulf-of-carpentaria-morning-glory/101561404" TargetMode="External"/><Relationship Id="rId5" Type="http://schemas.openxmlformats.org/officeDocument/2006/relationships/image" Target="../media/image24.png"/><Relationship Id="rId4" Type="http://schemas.openxmlformats.org/officeDocument/2006/relationships/hyperlink" Target="https://en.wikipedia.org/wiki/Undular_bore"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orldview.earthdata.nasa.gov/?v=-31.360430410966487,15.21675591166615,-9.374138334976465,27.46953326651476&amp;l=Coastlines_15m,Reference_Features_15m(hidden),Graticule_15m(hidden),OrbitTracks_NOAA-21_Ascending(hidden),OrbitTracks_NOAA-20_Ascending(hidden),OrbitTracks_Suomi_NPP_Ascending(hidden),OrbitTracks_Aqua_Ascending(hidden),OrbitTracks_Terra_Descending(hidden),VIIRS_NOAA21_Brightness_Temp_BandI5_Day(hidden),VIIRS_NOAA20_Brightness_Temp_BandI5_Day(hidden),VIIRS_SNPP_Brightness_Temp_BandI5_Day(hidden),MODIS_Aqua_Brightness_Temp_Band31_Day(hidden),MODIS_Terra_Brightness_Temp_Band31_Day(hidden),MODIS_Combined_MAIAC_L2G_AerosolOpticalDepth(hidden),VIIRS_SNPP_AOT_Dark_Target_Land_Ocean(hidden),VIIRS_SNPP_AOT_Deep_Blue_Best_Estimate(hidden),VIIRS_NOAA21_CorrectedReflectance_TrueColor(hidden),VIIRS_NOAA20_CorrectedReflectance_TrueColor(hidden),VIIRS_SNPP_CorrectedReflectance_TrueColor(hidden),MODIS_Aqua_CorrectedReflectance_TrueColor(hidden),MODIS_Terra_CorrectedReflectance_TrueColor&amp;lg=false&amp;t=2024-10-11-T15:43:25Z" TargetMode="External"/><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45.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6.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62.png"/><Relationship Id="rId4" Type="http://schemas.openxmlformats.org/officeDocument/2006/relationships/image" Target="../media/image61.png"/></Relationships>
</file>

<file path=ppt/slides/_rels/slide54.xml.rels><?xml version="1.0" encoding="UTF-8" standalone="yes"?>
<Relationships xmlns="http://schemas.openxmlformats.org/package/2006/relationships"><Relationship Id="rId3" Type="http://schemas.openxmlformats.org/officeDocument/2006/relationships/hyperlink" Target="http://www.atoptics.co.uk/highsky/airglow2.htm" TargetMode="External"/><Relationship Id="rId2" Type="http://schemas.openxmlformats.org/officeDocument/2006/relationships/image" Target="../media/image63.jpe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hyperlink" Target="https://eol.jsc.nasa.gov/searchphotos/photo.pl?mission=ISS043&amp;roll=E&amp;frame=108129" TargetMode="External"/><Relationship Id="rId2" Type="http://schemas.openxmlformats.org/officeDocument/2006/relationships/image" Target="../media/image64.jpeg"/><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1.xml"/><Relationship Id="rId5" Type="http://schemas.openxmlformats.org/officeDocument/2006/relationships/hyperlink" Target="http://www.instagram.com/yuribeletsky/" TargetMode="External"/><Relationship Id="rId4" Type="http://schemas.openxmlformats.org/officeDocument/2006/relationships/hyperlink" Target="https://www.facebook.com/yuribeletskyphoto" TargetMode="External"/></Relationships>
</file>

<file path=ppt/slides/_rels/slide57.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hyperlink" Target="https://www.setvak.cz/timelapse/2019.html" TargetMode="External"/><Relationship Id="rId2" Type="http://schemas.openxmlformats.org/officeDocument/2006/relationships/image" Target="../media/image67.png"/><Relationship Id="rId1" Type="http://schemas.openxmlformats.org/officeDocument/2006/relationships/slideLayout" Target="../slideLayouts/slideLayout1.xml"/><Relationship Id="rId6" Type="http://schemas.openxmlformats.org/officeDocument/2006/relationships/hyperlink" Target="https://www.setvak.cz/timelapse/2019/20190731-1900_20190801-0730utc_LaPalma_1680x1080_x264.mp4" TargetMode="External"/><Relationship Id="rId5" Type="http://schemas.microsoft.com/office/2007/relationships/hdphoto" Target="../media/hdphoto2.wdp"/><Relationship Id="rId4" Type="http://schemas.openxmlformats.org/officeDocument/2006/relationships/image" Target="../media/image68.png"/></Relationships>
</file>

<file path=ppt/slides/_rels/slide58.xml.rels><?xml version="1.0" encoding="UTF-8" standalone="yes"?>
<Relationships xmlns="http://schemas.openxmlformats.org/package/2006/relationships"><Relationship Id="rId3" Type="http://schemas.openxmlformats.org/officeDocument/2006/relationships/hyperlink" Target="https://www.flickr.com/photos/jeffdai/14845763849/" TargetMode="External"/><Relationship Id="rId2" Type="http://schemas.openxmlformats.org/officeDocument/2006/relationships/image" Target="../media/image69.jpe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hyperlink" Target="http://www.eumetsat.int/website/home/Images/ImageLibrary/DAT_2529304.html" TargetMode="External"/><Relationship Id="rId2" Type="http://schemas.openxmlformats.org/officeDocument/2006/relationships/hyperlink" Target="http://www.eumetsat.int/website/home/Images/ImageLibrary/DAT_2204046.html" TargetMode="External"/><Relationship Id="rId1" Type="http://schemas.openxmlformats.org/officeDocument/2006/relationships/slideLayout" Target="../slideLayouts/slideLayout1.xml"/><Relationship Id="rId4" Type="http://schemas.openxmlformats.org/officeDocument/2006/relationships/image" Target="../media/image70.png"/></Relationships>
</file>

<file path=ppt/slides/_rels/slide6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1.xml"/><Relationship Id="rId4" Type="http://schemas.openxmlformats.org/officeDocument/2006/relationships/image" Target="../media/image73.png"/></Relationships>
</file>

<file path=ppt/slides/_rels/slide6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1.xml"/><Relationship Id="rId4" Type="http://schemas.openxmlformats.org/officeDocument/2006/relationships/image" Target="../media/image76.gif"/></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1.pn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3" Type="http://schemas.openxmlformats.org/officeDocument/2006/relationships/hyperlink" Target="https://www.setvak.cz/presentations/2023-06-17-22_GW-v-atmosfere_Radostovice_Hvezdarna-Zdanice.pptx" TargetMode="External"/><Relationship Id="rId2" Type="http://schemas.openxmlformats.org/officeDocument/2006/relationships/hyperlink" Target="https://www.setvak.cz/presentations/2019-04-04_Setvak_DNB-a-airglow_FEL-Aldebaran.pdf" TargetMode="External"/><Relationship Id="rId1" Type="http://schemas.openxmlformats.org/officeDocument/2006/relationships/slideLayout" Target="../slideLayouts/slideLayout1.xml"/><Relationship Id="rId4" Type="http://schemas.openxmlformats.org/officeDocument/2006/relationships/hyperlink" Target="https://www.setvak.cz/presentations/2019-11-06_Setvak-Miller-Calbet_CGW-in-DNB-and-AIRS__ECSS2019-Krakow.pptx" TargetMode="Externa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ovéPole 1"/>
          <p:cNvSpPr txBox="1"/>
          <p:nvPr/>
        </p:nvSpPr>
        <p:spPr>
          <a:xfrm>
            <a:off x="1440000" y="1008990"/>
            <a:ext cx="9079858" cy="523220"/>
          </a:xfrm>
          <a:prstGeom prst="rect">
            <a:avLst/>
          </a:prstGeom>
          <a:noFill/>
        </p:spPr>
        <p:txBody>
          <a:bodyPr wrap="none" rtlCol="0">
            <a:spAutoFit/>
          </a:bodyPr>
          <a:lstStyle/>
          <a:p>
            <a:r>
              <a:rPr lang="cs-CZ" sz="2800" dirty="0" smtClean="0">
                <a:solidFill>
                  <a:schemeClr val="bg1"/>
                </a:solidFill>
                <a:latin typeface="Arial Black" panose="020B0A04020102020204" pitchFamily="34" charset="0"/>
                <a:cs typeface="Arial" panose="020B0604020202020204" pitchFamily="34" charset="0"/>
              </a:rPr>
              <a:t>CONVECTIVE STORMS FROM SATELLITES (</a:t>
            </a:r>
            <a:r>
              <a:rPr lang="en-US" sz="2800" dirty="0" smtClean="0">
                <a:solidFill>
                  <a:schemeClr val="bg1"/>
                </a:solidFill>
                <a:latin typeface="Arial Black" panose="020B0A04020102020204" pitchFamily="34" charset="0"/>
                <a:cs typeface="Arial" panose="020B0604020202020204" pitchFamily="34" charset="0"/>
              </a:rPr>
              <a:t>4</a:t>
            </a:r>
            <a:r>
              <a:rPr lang="cs-CZ" sz="2800" dirty="0" smtClean="0">
                <a:solidFill>
                  <a:schemeClr val="bg1"/>
                </a:solidFill>
                <a:latin typeface="Arial Black" panose="020B0A04020102020204" pitchFamily="34" charset="0"/>
                <a:cs typeface="Arial" panose="020B0604020202020204" pitchFamily="34" charset="0"/>
              </a:rPr>
              <a:t>)</a:t>
            </a:r>
          </a:p>
        </p:txBody>
      </p:sp>
      <p:sp>
        <p:nvSpPr>
          <p:cNvPr id="5" name="Podnadpis 2"/>
          <p:cNvSpPr txBox="1">
            <a:spLocks/>
          </p:cNvSpPr>
          <p:nvPr/>
        </p:nvSpPr>
        <p:spPr>
          <a:xfrm>
            <a:off x="1440000" y="2218974"/>
            <a:ext cx="9731713" cy="2021952"/>
          </a:xfrm>
          <a:prstGeom prst="rect">
            <a:avLst/>
          </a:prstGeom>
        </p:spPr>
        <p:txBody>
          <a:bodyPr>
            <a:noAutofit/>
          </a:bodyPr>
          <a:lstStyle>
            <a:lvl1pPr marL="128588" indent="-128588" algn="l" defTabSz="514350" rtl="0" eaLnBrk="1" latinLnBrk="0" hangingPunct="1">
              <a:lnSpc>
                <a:spcPct val="90000"/>
              </a:lnSpc>
              <a:spcBef>
                <a:spcPts val="563"/>
              </a:spcBef>
              <a:buFont typeface="Arial" panose="020B0604020202020204" pitchFamily="34" charset="0"/>
              <a:buChar char="•"/>
              <a:defRPr sz="1600"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40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00"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9pPr>
          </a:lstStyle>
          <a:p>
            <a:pPr marL="0" indent="0">
              <a:buFont typeface="Arial" panose="020B0604020202020204" pitchFamily="34" charset="0"/>
              <a:buNone/>
            </a:pPr>
            <a:r>
              <a:rPr lang="cs-CZ" sz="2800" dirty="0" smtClean="0">
                <a:solidFill>
                  <a:schemeClr val="bg1"/>
                </a:solidFill>
                <a:latin typeface="Arial"/>
              </a:rPr>
              <a:t>Martin Setvák</a:t>
            </a:r>
            <a:r>
              <a:rPr lang="en-US" sz="2800" dirty="0" smtClean="0">
                <a:solidFill>
                  <a:schemeClr val="bg1"/>
                </a:solidFill>
                <a:latin typeface="Arial"/>
              </a:rPr>
              <a:t>  	</a:t>
            </a:r>
            <a:endParaRPr lang="cs-CZ" sz="2800" dirty="0" smtClean="0">
              <a:solidFill>
                <a:schemeClr val="bg1"/>
              </a:solidFill>
              <a:latin typeface="Arial"/>
            </a:endParaRPr>
          </a:p>
          <a:p>
            <a:pPr marL="0" indent="0">
              <a:buFont typeface="Arial" panose="020B0604020202020204" pitchFamily="34" charset="0"/>
              <a:buNone/>
            </a:pPr>
            <a:r>
              <a:rPr lang="cs-CZ" sz="2000" dirty="0" smtClean="0">
                <a:solidFill>
                  <a:schemeClr val="bg1"/>
                </a:solidFill>
                <a:latin typeface="Arial"/>
              </a:rPr>
              <a:t>martin.setvak</a:t>
            </a:r>
            <a:r>
              <a:rPr lang="en-US" sz="2000" dirty="0" smtClean="0">
                <a:solidFill>
                  <a:schemeClr val="bg1"/>
                </a:solidFill>
                <a:latin typeface="Arial"/>
              </a:rPr>
              <a:t>@chmi.cz</a:t>
            </a:r>
          </a:p>
          <a:p>
            <a:pPr marL="0" indent="0">
              <a:buFont typeface="Arial" panose="020B0604020202020204" pitchFamily="34" charset="0"/>
              <a:buNone/>
            </a:pPr>
            <a:endParaRPr lang="en-US" sz="500" dirty="0" smtClean="0">
              <a:solidFill>
                <a:schemeClr val="bg1"/>
              </a:solidFill>
              <a:latin typeface="Arial"/>
            </a:endParaRPr>
          </a:p>
          <a:p>
            <a:pPr marL="0" indent="0">
              <a:buFont typeface="Arial" panose="020B0604020202020204" pitchFamily="34" charset="0"/>
              <a:buNone/>
            </a:pPr>
            <a:endParaRPr lang="cs-CZ" sz="2400" dirty="0">
              <a:solidFill>
                <a:schemeClr val="bg1"/>
              </a:solidFill>
              <a:latin typeface="Arial"/>
            </a:endParaRPr>
          </a:p>
          <a:p>
            <a:pPr marL="0" indent="0">
              <a:buFont typeface="Arial" panose="020B0604020202020204" pitchFamily="34" charset="0"/>
              <a:buNone/>
            </a:pPr>
            <a:r>
              <a:rPr lang="en-US" sz="2400" dirty="0" smtClean="0">
                <a:solidFill>
                  <a:schemeClr val="bg1"/>
                </a:solidFill>
                <a:latin typeface="Arial"/>
              </a:rPr>
              <a:t>Czech Hydrometeorological Institute</a:t>
            </a:r>
            <a:r>
              <a:rPr lang="cs-CZ" sz="2400" dirty="0" smtClean="0">
                <a:solidFill>
                  <a:schemeClr val="bg1"/>
                </a:solidFill>
                <a:latin typeface="Arial"/>
              </a:rPr>
              <a:t>,  </a:t>
            </a:r>
            <a:r>
              <a:rPr lang="en-US" sz="2400" dirty="0" smtClean="0">
                <a:solidFill>
                  <a:schemeClr val="bg1"/>
                </a:solidFill>
                <a:latin typeface="Arial"/>
              </a:rPr>
              <a:t>Satellite department</a:t>
            </a:r>
          </a:p>
          <a:p>
            <a:pPr marL="0" indent="0">
              <a:buFont typeface="Arial" panose="020B0604020202020204" pitchFamily="34" charset="0"/>
              <a:buNone/>
            </a:pPr>
            <a:endParaRPr lang="cs-CZ" sz="2800" dirty="0" smtClean="0">
              <a:solidFill>
                <a:schemeClr val="bg1"/>
              </a:solidFill>
              <a:latin typeface="Arial"/>
            </a:endParaRPr>
          </a:p>
        </p:txBody>
      </p:sp>
      <p:sp>
        <p:nvSpPr>
          <p:cNvPr id="6" name="TextovéPole 5"/>
          <p:cNvSpPr txBox="1"/>
          <p:nvPr/>
        </p:nvSpPr>
        <p:spPr>
          <a:xfrm>
            <a:off x="5012068" y="6308754"/>
            <a:ext cx="1274708" cy="230832"/>
          </a:xfrm>
          <a:prstGeom prst="rect">
            <a:avLst/>
          </a:prstGeom>
          <a:noFill/>
        </p:spPr>
        <p:txBody>
          <a:bodyPr wrap="none" rtlCol="0">
            <a:spAutoFit/>
          </a:bodyPr>
          <a:lstStyle/>
          <a:p>
            <a:r>
              <a:rPr lang="en-US" sz="900" dirty="0" smtClean="0">
                <a:solidFill>
                  <a:srgbClr val="E7E6E6">
                    <a:lumMod val="50000"/>
                  </a:srgbClr>
                </a:solidFill>
                <a:latin typeface="Arial"/>
              </a:rPr>
              <a:t>version</a:t>
            </a:r>
            <a:r>
              <a:rPr lang="cs-CZ" sz="900" smtClean="0">
                <a:solidFill>
                  <a:srgbClr val="E7E6E6">
                    <a:lumMod val="50000"/>
                  </a:srgbClr>
                </a:solidFill>
                <a:latin typeface="Arial"/>
              </a:rPr>
              <a:t>:   </a:t>
            </a:r>
            <a:r>
              <a:rPr lang="cs-CZ" sz="900" smtClean="0">
                <a:solidFill>
                  <a:srgbClr val="E7E6E6">
                    <a:lumMod val="50000"/>
                  </a:srgbClr>
                </a:solidFill>
                <a:latin typeface="Arial"/>
              </a:rPr>
              <a:t>202</a:t>
            </a:r>
            <a:r>
              <a:rPr lang="en-US" sz="900" smtClean="0">
                <a:solidFill>
                  <a:srgbClr val="E7E6E6">
                    <a:lumMod val="50000"/>
                  </a:srgbClr>
                </a:solidFill>
                <a:latin typeface="Arial"/>
              </a:rPr>
              <a:t>6-05-20</a:t>
            </a:r>
            <a:endParaRPr lang="en-US" sz="900" dirty="0" smtClean="0">
              <a:solidFill>
                <a:srgbClr val="E7E6E6">
                  <a:lumMod val="50000"/>
                </a:srgbClr>
              </a:solidFill>
              <a:latin typeface="Arial"/>
            </a:endParaRPr>
          </a:p>
        </p:txBody>
      </p:sp>
    </p:spTree>
    <p:extLst>
      <p:ext uri="{BB962C8B-B14F-4D97-AF65-F5344CB8AC3E}">
        <p14:creationId xmlns:p14="http://schemas.microsoft.com/office/powerpoint/2010/main" val="1839437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440000" y="854067"/>
            <a:ext cx="7798593" cy="2369880"/>
          </a:xfrm>
          <a:prstGeom prst="rect">
            <a:avLst/>
          </a:prstGeom>
          <a:noFill/>
        </p:spPr>
        <p:txBody>
          <a:bodyPr wrap="square" rtlCol="0">
            <a:spAutoFit/>
          </a:bodyPr>
          <a:lstStyle/>
          <a:p>
            <a:r>
              <a:rPr lang="cs-CZ" sz="2400" dirty="0" smtClean="0">
                <a:solidFill>
                  <a:schemeClr val="bg1"/>
                </a:solidFill>
                <a:latin typeface="Arial Black" panose="020B0A04020102020204" pitchFamily="34" charset="0"/>
                <a:cs typeface="Arial" panose="020B0604020202020204" pitchFamily="34" charset="0"/>
              </a:rPr>
              <a:t>PART </a:t>
            </a:r>
            <a:r>
              <a:rPr lang="en-US" sz="2400" dirty="0">
                <a:solidFill>
                  <a:schemeClr val="bg1"/>
                </a:solidFill>
                <a:latin typeface="Arial Black" panose="020B0A04020102020204" pitchFamily="34" charset="0"/>
                <a:cs typeface="Arial" panose="020B0604020202020204" pitchFamily="34" charset="0"/>
              </a:rPr>
              <a:t>4</a:t>
            </a:r>
            <a:endParaRPr lang="cs-CZ" sz="2400" dirty="0" smtClean="0">
              <a:solidFill>
                <a:schemeClr val="bg1"/>
              </a:solidFill>
              <a:latin typeface="Arial Black" panose="020B0A04020102020204" pitchFamily="34" charset="0"/>
              <a:cs typeface="Arial" panose="020B0604020202020204" pitchFamily="34" charset="0"/>
            </a:endParaRPr>
          </a:p>
          <a:p>
            <a:endParaRPr lang="cs-CZ" sz="2400" dirty="0" smtClean="0">
              <a:solidFill>
                <a:schemeClr val="bg1"/>
              </a:solidFill>
              <a:latin typeface="Arial Black" panose="020B0A04020102020204" pitchFamily="34" charset="0"/>
              <a:cs typeface="Arial" panose="020B0604020202020204" pitchFamily="34" charset="0"/>
            </a:endParaRPr>
          </a:p>
          <a:p>
            <a:r>
              <a:rPr lang="cs-CZ" sz="2000" dirty="0" smtClean="0">
                <a:solidFill>
                  <a:schemeClr val="bg1"/>
                </a:solidFill>
                <a:latin typeface="Arial Black" panose="020B0A04020102020204" pitchFamily="34" charset="0"/>
                <a:cs typeface="Arial" panose="020B0604020202020204" pitchFamily="34" charset="0"/>
              </a:rPr>
              <a:t>LOW-LEVEL </a:t>
            </a:r>
            <a:r>
              <a:rPr lang="en-US" sz="2000" dirty="0" smtClean="0">
                <a:solidFill>
                  <a:schemeClr val="bg1"/>
                </a:solidFill>
                <a:latin typeface="Arial Black" panose="020B0A04020102020204" pitchFamily="34" charset="0"/>
                <a:cs typeface="Arial" panose="020B0604020202020204" pitchFamily="34" charset="0"/>
              </a:rPr>
              <a:t>STORM </a:t>
            </a:r>
            <a:r>
              <a:rPr lang="cs-CZ" sz="2000" dirty="0" smtClean="0">
                <a:solidFill>
                  <a:schemeClr val="bg1"/>
                </a:solidFill>
                <a:latin typeface="Arial Black" panose="020B0A04020102020204" pitchFamily="34" charset="0"/>
                <a:cs typeface="Arial" panose="020B0604020202020204" pitchFamily="34" charset="0"/>
              </a:rPr>
              <a:t>OUTFLOWS </a:t>
            </a:r>
          </a:p>
          <a:p>
            <a:endParaRPr lang="cs-CZ" sz="1000" dirty="0">
              <a:solidFill>
                <a:schemeClr val="bg1"/>
              </a:solidFill>
              <a:latin typeface="Arial Black" panose="020B0A04020102020204" pitchFamily="34" charset="0"/>
              <a:cs typeface="Arial" panose="020B0604020202020204" pitchFamily="34" charset="0"/>
            </a:endParaRPr>
          </a:p>
          <a:p>
            <a:r>
              <a:rPr lang="en-US" sz="2000" dirty="0" smtClean="0">
                <a:solidFill>
                  <a:schemeClr val="bg1"/>
                </a:solidFill>
                <a:latin typeface="Arial Black" panose="020B0A04020102020204" pitchFamily="34" charset="0"/>
                <a:cs typeface="Arial" panose="020B0604020202020204" pitchFamily="34" charset="0"/>
              </a:rPr>
              <a:t>STORM</a:t>
            </a:r>
            <a:r>
              <a:rPr lang="cs-CZ" sz="2000" dirty="0" smtClean="0">
                <a:solidFill>
                  <a:schemeClr val="bg1"/>
                </a:solidFill>
                <a:latin typeface="Arial Black" panose="020B0A04020102020204" pitchFamily="34" charset="0"/>
                <a:cs typeface="Arial" panose="020B0604020202020204" pitchFamily="34" charset="0"/>
              </a:rPr>
              <a:t>-TOP GRAVITY WAVES</a:t>
            </a:r>
          </a:p>
          <a:p>
            <a:endParaRPr lang="cs-CZ" sz="1000" dirty="0">
              <a:solidFill>
                <a:schemeClr val="bg1"/>
              </a:solidFill>
              <a:latin typeface="Arial Black" panose="020B0A04020102020204" pitchFamily="34" charset="0"/>
              <a:cs typeface="Arial" panose="020B0604020202020204" pitchFamily="34" charset="0"/>
            </a:endParaRPr>
          </a:p>
          <a:p>
            <a:r>
              <a:rPr lang="cs-CZ" sz="2000" dirty="0" smtClean="0">
                <a:solidFill>
                  <a:schemeClr val="bg1"/>
                </a:solidFill>
                <a:latin typeface="Arial Black" panose="020B0A04020102020204" pitchFamily="34" charset="0"/>
                <a:cs typeface="Arial" panose="020B0604020202020204" pitchFamily="34" charset="0"/>
              </a:rPr>
              <a:t>UPPER-ATMOSPHERE GRAVITY WAVES GENERATED BY </a:t>
            </a:r>
            <a:r>
              <a:rPr lang="en-US" sz="2000" dirty="0" smtClean="0">
                <a:solidFill>
                  <a:schemeClr val="bg1"/>
                </a:solidFill>
                <a:latin typeface="Arial Black" panose="020B0A04020102020204" pitchFamily="34" charset="0"/>
                <a:cs typeface="Arial" panose="020B0604020202020204" pitchFamily="34" charset="0"/>
              </a:rPr>
              <a:t>CONVECTIVE </a:t>
            </a:r>
            <a:r>
              <a:rPr lang="cs-CZ" sz="2000" dirty="0" smtClean="0">
                <a:solidFill>
                  <a:schemeClr val="bg1"/>
                </a:solidFill>
                <a:latin typeface="Arial Black" panose="020B0A04020102020204" pitchFamily="34" charset="0"/>
                <a:cs typeface="Arial" panose="020B0604020202020204" pitchFamily="34" charset="0"/>
              </a:rPr>
              <a:t>STORMS</a:t>
            </a:r>
          </a:p>
        </p:txBody>
      </p:sp>
    </p:spTree>
    <p:extLst>
      <p:ext uri="{BB962C8B-B14F-4D97-AF65-F5344CB8AC3E}">
        <p14:creationId xmlns:p14="http://schemas.microsoft.com/office/powerpoint/2010/main" val="12202647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1440000" y="854067"/>
            <a:ext cx="9926937" cy="1138773"/>
          </a:xfrm>
          <a:prstGeom prst="rect">
            <a:avLst/>
          </a:prstGeom>
          <a:noFill/>
        </p:spPr>
        <p:txBody>
          <a:bodyPr wrap="square" rtlCol="0">
            <a:spAutoFit/>
          </a:bodyPr>
          <a:lstStyle/>
          <a:p>
            <a:r>
              <a:rPr lang="cs-CZ" sz="2400" dirty="0" smtClean="0">
                <a:solidFill>
                  <a:schemeClr val="tx2">
                    <a:lumMod val="75000"/>
                  </a:schemeClr>
                </a:solidFill>
                <a:latin typeface="Arial Black" panose="020B0A04020102020204" pitchFamily="34" charset="0"/>
                <a:cs typeface="Arial" panose="020B0604020202020204" pitchFamily="34" charset="0"/>
              </a:rPr>
              <a:t>PART </a:t>
            </a:r>
            <a:r>
              <a:rPr lang="en-US" sz="2400" dirty="0">
                <a:solidFill>
                  <a:schemeClr val="tx2">
                    <a:lumMod val="75000"/>
                  </a:schemeClr>
                </a:solidFill>
                <a:latin typeface="Arial Black" panose="020B0A04020102020204" pitchFamily="34" charset="0"/>
                <a:cs typeface="Arial" panose="020B0604020202020204" pitchFamily="34" charset="0"/>
              </a:rPr>
              <a:t>4</a:t>
            </a:r>
            <a:endParaRPr lang="cs-CZ" sz="2400" dirty="0" smtClean="0">
              <a:solidFill>
                <a:schemeClr val="tx2">
                  <a:lumMod val="75000"/>
                </a:schemeClr>
              </a:solidFill>
              <a:latin typeface="Arial Black" panose="020B0A04020102020204" pitchFamily="34" charset="0"/>
              <a:cs typeface="Arial" panose="020B0604020202020204" pitchFamily="34" charset="0"/>
            </a:endParaRPr>
          </a:p>
          <a:p>
            <a:endParaRPr lang="cs-CZ" sz="2400" dirty="0" smtClean="0">
              <a:solidFill>
                <a:schemeClr val="bg1"/>
              </a:solidFill>
              <a:latin typeface="Arial Black" panose="020B0A04020102020204" pitchFamily="34" charset="0"/>
              <a:cs typeface="Arial" panose="020B0604020202020204" pitchFamily="34" charset="0"/>
            </a:endParaRPr>
          </a:p>
          <a:p>
            <a:r>
              <a:rPr lang="cs-CZ" sz="2000" dirty="0" smtClean="0">
                <a:solidFill>
                  <a:schemeClr val="bg1"/>
                </a:solidFill>
                <a:latin typeface="Arial Black" panose="020B0A04020102020204" pitchFamily="34" charset="0"/>
                <a:cs typeface="Arial" panose="020B0604020202020204" pitchFamily="34" charset="0"/>
              </a:rPr>
              <a:t>LOW-LEVEL </a:t>
            </a:r>
            <a:r>
              <a:rPr lang="en-US" sz="2000" dirty="0" smtClean="0">
                <a:solidFill>
                  <a:schemeClr val="bg1"/>
                </a:solidFill>
                <a:latin typeface="Arial Black" panose="020B0A04020102020204" pitchFamily="34" charset="0"/>
                <a:cs typeface="Arial" panose="020B0604020202020204" pitchFamily="34" charset="0"/>
              </a:rPr>
              <a:t>STORM </a:t>
            </a:r>
            <a:r>
              <a:rPr lang="cs-CZ" sz="2000" dirty="0" smtClean="0">
                <a:solidFill>
                  <a:schemeClr val="bg1"/>
                </a:solidFill>
                <a:latin typeface="Arial Black" panose="020B0A04020102020204" pitchFamily="34" charset="0"/>
                <a:cs typeface="Arial" panose="020B0604020202020204" pitchFamily="34" charset="0"/>
              </a:rPr>
              <a:t>OUTFLOWS </a:t>
            </a:r>
          </a:p>
        </p:txBody>
      </p:sp>
      <p:sp>
        <p:nvSpPr>
          <p:cNvPr id="2" name="TextovéPole 1"/>
          <p:cNvSpPr txBox="1"/>
          <p:nvPr/>
        </p:nvSpPr>
        <p:spPr>
          <a:xfrm>
            <a:off x="3878324" y="2333297"/>
            <a:ext cx="3897221" cy="2031325"/>
          </a:xfrm>
          <a:prstGeom prst="rect">
            <a:avLst/>
          </a:prstGeom>
          <a:noFill/>
        </p:spPr>
        <p:txBody>
          <a:bodyPr wrap="none" rtlCol="0">
            <a:spAutoFit/>
          </a:bodyPr>
          <a:lstStyle/>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shelf cloud</a:t>
            </a:r>
          </a:p>
          <a:p>
            <a:pPr marL="285750" indent="-285750">
              <a:buFont typeface="Arial" panose="020B0604020202020204" pitchFamily="34" charset="0"/>
              <a:buChar char="•"/>
            </a:pPr>
            <a:endParaRPr lang="en-US"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roll cloud</a:t>
            </a:r>
          </a:p>
          <a:p>
            <a:pPr marL="285750" indent="-285750">
              <a:buFont typeface="Arial" panose="020B0604020202020204" pitchFamily="34" charset="0"/>
              <a:buChar char="•"/>
            </a:pPr>
            <a:endParaRPr lang="en-US"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outflow boundaries from satellites</a:t>
            </a:r>
          </a:p>
          <a:p>
            <a:pPr marL="285750" indent="-285750">
              <a:buFont typeface="Arial" panose="020B0604020202020204" pitchFamily="34" charset="0"/>
              <a:buChar char="•"/>
            </a:pPr>
            <a:endParaRPr lang="en-US"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undular bore</a:t>
            </a:r>
          </a:p>
        </p:txBody>
      </p:sp>
    </p:spTree>
    <p:extLst>
      <p:ext uri="{BB962C8B-B14F-4D97-AF65-F5344CB8AC3E}">
        <p14:creationId xmlns:p14="http://schemas.microsoft.com/office/powerpoint/2010/main" val="11406239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u="sng" dirty="0" smtClean="0">
                <a:solidFill>
                  <a:schemeClr val="bg1"/>
                </a:solidFill>
                <a:latin typeface="Arial" panose="020B0604020202020204" pitchFamily="34" charset="0"/>
                <a:cs typeface="Arial" panose="020B0604020202020204" pitchFamily="34" charset="0"/>
              </a:rPr>
              <a:t>Shelf cloud</a:t>
            </a:r>
            <a:r>
              <a:rPr lang="en-US" sz="1400" b="1" dirty="0" smtClean="0">
                <a:solidFill>
                  <a:schemeClr val="bg1"/>
                </a:solidFill>
                <a:latin typeface="Arial" panose="020B0604020202020204" pitchFamily="34" charset="0"/>
                <a:cs typeface="Arial" panose="020B0604020202020204" pitchFamily="34" charset="0"/>
              </a:rPr>
              <a:t> </a:t>
            </a:r>
            <a:endParaRPr lang="en-US" sz="1400" b="1" dirty="0">
              <a:solidFill>
                <a:schemeClr val="bg1"/>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47053" y="220710"/>
            <a:ext cx="8352815" cy="3997014"/>
          </a:xfrm>
          <a:prstGeom prst="rect">
            <a:avLst/>
          </a:prstGeom>
        </p:spPr>
      </p:pic>
      <p:sp>
        <p:nvSpPr>
          <p:cNvPr id="4" name="TextovéPole 3"/>
          <p:cNvSpPr txBox="1"/>
          <p:nvPr/>
        </p:nvSpPr>
        <p:spPr>
          <a:xfrm>
            <a:off x="2743214" y="4225151"/>
            <a:ext cx="6732933" cy="215444"/>
          </a:xfrm>
          <a:prstGeom prst="rect">
            <a:avLst/>
          </a:prstGeom>
          <a:noFill/>
        </p:spPr>
        <p:txBody>
          <a:bodyPr wrap="none" rtlCol="0">
            <a:spAutoFit/>
          </a:bodyPr>
          <a:lstStyle/>
          <a:p>
            <a:r>
              <a:rPr lang="cs-CZ" sz="800" dirty="0">
                <a:solidFill>
                  <a:schemeClr val="bg1"/>
                </a:solidFill>
                <a:latin typeface="Arial" panose="020B0604020202020204" pitchFamily="34" charset="0"/>
                <a:cs typeface="Arial" panose="020B0604020202020204" pitchFamily="34" charset="0"/>
              </a:rPr>
              <a:t>Source: </a:t>
            </a:r>
            <a:r>
              <a:rPr lang="cs-CZ" sz="800" dirty="0">
                <a:solidFill>
                  <a:schemeClr val="bg1"/>
                </a:solidFill>
                <a:latin typeface="Arial" panose="020B0604020202020204" pitchFamily="34" charset="0"/>
                <a:cs typeface="Arial" panose="020B0604020202020204" pitchFamily="34" charset="0"/>
                <a:hlinkClick r:id="rId3"/>
              </a:rPr>
              <a:t>https://www.lakeheadu.ca/sites/default/files/uploads/53/outlines/2015-16/GEOG2331/2331_Lecture18_Thunderstorms_F15%20(1).</a:t>
            </a:r>
            <a:r>
              <a:rPr lang="cs-CZ" sz="800" dirty="0" smtClean="0">
                <a:solidFill>
                  <a:schemeClr val="bg1"/>
                </a:solidFill>
                <a:latin typeface="Arial" panose="020B0604020202020204" pitchFamily="34" charset="0"/>
                <a:cs typeface="Arial" panose="020B0604020202020204" pitchFamily="34" charset="0"/>
                <a:hlinkClick r:id="rId3"/>
              </a:rPr>
              <a:t>pdf</a:t>
            </a:r>
            <a:r>
              <a:rPr lang="cs-CZ" sz="800" dirty="0" smtClean="0">
                <a:solidFill>
                  <a:schemeClr val="bg1"/>
                </a:solidFill>
                <a:latin typeface="Arial" panose="020B0604020202020204" pitchFamily="34" charset="0"/>
                <a:cs typeface="Arial" panose="020B0604020202020204" pitchFamily="34" charset="0"/>
              </a:rPr>
              <a:t> </a:t>
            </a:r>
            <a:endParaRPr lang="en-US" sz="800" dirty="0" smtClean="0">
              <a:solidFill>
                <a:schemeClr val="bg1"/>
              </a:solidFill>
              <a:latin typeface="Arial" panose="020B0604020202020204" pitchFamily="34" charset="0"/>
              <a:cs typeface="Arial" panose="020B0604020202020204" pitchFamily="34" charset="0"/>
            </a:endParaRPr>
          </a:p>
        </p:txBody>
      </p:sp>
      <p:sp>
        <p:nvSpPr>
          <p:cNvPr id="5" name="TextovéPole 4"/>
          <p:cNvSpPr txBox="1"/>
          <p:nvPr/>
        </p:nvSpPr>
        <p:spPr>
          <a:xfrm>
            <a:off x="1994336" y="4548346"/>
            <a:ext cx="8276900" cy="615553"/>
          </a:xfrm>
          <a:prstGeom prst="rect">
            <a:avLst/>
          </a:prstGeom>
          <a:noFill/>
        </p:spPr>
        <p:txBody>
          <a:bodyPr wrap="square" rtlCol="0">
            <a:spAutoFit/>
          </a:bodyPr>
          <a:lstStyle/>
          <a:p>
            <a:pPr algn="just"/>
            <a:r>
              <a:rPr lang="en-US" sz="1000" dirty="0">
                <a:solidFill>
                  <a:schemeClr val="bg1"/>
                </a:solidFill>
                <a:latin typeface="Arial" panose="020B0604020202020204" pitchFamily="34" charset="0"/>
                <a:cs typeface="Arial" panose="020B0604020202020204" pitchFamily="34" charset="0"/>
              </a:rPr>
              <a:t>A low-level, horizontal, wedge-shaped arcus cloud associated with a convective storm's gust front (or occasionally a cold front).</a:t>
            </a:r>
          </a:p>
          <a:p>
            <a:pPr algn="just"/>
            <a:endParaRPr lang="en-US" sz="400" dirty="0">
              <a:solidFill>
                <a:schemeClr val="bg1"/>
              </a:solidFill>
              <a:latin typeface="Arial" panose="020B0604020202020204" pitchFamily="34" charset="0"/>
              <a:cs typeface="Arial" panose="020B0604020202020204" pitchFamily="34" charset="0"/>
            </a:endParaRPr>
          </a:p>
          <a:p>
            <a:pPr algn="just"/>
            <a:r>
              <a:rPr lang="en-US" sz="1000" dirty="0">
                <a:solidFill>
                  <a:schemeClr val="bg1"/>
                </a:solidFill>
                <a:latin typeface="Arial" panose="020B0604020202020204" pitchFamily="34" charset="0"/>
                <a:cs typeface="Arial" panose="020B0604020202020204" pitchFamily="34" charset="0"/>
              </a:rPr>
              <a:t>The shelf cloud is attached to the convective storm's cloud base. Rising motion can be seen in the leading (outer) part of the shelf cloud, while the underside appears turbulent and tattered. </a:t>
            </a:r>
            <a:r>
              <a:rPr lang="cs-CZ" sz="1000" dirty="0">
                <a:solidFill>
                  <a:schemeClr val="bg1"/>
                </a:solidFill>
                <a:latin typeface="Arial" panose="020B0604020202020204" pitchFamily="34" charset="0"/>
                <a:cs typeface="Arial" panose="020B0604020202020204" pitchFamily="34" charset="0"/>
              </a:rPr>
              <a:t> (</a:t>
            </a:r>
            <a:r>
              <a:rPr lang="cs-CZ" sz="1000" dirty="0">
                <a:solidFill>
                  <a:schemeClr val="bg1"/>
                </a:solidFill>
                <a:latin typeface="Arial" panose="020B0604020202020204" pitchFamily="34" charset="0"/>
                <a:cs typeface="Arial" panose="020B0604020202020204" pitchFamily="34" charset="0"/>
                <a:hlinkClick r:id="rId4"/>
              </a:rPr>
              <a:t>https://</a:t>
            </a:r>
            <a:r>
              <a:rPr lang="cs-CZ" sz="1000" dirty="0" smtClean="0">
                <a:solidFill>
                  <a:schemeClr val="bg1"/>
                </a:solidFill>
                <a:latin typeface="Arial" panose="020B0604020202020204" pitchFamily="34" charset="0"/>
                <a:cs typeface="Arial" panose="020B0604020202020204" pitchFamily="34" charset="0"/>
                <a:hlinkClick r:id="rId4"/>
              </a:rPr>
              <a:t>glossary.ametsoc.org/wiki/</a:t>
            </a:r>
            <a:r>
              <a:rPr lang="cs-CZ" sz="1000" dirty="0" err="1" smtClean="0">
                <a:solidFill>
                  <a:schemeClr val="bg1"/>
                </a:solidFill>
                <a:latin typeface="Arial" panose="020B0604020202020204" pitchFamily="34" charset="0"/>
                <a:cs typeface="Arial" panose="020B0604020202020204" pitchFamily="34" charset="0"/>
                <a:hlinkClick r:id="rId4"/>
              </a:rPr>
              <a:t>Shelf_cloud</a:t>
            </a:r>
            <a:r>
              <a:rPr lang="cs-CZ" sz="1000" dirty="0" smtClean="0">
                <a:solidFill>
                  <a:schemeClr val="bg1"/>
                </a:solidFill>
                <a:latin typeface="Arial" panose="020B0604020202020204" pitchFamily="34" charset="0"/>
                <a:cs typeface="Arial" panose="020B0604020202020204" pitchFamily="34" charset="0"/>
              </a:rPr>
              <a:t>)</a:t>
            </a:r>
            <a:endParaRPr lang="en-US" sz="1000" dirty="0" smtClean="0">
              <a:solidFill>
                <a:schemeClr val="bg1"/>
              </a:solidFill>
              <a:latin typeface="Arial" panose="020B0604020202020204" pitchFamily="34" charset="0"/>
              <a:cs typeface="Arial" panose="020B0604020202020204" pitchFamily="34" charset="0"/>
            </a:endParaRPr>
          </a:p>
        </p:txBody>
      </p:sp>
      <p:sp>
        <p:nvSpPr>
          <p:cNvPr id="6" name="TextovéPole 5"/>
          <p:cNvSpPr txBox="1"/>
          <p:nvPr/>
        </p:nvSpPr>
        <p:spPr>
          <a:xfrm>
            <a:off x="1994337" y="5297213"/>
            <a:ext cx="8276900" cy="1323439"/>
          </a:xfrm>
          <a:prstGeom prst="rect">
            <a:avLst/>
          </a:prstGeom>
          <a:noFill/>
        </p:spPr>
        <p:txBody>
          <a:bodyPr wrap="square" rtlCol="0">
            <a:spAutoFit/>
          </a:bodyPr>
          <a:lstStyle/>
          <a:p>
            <a:pPr algn="just"/>
            <a:r>
              <a:rPr lang="cs-CZ" sz="1000" dirty="0" smtClean="0">
                <a:solidFill>
                  <a:schemeClr val="bg1">
                    <a:lumMod val="85000"/>
                  </a:schemeClr>
                </a:solidFill>
                <a:latin typeface="Arial" panose="020B0604020202020204" pitchFamily="34" charset="0"/>
                <a:cs typeface="Arial" panose="020B0604020202020204" pitchFamily="34" charset="0"/>
              </a:rPr>
              <a:t>Hustý, horizontálně orientovaný oblačný útvar s více či méně roztřepenými okraji, který se může vyskytnout na spodní přední části mohutných kupovitých oblaků. Zpravidla se vyskytuje na čele gust fronty u postupující konvektivní bouře, výjimečně na čele studené fronty i bez přítomnosti bouře. Zviditelňuje rozhraní mezi studeným vzduchem vytékajícím z bouře a teplým vzduchem do bouře vtékajícím. Podél tohoto rozhraní vytváří zpravidla zahnutý pás oblačnosti, často klínovitého tvaru na přední straně. Základna </a:t>
            </a:r>
            <a:r>
              <a:rPr lang="cs-CZ" sz="1000" dirty="0" err="1" smtClean="0">
                <a:solidFill>
                  <a:schemeClr val="bg1">
                    <a:lumMod val="85000"/>
                  </a:schemeClr>
                </a:solidFill>
                <a:latin typeface="Arial" panose="020B0604020202020204" pitchFamily="34" charset="0"/>
                <a:cs typeface="Arial" panose="020B0604020202020204" pitchFamily="34" charset="0"/>
              </a:rPr>
              <a:t>shelf</a:t>
            </a:r>
            <a:r>
              <a:rPr lang="cs-CZ" sz="1000" dirty="0" smtClean="0">
                <a:solidFill>
                  <a:schemeClr val="bg1">
                    <a:lumMod val="85000"/>
                  </a:schemeClr>
                </a:solidFill>
                <a:latin typeface="Arial" panose="020B0604020202020204" pitchFamily="34" charset="0"/>
                <a:cs typeface="Arial" panose="020B0604020202020204" pitchFamily="34" charset="0"/>
              </a:rPr>
              <a:t> cloudu bývá značně turbulentní, zatímco svrchní část mívá zpravidla hladký, až laminární povrch. Při přechodu </a:t>
            </a:r>
            <a:r>
              <a:rPr lang="cs-CZ" sz="1000" dirty="0" err="1" smtClean="0">
                <a:solidFill>
                  <a:schemeClr val="bg1">
                    <a:lumMod val="85000"/>
                  </a:schemeClr>
                </a:solidFill>
                <a:latin typeface="Arial" panose="020B0604020202020204" pitchFamily="34" charset="0"/>
                <a:cs typeface="Arial" panose="020B0604020202020204" pitchFamily="34" charset="0"/>
              </a:rPr>
              <a:t>shelf</a:t>
            </a:r>
            <a:r>
              <a:rPr lang="cs-CZ" sz="1000" dirty="0" smtClean="0">
                <a:solidFill>
                  <a:schemeClr val="bg1">
                    <a:lumMod val="85000"/>
                  </a:schemeClr>
                </a:solidFill>
                <a:latin typeface="Arial" panose="020B0604020202020204" pitchFamily="34" charset="0"/>
                <a:cs typeface="Arial" panose="020B0604020202020204" pitchFamily="34" charset="0"/>
              </a:rPr>
              <a:t> cloudu často dochází k prudkému zhoršení počasí, nástupu srážek a zesílení větru i jeho nárazů. Na rozdíl od </a:t>
            </a:r>
            <a:r>
              <a:rPr lang="cs-CZ" sz="1000" dirty="0" err="1" smtClean="0">
                <a:solidFill>
                  <a:schemeClr val="bg1">
                    <a:lumMod val="85000"/>
                  </a:schemeClr>
                </a:solidFill>
                <a:latin typeface="Arial" panose="020B0604020202020204" pitchFamily="34" charset="0"/>
                <a:cs typeface="Arial" panose="020B0604020202020204" pitchFamily="34" charset="0"/>
              </a:rPr>
              <a:t>roll</a:t>
            </a:r>
            <a:r>
              <a:rPr lang="cs-CZ" sz="1000" dirty="0" smtClean="0">
                <a:solidFill>
                  <a:schemeClr val="bg1">
                    <a:lumMod val="85000"/>
                  </a:schemeClr>
                </a:solidFill>
                <a:latin typeface="Arial" panose="020B0604020202020204" pitchFamily="34" charset="0"/>
                <a:cs typeface="Arial" panose="020B0604020202020204" pitchFamily="34" charset="0"/>
              </a:rPr>
              <a:t> cloudu je </a:t>
            </a:r>
            <a:r>
              <a:rPr lang="cs-CZ" sz="1000" dirty="0" err="1" smtClean="0">
                <a:solidFill>
                  <a:schemeClr val="bg1">
                    <a:lumMod val="85000"/>
                  </a:schemeClr>
                </a:solidFill>
                <a:latin typeface="Arial" panose="020B0604020202020204" pitchFamily="34" charset="0"/>
                <a:cs typeface="Arial" panose="020B0604020202020204" pitchFamily="34" charset="0"/>
              </a:rPr>
              <a:t>shelf</a:t>
            </a:r>
            <a:r>
              <a:rPr lang="cs-CZ" sz="1000" dirty="0" smtClean="0">
                <a:solidFill>
                  <a:schemeClr val="bg1">
                    <a:lumMod val="85000"/>
                  </a:schemeClr>
                </a:solidFill>
                <a:latin typeface="Arial" panose="020B0604020202020204" pitchFamily="34" charset="0"/>
                <a:cs typeface="Arial" panose="020B0604020202020204" pitchFamily="34" charset="0"/>
              </a:rPr>
              <a:t> </a:t>
            </a:r>
            <a:r>
              <a:rPr lang="cs-CZ" sz="1000" dirty="0" err="1" smtClean="0">
                <a:solidFill>
                  <a:schemeClr val="bg1">
                    <a:lumMod val="85000"/>
                  </a:schemeClr>
                </a:solidFill>
                <a:latin typeface="Arial" panose="020B0604020202020204" pitchFamily="34" charset="0"/>
                <a:cs typeface="Arial" panose="020B0604020202020204" pitchFamily="34" charset="0"/>
              </a:rPr>
              <a:t>cloud</a:t>
            </a:r>
            <a:r>
              <a:rPr lang="cs-CZ" sz="1000" dirty="0" smtClean="0">
                <a:solidFill>
                  <a:schemeClr val="bg1">
                    <a:lumMod val="85000"/>
                  </a:schemeClr>
                </a:solidFill>
                <a:latin typeface="Arial" panose="020B0604020202020204" pitchFamily="34" charset="0"/>
                <a:cs typeface="Arial" panose="020B0604020202020204" pitchFamily="34" charset="0"/>
              </a:rPr>
              <a:t> propojený s oblačností mateřské bouře a může se vytvářet i ve více vrstvách nad sebou. V české odborné terminologii nebyl český termín zaveden a používá se termín převzatý z angličtiny. V rámci mezinárodní morfologické klasifikace oblaků spadá </a:t>
            </a:r>
            <a:r>
              <a:rPr lang="cs-CZ" sz="1000" dirty="0" err="1" smtClean="0">
                <a:solidFill>
                  <a:schemeClr val="bg1">
                    <a:lumMod val="85000"/>
                  </a:schemeClr>
                </a:solidFill>
                <a:latin typeface="Arial" panose="020B0604020202020204" pitchFamily="34" charset="0"/>
                <a:cs typeface="Arial" panose="020B0604020202020204" pitchFamily="34" charset="0"/>
              </a:rPr>
              <a:t>shelf</a:t>
            </a:r>
            <a:r>
              <a:rPr lang="cs-CZ" sz="1000" dirty="0" smtClean="0">
                <a:solidFill>
                  <a:schemeClr val="bg1">
                    <a:lumMod val="85000"/>
                  </a:schemeClr>
                </a:solidFill>
                <a:latin typeface="Arial" panose="020B0604020202020204" pitchFamily="34" charset="0"/>
                <a:cs typeface="Arial" panose="020B0604020202020204" pitchFamily="34" charset="0"/>
              </a:rPr>
              <a:t> </a:t>
            </a:r>
            <a:r>
              <a:rPr lang="cs-CZ" sz="1000" dirty="0" err="1" smtClean="0">
                <a:solidFill>
                  <a:schemeClr val="bg1">
                    <a:lumMod val="85000"/>
                  </a:schemeClr>
                </a:solidFill>
                <a:latin typeface="Arial" panose="020B0604020202020204" pitchFamily="34" charset="0"/>
                <a:cs typeface="Arial" panose="020B0604020202020204" pitchFamily="34" charset="0"/>
              </a:rPr>
              <a:t>cloud</a:t>
            </a:r>
            <a:r>
              <a:rPr lang="cs-CZ" sz="1000" dirty="0" smtClean="0">
                <a:solidFill>
                  <a:schemeClr val="bg1">
                    <a:lumMod val="85000"/>
                  </a:schemeClr>
                </a:solidFill>
                <a:latin typeface="Arial" panose="020B0604020202020204" pitchFamily="34" charset="0"/>
                <a:cs typeface="Arial" panose="020B0604020202020204" pitchFamily="34" charset="0"/>
              </a:rPr>
              <a:t> pod zvláštnost oblaků nazývanou </a:t>
            </a:r>
            <a:r>
              <a:rPr lang="cs-CZ" sz="1000" dirty="0" err="1" smtClean="0">
                <a:solidFill>
                  <a:schemeClr val="bg1">
                    <a:lumMod val="85000"/>
                  </a:schemeClr>
                </a:solidFill>
                <a:latin typeface="Arial" panose="020B0604020202020204" pitchFamily="34" charset="0"/>
                <a:cs typeface="Arial" panose="020B0604020202020204" pitchFamily="34" charset="0"/>
              </a:rPr>
              <a:t>arcus</a:t>
            </a:r>
            <a:r>
              <a:rPr lang="cs-CZ" sz="1000" dirty="0">
                <a:solidFill>
                  <a:schemeClr val="bg1">
                    <a:lumMod val="85000"/>
                  </a:schemeClr>
                </a:solidFill>
                <a:latin typeface="Arial" panose="020B0604020202020204" pitchFamily="34" charset="0"/>
                <a:cs typeface="Arial" panose="020B0604020202020204" pitchFamily="34" charset="0"/>
              </a:rPr>
              <a:t>. (</a:t>
            </a:r>
            <a:r>
              <a:rPr lang="cs-CZ" sz="1000" dirty="0">
                <a:solidFill>
                  <a:schemeClr val="bg1">
                    <a:lumMod val="85000"/>
                  </a:schemeClr>
                </a:solidFill>
                <a:latin typeface="Arial" panose="020B0604020202020204" pitchFamily="34" charset="0"/>
                <a:cs typeface="Arial" panose="020B0604020202020204" pitchFamily="34" charset="0"/>
                <a:hlinkClick r:id="rId5"/>
              </a:rPr>
              <a:t>http://</a:t>
            </a:r>
            <a:r>
              <a:rPr lang="cs-CZ" sz="1000" dirty="0" smtClean="0">
                <a:solidFill>
                  <a:schemeClr val="bg1">
                    <a:lumMod val="85000"/>
                  </a:schemeClr>
                </a:solidFill>
                <a:latin typeface="Arial" panose="020B0604020202020204" pitchFamily="34" charset="0"/>
                <a:cs typeface="Arial" panose="020B0604020202020204" pitchFamily="34" charset="0"/>
                <a:hlinkClick r:id="rId5"/>
              </a:rPr>
              <a:t>slovnik.cmes.cz/fulltext/shelf%20cloud</a:t>
            </a:r>
            <a:r>
              <a:rPr lang="cs-CZ" sz="1000" dirty="0" smtClean="0">
                <a:solidFill>
                  <a:schemeClr val="bg1">
                    <a:lumMod val="85000"/>
                  </a:schemeClr>
                </a:solidFill>
                <a:latin typeface="Arial" panose="020B0604020202020204" pitchFamily="34" charset="0"/>
                <a:cs typeface="Arial" panose="020B0604020202020204" pitchFamily="34" charset="0"/>
              </a:rPr>
              <a:t>)</a:t>
            </a:r>
          </a:p>
        </p:txBody>
      </p:sp>
      <p:sp>
        <p:nvSpPr>
          <p:cNvPr id="7" name="Ovál 6"/>
          <p:cNvSpPr/>
          <p:nvPr/>
        </p:nvSpPr>
        <p:spPr>
          <a:xfrm>
            <a:off x="7961586" y="3105807"/>
            <a:ext cx="930166" cy="37049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86869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Shelf cloud </a:t>
            </a:r>
            <a:endParaRPr lang="en-US" sz="1400" b="1" dirty="0">
              <a:solidFill>
                <a:schemeClr val="bg1"/>
              </a:solidFill>
              <a:latin typeface="Arial" panose="020B0604020202020204" pitchFamily="34" charset="0"/>
              <a:cs typeface="Arial" panose="020B0604020202020204" pitchFamily="34" charset="0"/>
            </a:endParaRPr>
          </a:p>
        </p:txBody>
      </p:sp>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86362"/>
            <a:ext cx="12192000" cy="4150468"/>
          </a:xfrm>
          <a:prstGeom prst="rect">
            <a:avLst/>
          </a:prstGeom>
        </p:spPr>
      </p:pic>
      <p:sp>
        <p:nvSpPr>
          <p:cNvPr id="5" name="TextovéPole 4"/>
          <p:cNvSpPr txBox="1"/>
          <p:nvPr/>
        </p:nvSpPr>
        <p:spPr>
          <a:xfrm>
            <a:off x="1154186" y="5101676"/>
            <a:ext cx="9444989" cy="1435160"/>
          </a:xfrm>
          <a:prstGeom prst="rect">
            <a:avLst/>
          </a:prstGeom>
          <a:noFill/>
          <a:ln w="0">
            <a:noFill/>
          </a:ln>
        </p:spPr>
        <p:txBody>
          <a:bodyPr wrap="square" lIns="180000" tIns="144000" bIns="180000" rtlCol="0">
            <a:spAutoFit/>
          </a:bodyPr>
          <a:lstStyle/>
          <a:p>
            <a:r>
              <a:rPr lang="en-US" sz="1200" dirty="0" smtClean="0">
                <a:solidFill>
                  <a:schemeClr val="bg1">
                    <a:lumMod val="95000"/>
                  </a:schemeClr>
                </a:solidFill>
                <a:latin typeface="Arial" panose="020B0604020202020204" pitchFamily="34" charset="0"/>
                <a:cs typeface="Arial" panose="020B0604020202020204" pitchFamily="34" charset="0"/>
              </a:rPr>
              <a:t>Shelf clouds can’t be revealed in satellite imagery, as these are located near the storm core, hidden under the anvil above.</a:t>
            </a:r>
          </a:p>
          <a:p>
            <a:endParaRPr lang="en-US" sz="1200" dirty="0">
              <a:solidFill>
                <a:schemeClr val="bg1">
                  <a:lumMod val="95000"/>
                </a:schemeClr>
              </a:solidFill>
              <a:latin typeface="Arial" panose="020B0604020202020204" pitchFamily="34" charset="0"/>
              <a:cs typeface="Arial" panose="020B0604020202020204" pitchFamily="34" charset="0"/>
            </a:endParaRPr>
          </a:p>
          <a:p>
            <a:r>
              <a:rPr lang="en-US" sz="1200" dirty="0" smtClean="0">
                <a:solidFill>
                  <a:schemeClr val="bg1">
                    <a:lumMod val="95000"/>
                  </a:schemeClr>
                </a:solidFill>
                <a:latin typeface="Arial" panose="020B0604020202020204" pitchFamily="34" charset="0"/>
                <a:cs typeface="Arial" panose="020B0604020202020204" pitchFamily="34" charset="0"/>
              </a:rPr>
              <a:t>Shelf clouds just by themselves do not justify classifying a storm as a supercell, as they can and do occur also on other types of storms, or even can occur on a leading edge of cold front with no storm activity! </a:t>
            </a:r>
          </a:p>
          <a:p>
            <a:endParaRPr lang="en-US" sz="1200" dirty="0">
              <a:solidFill>
                <a:schemeClr val="bg1">
                  <a:lumMod val="95000"/>
                </a:schemeClr>
              </a:solidFill>
              <a:latin typeface="Arial" panose="020B0604020202020204" pitchFamily="34" charset="0"/>
              <a:cs typeface="Arial" panose="020B0604020202020204" pitchFamily="34" charset="0"/>
            </a:endParaRPr>
          </a:p>
          <a:p>
            <a:r>
              <a:rPr lang="en-US" sz="1200" dirty="0" smtClean="0">
                <a:solidFill>
                  <a:schemeClr val="bg1">
                    <a:lumMod val="95000"/>
                  </a:schemeClr>
                </a:solidFill>
                <a:latin typeface="Arial" panose="020B0604020202020204" pitchFamily="34" charset="0"/>
                <a:cs typeface="Arial" panose="020B0604020202020204" pitchFamily="34" charset="0"/>
              </a:rPr>
              <a:t>Also, shelf clouds should not be misinterpreted as a wall cloud, gust front</a:t>
            </a:r>
            <a:r>
              <a:rPr lang="en-US" sz="1200" dirty="0">
                <a:solidFill>
                  <a:schemeClr val="bg1">
                    <a:lumMod val="95000"/>
                  </a:schemeClr>
                </a:solidFill>
                <a:latin typeface="Arial" panose="020B0604020202020204" pitchFamily="34" charset="0"/>
                <a:cs typeface="Arial" panose="020B0604020202020204" pitchFamily="34" charset="0"/>
              </a:rPr>
              <a:t>, bow echo</a:t>
            </a:r>
            <a:r>
              <a:rPr lang="cs-CZ" sz="1200" dirty="0">
                <a:solidFill>
                  <a:schemeClr val="bg1">
                    <a:lumMod val="95000"/>
                  </a:schemeClr>
                </a:solidFill>
                <a:latin typeface="Arial" panose="020B0604020202020204" pitchFamily="34" charset="0"/>
                <a:cs typeface="Arial" panose="020B0604020202020204" pitchFamily="34" charset="0"/>
              </a:rPr>
              <a:t>, </a:t>
            </a:r>
            <a:r>
              <a:rPr lang="en-US" sz="1200" dirty="0" smtClean="0">
                <a:solidFill>
                  <a:schemeClr val="bg1">
                    <a:lumMod val="95000"/>
                  </a:schemeClr>
                </a:solidFill>
                <a:latin typeface="Arial" panose="020B0604020202020204" pitchFamily="34" charset="0"/>
                <a:cs typeface="Arial" panose="020B0604020202020204" pitchFamily="34" charset="0"/>
              </a:rPr>
              <a:t>or derecho ...</a:t>
            </a:r>
          </a:p>
        </p:txBody>
      </p:sp>
    </p:spTree>
    <p:extLst>
      <p:ext uri="{BB962C8B-B14F-4D97-AF65-F5344CB8AC3E}">
        <p14:creationId xmlns:p14="http://schemas.microsoft.com/office/powerpoint/2010/main" val="32440339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000" y="576000"/>
            <a:ext cx="10239998" cy="5760000"/>
          </a:xfrm>
          <a:prstGeom prst="rect">
            <a:avLst/>
          </a:prstGeom>
          <a:ln w="0">
            <a:solidFill>
              <a:schemeClr val="bg1">
                <a:lumMod val="50000"/>
              </a:schemeClr>
            </a:solidFill>
          </a:ln>
        </p:spPr>
      </p:pic>
      <p:sp>
        <p:nvSpPr>
          <p:cNvPr id="3"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Shelf cloud </a:t>
            </a:r>
            <a:endParaRPr lang="en-US" sz="1400" b="1" dirty="0">
              <a:solidFill>
                <a:schemeClr val="bg1"/>
              </a:solidFill>
              <a:latin typeface="Arial" panose="020B0604020202020204" pitchFamily="34" charset="0"/>
              <a:cs typeface="Arial" panose="020B0604020202020204" pitchFamily="34" charset="0"/>
            </a:endParaRPr>
          </a:p>
        </p:txBody>
      </p:sp>
      <p:sp>
        <p:nvSpPr>
          <p:cNvPr id="4" name="TextovéPole 3"/>
          <p:cNvSpPr txBox="1"/>
          <p:nvPr/>
        </p:nvSpPr>
        <p:spPr>
          <a:xfrm>
            <a:off x="2850424" y="6359429"/>
            <a:ext cx="7109639" cy="400110"/>
          </a:xfrm>
          <a:prstGeom prst="rect">
            <a:avLst/>
          </a:prstGeom>
          <a:noFill/>
        </p:spPr>
        <p:txBody>
          <a:bodyPr wrap="none" rtlCol="0">
            <a:spAutoFit/>
          </a:bodyPr>
          <a:lstStyle/>
          <a:p>
            <a:r>
              <a:rPr lang="en-US" sz="1000" dirty="0" smtClean="0">
                <a:solidFill>
                  <a:schemeClr val="bg1">
                    <a:lumMod val="75000"/>
                  </a:schemeClr>
                </a:solidFill>
                <a:latin typeface="Arial" panose="020B0604020202020204" pitchFamily="34" charset="0"/>
                <a:cs typeface="Arial" panose="020B0604020202020204" pitchFamily="34" charset="0"/>
              </a:rPr>
              <a:t>Timelapse:  </a:t>
            </a:r>
            <a:r>
              <a:rPr lang="en-US" sz="1000" dirty="0">
                <a:solidFill>
                  <a:schemeClr val="bg1"/>
                </a:solidFill>
                <a:latin typeface="Arial" panose="020B0604020202020204" pitchFamily="34" charset="0"/>
                <a:cs typeface="Arial" panose="020B0604020202020204" pitchFamily="34" charset="0"/>
                <a:hlinkClick r:id="rId3"/>
              </a:rPr>
              <a:t>https://www.setvak.cz/timelapse/2021/20210713_1752-1855utc_Kacerov_shelf-cloud_1920x1080_H264.mp4</a:t>
            </a:r>
            <a:r>
              <a:rPr lang="en-US" sz="1000" dirty="0">
                <a:solidFill>
                  <a:schemeClr val="bg1"/>
                </a:solidFill>
                <a:latin typeface="Arial" panose="020B0604020202020204" pitchFamily="34" charset="0"/>
                <a:cs typeface="Arial" panose="020B0604020202020204" pitchFamily="34" charset="0"/>
              </a:rPr>
              <a:t> </a:t>
            </a:r>
            <a:r>
              <a:rPr lang="cs-CZ" sz="1000" dirty="0" smtClean="0">
                <a:solidFill>
                  <a:schemeClr val="bg1">
                    <a:lumMod val="75000"/>
                  </a:schemeClr>
                </a:solidFill>
                <a:latin typeface="Arial" panose="020B0604020202020204" pitchFamily="34" charset="0"/>
                <a:cs typeface="Arial" panose="020B0604020202020204" pitchFamily="34" charset="0"/>
              </a:rPr>
              <a:t> </a:t>
            </a:r>
            <a:r>
              <a:rPr lang="en-US" sz="1000" dirty="0" smtClean="0">
                <a:solidFill>
                  <a:schemeClr val="bg1">
                    <a:lumMod val="75000"/>
                  </a:schemeClr>
                </a:solidFill>
                <a:latin typeface="Arial" panose="020B0604020202020204" pitchFamily="34" charset="0"/>
                <a:cs typeface="Arial" panose="020B0604020202020204" pitchFamily="34" charset="0"/>
              </a:rPr>
              <a:t/>
            </a:r>
            <a:br>
              <a:rPr lang="en-US" sz="1000" dirty="0" smtClean="0">
                <a:solidFill>
                  <a:schemeClr val="bg1">
                    <a:lumMod val="75000"/>
                  </a:schemeClr>
                </a:solidFill>
                <a:latin typeface="Arial" panose="020B0604020202020204" pitchFamily="34" charset="0"/>
                <a:cs typeface="Arial" panose="020B0604020202020204" pitchFamily="34" charset="0"/>
              </a:rPr>
            </a:br>
            <a:r>
              <a:rPr lang="en-US" sz="1000" dirty="0" smtClean="0">
                <a:solidFill>
                  <a:schemeClr val="bg1">
                    <a:lumMod val="75000"/>
                  </a:schemeClr>
                </a:solidFill>
                <a:latin typeface="Arial" panose="020B0604020202020204" pitchFamily="34" charset="0"/>
                <a:cs typeface="Arial" panose="020B0604020202020204" pitchFamily="34" charset="0"/>
              </a:rPr>
              <a:t>(source and more details here</a:t>
            </a:r>
            <a:r>
              <a:rPr lang="en-US" sz="1000" dirty="0">
                <a:solidFill>
                  <a:schemeClr val="bg1">
                    <a:lumMod val="75000"/>
                  </a:schemeClr>
                </a:solidFill>
                <a:latin typeface="Arial" panose="020B0604020202020204" pitchFamily="34" charset="0"/>
                <a:cs typeface="Arial" panose="020B0604020202020204" pitchFamily="34" charset="0"/>
              </a:rPr>
              <a:t>: </a:t>
            </a:r>
            <a:r>
              <a:rPr lang="en-US" sz="1000" dirty="0">
                <a:solidFill>
                  <a:schemeClr val="bg1">
                    <a:lumMod val="75000"/>
                  </a:schemeClr>
                </a:solidFill>
                <a:latin typeface="Arial" panose="020B0604020202020204" pitchFamily="34" charset="0"/>
                <a:cs typeface="Arial" panose="020B0604020202020204" pitchFamily="34" charset="0"/>
                <a:hlinkClick r:id="rId4"/>
              </a:rPr>
              <a:t>https://</a:t>
            </a:r>
            <a:r>
              <a:rPr lang="en-US" sz="1000" dirty="0" smtClean="0">
                <a:solidFill>
                  <a:schemeClr val="bg1">
                    <a:lumMod val="75000"/>
                  </a:schemeClr>
                </a:solidFill>
                <a:latin typeface="Arial" panose="020B0604020202020204" pitchFamily="34" charset="0"/>
                <a:cs typeface="Arial" panose="020B0604020202020204" pitchFamily="34" charset="0"/>
                <a:hlinkClick r:id="rId4"/>
              </a:rPr>
              <a:t>www.setvak.cz/timelapse/2021.html</a:t>
            </a:r>
            <a:r>
              <a:rPr lang="en-US" sz="1000" dirty="0" smtClean="0">
                <a:solidFill>
                  <a:schemeClr val="bg1">
                    <a:lumMod val="75000"/>
                  </a:schemeClr>
                </a:solidFill>
                <a:latin typeface="Arial" panose="020B0604020202020204" pitchFamily="34" charset="0"/>
                <a:cs typeface="Arial" panose="020B0604020202020204" pitchFamily="34" charset="0"/>
              </a:rPr>
              <a:t>)</a:t>
            </a:r>
          </a:p>
        </p:txBody>
      </p:sp>
      <p:sp>
        <p:nvSpPr>
          <p:cNvPr id="5" name="Šipka doleva 4"/>
          <p:cNvSpPr/>
          <p:nvPr/>
        </p:nvSpPr>
        <p:spPr>
          <a:xfrm rot="20893993">
            <a:off x="5071688" y="4375243"/>
            <a:ext cx="1158031" cy="266729"/>
          </a:xfrm>
          <a:prstGeom prst="leftArrow">
            <a:avLst>
              <a:gd name="adj1" fmla="val 43954"/>
              <a:gd name="adj2" fmla="val 116256"/>
            </a:avLst>
          </a:prstGeom>
          <a:solidFill>
            <a:schemeClr val="accent1">
              <a:alpha val="3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Šipka doleva 5"/>
          <p:cNvSpPr/>
          <p:nvPr/>
        </p:nvSpPr>
        <p:spPr>
          <a:xfrm rot="9266830">
            <a:off x="2441552" y="3878713"/>
            <a:ext cx="1158031" cy="266729"/>
          </a:xfrm>
          <a:prstGeom prst="leftArrow">
            <a:avLst>
              <a:gd name="adj1" fmla="val 43954"/>
              <a:gd name="adj2" fmla="val 116256"/>
            </a:avLst>
          </a:prstGeom>
          <a:solidFill>
            <a:srgbClr val="FF0000">
              <a:alpha val="3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05676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Shelf cloud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other</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timelapse examples</a:t>
            </a:r>
          </a:p>
        </p:txBody>
      </p:sp>
      <p:sp>
        <p:nvSpPr>
          <p:cNvPr id="3" name="TextovéPole 2"/>
          <p:cNvSpPr txBox="1"/>
          <p:nvPr/>
        </p:nvSpPr>
        <p:spPr>
          <a:xfrm>
            <a:off x="2007819" y="1354729"/>
            <a:ext cx="7920310" cy="2677656"/>
          </a:xfrm>
          <a:prstGeom prst="rect">
            <a:avLst/>
          </a:prstGeom>
          <a:noFill/>
        </p:spPr>
        <p:txBody>
          <a:bodyPr wrap="none" rtlCol="0">
            <a:spAutoFit/>
          </a:bodyPr>
          <a:lstStyle/>
          <a:p>
            <a:pPr marL="285750" indent="-285750">
              <a:buFont typeface="Arial" panose="020B0604020202020204" pitchFamily="34" charset="0"/>
              <a:buChar char="•"/>
            </a:pPr>
            <a:r>
              <a:rPr lang="en-US" sz="1200" dirty="0">
                <a:solidFill>
                  <a:schemeClr val="bg1">
                    <a:lumMod val="65000"/>
                  </a:schemeClr>
                </a:solidFill>
                <a:latin typeface="Arial" panose="020B0604020202020204" pitchFamily="34" charset="0"/>
                <a:cs typeface="Arial" panose="020B0604020202020204" pitchFamily="34" charset="0"/>
                <a:hlinkClick r:id="rId2"/>
              </a:rPr>
              <a:t>https://</a:t>
            </a:r>
            <a:r>
              <a:rPr lang="en-US" sz="1200" dirty="0" smtClean="0">
                <a:solidFill>
                  <a:schemeClr val="bg1">
                    <a:lumMod val="65000"/>
                  </a:schemeClr>
                </a:solidFill>
                <a:latin typeface="Arial" panose="020B0604020202020204" pitchFamily="34" charset="0"/>
                <a:cs typeface="Arial" panose="020B0604020202020204" pitchFamily="34" charset="0"/>
                <a:hlinkClick r:id="rId2"/>
              </a:rPr>
              <a:t>www.setvak.cz/timelapse/2021/20210629_1900-1945utc_Kacerov_shelf-cloud_1728x1080_H264.mp4</a:t>
            </a:r>
            <a:r>
              <a:rPr lang="en-US" sz="1200" dirty="0" smtClean="0">
                <a:solidFill>
                  <a:schemeClr val="bg1">
                    <a:lumMod val="65000"/>
                  </a:schemeClr>
                </a:solidFill>
                <a:latin typeface="Arial" panose="020B0604020202020204" pitchFamily="34" charset="0"/>
                <a:cs typeface="Arial" panose="020B0604020202020204" pitchFamily="34" charset="0"/>
              </a:rPr>
              <a:t> </a:t>
            </a:r>
            <a:br>
              <a:rPr lang="en-US" sz="1200" dirty="0" smtClean="0">
                <a:solidFill>
                  <a:schemeClr val="bg1">
                    <a:lumMod val="65000"/>
                  </a:schemeClr>
                </a:solidFill>
                <a:latin typeface="Arial" panose="020B0604020202020204" pitchFamily="34" charset="0"/>
                <a:cs typeface="Arial" panose="020B0604020202020204" pitchFamily="34" charset="0"/>
              </a:rPr>
            </a:br>
            <a:r>
              <a:rPr lang="en-US" sz="1200" dirty="0">
                <a:solidFill>
                  <a:schemeClr val="bg1">
                    <a:lumMod val="65000"/>
                  </a:schemeClr>
                </a:solidFill>
                <a:latin typeface="Arial" panose="020B0604020202020204" pitchFamily="34" charset="0"/>
                <a:cs typeface="Arial" panose="020B0604020202020204" pitchFamily="34" charset="0"/>
              </a:rPr>
              <a:t>(from: </a:t>
            </a:r>
            <a:r>
              <a:rPr lang="en-US" sz="1200" dirty="0">
                <a:solidFill>
                  <a:schemeClr val="bg1">
                    <a:lumMod val="65000"/>
                  </a:schemeClr>
                </a:solidFill>
                <a:latin typeface="Arial" panose="020B0604020202020204" pitchFamily="34" charset="0"/>
                <a:cs typeface="Arial" panose="020B0604020202020204" pitchFamily="34" charset="0"/>
                <a:hlinkClick r:id="rId3"/>
              </a:rPr>
              <a:t>https://</a:t>
            </a:r>
            <a:r>
              <a:rPr lang="en-US" sz="1200" dirty="0" smtClean="0">
                <a:solidFill>
                  <a:schemeClr val="bg1">
                    <a:lumMod val="65000"/>
                  </a:schemeClr>
                </a:solidFill>
                <a:latin typeface="Arial" panose="020B0604020202020204" pitchFamily="34" charset="0"/>
                <a:cs typeface="Arial" panose="020B0604020202020204" pitchFamily="34" charset="0"/>
                <a:hlinkClick r:id="rId3"/>
              </a:rPr>
              <a:t>www.setvak.cz/timelapse/2021.html</a:t>
            </a:r>
            <a:r>
              <a:rPr lang="en-US" sz="1200" dirty="0" smtClean="0">
                <a:solidFill>
                  <a:schemeClr val="bg1">
                    <a:lumMod val="65000"/>
                  </a:schemeClr>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200" dirty="0">
              <a:solidFill>
                <a:schemeClr val="bg1">
                  <a:lumMod val="6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smtClean="0">
                <a:solidFill>
                  <a:schemeClr val="bg1">
                    <a:lumMod val="65000"/>
                  </a:schemeClr>
                </a:solidFill>
                <a:latin typeface="Arial" panose="020B0604020202020204" pitchFamily="34" charset="0"/>
                <a:cs typeface="Arial" panose="020B0604020202020204" pitchFamily="34" charset="0"/>
                <a:hlinkClick r:id="rId4"/>
              </a:rPr>
              <a:t>https</a:t>
            </a:r>
            <a:r>
              <a:rPr lang="en-US" sz="1200" dirty="0">
                <a:solidFill>
                  <a:schemeClr val="bg1">
                    <a:lumMod val="65000"/>
                  </a:schemeClr>
                </a:solidFill>
                <a:latin typeface="Arial" panose="020B0604020202020204" pitchFamily="34" charset="0"/>
                <a:cs typeface="Arial" panose="020B0604020202020204" pitchFamily="34" charset="0"/>
                <a:hlinkClick r:id="rId4"/>
              </a:rPr>
              <a:t>://</a:t>
            </a:r>
            <a:r>
              <a:rPr lang="en-US" sz="1200" dirty="0" smtClean="0">
                <a:solidFill>
                  <a:schemeClr val="bg1">
                    <a:lumMod val="65000"/>
                  </a:schemeClr>
                </a:solidFill>
                <a:latin typeface="Arial" panose="020B0604020202020204" pitchFamily="34" charset="0"/>
                <a:cs typeface="Arial" panose="020B0604020202020204" pitchFamily="34" charset="0"/>
                <a:hlinkClick r:id="rId4"/>
              </a:rPr>
              <a:t>www.setvak.cz/timelapse/2021/20210808_1842-1850utc_Kacerov_1920x1080_H264.mp4</a:t>
            </a:r>
            <a:r>
              <a:rPr lang="en-US" sz="1200" dirty="0" smtClean="0">
                <a:solidFill>
                  <a:schemeClr val="bg1">
                    <a:lumMod val="65000"/>
                  </a:schemeClr>
                </a:solidFill>
                <a:latin typeface="Arial" panose="020B0604020202020204" pitchFamily="34" charset="0"/>
                <a:cs typeface="Arial" panose="020B0604020202020204" pitchFamily="34" charset="0"/>
              </a:rPr>
              <a:t> </a:t>
            </a:r>
            <a:r>
              <a:rPr lang="en-US" sz="1200" dirty="0">
                <a:solidFill>
                  <a:schemeClr val="bg1">
                    <a:lumMod val="65000"/>
                  </a:schemeClr>
                </a:solidFill>
                <a:latin typeface="Arial" panose="020B0604020202020204" pitchFamily="34" charset="0"/>
                <a:cs typeface="Arial" panose="020B0604020202020204" pitchFamily="34" charset="0"/>
              </a:rPr>
              <a:t/>
            </a:r>
            <a:br>
              <a:rPr lang="en-US" sz="1200" dirty="0">
                <a:solidFill>
                  <a:schemeClr val="bg1">
                    <a:lumMod val="65000"/>
                  </a:schemeClr>
                </a:solidFill>
                <a:latin typeface="Arial" panose="020B0604020202020204" pitchFamily="34" charset="0"/>
                <a:cs typeface="Arial" panose="020B0604020202020204" pitchFamily="34" charset="0"/>
              </a:rPr>
            </a:br>
            <a:r>
              <a:rPr lang="en-US" sz="1200" dirty="0">
                <a:solidFill>
                  <a:schemeClr val="bg1">
                    <a:lumMod val="65000"/>
                  </a:schemeClr>
                </a:solidFill>
                <a:latin typeface="Arial" panose="020B0604020202020204" pitchFamily="34" charset="0"/>
                <a:cs typeface="Arial" panose="020B0604020202020204" pitchFamily="34" charset="0"/>
              </a:rPr>
              <a:t>(from: </a:t>
            </a:r>
            <a:r>
              <a:rPr lang="en-US" sz="1200" dirty="0">
                <a:solidFill>
                  <a:schemeClr val="bg1">
                    <a:lumMod val="65000"/>
                  </a:schemeClr>
                </a:solidFill>
                <a:latin typeface="Arial" panose="020B0604020202020204" pitchFamily="34" charset="0"/>
                <a:cs typeface="Arial" panose="020B0604020202020204" pitchFamily="34" charset="0"/>
                <a:hlinkClick r:id="rId3"/>
              </a:rPr>
              <a:t>https://www.setvak.cz/timelapse/2021.html</a:t>
            </a:r>
            <a:r>
              <a:rPr lang="en-US" sz="1200" dirty="0">
                <a:solidFill>
                  <a:schemeClr val="bg1">
                    <a:lumMod val="65000"/>
                  </a:schemeClr>
                </a:solidFill>
                <a:latin typeface="Arial" panose="020B0604020202020204" pitchFamily="34" charset="0"/>
                <a:cs typeface="Arial" panose="020B0604020202020204" pitchFamily="34" charset="0"/>
              </a:rPr>
              <a:t>)</a:t>
            </a:r>
            <a:endParaRPr lang="en-US" sz="1200" dirty="0" smtClean="0">
              <a:solidFill>
                <a:schemeClr val="bg1">
                  <a:lumMod val="6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200" dirty="0">
              <a:solidFill>
                <a:schemeClr val="bg1">
                  <a:lumMod val="6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solidFill>
                  <a:schemeClr val="bg1">
                    <a:lumMod val="65000"/>
                  </a:schemeClr>
                </a:solidFill>
                <a:latin typeface="Arial" panose="020B0604020202020204" pitchFamily="34" charset="0"/>
                <a:cs typeface="Arial" panose="020B0604020202020204" pitchFamily="34" charset="0"/>
                <a:hlinkClick r:id="rId5"/>
              </a:rPr>
              <a:t>https://</a:t>
            </a:r>
            <a:r>
              <a:rPr lang="en-US" sz="1200" dirty="0" smtClean="0">
                <a:solidFill>
                  <a:schemeClr val="bg1">
                    <a:lumMod val="65000"/>
                  </a:schemeClr>
                </a:solidFill>
                <a:latin typeface="Arial" panose="020B0604020202020204" pitchFamily="34" charset="0"/>
                <a:cs typeface="Arial" panose="020B0604020202020204" pitchFamily="34" charset="0"/>
                <a:hlinkClick r:id="rId5"/>
              </a:rPr>
              <a:t>www.setvak.cz/timelapse/2015/20150614_1836-1906utc_Praha-Kacerov_1800x1080.mp4</a:t>
            </a:r>
            <a:r>
              <a:rPr lang="en-US" sz="1200" dirty="0" smtClean="0">
                <a:solidFill>
                  <a:schemeClr val="bg1">
                    <a:lumMod val="65000"/>
                  </a:schemeClr>
                </a:solidFill>
                <a:latin typeface="Arial" panose="020B0604020202020204" pitchFamily="34" charset="0"/>
                <a:cs typeface="Arial" panose="020B0604020202020204" pitchFamily="34" charset="0"/>
              </a:rPr>
              <a:t> </a:t>
            </a:r>
            <a:br>
              <a:rPr lang="en-US" sz="1200" dirty="0" smtClean="0">
                <a:solidFill>
                  <a:schemeClr val="bg1">
                    <a:lumMod val="65000"/>
                  </a:schemeClr>
                </a:solidFill>
                <a:latin typeface="Arial" panose="020B0604020202020204" pitchFamily="34" charset="0"/>
                <a:cs typeface="Arial" panose="020B0604020202020204" pitchFamily="34" charset="0"/>
              </a:rPr>
            </a:br>
            <a:r>
              <a:rPr lang="en-US" sz="1200" dirty="0">
                <a:solidFill>
                  <a:schemeClr val="bg1">
                    <a:lumMod val="65000"/>
                  </a:schemeClr>
                </a:solidFill>
                <a:latin typeface="Arial" panose="020B0604020202020204" pitchFamily="34" charset="0"/>
                <a:cs typeface="Arial" panose="020B0604020202020204" pitchFamily="34" charset="0"/>
              </a:rPr>
              <a:t>(from: </a:t>
            </a:r>
            <a:r>
              <a:rPr lang="en-US" sz="1200" dirty="0">
                <a:solidFill>
                  <a:schemeClr val="bg1">
                    <a:lumMod val="65000"/>
                  </a:schemeClr>
                </a:solidFill>
                <a:latin typeface="Arial" panose="020B0604020202020204" pitchFamily="34" charset="0"/>
                <a:cs typeface="Arial" panose="020B0604020202020204" pitchFamily="34" charset="0"/>
                <a:hlinkClick r:id="rId6"/>
              </a:rPr>
              <a:t>https://</a:t>
            </a:r>
            <a:r>
              <a:rPr lang="en-US" sz="1200" dirty="0" smtClean="0">
                <a:solidFill>
                  <a:schemeClr val="bg1">
                    <a:lumMod val="65000"/>
                  </a:schemeClr>
                </a:solidFill>
                <a:latin typeface="Arial" panose="020B0604020202020204" pitchFamily="34" charset="0"/>
                <a:cs typeface="Arial" panose="020B0604020202020204" pitchFamily="34" charset="0"/>
                <a:hlinkClick r:id="rId6"/>
              </a:rPr>
              <a:t>www.setvak.cz/timelapse/2015.html</a:t>
            </a:r>
            <a:r>
              <a:rPr lang="en-US" sz="1200" dirty="0" smtClean="0">
                <a:solidFill>
                  <a:schemeClr val="bg1">
                    <a:lumMod val="65000"/>
                  </a:schemeClr>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200" dirty="0" smtClean="0">
              <a:solidFill>
                <a:schemeClr val="bg1">
                  <a:lumMod val="6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smtClean="0">
                <a:solidFill>
                  <a:schemeClr val="bg1">
                    <a:lumMod val="65000"/>
                  </a:schemeClr>
                </a:solidFill>
                <a:latin typeface="Arial" panose="020B0604020202020204" pitchFamily="34" charset="0"/>
                <a:cs typeface="Arial" panose="020B0604020202020204" pitchFamily="34" charset="0"/>
                <a:hlinkClick r:id="rId7"/>
              </a:rPr>
              <a:t>https://www.setvak.cz/timelapse/2013/20130819_1210-1229utc_Libus.mp4</a:t>
            </a:r>
            <a:r>
              <a:rPr lang="en-US" sz="1200" dirty="0" smtClean="0">
                <a:solidFill>
                  <a:schemeClr val="bg1">
                    <a:lumMod val="65000"/>
                  </a:schemeClr>
                </a:solidFill>
                <a:latin typeface="Arial" panose="020B0604020202020204" pitchFamily="34" charset="0"/>
                <a:cs typeface="Arial" panose="020B0604020202020204" pitchFamily="34" charset="0"/>
              </a:rPr>
              <a:t> </a:t>
            </a:r>
            <a:br>
              <a:rPr lang="en-US" sz="1200" dirty="0" smtClean="0">
                <a:solidFill>
                  <a:schemeClr val="bg1">
                    <a:lumMod val="65000"/>
                  </a:schemeClr>
                </a:solidFill>
                <a:latin typeface="Arial" panose="020B0604020202020204" pitchFamily="34" charset="0"/>
                <a:cs typeface="Arial" panose="020B0604020202020204" pitchFamily="34" charset="0"/>
              </a:rPr>
            </a:br>
            <a:r>
              <a:rPr lang="en-US" sz="1200" dirty="0">
                <a:solidFill>
                  <a:schemeClr val="bg1">
                    <a:lumMod val="65000"/>
                  </a:schemeClr>
                </a:solidFill>
                <a:latin typeface="Arial" panose="020B0604020202020204" pitchFamily="34" charset="0"/>
                <a:cs typeface="Arial" panose="020B0604020202020204" pitchFamily="34" charset="0"/>
              </a:rPr>
              <a:t>(from: </a:t>
            </a:r>
            <a:r>
              <a:rPr lang="en-US" sz="1200" dirty="0">
                <a:solidFill>
                  <a:schemeClr val="bg1">
                    <a:lumMod val="65000"/>
                  </a:schemeClr>
                </a:solidFill>
                <a:latin typeface="Arial" panose="020B0604020202020204" pitchFamily="34" charset="0"/>
                <a:cs typeface="Arial" panose="020B0604020202020204" pitchFamily="34" charset="0"/>
                <a:hlinkClick r:id="rId8"/>
              </a:rPr>
              <a:t>https://</a:t>
            </a:r>
            <a:r>
              <a:rPr lang="en-US" sz="1200" dirty="0" smtClean="0">
                <a:solidFill>
                  <a:schemeClr val="bg1">
                    <a:lumMod val="65000"/>
                  </a:schemeClr>
                </a:solidFill>
                <a:latin typeface="Arial" panose="020B0604020202020204" pitchFamily="34" charset="0"/>
                <a:cs typeface="Arial" panose="020B0604020202020204" pitchFamily="34" charset="0"/>
                <a:hlinkClick r:id="rId8"/>
              </a:rPr>
              <a:t>www.setvak.cz/timelapse/2013.html</a:t>
            </a:r>
            <a:r>
              <a:rPr lang="en-US" sz="1200" dirty="0" smtClean="0">
                <a:solidFill>
                  <a:schemeClr val="bg1">
                    <a:lumMod val="65000"/>
                  </a:schemeClr>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200" dirty="0">
              <a:solidFill>
                <a:schemeClr val="bg1">
                  <a:lumMod val="6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solidFill>
                  <a:schemeClr val="bg1">
                    <a:lumMod val="65000"/>
                  </a:schemeClr>
                </a:solidFill>
                <a:latin typeface="Arial" panose="020B0604020202020204" pitchFamily="34" charset="0"/>
                <a:cs typeface="Arial" panose="020B0604020202020204" pitchFamily="34" charset="0"/>
                <a:hlinkClick r:id="rId9"/>
              </a:rPr>
              <a:t>https://</a:t>
            </a:r>
            <a:r>
              <a:rPr lang="en-US" sz="1200" dirty="0" smtClean="0">
                <a:solidFill>
                  <a:schemeClr val="bg1">
                    <a:lumMod val="65000"/>
                  </a:schemeClr>
                </a:solidFill>
                <a:latin typeface="Arial" panose="020B0604020202020204" pitchFamily="34" charset="0"/>
                <a:cs typeface="Arial" panose="020B0604020202020204" pitchFamily="34" charset="0"/>
                <a:hlinkClick r:id="rId9"/>
              </a:rPr>
              <a:t>www.setvak.cz/timelapse/2012/20120822_0503-0527utc_Praha-Libus.mp4</a:t>
            </a:r>
            <a:r>
              <a:rPr lang="en-US" sz="1200" dirty="0" smtClean="0">
                <a:solidFill>
                  <a:schemeClr val="bg1">
                    <a:lumMod val="65000"/>
                  </a:schemeClr>
                </a:solidFill>
                <a:latin typeface="Arial" panose="020B0604020202020204" pitchFamily="34" charset="0"/>
                <a:cs typeface="Arial" panose="020B0604020202020204" pitchFamily="34" charset="0"/>
              </a:rPr>
              <a:t> </a:t>
            </a:r>
            <a:r>
              <a:rPr lang="en-US" sz="1200" dirty="0">
                <a:solidFill>
                  <a:schemeClr val="bg1">
                    <a:lumMod val="65000"/>
                  </a:schemeClr>
                </a:solidFill>
                <a:latin typeface="Arial" panose="020B0604020202020204" pitchFamily="34" charset="0"/>
                <a:cs typeface="Arial" panose="020B0604020202020204" pitchFamily="34" charset="0"/>
              </a:rPr>
              <a:t/>
            </a:r>
            <a:br>
              <a:rPr lang="en-US" sz="1200" dirty="0">
                <a:solidFill>
                  <a:schemeClr val="bg1">
                    <a:lumMod val="65000"/>
                  </a:schemeClr>
                </a:solidFill>
                <a:latin typeface="Arial" panose="020B0604020202020204" pitchFamily="34" charset="0"/>
                <a:cs typeface="Arial" panose="020B0604020202020204" pitchFamily="34" charset="0"/>
              </a:rPr>
            </a:br>
            <a:r>
              <a:rPr lang="en-US" sz="1200" dirty="0">
                <a:solidFill>
                  <a:schemeClr val="bg1">
                    <a:lumMod val="65000"/>
                  </a:schemeClr>
                </a:solidFill>
                <a:latin typeface="Arial" panose="020B0604020202020204" pitchFamily="34" charset="0"/>
                <a:cs typeface="Arial" panose="020B0604020202020204" pitchFamily="34" charset="0"/>
              </a:rPr>
              <a:t>(from: </a:t>
            </a:r>
            <a:r>
              <a:rPr lang="en-US" sz="1200" dirty="0">
                <a:solidFill>
                  <a:schemeClr val="bg1">
                    <a:lumMod val="65000"/>
                  </a:schemeClr>
                </a:solidFill>
                <a:latin typeface="Arial" panose="020B0604020202020204" pitchFamily="34" charset="0"/>
                <a:cs typeface="Arial" panose="020B0604020202020204" pitchFamily="34" charset="0"/>
                <a:hlinkClick r:id="rId10"/>
              </a:rPr>
              <a:t>https://</a:t>
            </a:r>
            <a:r>
              <a:rPr lang="en-US" sz="1200" dirty="0" smtClean="0">
                <a:solidFill>
                  <a:schemeClr val="bg1">
                    <a:lumMod val="65000"/>
                  </a:schemeClr>
                </a:solidFill>
                <a:latin typeface="Arial" panose="020B0604020202020204" pitchFamily="34" charset="0"/>
                <a:cs typeface="Arial" panose="020B0604020202020204" pitchFamily="34" charset="0"/>
                <a:hlinkClick r:id="rId10"/>
              </a:rPr>
              <a:t>www.setvak.cz/timelapse/2012.html</a:t>
            </a:r>
            <a:r>
              <a:rPr lang="en-US" sz="1200" dirty="0" smtClean="0">
                <a:solidFill>
                  <a:schemeClr val="bg1">
                    <a:lumMod val="65000"/>
                  </a:schemeClr>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0843756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47053" y="220710"/>
            <a:ext cx="8352815" cy="3997014"/>
          </a:xfrm>
          <a:prstGeom prst="rect">
            <a:avLst/>
          </a:prstGeom>
        </p:spPr>
      </p:pic>
      <p:sp>
        <p:nvSpPr>
          <p:cNvPr id="4" name="TextovéPole 3"/>
          <p:cNvSpPr txBox="1"/>
          <p:nvPr/>
        </p:nvSpPr>
        <p:spPr>
          <a:xfrm>
            <a:off x="2743214" y="4225151"/>
            <a:ext cx="6732933" cy="215444"/>
          </a:xfrm>
          <a:prstGeom prst="rect">
            <a:avLst/>
          </a:prstGeom>
          <a:noFill/>
        </p:spPr>
        <p:txBody>
          <a:bodyPr wrap="none" rtlCol="0">
            <a:spAutoFit/>
          </a:bodyPr>
          <a:lstStyle/>
          <a:p>
            <a:r>
              <a:rPr lang="cs-CZ" sz="800" dirty="0">
                <a:solidFill>
                  <a:schemeClr val="bg1"/>
                </a:solidFill>
                <a:latin typeface="Arial" panose="020B0604020202020204" pitchFamily="34" charset="0"/>
                <a:cs typeface="Arial" panose="020B0604020202020204" pitchFamily="34" charset="0"/>
              </a:rPr>
              <a:t>Source</a:t>
            </a:r>
            <a:r>
              <a:rPr lang="cs-CZ" sz="800" dirty="0" smtClean="0">
                <a:solidFill>
                  <a:schemeClr val="bg1"/>
                </a:solidFill>
                <a:latin typeface="Arial" panose="020B0604020202020204" pitchFamily="34" charset="0"/>
                <a:cs typeface="Arial" panose="020B0604020202020204" pitchFamily="34" charset="0"/>
              </a:rPr>
              <a:t>: </a:t>
            </a:r>
            <a:r>
              <a:rPr lang="cs-CZ" sz="800" dirty="0" smtClean="0">
                <a:solidFill>
                  <a:schemeClr val="bg1"/>
                </a:solidFill>
                <a:latin typeface="Arial" panose="020B0604020202020204" pitchFamily="34" charset="0"/>
                <a:cs typeface="Arial" panose="020B0604020202020204" pitchFamily="34" charset="0"/>
                <a:hlinkClick r:id="rId3"/>
              </a:rPr>
              <a:t>https://www.lakeheadu.ca/sites/default/files/uploads/53/outlines/2015-16/GEOG2331/2331_Lecture18_Thunderstorms_F15%20(1).pdf</a:t>
            </a:r>
            <a:r>
              <a:rPr lang="cs-CZ" sz="800" dirty="0" smtClean="0">
                <a:solidFill>
                  <a:schemeClr val="bg1"/>
                </a:solidFill>
                <a:latin typeface="Arial" panose="020B0604020202020204" pitchFamily="34" charset="0"/>
                <a:cs typeface="Arial" panose="020B0604020202020204" pitchFamily="34" charset="0"/>
              </a:rPr>
              <a:t> </a:t>
            </a:r>
            <a:endParaRPr lang="en-US" sz="800" dirty="0" smtClean="0">
              <a:solidFill>
                <a:schemeClr val="bg1"/>
              </a:solidFill>
              <a:latin typeface="Arial" panose="020B0604020202020204" pitchFamily="34" charset="0"/>
              <a:cs typeface="Arial" panose="020B0604020202020204" pitchFamily="34" charset="0"/>
            </a:endParaRPr>
          </a:p>
        </p:txBody>
      </p:sp>
      <p:sp>
        <p:nvSpPr>
          <p:cNvPr id="5" name="TextovéPole 4"/>
          <p:cNvSpPr txBox="1"/>
          <p:nvPr/>
        </p:nvSpPr>
        <p:spPr>
          <a:xfrm>
            <a:off x="1994336" y="4548346"/>
            <a:ext cx="8276900" cy="707886"/>
          </a:xfrm>
          <a:prstGeom prst="rect">
            <a:avLst/>
          </a:prstGeom>
          <a:noFill/>
        </p:spPr>
        <p:txBody>
          <a:bodyPr wrap="square" rtlCol="0">
            <a:spAutoFit/>
          </a:bodyPr>
          <a:lstStyle/>
          <a:p>
            <a:pPr algn="just"/>
            <a:r>
              <a:rPr lang="en-US" sz="1000" dirty="0" smtClean="0">
                <a:solidFill>
                  <a:schemeClr val="bg1"/>
                </a:solidFill>
                <a:latin typeface="Arial" panose="020B0604020202020204" pitchFamily="34" charset="0"/>
                <a:cs typeface="Arial" panose="020B0604020202020204" pitchFamily="34" charset="0"/>
              </a:rPr>
              <a:t>A </a:t>
            </a:r>
            <a:r>
              <a:rPr lang="en-US" sz="1000" dirty="0">
                <a:solidFill>
                  <a:schemeClr val="bg1"/>
                </a:solidFill>
                <a:latin typeface="Arial" panose="020B0604020202020204" pitchFamily="34" charset="0"/>
                <a:cs typeface="Arial" panose="020B0604020202020204" pitchFamily="34" charset="0"/>
              </a:rPr>
              <a:t>low-level, horizontal, tube-shaped arcus cloud associated with a gust front of a convective storm (or occasionally a cold front).</a:t>
            </a:r>
          </a:p>
          <a:p>
            <a:pPr algn="just"/>
            <a:r>
              <a:rPr lang="en-US" sz="1000" dirty="0">
                <a:solidFill>
                  <a:schemeClr val="bg1"/>
                </a:solidFill>
                <a:latin typeface="Arial" panose="020B0604020202020204" pitchFamily="34" charset="0"/>
                <a:cs typeface="Arial" panose="020B0604020202020204" pitchFamily="34" charset="0"/>
              </a:rPr>
              <a:t>Roll clouds are relatively rare; they are completely detached from the convective storm's cloud base, thus differentiating them from the more familiar shelf clouds. Roll clouds appear to be rolling about a horizontal axis because of the shearing effects and horizontal vorticity provided by the differing air masses.  </a:t>
            </a:r>
            <a:r>
              <a:rPr lang="cs-CZ" sz="1000" dirty="0">
                <a:solidFill>
                  <a:schemeClr val="bg1"/>
                </a:solidFill>
                <a:latin typeface="Arial" panose="020B0604020202020204" pitchFamily="34" charset="0"/>
                <a:cs typeface="Arial" panose="020B0604020202020204" pitchFamily="34" charset="0"/>
              </a:rPr>
              <a:t>(</a:t>
            </a:r>
            <a:r>
              <a:rPr lang="cs-CZ" sz="1000" dirty="0">
                <a:solidFill>
                  <a:schemeClr val="bg1"/>
                </a:solidFill>
                <a:latin typeface="Arial" panose="020B0604020202020204" pitchFamily="34" charset="0"/>
                <a:cs typeface="Arial" panose="020B0604020202020204" pitchFamily="34" charset="0"/>
                <a:hlinkClick r:id="rId4"/>
              </a:rPr>
              <a:t>https://</a:t>
            </a:r>
            <a:r>
              <a:rPr lang="cs-CZ" sz="1000" dirty="0" smtClean="0">
                <a:solidFill>
                  <a:schemeClr val="bg1"/>
                </a:solidFill>
                <a:latin typeface="Arial" panose="020B0604020202020204" pitchFamily="34" charset="0"/>
                <a:cs typeface="Arial" panose="020B0604020202020204" pitchFamily="34" charset="0"/>
                <a:hlinkClick r:id="rId4"/>
              </a:rPr>
              <a:t>glossary.ametsoc.org/wiki/</a:t>
            </a:r>
            <a:r>
              <a:rPr lang="cs-CZ" sz="1000" dirty="0" err="1" smtClean="0">
                <a:solidFill>
                  <a:schemeClr val="bg1"/>
                </a:solidFill>
                <a:latin typeface="Arial" panose="020B0604020202020204" pitchFamily="34" charset="0"/>
                <a:cs typeface="Arial" panose="020B0604020202020204" pitchFamily="34" charset="0"/>
                <a:hlinkClick r:id="rId4"/>
              </a:rPr>
              <a:t>Roll_cloud</a:t>
            </a:r>
            <a:r>
              <a:rPr lang="cs-CZ" sz="1000" dirty="0" smtClean="0">
                <a:solidFill>
                  <a:schemeClr val="bg1"/>
                </a:solidFill>
                <a:latin typeface="Arial" panose="020B0604020202020204" pitchFamily="34" charset="0"/>
                <a:cs typeface="Arial" panose="020B0604020202020204" pitchFamily="34" charset="0"/>
              </a:rPr>
              <a:t>)</a:t>
            </a:r>
            <a:endParaRPr lang="en-US" sz="1000" dirty="0" smtClean="0">
              <a:solidFill>
                <a:schemeClr val="bg1"/>
              </a:solidFill>
              <a:latin typeface="Arial" panose="020B0604020202020204" pitchFamily="34" charset="0"/>
              <a:cs typeface="Arial" panose="020B0604020202020204" pitchFamily="34" charset="0"/>
            </a:endParaRPr>
          </a:p>
        </p:txBody>
      </p:sp>
      <p:sp>
        <p:nvSpPr>
          <p:cNvPr id="6" name="TextovéPole 5"/>
          <p:cNvSpPr txBox="1"/>
          <p:nvPr/>
        </p:nvSpPr>
        <p:spPr>
          <a:xfrm>
            <a:off x="1994337" y="5494286"/>
            <a:ext cx="8276900" cy="707886"/>
          </a:xfrm>
          <a:prstGeom prst="rect">
            <a:avLst/>
          </a:prstGeom>
          <a:noFill/>
        </p:spPr>
        <p:txBody>
          <a:bodyPr wrap="square" rtlCol="0">
            <a:spAutoFit/>
          </a:bodyPr>
          <a:lstStyle/>
          <a:p>
            <a:pPr algn="just"/>
            <a:r>
              <a:rPr lang="cs-CZ" sz="1000" dirty="0" smtClean="0">
                <a:solidFill>
                  <a:schemeClr val="bg1">
                    <a:lumMod val="85000"/>
                  </a:schemeClr>
                </a:solidFill>
                <a:latin typeface="Arial" panose="020B0604020202020204" pitchFamily="34" charset="0"/>
                <a:cs typeface="Arial" panose="020B0604020202020204" pitchFamily="34" charset="0"/>
              </a:rPr>
              <a:t>Oblak </a:t>
            </a:r>
            <a:r>
              <a:rPr lang="cs-CZ" sz="1000" dirty="0">
                <a:solidFill>
                  <a:schemeClr val="bg1">
                    <a:lumMod val="85000"/>
                  </a:schemeClr>
                </a:solidFill>
                <a:latin typeface="Arial" panose="020B0604020202020204" pitchFamily="34" charset="0"/>
                <a:cs typeface="Arial" panose="020B0604020202020204" pitchFamily="34" charset="0"/>
              </a:rPr>
              <a:t>morfologicky patřící do zvláštností oblaků s označením </a:t>
            </a:r>
            <a:r>
              <a:rPr lang="cs-CZ" sz="1000" dirty="0" err="1">
                <a:solidFill>
                  <a:schemeClr val="bg1">
                    <a:lumMod val="85000"/>
                  </a:schemeClr>
                </a:solidFill>
                <a:latin typeface="Arial" panose="020B0604020202020204" pitchFamily="34" charset="0"/>
                <a:cs typeface="Arial" panose="020B0604020202020204" pitchFamily="34" charset="0"/>
              </a:rPr>
              <a:t>arcus</a:t>
            </a:r>
            <a:r>
              <a:rPr lang="cs-CZ" sz="1000" dirty="0">
                <a:solidFill>
                  <a:schemeClr val="bg1">
                    <a:lumMod val="85000"/>
                  </a:schemeClr>
                </a:solidFill>
                <a:latin typeface="Arial" panose="020B0604020202020204" pitchFamily="34" charset="0"/>
                <a:cs typeface="Arial" panose="020B0604020202020204" pitchFamily="34" charset="0"/>
              </a:rPr>
              <a:t>, kam byl zařazen v roce 2017. Na rozdíl od oblaku </a:t>
            </a:r>
            <a:r>
              <a:rPr lang="cs-CZ" sz="1000" dirty="0" err="1">
                <a:solidFill>
                  <a:schemeClr val="bg1">
                    <a:lumMod val="85000"/>
                  </a:schemeClr>
                </a:solidFill>
                <a:latin typeface="Arial" panose="020B0604020202020204" pitchFamily="34" charset="0"/>
                <a:cs typeface="Arial" panose="020B0604020202020204" pitchFamily="34" charset="0"/>
              </a:rPr>
              <a:t>shelf</a:t>
            </a:r>
            <a:r>
              <a:rPr lang="cs-CZ" sz="1000" dirty="0">
                <a:solidFill>
                  <a:schemeClr val="bg1">
                    <a:lumMod val="85000"/>
                  </a:schemeClr>
                </a:solidFill>
                <a:latin typeface="Arial" panose="020B0604020202020204" pitchFamily="34" charset="0"/>
                <a:cs typeface="Arial" panose="020B0604020202020204" pitchFamily="34" charset="0"/>
              </a:rPr>
              <a:t> </a:t>
            </a:r>
            <a:r>
              <a:rPr lang="cs-CZ" sz="1000" dirty="0" err="1">
                <a:solidFill>
                  <a:schemeClr val="bg1">
                    <a:lumMod val="85000"/>
                  </a:schemeClr>
                </a:solidFill>
                <a:latin typeface="Arial" panose="020B0604020202020204" pitchFamily="34" charset="0"/>
                <a:cs typeface="Arial" panose="020B0604020202020204" pitchFamily="34" charset="0"/>
              </a:rPr>
              <a:t>cloud</a:t>
            </a:r>
            <a:r>
              <a:rPr lang="cs-CZ" sz="1000" dirty="0">
                <a:solidFill>
                  <a:schemeClr val="bg1">
                    <a:lumMod val="85000"/>
                  </a:schemeClr>
                </a:solidFill>
                <a:latin typeface="Arial" panose="020B0604020202020204" pitchFamily="34" charset="0"/>
                <a:cs typeface="Arial" panose="020B0604020202020204" pitchFamily="34" charset="0"/>
              </a:rPr>
              <a:t> bývá </a:t>
            </a:r>
            <a:r>
              <a:rPr lang="cs-CZ" sz="1000" dirty="0" err="1">
                <a:solidFill>
                  <a:schemeClr val="bg1">
                    <a:lumMod val="85000"/>
                  </a:schemeClr>
                </a:solidFill>
                <a:latin typeface="Arial" panose="020B0604020202020204" pitchFamily="34" charset="0"/>
                <a:cs typeface="Arial" panose="020B0604020202020204" pitchFamily="34" charset="0"/>
              </a:rPr>
              <a:t>roll</a:t>
            </a:r>
            <a:r>
              <a:rPr lang="cs-CZ" sz="1000" dirty="0">
                <a:solidFill>
                  <a:schemeClr val="bg1">
                    <a:lumMod val="85000"/>
                  </a:schemeClr>
                </a:solidFill>
                <a:latin typeface="Arial" panose="020B0604020202020204" pitchFamily="34" charset="0"/>
                <a:cs typeface="Arial" panose="020B0604020202020204" pitchFamily="34" charset="0"/>
              </a:rPr>
              <a:t> </a:t>
            </a:r>
            <a:r>
              <a:rPr lang="cs-CZ" sz="1000" dirty="0" err="1">
                <a:solidFill>
                  <a:schemeClr val="bg1">
                    <a:lumMod val="85000"/>
                  </a:schemeClr>
                </a:solidFill>
                <a:latin typeface="Arial" panose="020B0604020202020204" pitchFamily="34" charset="0"/>
                <a:cs typeface="Arial" panose="020B0604020202020204" pitchFamily="34" charset="0"/>
              </a:rPr>
              <a:t>cloud</a:t>
            </a:r>
            <a:r>
              <a:rPr lang="cs-CZ" sz="1000" dirty="0">
                <a:solidFill>
                  <a:schemeClr val="bg1">
                    <a:lumMod val="85000"/>
                  </a:schemeClr>
                </a:solidFill>
                <a:latin typeface="Arial" panose="020B0604020202020204" pitchFamily="34" charset="0"/>
                <a:cs typeface="Arial" panose="020B0604020202020204" pitchFamily="34" charset="0"/>
              </a:rPr>
              <a:t> oddělen od spodní základny oblačnosti konvektivní bouře. Vzniká a postupuje na čele studeného vzduchu vytékajícího z bouře. Je rovněž považován za jednu z forem rotorového oblaku. V české odborné terminologii nebyl český termín zaveden a používá se termín převzatý z angličtiny. (</a:t>
            </a:r>
            <a:r>
              <a:rPr lang="cs-CZ" sz="1000" dirty="0">
                <a:solidFill>
                  <a:schemeClr val="bg1">
                    <a:lumMod val="85000"/>
                  </a:schemeClr>
                </a:solidFill>
                <a:latin typeface="Arial" panose="020B0604020202020204" pitchFamily="34" charset="0"/>
                <a:cs typeface="Arial" panose="020B0604020202020204" pitchFamily="34" charset="0"/>
                <a:hlinkClick r:id="rId5"/>
              </a:rPr>
              <a:t>http://</a:t>
            </a:r>
            <a:r>
              <a:rPr lang="cs-CZ" sz="1000" dirty="0" smtClean="0">
                <a:solidFill>
                  <a:schemeClr val="bg1">
                    <a:lumMod val="85000"/>
                  </a:schemeClr>
                </a:solidFill>
                <a:latin typeface="Arial" panose="020B0604020202020204" pitchFamily="34" charset="0"/>
                <a:cs typeface="Arial" panose="020B0604020202020204" pitchFamily="34" charset="0"/>
                <a:hlinkClick r:id="rId5"/>
              </a:rPr>
              <a:t>slovnik.cmes.cz/fulltext/roll%20cloud</a:t>
            </a:r>
            <a:r>
              <a:rPr lang="cs-CZ" sz="1000" dirty="0" smtClean="0">
                <a:solidFill>
                  <a:schemeClr val="bg1">
                    <a:lumMod val="85000"/>
                  </a:schemeClr>
                </a:solidFill>
                <a:latin typeface="Arial" panose="020B0604020202020204" pitchFamily="34" charset="0"/>
                <a:cs typeface="Arial" panose="020B0604020202020204" pitchFamily="34" charset="0"/>
              </a:rPr>
              <a:t>)</a:t>
            </a:r>
          </a:p>
        </p:txBody>
      </p:sp>
      <p:sp>
        <p:nvSpPr>
          <p:cNvPr id="7"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u="sng" dirty="0" smtClean="0">
                <a:solidFill>
                  <a:schemeClr val="bg1"/>
                </a:solidFill>
                <a:latin typeface="Arial" panose="020B0604020202020204" pitchFamily="34" charset="0"/>
                <a:cs typeface="Arial" panose="020B0604020202020204" pitchFamily="34" charset="0"/>
              </a:rPr>
              <a:t>Roll cloud</a:t>
            </a:r>
            <a:r>
              <a:rPr lang="en-US" sz="1400" b="1" dirty="0" smtClean="0">
                <a:solidFill>
                  <a:schemeClr val="bg1"/>
                </a:solidFill>
                <a:latin typeface="Arial" panose="020B0604020202020204" pitchFamily="34" charset="0"/>
                <a:cs typeface="Arial" panose="020B0604020202020204" pitchFamily="34" charset="0"/>
              </a:rPr>
              <a:t> </a:t>
            </a:r>
            <a:endParaRPr lang="en-US" sz="1400" b="1" dirty="0">
              <a:solidFill>
                <a:schemeClr val="bg1"/>
              </a:solidFill>
              <a:latin typeface="Arial" panose="020B0604020202020204" pitchFamily="34" charset="0"/>
              <a:cs typeface="Arial" panose="020B0604020202020204" pitchFamily="34" charset="0"/>
            </a:endParaRPr>
          </a:p>
        </p:txBody>
      </p:sp>
      <p:sp>
        <p:nvSpPr>
          <p:cNvPr id="8" name="Ovál 7"/>
          <p:cNvSpPr/>
          <p:nvPr/>
        </p:nvSpPr>
        <p:spPr>
          <a:xfrm>
            <a:off x="6290098" y="3814915"/>
            <a:ext cx="749798" cy="369303"/>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93071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000" y="576000"/>
            <a:ext cx="10240001" cy="5760000"/>
          </a:xfrm>
          <a:prstGeom prst="rect">
            <a:avLst/>
          </a:prstGeom>
          <a:ln w="0">
            <a:solidFill>
              <a:schemeClr val="bg1">
                <a:lumMod val="50000"/>
              </a:schemeClr>
            </a:solidFill>
          </a:ln>
        </p:spPr>
      </p:pic>
      <p:sp>
        <p:nvSpPr>
          <p:cNvPr id="3" name="Šipka doleva 2"/>
          <p:cNvSpPr/>
          <p:nvPr/>
        </p:nvSpPr>
        <p:spPr>
          <a:xfrm rot="21265588">
            <a:off x="7554764" y="4343711"/>
            <a:ext cx="1158031" cy="266729"/>
          </a:xfrm>
          <a:prstGeom prst="leftArrow">
            <a:avLst>
              <a:gd name="adj1" fmla="val 43954"/>
              <a:gd name="adj2" fmla="val 116256"/>
            </a:avLst>
          </a:prstGeom>
          <a:solidFill>
            <a:schemeClr val="accent1">
              <a:alpha val="3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Šipka doleva 3"/>
          <p:cNvSpPr/>
          <p:nvPr/>
        </p:nvSpPr>
        <p:spPr>
          <a:xfrm rot="10082415">
            <a:off x="2914516" y="3878713"/>
            <a:ext cx="1158031" cy="266729"/>
          </a:xfrm>
          <a:prstGeom prst="leftArrow">
            <a:avLst>
              <a:gd name="adj1" fmla="val 43954"/>
              <a:gd name="adj2" fmla="val 116256"/>
            </a:avLst>
          </a:prstGeom>
          <a:solidFill>
            <a:srgbClr val="FF0000">
              <a:alpha val="3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Zahnutá šipka dolů 4"/>
          <p:cNvSpPr/>
          <p:nvPr/>
        </p:nvSpPr>
        <p:spPr>
          <a:xfrm rot="15347390">
            <a:off x="4231861" y="4305613"/>
            <a:ext cx="973374" cy="480682"/>
          </a:xfrm>
          <a:prstGeom prst="curvedDownArrow">
            <a:avLst>
              <a:gd name="adj1" fmla="val 13262"/>
              <a:gd name="adj2" fmla="val 42499"/>
              <a:gd name="adj3" fmla="val 25000"/>
            </a:avLst>
          </a:prstGeom>
          <a:noFill/>
          <a:ln>
            <a:solidFill>
              <a:schemeClr val="bg1">
                <a:lumMod val="65000"/>
                <a:alpha val="3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Roll cloud </a:t>
            </a:r>
            <a:endParaRPr lang="en-US" sz="1400" b="1" dirty="0">
              <a:solidFill>
                <a:schemeClr val="bg1"/>
              </a:solidFill>
              <a:latin typeface="Arial" panose="020B0604020202020204" pitchFamily="34" charset="0"/>
              <a:cs typeface="Arial" panose="020B0604020202020204" pitchFamily="34" charset="0"/>
            </a:endParaRPr>
          </a:p>
        </p:txBody>
      </p:sp>
      <p:sp>
        <p:nvSpPr>
          <p:cNvPr id="7" name="TextovéPole 6"/>
          <p:cNvSpPr txBox="1"/>
          <p:nvPr/>
        </p:nvSpPr>
        <p:spPr>
          <a:xfrm>
            <a:off x="2396367" y="6361382"/>
            <a:ext cx="6947736" cy="400110"/>
          </a:xfrm>
          <a:prstGeom prst="rect">
            <a:avLst/>
          </a:prstGeom>
          <a:noFill/>
        </p:spPr>
        <p:txBody>
          <a:bodyPr wrap="none" rtlCol="0">
            <a:spAutoFit/>
          </a:bodyPr>
          <a:lstStyle/>
          <a:p>
            <a:r>
              <a:rPr lang="en-US" sz="1000" dirty="0">
                <a:solidFill>
                  <a:schemeClr val="bg1">
                    <a:lumMod val="75000"/>
                  </a:schemeClr>
                </a:solidFill>
                <a:latin typeface="Arial" panose="020B0604020202020204" pitchFamily="34" charset="0"/>
                <a:cs typeface="Arial" panose="020B0604020202020204" pitchFamily="34" charset="0"/>
              </a:rPr>
              <a:t>T</a:t>
            </a:r>
            <a:r>
              <a:rPr lang="en-US" sz="1000" dirty="0" smtClean="0">
                <a:solidFill>
                  <a:schemeClr val="bg1">
                    <a:lumMod val="75000"/>
                  </a:schemeClr>
                </a:solidFill>
                <a:latin typeface="Arial" panose="020B0604020202020204" pitchFamily="34" charset="0"/>
                <a:cs typeface="Arial" panose="020B0604020202020204" pitchFamily="34" charset="0"/>
              </a:rPr>
              <a:t>imelapse</a:t>
            </a:r>
            <a:r>
              <a:rPr lang="en-US" sz="1000" dirty="0">
                <a:solidFill>
                  <a:schemeClr val="bg1">
                    <a:lumMod val="75000"/>
                  </a:schemeClr>
                </a:solidFill>
                <a:latin typeface="Arial" panose="020B0604020202020204" pitchFamily="34" charset="0"/>
                <a:cs typeface="Arial" panose="020B0604020202020204" pitchFamily="34" charset="0"/>
              </a:rPr>
              <a:t>:  </a:t>
            </a:r>
            <a:r>
              <a:rPr lang="en-US" sz="1000" dirty="0">
                <a:solidFill>
                  <a:schemeClr val="bg1">
                    <a:lumMod val="75000"/>
                  </a:schemeClr>
                </a:solidFill>
                <a:latin typeface="Arial" panose="020B0604020202020204" pitchFamily="34" charset="0"/>
                <a:cs typeface="Arial" panose="020B0604020202020204" pitchFamily="34" charset="0"/>
                <a:hlinkClick r:id="rId3"/>
              </a:rPr>
              <a:t>https://</a:t>
            </a:r>
            <a:r>
              <a:rPr lang="en-US" sz="1000" dirty="0" smtClean="0">
                <a:solidFill>
                  <a:schemeClr val="bg1">
                    <a:lumMod val="75000"/>
                  </a:schemeClr>
                </a:solidFill>
                <a:latin typeface="Arial" panose="020B0604020202020204" pitchFamily="34" charset="0"/>
                <a:cs typeface="Arial" panose="020B0604020202020204" pitchFamily="34" charset="0"/>
                <a:hlinkClick r:id="rId3"/>
              </a:rPr>
              <a:t>www.setvak.cz/timelapse/2022/20220620_0635-0720utc_roll-cloud_Kacerov_x264_1920x1080.mp4</a:t>
            </a:r>
            <a:r>
              <a:rPr lang="en-US" sz="1000" dirty="0" smtClean="0">
                <a:solidFill>
                  <a:schemeClr val="bg1">
                    <a:lumMod val="75000"/>
                  </a:schemeClr>
                </a:solidFill>
                <a:latin typeface="Arial" panose="020B0604020202020204" pitchFamily="34" charset="0"/>
                <a:cs typeface="Arial" panose="020B0604020202020204" pitchFamily="34" charset="0"/>
              </a:rPr>
              <a:t> </a:t>
            </a:r>
            <a:br>
              <a:rPr lang="en-US" sz="1000" dirty="0" smtClean="0">
                <a:solidFill>
                  <a:schemeClr val="bg1">
                    <a:lumMod val="75000"/>
                  </a:schemeClr>
                </a:solidFill>
                <a:latin typeface="Arial" panose="020B0604020202020204" pitchFamily="34" charset="0"/>
                <a:cs typeface="Arial" panose="020B0604020202020204" pitchFamily="34" charset="0"/>
              </a:rPr>
            </a:br>
            <a:r>
              <a:rPr lang="en-US" sz="1000" dirty="0" smtClean="0">
                <a:solidFill>
                  <a:schemeClr val="bg1">
                    <a:lumMod val="75000"/>
                  </a:schemeClr>
                </a:solidFill>
                <a:latin typeface="Arial" panose="020B0604020202020204" pitchFamily="34" charset="0"/>
                <a:cs typeface="Arial" panose="020B0604020202020204" pitchFamily="34" charset="0"/>
              </a:rPr>
              <a:t>(source and </a:t>
            </a:r>
            <a:r>
              <a:rPr lang="en-US" sz="1000" dirty="0">
                <a:solidFill>
                  <a:schemeClr val="bg1">
                    <a:lumMod val="75000"/>
                  </a:schemeClr>
                </a:solidFill>
                <a:latin typeface="Arial" panose="020B0604020202020204" pitchFamily="34" charset="0"/>
                <a:cs typeface="Arial" panose="020B0604020202020204" pitchFamily="34" charset="0"/>
              </a:rPr>
              <a:t>more </a:t>
            </a:r>
            <a:r>
              <a:rPr lang="en-US" sz="1000" dirty="0" smtClean="0">
                <a:solidFill>
                  <a:schemeClr val="bg1">
                    <a:lumMod val="75000"/>
                  </a:schemeClr>
                </a:solidFill>
                <a:latin typeface="Arial" panose="020B0604020202020204" pitchFamily="34" charset="0"/>
                <a:cs typeface="Arial" panose="020B0604020202020204" pitchFamily="34" charset="0"/>
              </a:rPr>
              <a:t>details here: </a:t>
            </a:r>
            <a:r>
              <a:rPr lang="en-US" sz="1000" dirty="0">
                <a:solidFill>
                  <a:schemeClr val="bg1">
                    <a:lumMod val="75000"/>
                  </a:schemeClr>
                </a:solidFill>
                <a:latin typeface="Arial" panose="020B0604020202020204" pitchFamily="34" charset="0"/>
                <a:cs typeface="Arial" panose="020B0604020202020204" pitchFamily="34" charset="0"/>
                <a:hlinkClick r:id="rId4"/>
              </a:rPr>
              <a:t>https://</a:t>
            </a:r>
            <a:r>
              <a:rPr lang="en-US" sz="1000" dirty="0" smtClean="0">
                <a:solidFill>
                  <a:schemeClr val="bg1">
                    <a:lumMod val="75000"/>
                  </a:schemeClr>
                </a:solidFill>
                <a:latin typeface="Arial" panose="020B0604020202020204" pitchFamily="34" charset="0"/>
                <a:cs typeface="Arial" panose="020B0604020202020204" pitchFamily="34" charset="0"/>
                <a:hlinkClick r:id="rId4"/>
              </a:rPr>
              <a:t>www.setvak.cz/timelapse/2022.html</a:t>
            </a:r>
            <a:r>
              <a:rPr lang="en-US" sz="1000" dirty="0" smtClean="0">
                <a:solidFill>
                  <a:schemeClr val="bg1">
                    <a:lumMod val="75000"/>
                  </a:schemeClr>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4119613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Roll cloud </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ovéPole 2"/>
          <p:cNvSpPr txBox="1"/>
          <p:nvPr/>
        </p:nvSpPr>
        <p:spPr>
          <a:xfrm>
            <a:off x="1545018" y="1702676"/>
            <a:ext cx="8418789" cy="954107"/>
          </a:xfrm>
          <a:prstGeom prst="rect">
            <a:avLst/>
          </a:prstGeom>
          <a:noFill/>
        </p:spPr>
        <p:txBody>
          <a:bodyPr wrap="square" rtlCol="0">
            <a:spAutoFit/>
          </a:bodyPr>
          <a:lstStyle/>
          <a:p>
            <a:pPr algn="just"/>
            <a:r>
              <a:rPr lang="en-US" sz="1400" dirty="0" smtClean="0">
                <a:solidFill>
                  <a:schemeClr val="bg1"/>
                </a:solidFill>
                <a:latin typeface="Arial" panose="020B0604020202020204" pitchFamily="34" charset="0"/>
                <a:cs typeface="Arial" panose="020B0604020202020204" pitchFamily="34" charset="0"/>
              </a:rPr>
              <a:t>In some cases (namely for dissipating storms), roll clouds can propagate far enough from the storm itself, to be observed from above. In those cases, they can be interpreted in satellite imagery as leading edge of a storm outflow or leading wave of undular bore. In contrary, not all storm outflows are accompanied by a roll cloud. </a:t>
            </a:r>
          </a:p>
        </p:txBody>
      </p:sp>
    </p:spTree>
    <p:extLst>
      <p:ext uri="{BB962C8B-B14F-4D97-AF65-F5344CB8AC3E}">
        <p14:creationId xmlns:p14="http://schemas.microsoft.com/office/powerpoint/2010/main" val="24396092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u="sng" dirty="0" smtClean="0">
                <a:solidFill>
                  <a:schemeClr val="bg1"/>
                </a:solidFill>
                <a:latin typeface="Arial" panose="020B0604020202020204" pitchFamily="34" charset="0"/>
                <a:cs typeface="Arial" panose="020B0604020202020204" pitchFamily="34" charset="0"/>
              </a:rPr>
              <a:t>Outflow boundaries</a:t>
            </a:r>
            <a:r>
              <a:rPr lang="en-US" sz="1400" b="1" dirty="0" smtClean="0">
                <a:solidFill>
                  <a:schemeClr val="bg1"/>
                </a:solidFill>
                <a:latin typeface="Arial" panose="020B0604020202020204" pitchFamily="34" charset="0"/>
                <a:cs typeface="Arial" panose="020B0604020202020204" pitchFamily="34" charset="0"/>
              </a:rPr>
              <a:t> from satellites </a:t>
            </a:r>
            <a:endParaRPr lang="en-US" sz="1400" b="1" dirty="0">
              <a:solidFill>
                <a:schemeClr val="bg1"/>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4860" y="612000"/>
            <a:ext cx="5760000" cy="4320000"/>
          </a:xfrm>
          <a:prstGeom prst="rect">
            <a:avLst/>
          </a:prstGeom>
          <a:ln w="0">
            <a:solidFill>
              <a:schemeClr val="bg1">
                <a:lumMod val="50000"/>
              </a:schemeClr>
            </a:solidFill>
          </a:ln>
        </p:spPr>
      </p:pic>
      <p:pic>
        <p:nvPicPr>
          <p:cNvPr id="4" name="vid_il_06_08_13_a_cfa3eb8cdd">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169024" y="612000"/>
            <a:ext cx="5760000" cy="4320000"/>
          </a:xfrm>
          <a:prstGeom prst="rect">
            <a:avLst/>
          </a:prstGeom>
          <a:ln w="0">
            <a:solidFill>
              <a:schemeClr val="bg1">
                <a:lumMod val="50000"/>
              </a:schemeClr>
            </a:solidFill>
          </a:ln>
        </p:spPr>
      </p:pic>
      <p:sp>
        <p:nvSpPr>
          <p:cNvPr id="5" name="TextovéPole 4"/>
          <p:cNvSpPr txBox="1"/>
          <p:nvPr/>
        </p:nvSpPr>
        <p:spPr>
          <a:xfrm>
            <a:off x="1953452" y="4984952"/>
            <a:ext cx="8337539" cy="261610"/>
          </a:xfrm>
          <a:prstGeom prst="rect">
            <a:avLst/>
          </a:prstGeom>
          <a:noFill/>
        </p:spPr>
        <p:txBody>
          <a:bodyPr wrap="none" rtlCol="0">
            <a:spAutoFit/>
          </a:bodyPr>
          <a:lstStyle/>
          <a:p>
            <a:r>
              <a:rPr lang="en-US" sz="1100" dirty="0" smtClean="0">
                <a:solidFill>
                  <a:schemeClr val="bg1">
                    <a:lumMod val="65000"/>
                  </a:schemeClr>
                </a:solidFill>
                <a:latin typeface="Arial" panose="020B0604020202020204" pitchFamily="34" charset="0"/>
                <a:cs typeface="Arial" panose="020B0604020202020204" pitchFamily="34" charset="0"/>
              </a:rPr>
              <a:t>Source and </a:t>
            </a:r>
            <a:r>
              <a:rPr lang="en-US" sz="1100" dirty="0">
                <a:solidFill>
                  <a:schemeClr val="bg1">
                    <a:lumMod val="65000"/>
                  </a:schemeClr>
                </a:solidFill>
                <a:latin typeface="Arial" panose="020B0604020202020204" pitchFamily="34" charset="0"/>
                <a:cs typeface="Arial" panose="020B0604020202020204" pitchFamily="34" charset="0"/>
              </a:rPr>
              <a:t>additional information: </a:t>
            </a:r>
            <a:r>
              <a:rPr lang="en-US" sz="1100" dirty="0">
                <a:solidFill>
                  <a:schemeClr val="bg1">
                    <a:lumMod val="65000"/>
                  </a:schemeClr>
                </a:solidFill>
                <a:latin typeface="Arial" panose="020B0604020202020204" pitchFamily="34" charset="0"/>
                <a:cs typeface="Arial" panose="020B0604020202020204" pitchFamily="34" charset="0"/>
                <a:hlinkClick r:id="rId6"/>
              </a:rPr>
              <a:t>https://</a:t>
            </a:r>
            <a:r>
              <a:rPr lang="en-US" sz="1100" dirty="0" smtClean="0">
                <a:solidFill>
                  <a:schemeClr val="bg1">
                    <a:lumMod val="65000"/>
                  </a:schemeClr>
                </a:solidFill>
                <a:latin typeface="Arial" panose="020B0604020202020204" pitchFamily="34" charset="0"/>
                <a:cs typeface="Arial" panose="020B0604020202020204" pitchFamily="34" charset="0"/>
                <a:hlinkClick r:id="rId6"/>
              </a:rPr>
              <a:t>user.eumetsat.int/resources/case-studies/outflow-from-convective-storm-over-mauritania</a:t>
            </a:r>
            <a:r>
              <a:rPr lang="en-US" sz="1100" dirty="0" smtClean="0">
                <a:solidFill>
                  <a:schemeClr val="bg1">
                    <a:lumMod val="65000"/>
                  </a:schemeClr>
                </a:solidFill>
                <a:latin typeface="Arial" panose="020B0604020202020204" pitchFamily="34" charset="0"/>
                <a:cs typeface="Arial" panose="020B0604020202020204" pitchFamily="34" charset="0"/>
              </a:rPr>
              <a:t> </a:t>
            </a:r>
          </a:p>
        </p:txBody>
      </p:sp>
      <p:sp>
        <p:nvSpPr>
          <p:cNvPr id="6" name="TextovéPole 5"/>
          <p:cNvSpPr txBox="1"/>
          <p:nvPr/>
        </p:nvSpPr>
        <p:spPr>
          <a:xfrm>
            <a:off x="5155328" y="4540462"/>
            <a:ext cx="795411" cy="338554"/>
          </a:xfrm>
          <a:prstGeom prst="rect">
            <a:avLst/>
          </a:prstGeom>
          <a:noFill/>
        </p:spPr>
        <p:txBody>
          <a:bodyPr wrap="none" rtlCol="0">
            <a:spAutoFit/>
          </a:bodyPr>
          <a:lstStyle/>
          <a:p>
            <a:r>
              <a:rPr lang="en-US" sz="800" dirty="0" smtClean="0">
                <a:solidFill>
                  <a:schemeClr val="bg1">
                    <a:lumMod val="50000"/>
                  </a:schemeClr>
                </a:solidFill>
                <a:latin typeface="Arial" panose="020B0604020202020204" pitchFamily="34" charset="0"/>
                <a:cs typeface="Arial" panose="020B0604020202020204" pitchFamily="34" charset="0"/>
              </a:rPr>
              <a:t>12:20 UTC </a:t>
            </a:r>
            <a:br>
              <a:rPr lang="en-US" sz="800" dirty="0" smtClean="0">
                <a:solidFill>
                  <a:schemeClr val="bg1">
                    <a:lumMod val="50000"/>
                  </a:schemeClr>
                </a:solidFill>
                <a:latin typeface="Arial" panose="020B0604020202020204" pitchFamily="34" charset="0"/>
                <a:cs typeface="Arial" panose="020B0604020202020204" pitchFamily="34" charset="0"/>
              </a:rPr>
            </a:br>
            <a:r>
              <a:rPr lang="en-US" sz="800" dirty="0" smtClean="0">
                <a:solidFill>
                  <a:schemeClr val="bg1">
                    <a:lumMod val="50000"/>
                  </a:schemeClr>
                </a:solidFill>
                <a:latin typeface="Arial" panose="020B0604020202020204" pitchFamily="34" charset="0"/>
                <a:cs typeface="Arial" panose="020B0604020202020204" pitchFamily="34" charset="0"/>
              </a:rPr>
              <a:t>MODIS Terra</a:t>
            </a:r>
          </a:p>
        </p:txBody>
      </p:sp>
      <p:sp>
        <p:nvSpPr>
          <p:cNvPr id="7" name="TextovéPole 6"/>
          <p:cNvSpPr txBox="1"/>
          <p:nvPr/>
        </p:nvSpPr>
        <p:spPr>
          <a:xfrm>
            <a:off x="9814048" y="260133"/>
            <a:ext cx="2172390" cy="261610"/>
          </a:xfrm>
          <a:prstGeom prst="rect">
            <a:avLst/>
          </a:prstGeom>
          <a:noFill/>
        </p:spPr>
        <p:txBody>
          <a:bodyPr wrap="none" rtlCol="0">
            <a:spAutoFit/>
          </a:bodyPr>
          <a:lstStyle/>
          <a:p>
            <a:r>
              <a:rPr lang="en-US" sz="1100" dirty="0" smtClean="0">
                <a:solidFill>
                  <a:schemeClr val="bg1"/>
                </a:solidFill>
                <a:latin typeface="Arial" panose="020B0604020202020204" pitchFamily="34" charset="0"/>
                <a:cs typeface="Arial" panose="020B0604020202020204" pitchFamily="34" charset="0"/>
              </a:rPr>
              <a:t>2008-06-13  coast of Mauritania</a:t>
            </a:r>
          </a:p>
        </p:txBody>
      </p:sp>
      <p:sp>
        <p:nvSpPr>
          <p:cNvPr id="8" name="TextovéPole 7"/>
          <p:cNvSpPr txBox="1"/>
          <p:nvPr/>
        </p:nvSpPr>
        <p:spPr>
          <a:xfrm>
            <a:off x="6206364" y="4661330"/>
            <a:ext cx="1122423" cy="215444"/>
          </a:xfrm>
          <a:prstGeom prst="rect">
            <a:avLst/>
          </a:prstGeom>
          <a:noFill/>
        </p:spPr>
        <p:txBody>
          <a:bodyPr wrap="none" rtlCol="0">
            <a:spAutoFit/>
          </a:bodyPr>
          <a:lstStyle/>
          <a:p>
            <a:r>
              <a:rPr lang="en-US" sz="800" dirty="0" smtClean="0">
                <a:solidFill>
                  <a:schemeClr val="bg1">
                    <a:lumMod val="50000"/>
                  </a:schemeClr>
                </a:solidFill>
                <a:latin typeface="Arial" panose="020B0604020202020204" pitchFamily="34" charset="0"/>
                <a:cs typeface="Arial" panose="020B0604020202020204" pitchFamily="34" charset="0"/>
              </a:rPr>
              <a:t>Meteosat-8 (MSG-1)</a:t>
            </a:r>
          </a:p>
        </p:txBody>
      </p:sp>
      <p:sp>
        <p:nvSpPr>
          <p:cNvPr id="11" name="Obdélník 10"/>
          <p:cNvSpPr/>
          <p:nvPr/>
        </p:nvSpPr>
        <p:spPr>
          <a:xfrm>
            <a:off x="352079" y="5353625"/>
            <a:ext cx="11235574" cy="1138773"/>
          </a:xfrm>
          <a:prstGeom prst="rect">
            <a:avLst/>
          </a:prstGeom>
        </p:spPr>
        <p:txBody>
          <a:bodyPr wrap="square">
            <a:spAutoFit/>
          </a:bodyPr>
          <a:lstStyle/>
          <a:p>
            <a:r>
              <a:rPr lang="en-US" sz="1000" dirty="0">
                <a:solidFill>
                  <a:schemeClr val="bg1"/>
                </a:solidFill>
                <a:latin typeface="Arial" panose="020B0604020202020204" pitchFamily="34" charset="0"/>
                <a:cs typeface="Arial" panose="020B0604020202020204" pitchFamily="34" charset="0"/>
              </a:rPr>
              <a:t>A surface boundary formed by the horizontal spreading of thunderstorm-cooled air. </a:t>
            </a:r>
            <a:endParaRPr lang="cs-CZ" sz="1000" dirty="0" smtClean="0">
              <a:solidFill>
                <a:schemeClr val="bg1"/>
              </a:solidFill>
              <a:latin typeface="Arial" panose="020B0604020202020204" pitchFamily="34" charset="0"/>
              <a:cs typeface="Arial" panose="020B0604020202020204" pitchFamily="34" charset="0"/>
            </a:endParaRPr>
          </a:p>
          <a:p>
            <a:endParaRPr lang="en-US" sz="400" dirty="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Outflow boundaries may intersect with each other or with other features (fronts, low-level jets) and act to focus new convection. Outflow boundaries may be short-lived, or last for longer than a day. </a:t>
            </a:r>
            <a:r>
              <a:rPr lang="cs-CZ" sz="1000" dirty="0" smtClean="0">
                <a:solidFill>
                  <a:schemeClr val="bg1"/>
                </a:solidFill>
                <a:latin typeface="Arial" panose="020B0604020202020204" pitchFamily="34" charset="0"/>
                <a:cs typeface="Arial" panose="020B0604020202020204" pitchFamily="34" charset="0"/>
              </a:rPr>
              <a:t/>
            </a:r>
            <a:br>
              <a:rPr lang="cs-CZ" sz="1000" dirty="0" smtClean="0">
                <a:solidFill>
                  <a:schemeClr val="bg1"/>
                </a:solidFill>
                <a:latin typeface="Arial" panose="020B0604020202020204" pitchFamily="34" charset="0"/>
                <a:cs typeface="Arial" panose="020B0604020202020204" pitchFamily="34" charset="0"/>
              </a:rPr>
            </a:br>
            <a:r>
              <a:rPr lang="cs-CZ" sz="400" dirty="0" smtClean="0">
                <a:solidFill>
                  <a:schemeClr val="bg1"/>
                </a:solidFill>
                <a:latin typeface="Arial" panose="020B0604020202020204" pitchFamily="34" charset="0"/>
                <a:cs typeface="Arial" panose="020B0604020202020204" pitchFamily="34" charset="0"/>
              </a:rPr>
              <a:t/>
            </a:r>
            <a:br>
              <a:rPr lang="cs-CZ" sz="400" dirty="0" smtClean="0">
                <a:solidFill>
                  <a:schemeClr val="bg1"/>
                </a:solidFill>
                <a:latin typeface="Arial" panose="020B0604020202020204" pitchFamily="34" charset="0"/>
                <a:cs typeface="Arial" panose="020B0604020202020204" pitchFamily="34" charset="0"/>
              </a:rPr>
            </a:br>
            <a:r>
              <a:rPr lang="en-US" sz="1000" dirty="0">
                <a:solidFill>
                  <a:schemeClr val="bg1"/>
                </a:solidFill>
                <a:latin typeface="Arial" panose="020B0604020202020204" pitchFamily="34" charset="0"/>
                <a:cs typeface="Arial" panose="020B0604020202020204" pitchFamily="34" charset="0"/>
              </a:rPr>
              <a:t>(</a:t>
            </a:r>
            <a:r>
              <a:rPr lang="en-US" sz="1000" dirty="0">
                <a:solidFill>
                  <a:schemeClr val="bg1"/>
                </a:solidFill>
                <a:latin typeface="Arial" panose="020B0604020202020204" pitchFamily="34" charset="0"/>
                <a:cs typeface="Arial" panose="020B0604020202020204" pitchFamily="34" charset="0"/>
                <a:hlinkClick r:id="rId7"/>
              </a:rPr>
              <a:t>https://glossary.ametsoc.org/wiki/Outflow_boundary</a:t>
            </a:r>
            <a:r>
              <a:rPr lang="en-US" sz="1000" dirty="0">
                <a:solidFill>
                  <a:schemeClr val="bg1"/>
                </a:solidFill>
                <a:latin typeface="Arial" panose="020B0604020202020204" pitchFamily="34" charset="0"/>
                <a:cs typeface="Arial" panose="020B0604020202020204" pitchFamily="34" charset="0"/>
              </a:rPr>
              <a:t>)</a:t>
            </a:r>
          </a:p>
          <a:p>
            <a:endParaRPr lang="cs-CZ" sz="1000" dirty="0" smtClean="0">
              <a:solidFill>
                <a:schemeClr val="bg1"/>
              </a:solidFill>
              <a:latin typeface="Arial" panose="020B0604020202020204" pitchFamily="34" charset="0"/>
              <a:cs typeface="Arial" panose="020B0604020202020204" pitchFamily="34" charset="0"/>
            </a:endParaRPr>
          </a:p>
          <a:p>
            <a:endParaRPr lang="cs-CZ" sz="1000" dirty="0">
              <a:solidFill>
                <a:schemeClr val="bg1"/>
              </a:solidFill>
              <a:latin typeface="Arial" panose="020B0604020202020204" pitchFamily="34" charset="0"/>
              <a:cs typeface="Arial" panose="020B0604020202020204" pitchFamily="34" charset="0"/>
            </a:endParaRPr>
          </a:p>
          <a:p>
            <a:r>
              <a:rPr lang="cs-CZ" sz="1000" dirty="0" smtClean="0">
                <a:solidFill>
                  <a:schemeClr val="bg1">
                    <a:lumMod val="65000"/>
                  </a:schemeClr>
                </a:solidFill>
                <a:latin typeface="Arial" panose="020B0604020202020204" pitchFamily="34" charset="0"/>
                <a:cs typeface="Arial" panose="020B0604020202020204" pitchFamily="34" charset="0"/>
              </a:rPr>
              <a:t>Český ekvivalent není ve Slovníku ČMeS zaveden, používá se „čelo výtoku z bouře“ (to ale má v češtině širší použití), často se ne zcela přesně ztotožňuje s termínem „gust front“.</a:t>
            </a:r>
          </a:p>
        </p:txBody>
      </p:sp>
    </p:spTree>
    <p:extLst>
      <p:ext uri="{BB962C8B-B14F-4D97-AF65-F5344CB8AC3E}">
        <p14:creationId xmlns:p14="http://schemas.microsoft.com/office/powerpoint/2010/main" val="4094377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36000" y="0"/>
            <a:ext cx="9144000" cy="6858000"/>
          </a:xfrm>
          <a:prstGeom prst="rect">
            <a:avLst/>
          </a:prstGeom>
        </p:spPr>
      </p:pic>
      <p:sp>
        <p:nvSpPr>
          <p:cNvPr id="3" name="TextovéPole 2"/>
          <p:cNvSpPr txBox="1"/>
          <p:nvPr/>
        </p:nvSpPr>
        <p:spPr>
          <a:xfrm>
            <a:off x="2605741" y="2103723"/>
            <a:ext cx="372218" cy="215444"/>
          </a:xfrm>
          <a:prstGeom prst="rect">
            <a:avLst/>
          </a:prstGeom>
          <a:noFill/>
        </p:spPr>
        <p:txBody>
          <a:bodyPr wrap="none" rtlCol="0">
            <a:spAutoFit/>
          </a:bodyPr>
          <a:lstStyle/>
          <a:p>
            <a:r>
              <a:rPr lang="en-US" sz="800" dirty="0">
                <a:solidFill>
                  <a:schemeClr val="bg1"/>
                </a:solidFill>
                <a:latin typeface="Arial" panose="020B0604020202020204" pitchFamily="34" charset="0"/>
                <a:cs typeface="Arial" panose="020B0604020202020204" pitchFamily="34" charset="0"/>
              </a:rPr>
              <a:t>Mali</a:t>
            </a:r>
            <a:endParaRPr lang="cs-CZ" sz="800" dirty="0">
              <a:solidFill>
                <a:schemeClr val="bg1"/>
              </a:solidFill>
              <a:latin typeface="Arial" panose="020B0604020202020204" pitchFamily="34" charset="0"/>
              <a:cs typeface="Arial" panose="020B0604020202020204" pitchFamily="34" charset="0"/>
            </a:endParaRPr>
          </a:p>
        </p:txBody>
      </p:sp>
      <p:sp>
        <p:nvSpPr>
          <p:cNvPr id="4" name="TextovéPole 3"/>
          <p:cNvSpPr txBox="1"/>
          <p:nvPr/>
        </p:nvSpPr>
        <p:spPr>
          <a:xfrm>
            <a:off x="4020172" y="2633632"/>
            <a:ext cx="792205" cy="215444"/>
          </a:xfrm>
          <a:prstGeom prst="rect">
            <a:avLst/>
          </a:prstGeom>
          <a:noFill/>
        </p:spPr>
        <p:txBody>
          <a:bodyPr wrap="none" rtlCol="0">
            <a:spAutoFit/>
          </a:bodyPr>
          <a:lstStyle/>
          <a:p>
            <a:r>
              <a:rPr lang="en-US" sz="800" dirty="0">
                <a:solidFill>
                  <a:schemeClr val="bg1"/>
                </a:solidFill>
                <a:latin typeface="Arial" panose="020B0604020202020204" pitchFamily="34" charset="0"/>
                <a:cs typeface="Arial" panose="020B0604020202020204" pitchFamily="34" charset="0"/>
              </a:rPr>
              <a:t>Burkina Faso</a:t>
            </a:r>
            <a:endParaRPr lang="cs-CZ" sz="800" dirty="0">
              <a:solidFill>
                <a:schemeClr val="bg1"/>
              </a:solidFill>
              <a:latin typeface="Arial" panose="020B0604020202020204" pitchFamily="34" charset="0"/>
              <a:cs typeface="Arial" panose="020B0604020202020204" pitchFamily="34" charset="0"/>
            </a:endParaRPr>
          </a:p>
        </p:txBody>
      </p:sp>
      <p:sp>
        <p:nvSpPr>
          <p:cNvPr id="5" name="TextovéPole 4"/>
          <p:cNvSpPr txBox="1"/>
          <p:nvPr/>
        </p:nvSpPr>
        <p:spPr>
          <a:xfrm>
            <a:off x="4888745" y="4219377"/>
            <a:ext cx="495649" cy="215444"/>
          </a:xfrm>
          <a:prstGeom prst="rect">
            <a:avLst/>
          </a:prstGeom>
          <a:noFill/>
        </p:spPr>
        <p:txBody>
          <a:bodyPr wrap="none" rtlCol="0">
            <a:spAutoFit/>
          </a:bodyPr>
          <a:lstStyle/>
          <a:p>
            <a:r>
              <a:rPr lang="en-US" sz="800" dirty="0">
                <a:solidFill>
                  <a:schemeClr val="bg1"/>
                </a:solidFill>
                <a:latin typeface="Arial" panose="020B0604020202020204" pitchFamily="34" charset="0"/>
                <a:cs typeface="Arial" panose="020B0604020202020204" pitchFamily="34" charset="0"/>
              </a:rPr>
              <a:t>Ghana</a:t>
            </a:r>
            <a:endParaRPr lang="cs-CZ" sz="800" dirty="0">
              <a:solidFill>
                <a:schemeClr val="bg1"/>
              </a:solidFill>
              <a:latin typeface="Arial" panose="020B0604020202020204" pitchFamily="34" charset="0"/>
              <a:cs typeface="Arial" panose="020B0604020202020204" pitchFamily="34" charset="0"/>
            </a:endParaRPr>
          </a:p>
        </p:txBody>
      </p:sp>
      <p:sp>
        <p:nvSpPr>
          <p:cNvPr id="6" name="TextovéPole 5"/>
          <p:cNvSpPr txBox="1"/>
          <p:nvPr/>
        </p:nvSpPr>
        <p:spPr>
          <a:xfrm>
            <a:off x="6968568" y="1653503"/>
            <a:ext cx="429926" cy="215444"/>
          </a:xfrm>
          <a:prstGeom prst="rect">
            <a:avLst/>
          </a:prstGeom>
          <a:noFill/>
        </p:spPr>
        <p:txBody>
          <a:bodyPr wrap="none" rtlCol="0">
            <a:spAutoFit/>
          </a:bodyPr>
          <a:lstStyle/>
          <a:p>
            <a:r>
              <a:rPr lang="en-US" sz="800" dirty="0">
                <a:solidFill>
                  <a:schemeClr val="bg1"/>
                </a:solidFill>
                <a:latin typeface="Arial" panose="020B0604020202020204" pitchFamily="34" charset="0"/>
                <a:cs typeface="Arial" panose="020B0604020202020204" pitchFamily="34" charset="0"/>
              </a:rPr>
              <a:t>Niger</a:t>
            </a:r>
            <a:endParaRPr lang="cs-CZ" sz="800" dirty="0">
              <a:solidFill>
                <a:schemeClr val="bg1"/>
              </a:solidFill>
              <a:latin typeface="Arial" panose="020B0604020202020204" pitchFamily="34" charset="0"/>
              <a:cs typeface="Arial" panose="020B0604020202020204" pitchFamily="34" charset="0"/>
            </a:endParaRPr>
          </a:p>
        </p:txBody>
      </p:sp>
      <p:sp>
        <p:nvSpPr>
          <p:cNvPr id="7" name="TextovéPole 6"/>
          <p:cNvSpPr txBox="1"/>
          <p:nvPr/>
        </p:nvSpPr>
        <p:spPr>
          <a:xfrm>
            <a:off x="8255499" y="2773093"/>
            <a:ext cx="510076" cy="215444"/>
          </a:xfrm>
          <a:prstGeom prst="rect">
            <a:avLst/>
          </a:prstGeom>
          <a:noFill/>
        </p:spPr>
        <p:txBody>
          <a:bodyPr wrap="none" rtlCol="0">
            <a:spAutoFit/>
          </a:bodyPr>
          <a:lstStyle/>
          <a:p>
            <a:r>
              <a:rPr lang="en-US" sz="800" dirty="0">
                <a:solidFill>
                  <a:schemeClr val="bg1"/>
                </a:solidFill>
                <a:latin typeface="Arial" panose="020B0604020202020204" pitchFamily="34" charset="0"/>
                <a:cs typeface="Arial" panose="020B0604020202020204" pitchFamily="34" charset="0"/>
              </a:rPr>
              <a:t>Nigeria</a:t>
            </a:r>
            <a:endParaRPr lang="cs-CZ" sz="800" dirty="0">
              <a:solidFill>
                <a:schemeClr val="bg1"/>
              </a:solidFill>
              <a:latin typeface="Arial" panose="020B0604020202020204" pitchFamily="34" charset="0"/>
              <a:cs typeface="Arial" panose="020B0604020202020204" pitchFamily="34" charset="0"/>
            </a:endParaRPr>
          </a:p>
        </p:txBody>
      </p:sp>
      <p:sp>
        <p:nvSpPr>
          <p:cNvPr id="8" name="TextovéPole 7"/>
          <p:cNvSpPr txBox="1"/>
          <p:nvPr/>
        </p:nvSpPr>
        <p:spPr>
          <a:xfrm>
            <a:off x="6908808" y="3880745"/>
            <a:ext cx="449162" cy="215444"/>
          </a:xfrm>
          <a:prstGeom prst="rect">
            <a:avLst/>
          </a:prstGeom>
          <a:noFill/>
        </p:spPr>
        <p:txBody>
          <a:bodyPr wrap="none" rtlCol="0">
            <a:spAutoFit/>
          </a:bodyPr>
          <a:lstStyle/>
          <a:p>
            <a:r>
              <a:rPr lang="en-US" sz="800" dirty="0">
                <a:solidFill>
                  <a:schemeClr val="bg1"/>
                </a:solidFill>
                <a:latin typeface="Arial" panose="020B0604020202020204" pitchFamily="34" charset="0"/>
                <a:cs typeface="Arial" panose="020B0604020202020204" pitchFamily="34" charset="0"/>
              </a:rPr>
              <a:t>Benin</a:t>
            </a:r>
            <a:endParaRPr lang="cs-CZ" sz="800" dirty="0">
              <a:solidFill>
                <a:schemeClr val="bg1"/>
              </a:solidFill>
              <a:latin typeface="Arial" panose="020B0604020202020204" pitchFamily="34" charset="0"/>
              <a:cs typeface="Arial" panose="020B0604020202020204" pitchFamily="34" charset="0"/>
            </a:endParaRPr>
          </a:p>
        </p:txBody>
      </p:sp>
      <p:sp>
        <p:nvSpPr>
          <p:cNvPr id="9" name="TextovéPole 8"/>
          <p:cNvSpPr txBox="1"/>
          <p:nvPr/>
        </p:nvSpPr>
        <p:spPr>
          <a:xfrm>
            <a:off x="6374904" y="4797131"/>
            <a:ext cx="420308" cy="215444"/>
          </a:xfrm>
          <a:prstGeom prst="rect">
            <a:avLst/>
          </a:prstGeom>
          <a:noFill/>
        </p:spPr>
        <p:txBody>
          <a:bodyPr wrap="none" rtlCol="0">
            <a:spAutoFit/>
          </a:bodyPr>
          <a:lstStyle/>
          <a:p>
            <a:r>
              <a:rPr lang="en-US" sz="800" dirty="0">
                <a:solidFill>
                  <a:schemeClr val="bg1"/>
                </a:solidFill>
                <a:latin typeface="Arial" panose="020B0604020202020204" pitchFamily="34" charset="0"/>
                <a:cs typeface="Arial" panose="020B0604020202020204" pitchFamily="34" charset="0"/>
              </a:rPr>
              <a:t>Togo</a:t>
            </a:r>
            <a:endParaRPr lang="cs-CZ" sz="800" dirty="0">
              <a:solidFill>
                <a:schemeClr val="bg1"/>
              </a:solidFill>
              <a:latin typeface="Arial" panose="020B0604020202020204" pitchFamily="34" charset="0"/>
              <a:cs typeface="Arial" panose="020B0604020202020204" pitchFamily="34" charset="0"/>
            </a:endParaRPr>
          </a:p>
        </p:txBody>
      </p:sp>
      <p:sp>
        <p:nvSpPr>
          <p:cNvPr id="10" name="TextovéPole 9"/>
          <p:cNvSpPr txBox="1"/>
          <p:nvPr/>
        </p:nvSpPr>
        <p:spPr>
          <a:xfrm>
            <a:off x="2789020" y="4465599"/>
            <a:ext cx="760144" cy="215444"/>
          </a:xfrm>
          <a:prstGeom prst="rect">
            <a:avLst/>
          </a:prstGeom>
          <a:noFill/>
        </p:spPr>
        <p:txBody>
          <a:bodyPr wrap="none" rtlCol="0">
            <a:spAutoFit/>
          </a:bodyPr>
          <a:lstStyle/>
          <a:p>
            <a:r>
              <a:rPr lang="cs-CZ" sz="800" dirty="0">
                <a:solidFill>
                  <a:schemeClr val="bg1"/>
                </a:solidFill>
                <a:latin typeface="Arial" panose="020B0604020202020204" pitchFamily="34" charset="0"/>
                <a:cs typeface="Arial" panose="020B0604020202020204" pitchFamily="34" charset="0"/>
              </a:rPr>
              <a:t>Côte d'Ivoire</a:t>
            </a:r>
          </a:p>
        </p:txBody>
      </p:sp>
      <p:sp>
        <p:nvSpPr>
          <p:cNvPr id="11" name="TextovéPole 10"/>
          <p:cNvSpPr txBox="1"/>
          <p:nvPr/>
        </p:nvSpPr>
        <p:spPr>
          <a:xfrm>
            <a:off x="5841002" y="6382865"/>
            <a:ext cx="851515" cy="215444"/>
          </a:xfrm>
          <a:prstGeom prst="rect">
            <a:avLst/>
          </a:prstGeom>
          <a:noFill/>
        </p:spPr>
        <p:txBody>
          <a:bodyPr wrap="none" rtlCol="0">
            <a:spAutoFit/>
          </a:bodyPr>
          <a:lstStyle/>
          <a:p>
            <a:r>
              <a:rPr lang="en-US" sz="800" dirty="0">
                <a:solidFill>
                  <a:schemeClr val="bg1"/>
                </a:solidFill>
                <a:latin typeface="Arial" panose="020B0604020202020204" pitchFamily="34" charset="0"/>
                <a:cs typeface="Arial" panose="020B0604020202020204" pitchFamily="34" charset="0"/>
              </a:rPr>
              <a:t>Gulf of Guinea</a:t>
            </a:r>
            <a:endParaRPr lang="cs-CZ" sz="800" dirty="0">
              <a:solidFill>
                <a:schemeClr val="bg1"/>
              </a:solidFill>
              <a:latin typeface="Arial" panose="020B0604020202020204" pitchFamily="34" charset="0"/>
              <a:cs typeface="Arial" panose="020B0604020202020204" pitchFamily="34" charset="0"/>
            </a:endParaRPr>
          </a:p>
        </p:txBody>
      </p:sp>
      <p:sp>
        <p:nvSpPr>
          <p:cNvPr id="12" name="TextovéPole 11"/>
          <p:cNvSpPr txBox="1"/>
          <p:nvPr/>
        </p:nvSpPr>
        <p:spPr>
          <a:xfrm>
            <a:off x="49774" y="39858"/>
            <a:ext cx="1434829" cy="1405065"/>
          </a:xfrm>
          <a:prstGeom prst="rect">
            <a:avLst/>
          </a:prstGeom>
          <a:noFill/>
        </p:spPr>
        <p:txBody>
          <a:bodyPr wrap="square" rtlCol="0">
            <a:spAutoFit/>
          </a:bodyPr>
          <a:lstStyle/>
          <a:p>
            <a:r>
              <a:rPr lang="en-US" sz="1067" b="1" dirty="0">
                <a:solidFill>
                  <a:schemeClr val="bg1"/>
                </a:solidFill>
                <a:latin typeface="Arial" panose="020B0604020202020204" pitchFamily="34" charset="0"/>
                <a:cs typeface="Arial" panose="020B0604020202020204" pitchFamily="34" charset="0"/>
              </a:rPr>
              <a:t>MTG-I1 FCI </a:t>
            </a:r>
          </a:p>
          <a:p>
            <a:r>
              <a:rPr lang="en-US" sz="933" dirty="0">
                <a:solidFill>
                  <a:schemeClr val="bg1"/>
                </a:solidFill>
                <a:latin typeface="Arial" panose="020B0604020202020204" pitchFamily="34" charset="0"/>
                <a:cs typeface="Arial" panose="020B0604020202020204" pitchFamily="34" charset="0"/>
              </a:rPr>
              <a:t>commissioning data</a:t>
            </a:r>
          </a:p>
          <a:p>
            <a:endParaRPr lang="en-US" sz="933" b="1" dirty="0">
              <a:solidFill>
                <a:schemeClr val="bg1"/>
              </a:solidFill>
              <a:latin typeface="Arial" panose="020B0604020202020204" pitchFamily="34" charset="0"/>
              <a:cs typeface="Arial" panose="020B0604020202020204" pitchFamily="34" charset="0"/>
            </a:endParaRPr>
          </a:p>
          <a:p>
            <a:r>
              <a:rPr lang="en-US" sz="933" b="1" dirty="0">
                <a:solidFill>
                  <a:schemeClr val="bg1"/>
                </a:solidFill>
                <a:latin typeface="Arial" panose="020B0604020202020204" pitchFamily="34" charset="0"/>
                <a:cs typeface="Arial" panose="020B0604020202020204" pitchFamily="34" charset="0"/>
              </a:rPr>
              <a:t>RGB  </a:t>
            </a:r>
            <a:r>
              <a:rPr lang="en-US" sz="933" b="1" dirty="0">
                <a:solidFill>
                  <a:srgbClr val="FF0000"/>
                </a:solidFill>
                <a:latin typeface="Arial" panose="020B0604020202020204" pitchFamily="34" charset="0"/>
                <a:cs typeface="Arial" panose="020B0604020202020204" pitchFamily="34" charset="0"/>
              </a:rPr>
              <a:t>VIS 0.6</a:t>
            </a:r>
            <a:r>
              <a:rPr lang="en-US" sz="933" b="1" dirty="0">
                <a:solidFill>
                  <a:schemeClr val="bg1"/>
                </a:solidFill>
                <a:latin typeface="Arial" panose="020B0604020202020204" pitchFamily="34" charset="0"/>
                <a:cs typeface="Arial" panose="020B0604020202020204" pitchFamily="34" charset="0"/>
              </a:rPr>
              <a:t/>
            </a:r>
            <a:br>
              <a:rPr lang="en-US" sz="933" b="1" dirty="0">
                <a:solidFill>
                  <a:schemeClr val="bg1"/>
                </a:solidFill>
                <a:latin typeface="Arial" panose="020B0604020202020204" pitchFamily="34" charset="0"/>
                <a:cs typeface="Arial" panose="020B0604020202020204" pitchFamily="34" charset="0"/>
              </a:rPr>
            </a:br>
            <a:r>
              <a:rPr lang="en-US" sz="933" b="1" dirty="0">
                <a:solidFill>
                  <a:schemeClr val="bg1"/>
                </a:solidFill>
                <a:latin typeface="Arial" panose="020B0604020202020204" pitchFamily="34" charset="0"/>
                <a:cs typeface="Arial" panose="020B0604020202020204" pitchFamily="34" charset="0"/>
              </a:rPr>
              <a:t>          </a:t>
            </a:r>
            <a:r>
              <a:rPr lang="en-US" sz="933" b="1" dirty="0">
                <a:solidFill>
                  <a:srgbClr val="00B050"/>
                </a:solidFill>
                <a:latin typeface="Arial" panose="020B0604020202020204" pitchFamily="34" charset="0"/>
                <a:cs typeface="Arial" panose="020B0604020202020204" pitchFamily="34" charset="0"/>
              </a:rPr>
              <a:t>VIS 0.5</a:t>
            </a:r>
            <a:r>
              <a:rPr lang="en-US" sz="933" b="1" dirty="0">
                <a:solidFill>
                  <a:schemeClr val="bg1"/>
                </a:solidFill>
                <a:latin typeface="Arial" panose="020B0604020202020204" pitchFamily="34" charset="0"/>
                <a:cs typeface="Arial" panose="020B0604020202020204" pitchFamily="34" charset="0"/>
              </a:rPr>
              <a:t/>
            </a:r>
            <a:br>
              <a:rPr lang="en-US" sz="933" b="1" dirty="0">
                <a:solidFill>
                  <a:schemeClr val="bg1"/>
                </a:solidFill>
                <a:latin typeface="Arial" panose="020B0604020202020204" pitchFamily="34" charset="0"/>
                <a:cs typeface="Arial" panose="020B0604020202020204" pitchFamily="34" charset="0"/>
              </a:rPr>
            </a:br>
            <a:r>
              <a:rPr lang="en-US" sz="933" b="1" dirty="0">
                <a:solidFill>
                  <a:schemeClr val="bg1"/>
                </a:solidFill>
                <a:latin typeface="Arial" panose="020B0604020202020204" pitchFamily="34" charset="0"/>
                <a:cs typeface="Arial" panose="020B0604020202020204" pitchFamily="34" charset="0"/>
              </a:rPr>
              <a:t>          </a:t>
            </a:r>
            <a:r>
              <a:rPr lang="en-US" sz="933" b="1" dirty="0">
                <a:solidFill>
                  <a:srgbClr val="00B0F0"/>
                </a:solidFill>
                <a:latin typeface="Arial" panose="020B0604020202020204" pitchFamily="34" charset="0"/>
                <a:cs typeface="Arial" panose="020B0604020202020204" pitchFamily="34" charset="0"/>
              </a:rPr>
              <a:t>VIS 0.4 </a:t>
            </a:r>
          </a:p>
          <a:p>
            <a:endParaRPr lang="en-US" sz="933" b="1" dirty="0">
              <a:solidFill>
                <a:schemeClr val="bg1"/>
              </a:solidFill>
              <a:latin typeface="Arial" panose="020B0604020202020204" pitchFamily="34" charset="0"/>
              <a:cs typeface="Arial" panose="020B0604020202020204" pitchFamily="34" charset="0"/>
            </a:endParaRPr>
          </a:p>
          <a:p>
            <a:r>
              <a:rPr lang="cs-CZ" sz="933" dirty="0">
                <a:solidFill>
                  <a:schemeClr val="bg1">
                    <a:lumMod val="75000"/>
                  </a:schemeClr>
                </a:solidFill>
                <a:latin typeface="Arial" panose="020B0604020202020204" pitchFamily="34" charset="0"/>
                <a:cs typeface="Arial" panose="020B0604020202020204" pitchFamily="34" charset="0"/>
              </a:rPr>
              <a:t>(</a:t>
            </a:r>
            <a:r>
              <a:rPr lang="en-US" sz="933" dirty="0">
                <a:solidFill>
                  <a:schemeClr val="bg1">
                    <a:lumMod val="75000"/>
                  </a:schemeClr>
                </a:solidFill>
                <a:latin typeface="Arial" panose="020B0604020202020204" pitchFamily="34" charset="0"/>
                <a:cs typeface="Arial" panose="020B0604020202020204" pitchFamily="34" charset="0"/>
              </a:rPr>
              <a:t>color fine-tuning in Adobe Photoshop</a:t>
            </a:r>
            <a:r>
              <a:rPr lang="cs-CZ" sz="933" dirty="0">
                <a:solidFill>
                  <a:schemeClr val="bg1">
                    <a:lumMod val="75000"/>
                  </a:schemeClr>
                </a:solidFill>
                <a:latin typeface="Arial" panose="020B0604020202020204" pitchFamily="34" charset="0"/>
                <a:cs typeface="Arial" panose="020B0604020202020204" pitchFamily="34" charset="0"/>
              </a:rPr>
              <a:t>)</a:t>
            </a:r>
            <a:endParaRPr lang="en-US" sz="933" dirty="0">
              <a:solidFill>
                <a:schemeClr val="bg1">
                  <a:lumMod val="75000"/>
                </a:schemeClr>
              </a:solidFill>
              <a:latin typeface="Arial" panose="020B0604020202020204" pitchFamily="34" charset="0"/>
              <a:cs typeface="Arial" panose="020B0604020202020204" pitchFamily="34" charset="0"/>
            </a:endParaRPr>
          </a:p>
        </p:txBody>
      </p:sp>
      <p:sp>
        <p:nvSpPr>
          <p:cNvPr id="13" name="TextovéPole 12"/>
          <p:cNvSpPr txBox="1"/>
          <p:nvPr/>
        </p:nvSpPr>
        <p:spPr>
          <a:xfrm>
            <a:off x="10873552" y="91558"/>
            <a:ext cx="1179191" cy="646331"/>
          </a:xfrm>
          <a:prstGeom prst="rect">
            <a:avLst/>
          </a:prstGeom>
          <a:noFill/>
        </p:spPr>
        <p:txBody>
          <a:bodyPr wrap="square" rtlCol="0">
            <a:spAutoFit/>
          </a:bodyPr>
          <a:lstStyle/>
          <a:p>
            <a:r>
              <a:rPr lang="en-US" sz="1200" dirty="0">
                <a:solidFill>
                  <a:schemeClr val="bg1"/>
                </a:solidFill>
                <a:latin typeface="Arial" panose="020B0604020202020204" pitchFamily="34" charset="0"/>
                <a:cs typeface="Arial" panose="020B0604020202020204" pitchFamily="34" charset="0"/>
              </a:rPr>
              <a:t>2023-09-29 </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12:00 </a:t>
            </a:r>
            <a:r>
              <a:rPr lang="en-US" sz="1200" dirty="0" smtClean="0">
                <a:solidFill>
                  <a:schemeClr val="bg1"/>
                </a:solidFill>
                <a:latin typeface="Arial" panose="020B0604020202020204" pitchFamily="34" charset="0"/>
                <a:cs typeface="Arial" panose="020B0604020202020204" pitchFamily="34" charset="0"/>
              </a:rPr>
              <a:t>UTC</a:t>
            </a:r>
            <a:endParaRPr lang="cs-CZ"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080241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64000" y="0"/>
            <a:ext cx="4064000" cy="6858000"/>
          </a:xfrm>
          <a:prstGeom prst="rect">
            <a:avLst/>
          </a:prstGeom>
          <a:ln w="0">
            <a:solidFill>
              <a:schemeClr val="tx1"/>
            </a:solidFill>
          </a:ln>
        </p:spPr>
      </p:pic>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4064000" cy="6858000"/>
          </a:xfrm>
          <a:prstGeom prst="rect">
            <a:avLst/>
          </a:prstGeom>
          <a:ln w="0">
            <a:solidFill>
              <a:schemeClr val="tx1"/>
            </a:solidFill>
          </a:ln>
        </p:spPr>
      </p:pic>
      <p:pic>
        <p:nvPicPr>
          <p:cNvPr id="4" name="Obrázek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28001" y="0"/>
            <a:ext cx="4064000" cy="6858000"/>
          </a:xfrm>
          <a:prstGeom prst="rect">
            <a:avLst/>
          </a:prstGeom>
          <a:ln w="0">
            <a:solidFill>
              <a:schemeClr val="tx1"/>
            </a:solidFill>
          </a:ln>
        </p:spPr>
      </p:pic>
      <p:sp>
        <p:nvSpPr>
          <p:cNvPr id="5" name="TextovéPole 4"/>
          <p:cNvSpPr txBox="1"/>
          <p:nvPr/>
        </p:nvSpPr>
        <p:spPr>
          <a:xfrm>
            <a:off x="49773" y="39858"/>
            <a:ext cx="2987143" cy="400110"/>
          </a:xfrm>
          <a:prstGeom prst="rect">
            <a:avLst/>
          </a:prstGeom>
          <a:noFill/>
        </p:spPr>
        <p:txBody>
          <a:bodyPr wrap="square" rtlCol="0">
            <a:spAutoFit/>
          </a:bodyPr>
          <a:lstStyle/>
          <a:p>
            <a:r>
              <a:rPr lang="en-US" sz="1067" b="1" dirty="0">
                <a:solidFill>
                  <a:schemeClr val="bg1"/>
                </a:solidFill>
                <a:latin typeface="Arial" panose="020B0604020202020204" pitchFamily="34" charset="0"/>
                <a:cs typeface="Arial" panose="020B0604020202020204" pitchFamily="34" charset="0"/>
              </a:rPr>
              <a:t>MTG-I1 FCI  VIS 0.6  </a:t>
            </a:r>
            <a:r>
              <a:rPr lang="en-US" sz="1067" dirty="0">
                <a:solidFill>
                  <a:schemeClr val="bg1"/>
                </a:solidFill>
                <a:latin typeface="Arial" panose="020B0604020202020204" pitchFamily="34" charset="0"/>
                <a:cs typeface="Arial" panose="020B0604020202020204" pitchFamily="34" charset="0"/>
              </a:rPr>
              <a:t>(0.5 km data)</a:t>
            </a:r>
          </a:p>
          <a:p>
            <a:r>
              <a:rPr lang="en-US" sz="933" dirty="0">
                <a:solidFill>
                  <a:schemeClr val="bg1"/>
                </a:solidFill>
                <a:latin typeface="Arial" panose="020B0604020202020204" pitchFamily="34" charset="0"/>
                <a:cs typeface="Arial" panose="020B0604020202020204" pitchFamily="34" charset="0"/>
              </a:rPr>
              <a:t>commissioning data</a:t>
            </a:r>
          </a:p>
        </p:txBody>
      </p:sp>
      <p:sp>
        <p:nvSpPr>
          <p:cNvPr id="6" name="TextovéPole 5"/>
          <p:cNvSpPr txBox="1"/>
          <p:nvPr/>
        </p:nvSpPr>
        <p:spPr>
          <a:xfrm>
            <a:off x="10478850" y="52300"/>
            <a:ext cx="1649548" cy="256545"/>
          </a:xfrm>
          <a:prstGeom prst="rect">
            <a:avLst/>
          </a:prstGeom>
          <a:noFill/>
        </p:spPr>
        <p:txBody>
          <a:bodyPr wrap="square" rtlCol="0">
            <a:spAutoFit/>
          </a:bodyPr>
          <a:lstStyle/>
          <a:p>
            <a:r>
              <a:rPr lang="en-US" sz="1067" b="1" dirty="0">
                <a:solidFill>
                  <a:schemeClr val="bg1"/>
                </a:solidFill>
                <a:latin typeface="Arial" panose="020B0604020202020204" pitchFamily="34" charset="0"/>
                <a:cs typeface="Arial" panose="020B0604020202020204" pitchFamily="34" charset="0"/>
              </a:rPr>
              <a:t>2023-09-29</a:t>
            </a:r>
            <a:r>
              <a:rPr lang="en-US" sz="933" b="1" dirty="0">
                <a:solidFill>
                  <a:schemeClr val="bg1"/>
                </a:solidFill>
                <a:latin typeface="Arial" panose="020B0604020202020204" pitchFamily="34" charset="0"/>
                <a:cs typeface="Arial" panose="020B0604020202020204" pitchFamily="34" charset="0"/>
              </a:rPr>
              <a:t>  11:00 UTC</a:t>
            </a:r>
          </a:p>
        </p:txBody>
      </p:sp>
      <p:sp>
        <p:nvSpPr>
          <p:cNvPr id="7" name="TextovéPole 6"/>
          <p:cNvSpPr txBox="1"/>
          <p:nvPr/>
        </p:nvSpPr>
        <p:spPr>
          <a:xfrm>
            <a:off x="4174831" y="44335"/>
            <a:ext cx="1529586" cy="256545"/>
          </a:xfrm>
          <a:prstGeom prst="rect">
            <a:avLst/>
          </a:prstGeom>
          <a:noFill/>
        </p:spPr>
        <p:txBody>
          <a:bodyPr wrap="none" rtlCol="0">
            <a:spAutoFit/>
          </a:bodyPr>
          <a:lstStyle/>
          <a:p>
            <a:r>
              <a:rPr lang="en-US" sz="1067" b="1" dirty="0">
                <a:solidFill>
                  <a:schemeClr val="bg1"/>
                </a:solidFill>
                <a:latin typeface="Arial" panose="020B0604020202020204" pitchFamily="34" charset="0"/>
                <a:cs typeface="Arial" panose="020B0604020202020204" pitchFamily="34" charset="0"/>
              </a:rPr>
              <a:t>NIR 2.2  </a:t>
            </a:r>
            <a:r>
              <a:rPr lang="en-US" sz="1067" dirty="0">
                <a:solidFill>
                  <a:schemeClr val="bg1"/>
                </a:solidFill>
                <a:latin typeface="Arial" panose="020B0604020202020204" pitchFamily="34" charset="0"/>
                <a:cs typeface="Arial" panose="020B0604020202020204" pitchFamily="34" charset="0"/>
              </a:rPr>
              <a:t>(0.5 km data)</a:t>
            </a:r>
            <a:endParaRPr lang="cs-CZ" sz="1067" dirty="0">
              <a:solidFill>
                <a:schemeClr val="bg1"/>
              </a:solidFill>
              <a:latin typeface="Arial" panose="020B0604020202020204" pitchFamily="34" charset="0"/>
              <a:cs typeface="Arial" panose="020B0604020202020204" pitchFamily="34" charset="0"/>
            </a:endParaRPr>
          </a:p>
        </p:txBody>
      </p:sp>
      <p:sp>
        <p:nvSpPr>
          <p:cNvPr id="8" name="TextovéPole 7"/>
          <p:cNvSpPr txBox="1"/>
          <p:nvPr/>
        </p:nvSpPr>
        <p:spPr>
          <a:xfrm>
            <a:off x="8235127" y="40638"/>
            <a:ext cx="1391728" cy="256545"/>
          </a:xfrm>
          <a:prstGeom prst="rect">
            <a:avLst/>
          </a:prstGeom>
          <a:noFill/>
        </p:spPr>
        <p:txBody>
          <a:bodyPr wrap="none" rtlCol="0">
            <a:spAutoFit/>
          </a:bodyPr>
          <a:lstStyle/>
          <a:p>
            <a:r>
              <a:rPr lang="en-US" sz="1067" b="1" dirty="0">
                <a:solidFill>
                  <a:schemeClr val="bg1"/>
                </a:solidFill>
                <a:latin typeface="Arial" panose="020B0604020202020204" pitchFamily="34" charset="0"/>
                <a:cs typeface="Arial" panose="020B0604020202020204" pitchFamily="34" charset="0"/>
              </a:rPr>
              <a:t>IR 10.5  </a:t>
            </a:r>
            <a:r>
              <a:rPr lang="en-US" sz="1067" dirty="0">
                <a:solidFill>
                  <a:schemeClr val="bg1"/>
                </a:solidFill>
                <a:latin typeface="Arial" panose="020B0604020202020204" pitchFamily="34" charset="0"/>
                <a:cs typeface="Arial" panose="020B0604020202020204" pitchFamily="34" charset="0"/>
              </a:rPr>
              <a:t>(1 km data)</a:t>
            </a:r>
            <a:endParaRPr lang="cs-CZ" sz="1067"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895529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64000" y="0"/>
            <a:ext cx="4064000" cy="6858000"/>
          </a:xfrm>
          <a:prstGeom prst="rect">
            <a:avLst/>
          </a:prstGeom>
          <a:ln w="0">
            <a:solidFill>
              <a:schemeClr val="tx1"/>
            </a:solidFill>
          </a:ln>
        </p:spPr>
      </p:pic>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4064000" cy="6858000"/>
          </a:xfrm>
          <a:prstGeom prst="rect">
            <a:avLst/>
          </a:prstGeom>
          <a:ln w="0">
            <a:solidFill>
              <a:schemeClr val="tx1"/>
            </a:solidFill>
          </a:ln>
        </p:spPr>
      </p:pic>
      <p:pic>
        <p:nvPicPr>
          <p:cNvPr id="4" name="Obrázek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28000" y="0"/>
            <a:ext cx="4064000" cy="6858000"/>
          </a:xfrm>
          <a:prstGeom prst="rect">
            <a:avLst/>
          </a:prstGeom>
          <a:ln w="0">
            <a:solidFill>
              <a:schemeClr val="tx1"/>
            </a:solidFill>
          </a:ln>
        </p:spPr>
      </p:pic>
      <p:sp>
        <p:nvSpPr>
          <p:cNvPr id="8" name="TextovéPole 7"/>
          <p:cNvSpPr txBox="1"/>
          <p:nvPr/>
        </p:nvSpPr>
        <p:spPr>
          <a:xfrm>
            <a:off x="49773" y="39858"/>
            <a:ext cx="2987143" cy="400110"/>
          </a:xfrm>
          <a:prstGeom prst="rect">
            <a:avLst/>
          </a:prstGeom>
          <a:noFill/>
        </p:spPr>
        <p:txBody>
          <a:bodyPr wrap="square" rtlCol="0">
            <a:spAutoFit/>
          </a:bodyPr>
          <a:lstStyle/>
          <a:p>
            <a:r>
              <a:rPr lang="en-US" sz="1067" b="1" dirty="0">
                <a:solidFill>
                  <a:schemeClr val="bg1"/>
                </a:solidFill>
                <a:latin typeface="Arial" panose="020B0604020202020204" pitchFamily="34" charset="0"/>
                <a:cs typeface="Arial" panose="020B0604020202020204" pitchFamily="34" charset="0"/>
              </a:rPr>
              <a:t>MTG-I1 FCI  VIS 0.6  </a:t>
            </a:r>
            <a:r>
              <a:rPr lang="en-US" sz="1067" dirty="0">
                <a:solidFill>
                  <a:schemeClr val="bg1"/>
                </a:solidFill>
                <a:latin typeface="Arial" panose="020B0604020202020204" pitchFamily="34" charset="0"/>
                <a:cs typeface="Arial" panose="020B0604020202020204" pitchFamily="34" charset="0"/>
              </a:rPr>
              <a:t>(0.5 km data)</a:t>
            </a:r>
          </a:p>
          <a:p>
            <a:r>
              <a:rPr lang="en-US" sz="933" dirty="0">
                <a:solidFill>
                  <a:schemeClr val="bg1"/>
                </a:solidFill>
                <a:latin typeface="Arial" panose="020B0604020202020204" pitchFamily="34" charset="0"/>
                <a:cs typeface="Arial" panose="020B0604020202020204" pitchFamily="34" charset="0"/>
              </a:rPr>
              <a:t>commissioning data</a:t>
            </a:r>
          </a:p>
        </p:txBody>
      </p:sp>
      <p:sp>
        <p:nvSpPr>
          <p:cNvPr id="9" name="TextovéPole 8"/>
          <p:cNvSpPr txBox="1"/>
          <p:nvPr/>
        </p:nvSpPr>
        <p:spPr>
          <a:xfrm>
            <a:off x="4174831" y="44335"/>
            <a:ext cx="1529586" cy="256545"/>
          </a:xfrm>
          <a:prstGeom prst="rect">
            <a:avLst/>
          </a:prstGeom>
          <a:noFill/>
        </p:spPr>
        <p:txBody>
          <a:bodyPr wrap="none" rtlCol="0">
            <a:spAutoFit/>
          </a:bodyPr>
          <a:lstStyle/>
          <a:p>
            <a:r>
              <a:rPr lang="en-US" sz="1067" b="1" dirty="0">
                <a:solidFill>
                  <a:schemeClr val="bg1"/>
                </a:solidFill>
                <a:latin typeface="Arial" panose="020B0604020202020204" pitchFamily="34" charset="0"/>
                <a:cs typeface="Arial" panose="020B0604020202020204" pitchFamily="34" charset="0"/>
              </a:rPr>
              <a:t>NIR 2.2  </a:t>
            </a:r>
            <a:r>
              <a:rPr lang="en-US" sz="1067" dirty="0">
                <a:solidFill>
                  <a:schemeClr val="bg1"/>
                </a:solidFill>
                <a:latin typeface="Arial" panose="020B0604020202020204" pitchFamily="34" charset="0"/>
                <a:cs typeface="Arial" panose="020B0604020202020204" pitchFamily="34" charset="0"/>
              </a:rPr>
              <a:t>(0.5 km data)</a:t>
            </a:r>
            <a:endParaRPr lang="cs-CZ" sz="1067" dirty="0">
              <a:solidFill>
                <a:schemeClr val="bg1"/>
              </a:solidFill>
              <a:latin typeface="Arial" panose="020B0604020202020204" pitchFamily="34" charset="0"/>
              <a:cs typeface="Arial" panose="020B0604020202020204" pitchFamily="34" charset="0"/>
            </a:endParaRPr>
          </a:p>
        </p:txBody>
      </p:sp>
      <p:sp>
        <p:nvSpPr>
          <p:cNvPr id="10" name="TextovéPole 9"/>
          <p:cNvSpPr txBox="1"/>
          <p:nvPr/>
        </p:nvSpPr>
        <p:spPr>
          <a:xfrm>
            <a:off x="8235127" y="40638"/>
            <a:ext cx="1391728" cy="256545"/>
          </a:xfrm>
          <a:prstGeom prst="rect">
            <a:avLst/>
          </a:prstGeom>
          <a:noFill/>
        </p:spPr>
        <p:txBody>
          <a:bodyPr wrap="none" rtlCol="0">
            <a:spAutoFit/>
          </a:bodyPr>
          <a:lstStyle/>
          <a:p>
            <a:r>
              <a:rPr lang="en-US" sz="1067" b="1" dirty="0">
                <a:solidFill>
                  <a:schemeClr val="bg1"/>
                </a:solidFill>
                <a:latin typeface="Arial" panose="020B0604020202020204" pitchFamily="34" charset="0"/>
                <a:cs typeface="Arial" panose="020B0604020202020204" pitchFamily="34" charset="0"/>
              </a:rPr>
              <a:t>IR 10.5  </a:t>
            </a:r>
            <a:r>
              <a:rPr lang="en-US" sz="1067" dirty="0">
                <a:solidFill>
                  <a:schemeClr val="bg1"/>
                </a:solidFill>
                <a:latin typeface="Arial" panose="020B0604020202020204" pitchFamily="34" charset="0"/>
                <a:cs typeface="Arial" panose="020B0604020202020204" pitchFamily="34" charset="0"/>
              </a:rPr>
              <a:t>(1 km data)</a:t>
            </a:r>
            <a:endParaRPr lang="cs-CZ" sz="1067" dirty="0">
              <a:solidFill>
                <a:schemeClr val="bg1"/>
              </a:solidFill>
              <a:latin typeface="Arial" panose="020B0604020202020204" pitchFamily="34" charset="0"/>
              <a:cs typeface="Arial" panose="020B0604020202020204" pitchFamily="34" charset="0"/>
            </a:endParaRPr>
          </a:p>
        </p:txBody>
      </p:sp>
      <p:sp>
        <p:nvSpPr>
          <p:cNvPr id="11" name="TextovéPole 10"/>
          <p:cNvSpPr txBox="1"/>
          <p:nvPr/>
        </p:nvSpPr>
        <p:spPr>
          <a:xfrm>
            <a:off x="10478850" y="52300"/>
            <a:ext cx="1649548" cy="256545"/>
          </a:xfrm>
          <a:prstGeom prst="rect">
            <a:avLst/>
          </a:prstGeom>
          <a:noFill/>
        </p:spPr>
        <p:txBody>
          <a:bodyPr wrap="square" rtlCol="0">
            <a:spAutoFit/>
          </a:bodyPr>
          <a:lstStyle/>
          <a:p>
            <a:r>
              <a:rPr lang="en-US" sz="1067" b="1" dirty="0">
                <a:solidFill>
                  <a:schemeClr val="bg1"/>
                </a:solidFill>
                <a:latin typeface="Arial" panose="020B0604020202020204" pitchFamily="34" charset="0"/>
                <a:cs typeface="Arial" panose="020B0604020202020204" pitchFamily="34" charset="0"/>
              </a:rPr>
              <a:t>2023-09-29</a:t>
            </a:r>
            <a:r>
              <a:rPr lang="en-US" sz="933" b="1" dirty="0">
                <a:solidFill>
                  <a:schemeClr val="bg1"/>
                </a:solidFill>
                <a:latin typeface="Arial" panose="020B0604020202020204" pitchFamily="34" charset="0"/>
                <a:cs typeface="Arial" panose="020B0604020202020204" pitchFamily="34" charset="0"/>
              </a:rPr>
              <a:t>  13:30 UTC</a:t>
            </a:r>
          </a:p>
        </p:txBody>
      </p:sp>
    </p:spTree>
    <p:extLst>
      <p:ext uri="{BB962C8B-B14F-4D97-AF65-F5344CB8AC3E}">
        <p14:creationId xmlns:p14="http://schemas.microsoft.com/office/powerpoint/2010/main" val="30652372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3332" y="52143"/>
            <a:ext cx="1364779" cy="1117935"/>
          </a:xfrm>
          <a:prstGeom prst="rect">
            <a:avLst/>
          </a:prstGeom>
          <a:noFill/>
        </p:spPr>
        <p:txBody>
          <a:bodyPr wrap="square" rtlCol="0">
            <a:spAutoFit/>
          </a:bodyPr>
          <a:lstStyle/>
          <a:p>
            <a:r>
              <a:rPr lang="en-US" sz="1067" b="1" dirty="0">
                <a:solidFill>
                  <a:schemeClr val="bg1"/>
                </a:solidFill>
                <a:latin typeface="Arial" panose="020B0604020202020204" pitchFamily="34" charset="0"/>
                <a:cs typeface="Arial" panose="020B0604020202020204" pitchFamily="34" charset="0"/>
              </a:rPr>
              <a:t>2023-09-29</a:t>
            </a:r>
            <a:r>
              <a:rPr lang="en-US" sz="933" b="1" dirty="0">
                <a:solidFill>
                  <a:schemeClr val="bg1"/>
                </a:solidFill>
                <a:latin typeface="Arial" panose="020B0604020202020204" pitchFamily="34" charset="0"/>
                <a:cs typeface="Arial" panose="020B0604020202020204" pitchFamily="34" charset="0"/>
              </a:rPr>
              <a:t> </a:t>
            </a:r>
          </a:p>
          <a:p>
            <a:endParaRPr lang="en-US" sz="933" b="1" dirty="0">
              <a:solidFill>
                <a:schemeClr val="bg1"/>
              </a:solidFill>
              <a:latin typeface="Arial" panose="020B0604020202020204" pitchFamily="34" charset="0"/>
              <a:cs typeface="Arial" panose="020B0604020202020204" pitchFamily="34" charset="0"/>
            </a:endParaRPr>
          </a:p>
          <a:p>
            <a:r>
              <a:rPr lang="en-US" sz="933" b="1" dirty="0">
                <a:solidFill>
                  <a:schemeClr val="bg1"/>
                </a:solidFill>
                <a:latin typeface="Arial" panose="020B0604020202020204" pitchFamily="34" charset="0"/>
                <a:cs typeface="Arial" panose="020B0604020202020204" pitchFamily="34" charset="0"/>
              </a:rPr>
              <a:t>00:00  –  23:50 UTC</a:t>
            </a:r>
          </a:p>
          <a:p>
            <a:endParaRPr lang="en-US" sz="933" b="1" dirty="0">
              <a:solidFill>
                <a:schemeClr val="bg1"/>
              </a:solidFill>
              <a:latin typeface="Arial" panose="020B0604020202020204" pitchFamily="34" charset="0"/>
              <a:cs typeface="Arial" panose="020B0604020202020204" pitchFamily="34" charset="0"/>
            </a:endParaRPr>
          </a:p>
          <a:p>
            <a:endParaRPr lang="en-US" sz="933" b="1" dirty="0">
              <a:solidFill>
                <a:schemeClr val="bg1"/>
              </a:solidFill>
              <a:latin typeface="Arial" panose="020B0604020202020204" pitchFamily="34" charset="0"/>
              <a:cs typeface="Arial" panose="020B0604020202020204" pitchFamily="34" charset="0"/>
            </a:endParaRPr>
          </a:p>
          <a:p>
            <a:endParaRPr lang="en-US" sz="933" b="1" dirty="0">
              <a:solidFill>
                <a:schemeClr val="bg1"/>
              </a:solidFill>
              <a:latin typeface="Arial" panose="020B0604020202020204" pitchFamily="34" charset="0"/>
              <a:cs typeface="Arial" panose="020B0604020202020204" pitchFamily="34" charset="0"/>
            </a:endParaRPr>
          </a:p>
          <a:p>
            <a:r>
              <a:rPr lang="en-US" sz="933" dirty="0">
                <a:solidFill>
                  <a:schemeClr val="bg1">
                    <a:lumMod val="75000"/>
                  </a:schemeClr>
                </a:solidFill>
                <a:latin typeface="Arial" panose="020B0604020202020204" pitchFamily="34" charset="0"/>
                <a:cs typeface="Arial" panose="020B0604020202020204" pitchFamily="34" charset="0"/>
              </a:rPr>
              <a:t>8 frames / sec</a:t>
            </a:r>
            <a:endParaRPr lang="cs-CZ" sz="933" dirty="0">
              <a:solidFill>
                <a:schemeClr val="bg1">
                  <a:lumMod val="75000"/>
                </a:schemeClr>
              </a:solidFill>
              <a:latin typeface="Arial" panose="020B0604020202020204" pitchFamily="34" charset="0"/>
              <a:cs typeface="Arial" panose="020B0604020202020204" pitchFamily="34" charset="0"/>
            </a:endParaRPr>
          </a:p>
        </p:txBody>
      </p:sp>
      <p:sp>
        <p:nvSpPr>
          <p:cNvPr id="3" name="TextovéPole 2"/>
          <p:cNvSpPr txBox="1"/>
          <p:nvPr/>
        </p:nvSpPr>
        <p:spPr>
          <a:xfrm>
            <a:off x="49774" y="39858"/>
            <a:ext cx="1434829" cy="246221"/>
          </a:xfrm>
          <a:prstGeom prst="rect">
            <a:avLst/>
          </a:prstGeom>
          <a:noFill/>
        </p:spPr>
        <p:txBody>
          <a:bodyPr wrap="square" rtlCol="0">
            <a:spAutoFit/>
          </a:bodyPr>
          <a:lstStyle/>
          <a:p>
            <a:r>
              <a:rPr lang="en-US" sz="1000" b="1" dirty="0" smtClean="0">
                <a:solidFill>
                  <a:schemeClr val="bg1"/>
                </a:solidFill>
                <a:latin typeface="Arial" panose="020B0604020202020204" pitchFamily="34" charset="0"/>
                <a:cs typeface="Arial" panose="020B0604020202020204" pitchFamily="34" charset="0"/>
              </a:rPr>
              <a:t>IR 10.5  (1 km)</a:t>
            </a:r>
            <a:endParaRPr lang="en-US" sz="1000" dirty="0">
              <a:solidFill>
                <a:schemeClr val="bg1">
                  <a:lumMod val="75000"/>
                </a:schemeClr>
              </a:solidFill>
              <a:latin typeface="Arial" panose="020B0604020202020204" pitchFamily="34" charset="0"/>
              <a:cs typeface="Arial" panose="020B0604020202020204" pitchFamily="34" charset="0"/>
            </a:endParaRPr>
          </a:p>
        </p:txBody>
      </p:sp>
      <p:pic>
        <p:nvPicPr>
          <p:cNvPr id="4" name="IR105_1600x1200_8-fps_RGB24_to_x264_YUV420-709-LimR_8Mbp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36000" y="0"/>
            <a:ext cx="9144000" cy="6858000"/>
          </a:xfrm>
          <a:prstGeom prst="rect">
            <a:avLst/>
          </a:prstGeom>
        </p:spPr>
      </p:pic>
    </p:spTree>
    <p:extLst>
      <p:ext uri="{BB962C8B-B14F-4D97-AF65-F5344CB8AC3E}">
        <p14:creationId xmlns:p14="http://schemas.microsoft.com/office/powerpoint/2010/main" val="2343848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3332" y="52143"/>
            <a:ext cx="1364779" cy="1117935"/>
          </a:xfrm>
          <a:prstGeom prst="rect">
            <a:avLst/>
          </a:prstGeom>
          <a:noFill/>
        </p:spPr>
        <p:txBody>
          <a:bodyPr wrap="square" rtlCol="0">
            <a:spAutoFit/>
          </a:bodyPr>
          <a:lstStyle/>
          <a:p>
            <a:r>
              <a:rPr lang="en-US" sz="1067" b="1" dirty="0">
                <a:solidFill>
                  <a:schemeClr val="bg1"/>
                </a:solidFill>
                <a:latin typeface="Arial" panose="020B0604020202020204" pitchFamily="34" charset="0"/>
                <a:cs typeface="Arial" panose="020B0604020202020204" pitchFamily="34" charset="0"/>
              </a:rPr>
              <a:t>2023-09-29</a:t>
            </a:r>
            <a:r>
              <a:rPr lang="en-US" sz="933" b="1" dirty="0">
                <a:solidFill>
                  <a:schemeClr val="bg1"/>
                </a:solidFill>
                <a:latin typeface="Arial" panose="020B0604020202020204" pitchFamily="34" charset="0"/>
                <a:cs typeface="Arial" panose="020B0604020202020204" pitchFamily="34" charset="0"/>
              </a:rPr>
              <a:t> </a:t>
            </a:r>
          </a:p>
          <a:p>
            <a:endParaRPr lang="en-US" sz="933" b="1" dirty="0">
              <a:solidFill>
                <a:schemeClr val="bg1"/>
              </a:solidFill>
              <a:latin typeface="Arial" panose="020B0604020202020204" pitchFamily="34" charset="0"/>
              <a:cs typeface="Arial" panose="020B0604020202020204" pitchFamily="34" charset="0"/>
            </a:endParaRPr>
          </a:p>
          <a:p>
            <a:r>
              <a:rPr lang="en-US" sz="933" b="1" dirty="0">
                <a:solidFill>
                  <a:schemeClr val="bg1"/>
                </a:solidFill>
                <a:latin typeface="Arial" panose="020B0604020202020204" pitchFamily="34" charset="0"/>
                <a:cs typeface="Arial" panose="020B0604020202020204" pitchFamily="34" charset="0"/>
              </a:rPr>
              <a:t>05:30  –  18:00 UTC</a:t>
            </a:r>
          </a:p>
          <a:p>
            <a:endParaRPr lang="en-US" sz="933" b="1" dirty="0">
              <a:solidFill>
                <a:schemeClr val="bg1"/>
              </a:solidFill>
              <a:latin typeface="Arial" panose="020B0604020202020204" pitchFamily="34" charset="0"/>
              <a:cs typeface="Arial" panose="020B0604020202020204" pitchFamily="34" charset="0"/>
            </a:endParaRPr>
          </a:p>
          <a:p>
            <a:endParaRPr lang="en-US" sz="933" b="1" dirty="0">
              <a:solidFill>
                <a:schemeClr val="bg1"/>
              </a:solidFill>
              <a:latin typeface="Arial" panose="020B0604020202020204" pitchFamily="34" charset="0"/>
              <a:cs typeface="Arial" panose="020B0604020202020204" pitchFamily="34" charset="0"/>
            </a:endParaRPr>
          </a:p>
          <a:p>
            <a:endParaRPr lang="en-US" sz="933" b="1" dirty="0">
              <a:solidFill>
                <a:schemeClr val="bg1"/>
              </a:solidFill>
              <a:latin typeface="Arial" panose="020B0604020202020204" pitchFamily="34" charset="0"/>
              <a:cs typeface="Arial" panose="020B0604020202020204" pitchFamily="34" charset="0"/>
            </a:endParaRPr>
          </a:p>
          <a:p>
            <a:r>
              <a:rPr lang="en-US" sz="933" dirty="0">
                <a:solidFill>
                  <a:schemeClr val="bg1">
                    <a:lumMod val="75000"/>
                  </a:schemeClr>
                </a:solidFill>
                <a:latin typeface="Arial" panose="020B0604020202020204" pitchFamily="34" charset="0"/>
                <a:cs typeface="Arial" panose="020B0604020202020204" pitchFamily="34" charset="0"/>
              </a:rPr>
              <a:t>8 frames / sec</a:t>
            </a:r>
            <a:endParaRPr lang="cs-CZ" sz="933" dirty="0">
              <a:solidFill>
                <a:schemeClr val="bg1">
                  <a:lumMod val="75000"/>
                </a:schemeClr>
              </a:solidFill>
              <a:latin typeface="Arial" panose="020B0604020202020204" pitchFamily="34" charset="0"/>
              <a:cs typeface="Arial" panose="020B0604020202020204" pitchFamily="34" charset="0"/>
            </a:endParaRPr>
          </a:p>
        </p:txBody>
      </p:sp>
      <p:sp>
        <p:nvSpPr>
          <p:cNvPr id="3" name="TextovéPole 2"/>
          <p:cNvSpPr txBox="1"/>
          <p:nvPr/>
        </p:nvSpPr>
        <p:spPr>
          <a:xfrm>
            <a:off x="49774" y="39858"/>
            <a:ext cx="1434829" cy="246221"/>
          </a:xfrm>
          <a:prstGeom prst="rect">
            <a:avLst/>
          </a:prstGeom>
          <a:noFill/>
        </p:spPr>
        <p:txBody>
          <a:bodyPr wrap="square" rtlCol="0">
            <a:spAutoFit/>
          </a:bodyPr>
          <a:lstStyle/>
          <a:p>
            <a:r>
              <a:rPr lang="en-US" sz="1000" b="1" dirty="0" smtClean="0">
                <a:solidFill>
                  <a:schemeClr val="bg1"/>
                </a:solidFill>
                <a:latin typeface="Arial" panose="020B0604020202020204" pitchFamily="34" charset="0"/>
                <a:cs typeface="Arial" panose="020B0604020202020204" pitchFamily="34" charset="0"/>
              </a:rPr>
              <a:t>VIS 0.6  (0.5 km)  </a:t>
            </a:r>
            <a:endParaRPr lang="en-US" sz="1000" dirty="0">
              <a:solidFill>
                <a:schemeClr val="bg1">
                  <a:lumMod val="75000"/>
                </a:schemeClr>
              </a:solidFill>
              <a:latin typeface="Arial" panose="020B0604020202020204" pitchFamily="34" charset="0"/>
              <a:cs typeface="Arial" panose="020B0604020202020204" pitchFamily="34" charset="0"/>
            </a:endParaRPr>
          </a:p>
        </p:txBody>
      </p:sp>
      <p:pic>
        <p:nvPicPr>
          <p:cNvPr id="4" name="VIS06_1600x1200_8-fps_RGB24_to_x264_YUV420-709-LimR_8Mbp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36000" y="0"/>
            <a:ext cx="9144000" cy="6858000"/>
          </a:xfrm>
          <a:prstGeom prst="rect">
            <a:avLst/>
          </a:prstGeom>
        </p:spPr>
      </p:pic>
    </p:spTree>
    <p:extLst>
      <p:ext uri="{BB962C8B-B14F-4D97-AF65-F5344CB8AC3E}">
        <p14:creationId xmlns:p14="http://schemas.microsoft.com/office/powerpoint/2010/main" val="4132477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NIR16_1600x1200_8-fps_RGB24_to_x264_YUV420-709-LimR_8Mbp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36000" y="0"/>
            <a:ext cx="9144000" cy="6858000"/>
          </a:xfrm>
          <a:prstGeom prst="rect">
            <a:avLst/>
          </a:prstGeom>
        </p:spPr>
      </p:pic>
      <p:sp>
        <p:nvSpPr>
          <p:cNvPr id="3" name="TextovéPole 2"/>
          <p:cNvSpPr txBox="1"/>
          <p:nvPr/>
        </p:nvSpPr>
        <p:spPr>
          <a:xfrm>
            <a:off x="10753332" y="52143"/>
            <a:ext cx="1364779" cy="1117935"/>
          </a:xfrm>
          <a:prstGeom prst="rect">
            <a:avLst/>
          </a:prstGeom>
          <a:noFill/>
        </p:spPr>
        <p:txBody>
          <a:bodyPr wrap="square" rtlCol="0">
            <a:spAutoFit/>
          </a:bodyPr>
          <a:lstStyle/>
          <a:p>
            <a:r>
              <a:rPr lang="en-US" sz="1067" b="1" dirty="0">
                <a:solidFill>
                  <a:schemeClr val="bg1"/>
                </a:solidFill>
                <a:latin typeface="Arial" panose="020B0604020202020204" pitchFamily="34" charset="0"/>
                <a:cs typeface="Arial" panose="020B0604020202020204" pitchFamily="34" charset="0"/>
              </a:rPr>
              <a:t>2023-09-29</a:t>
            </a:r>
            <a:r>
              <a:rPr lang="en-US" sz="933" b="1" dirty="0">
                <a:solidFill>
                  <a:schemeClr val="bg1"/>
                </a:solidFill>
                <a:latin typeface="Arial" panose="020B0604020202020204" pitchFamily="34" charset="0"/>
                <a:cs typeface="Arial" panose="020B0604020202020204" pitchFamily="34" charset="0"/>
              </a:rPr>
              <a:t> </a:t>
            </a:r>
          </a:p>
          <a:p>
            <a:endParaRPr lang="en-US" sz="933" b="1" dirty="0">
              <a:solidFill>
                <a:schemeClr val="bg1"/>
              </a:solidFill>
              <a:latin typeface="Arial" panose="020B0604020202020204" pitchFamily="34" charset="0"/>
              <a:cs typeface="Arial" panose="020B0604020202020204" pitchFamily="34" charset="0"/>
            </a:endParaRPr>
          </a:p>
          <a:p>
            <a:r>
              <a:rPr lang="en-US" sz="933" b="1" dirty="0">
                <a:solidFill>
                  <a:schemeClr val="bg1"/>
                </a:solidFill>
                <a:latin typeface="Arial" panose="020B0604020202020204" pitchFamily="34" charset="0"/>
                <a:cs typeface="Arial" panose="020B0604020202020204" pitchFamily="34" charset="0"/>
              </a:rPr>
              <a:t>05:30  –  18:00 UTC</a:t>
            </a:r>
          </a:p>
          <a:p>
            <a:endParaRPr lang="en-US" sz="933" b="1" dirty="0">
              <a:solidFill>
                <a:schemeClr val="bg1"/>
              </a:solidFill>
              <a:latin typeface="Arial" panose="020B0604020202020204" pitchFamily="34" charset="0"/>
              <a:cs typeface="Arial" panose="020B0604020202020204" pitchFamily="34" charset="0"/>
            </a:endParaRPr>
          </a:p>
          <a:p>
            <a:endParaRPr lang="en-US" sz="933" b="1" dirty="0">
              <a:solidFill>
                <a:schemeClr val="bg1"/>
              </a:solidFill>
              <a:latin typeface="Arial" panose="020B0604020202020204" pitchFamily="34" charset="0"/>
              <a:cs typeface="Arial" panose="020B0604020202020204" pitchFamily="34" charset="0"/>
            </a:endParaRPr>
          </a:p>
          <a:p>
            <a:endParaRPr lang="en-US" sz="933" b="1" dirty="0">
              <a:solidFill>
                <a:schemeClr val="bg1"/>
              </a:solidFill>
              <a:latin typeface="Arial" panose="020B0604020202020204" pitchFamily="34" charset="0"/>
              <a:cs typeface="Arial" panose="020B0604020202020204" pitchFamily="34" charset="0"/>
            </a:endParaRPr>
          </a:p>
          <a:p>
            <a:r>
              <a:rPr lang="en-US" sz="933" dirty="0">
                <a:solidFill>
                  <a:schemeClr val="bg1">
                    <a:lumMod val="75000"/>
                  </a:schemeClr>
                </a:solidFill>
                <a:latin typeface="Arial" panose="020B0604020202020204" pitchFamily="34" charset="0"/>
                <a:cs typeface="Arial" panose="020B0604020202020204" pitchFamily="34" charset="0"/>
              </a:rPr>
              <a:t>8 frames / sec</a:t>
            </a:r>
            <a:endParaRPr lang="cs-CZ" sz="933" dirty="0">
              <a:solidFill>
                <a:schemeClr val="bg1">
                  <a:lumMod val="75000"/>
                </a:schemeClr>
              </a:solidFill>
              <a:latin typeface="Arial" panose="020B0604020202020204" pitchFamily="34" charset="0"/>
              <a:cs typeface="Arial" panose="020B0604020202020204" pitchFamily="34" charset="0"/>
            </a:endParaRPr>
          </a:p>
        </p:txBody>
      </p:sp>
      <p:sp>
        <p:nvSpPr>
          <p:cNvPr id="5" name="TextovéPole 4"/>
          <p:cNvSpPr txBox="1"/>
          <p:nvPr/>
        </p:nvSpPr>
        <p:spPr>
          <a:xfrm>
            <a:off x="49774" y="39858"/>
            <a:ext cx="1434829" cy="246221"/>
          </a:xfrm>
          <a:prstGeom prst="rect">
            <a:avLst/>
          </a:prstGeom>
          <a:noFill/>
        </p:spPr>
        <p:txBody>
          <a:bodyPr wrap="square" rtlCol="0">
            <a:spAutoFit/>
          </a:bodyPr>
          <a:lstStyle/>
          <a:p>
            <a:r>
              <a:rPr lang="cs-CZ" sz="1000" b="1" dirty="0" smtClean="0">
                <a:solidFill>
                  <a:schemeClr val="bg1"/>
                </a:solidFill>
                <a:latin typeface="Arial" panose="020B0604020202020204" pitchFamily="34" charset="0"/>
                <a:cs typeface="Arial" panose="020B0604020202020204" pitchFamily="34" charset="0"/>
              </a:rPr>
              <a:t>N</a:t>
            </a:r>
            <a:r>
              <a:rPr lang="en-US" sz="1000" b="1" dirty="0">
                <a:solidFill>
                  <a:schemeClr val="bg1"/>
                </a:solidFill>
                <a:latin typeface="Arial" panose="020B0604020202020204" pitchFamily="34" charset="0"/>
                <a:cs typeface="Arial" panose="020B0604020202020204" pitchFamily="34" charset="0"/>
              </a:rPr>
              <a:t>IR 1.</a:t>
            </a:r>
            <a:r>
              <a:rPr lang="cs-CZ" sz="1000" b="1" dirty="0">
                <a:solidFill>
                  <a:schemeClr val="bg1"/>
                </a:solidFill>
                <a:latin typeface="Arial" panose="020B0604020202020204" pitchFamily="34" charset="0"/>
                <a:cs typeface="Arial" panose="020B0604020202020204" pitchFamily="34" charset="0"/>
              </a:rPr>
              <a:t>6</a:t>
            </a:r>
            <a:r>
              <a:rPr lang="en-US" sz="1000" b="1" dirty="0">
                <a:solidFill>
                  <a:schemeClr val="bg1"/>
                </a:solidFill>
                <a:latin typeface="Arial" panose="020B0604020202020204" pitchFamily="34" charset="0"/>
                <a:cs typeface="Arial" panose="020B0604020202020204" pitchFamily="34" charset="0"/>
              </a:rPr>
              <a:t> </a:t>
            </a:r>
            <a:r>
              <a:rPr lang="en-US" sz="1000" b="1" dirty="0" smtClean="0">
                <a:solidFill>
                  <a:schemeClr val="bg1"/>
                </a:solidFill>
                <a:latin typeface="Arial" panose="020B0604020202020204" pitchFamily="34" charset="0"/>
                <a:cs typeface="Arial" panose="020B0604020202020204" pitchFamily="34" charset="0"/>
              </a:rPr>
              <a:t> (1 km)</a:t>
            </a:r>
            <a:endParaRPr lang="en-US" sz="1000" dirty="0">
              <a:solidFill>
                <a:schemeClr val="bg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740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3332" y="52143"/>
            <a:ext cx="1364779" cy="1117935"/>
          </a:xfrm>
          <a:prstGeom prst="rect">
            <a:avLst/>
          </a:prstGeom>
          <a:noFill/>
        </p:spPr>
        <p:txBody>
          <a:bodyPr wrap="square" rtlCol="0">
            <a:spAutoFit/>
          </a:bodyPr>
          <a:lstStyle/>
          <a:p>
            <a:r>
              <a:rPr lang="en-US" sz="1067" b="1" dirty="0">
                <a:solidFill>
                  <a:schemeClr val="bg1"/>
                </a:solidFill>
                <a:latin typeface="Arial" panose="020B0604020202020204" pitchFamily="34" charset="0"/>
                <a:cs typeface="Arial" panose="020B0604020202020204" pitchFamily="34" charset="0"/>
              </a:rPr>
              <a:t>2023-09-29</a:t>
            </a:r>
            <a:r>
              <a:rPr lang="en-US" sz="933" b="1" dirty="0">
                <a:solidFill>
                  <a:schemeClr val="bg1"/>
                </a:solidFill>
                <a:latin typeface="Arial" panose="020B0604020202020204" pitchFamily="34" charset="0"/>
                <a:cs typeface="Arial" panose="020B0604020202020204" pitchFamily="34" charset="0"/>
              </a:rPr>
              <a:t> </a:t>
            </a:r>
          </a:p>
          <a:p>
            <a:endParaRPr lang="en-US" sz="933" b="1" dirty="0">
              <a:solidFill>
                <a:schemeClr val="bg1"/>
              </a:solidFill>
              <a:latin typeface="Arial" panose="020B0604020202020204" pitchFamily="34" charset="0"/>
              <a:cs typeface="Arial" panose="020B0604020202020204" pitchFamily="34" charset="0"/>
            </a:endParaRPr>
          </a:p>
          <a:p>
            <a:r>
              <a:rPr lang="en-US" sz="933" b="1" dirty="0">
                <a:solidFill>
                  <a:schemeClr val="bg1"/>
                </a:solidFill>
                <a:latin typeface="Arial" panose="020B0604020202020204" pitchFamily="34" charset="0"/>
                <a:cs typeface="Arial" panose="020B0604020202020204" pitchFamily="34" charset="0"/>
              </a:rPr>
              <a:t>05:30  –  18:00 UTC</a:t>
            </a:r>
          </a:p>
          <a:p>
            <a:endParaRPr lang="en-US" sz="933" b="1" dirty="0">
              <a:solidFill>
                <a:schemeClr val="bg1"/>
              </a:solidFill>
              <a:latin typeface="Arial" panose="020B0604020202020204" pitchFamily="34" charset="0"/>
              <a:cs typeface="Arial" panose="020B0604020202020204" pitchFamily="34" charset="0"/>
            </a:endParaRPr>
          </a:p>
          <a:p>
            <a:endParaRPr lang="en-US" sz="933" b="1" dirty="0">
              <a:solidFill>
                <a:schemeClr val="bg1"/>
              </a:solidFill>
              <a:latin typeface="Arial" panose="020B0604020202020204" pitchFamily="34" charset="0"/>
              <a:cs typeface="Arial" panose="020B0604020202020204" pitchFamily="34" charset="0"/>
            </a:endParaRPr>
          </a:p>
          <a:p>
            <a:endParaRPr lang="en-US" sz="933" b="1" dirty="0">
              <a:solidFill>
                <a:schemeClr val="bg1"/>
              </a:solidFill>
              <a:latin typeface="Arial" panose="020B0604020202020204" pitchFamily="34" charset="0"/>
              <a:cs typeface="Arial" panose="020B0604020202020204" pitchFamily="34" charset="0"/>
            </a:endParaRPr>
          </a:p>
          <a:p>
            <a:r>
              <a:rPr lang="en-US" sz="933" dirty="0">
                <a:solidFill>
                  <a:schemeClr val="bg1">
                    <a:lumMod val="75000"/>
                  </a:schemeClr>
                </a:solidFill>
                <a:latin typeface="Arial" panose="020B0604020202020204" pitchFamily="34" charset="0"/>
                <a:cs typeface="Arial" panose="020B0604020202020204" pitchFamily="34" charset="0"/>
              </a:rPr>
              <a:t>8 frames / sec</a:t>
            </a:r>
            <a:endParaRPr lang="cs-CZ" sz="933" dirty="0">
              <a:solidFill>
                <a:schemeClr val="bg1">
                  <a:lumMod val="75000"/>
                </a:schemeClr>
              </a:solidFill>
              <a:latin typeface="Arial" panose="020B0604020202020204" pitchFamily="34" charset="0"/>
              <a:cs typeface="Arial" panose="020B0604020202020204" pitchFamily="34" charset="0"/>
            </a:endParaRPr>
          </a:p>
        </p:txBody>
      </p:sp>
      <p:sp>
        <p:nvSpPr>
          <p:cNvPr id="3" name="TextovéPole 2"/>
          <p:cNvSpPr txBox="1"/>
          <p:nvPr/>
        </p:nvSpPr>
        <p:spPr>
          <a:xfrm>
            <a:off x="49774" y="39858"/>
            <a:ext cx="1434829" cy="246221"/>
          </a:xfrm>
          <a:prstGeom prst="rect">
            <a:avLst/>
          </a:prstGeom>
          <a:noFill/>
        </p:spPr>
        <p:txBody>
          <a:bodyPr wrap="square" rtlCol="0">
            <a:spAutoFit/>
          </a:bodyPr>
          <a:lstStyle/>
          <a:p>
            <a:r>
              <a:rPr lang="en-US" sz="1000" b="1" dirty="0" smtClean="0">
                <a:solidFill>
                  <a:schemeClr val="bg1"/>
                </a:solidFill>
                <a:latin typeface="Arial" panose="020B0604020202020204" pitchFamily="34" charset="0"/>
                <a:cs typeface="Arial" panose="020B0604020202020204" pitchFamily="34" charset="0"/>
              </a:rPr>
              <a:t>NIR 2.2  (0.5 km) </a:t>
            </a:r>
            <a:endParaRPr lang="en-US" sz="1000" dirty="0">
              <a:solidFill>
                <a:schemeClr val="bg1">
                  <a:lumMod val="75000"/>
                </a:schemeClr>
              </a:solidFill>
              <a:latin typeface="Arial" panose="020B0604020202020204" pitchFamily="34" charset="0"/>
              <a:cs typeface="Arial" panose="020B0604020202020204" pitchFamily="34" charset="0"/>
            </a:endParaRPr>
          </a:p>
        </p:txBody>
      </p:sp>
      <p:pic>
        <p:nvPicPr>
          <p:cNvPr id="4" name="NIR22_1600x1200_8-fps_RGB24_to_x264_YUV420-709-LimR_8Mbp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36000" y="0"/>
            <a:ext cx="9144000" cy="6858000"/>
          </a:xfrm>
          <a:prstGeom prst="rect">
            <a:avLst/>
          </a:prstGeom>
        </p:spPr>
      </p:pic>
    </p:spTree>
    <p:extLst>
      <p:ext uri="{BB962C8B-B14F-4D97-AF65-F5344CB8AC3E}">
        <p14:creationId xmlns:p14="http://schemas.microsoft.com/office/powerpoint/2010/main" val="1097480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1936505"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lumMod val="85000"/>
                  </a:schemeClr>
                </a:solidFill>
                <a:latin typeface="Arial" panose="020B0604020202020204" pitchFamily="34" charset="0"/>
                <a:cs typeface="Arial" panose="020B0604020202020204" pitchFamily="34" charset="0"/>
              </a:rPr>
              <a:t>Outflow boundary </a:t>
            </a:r>
            <a:endParaRPr lang="en-US" sz="1400" b="1" dirty="0">
              <a:solidFill>
                <a:schemeClr val="bg1">
                  <a:lumMod val="85000"/>
                </a:schemeClr>
              </a:solidFill>
              <a:latin typeface="Arial" panose="020B0604020202020204" pitchFamily="34" charset="0"/>
              <a:cs typeface="Arial" panose="020B0604020202020204" pitchFamily="34" charset="0"/>
            </a:endParaRPr>
          </a:p>
        </p:txBody>
      </p:sp>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61853" y="0"/>
            <a:ext cx="9833162" cy="6858000"/>
          </a:xfrm>
          <a:prstGeom prst="rect">
            <a:avLst/>
          </a:prstGeom>
        </p:spPr>
      </p:pic>
      <p:sp>
        <p:nvSpPr>
          <p:cNvPr id="5" name="TextovéPole 4"/>
          <p:cNvSpPr txBox="1"/>
          <p:nvPr/>
        </p:nvSpPr>
        <p:spPr>
          <a:xfrm>
            <a:off x="268017" y="646386"/>
            <a:ext cx="1641796" cy="923330"/>
          </a:xfrm>
          <a:prstGeom prst="rect">
            <a:avLst/>
          </a:prstGeom>
          <a:noFill/>
        </p:spPr>
        <p:txBody>
          <a:bodyPr wrap="none" rtlCol="0">
            <a:spAutoFit/>
          </a:bodyPr>
          <a:lstStyle/>
          <a:p>
            <a:r>
              <a:rPr lang="en-US" sz="1200" dirty="0" smtClean="0">
                <a:solidFill>
                  <a:schemeClr val="bg1">
                    <a:lumMod val="85000"/>
                  </a:schemeClr>
                </a:solidFill>
                <a:latin typeface="Arial" panose="020B0604020202020204" pitchFamily="34" charset="0"/>
                <a:cs typeface="Arial" panose="020B0604020202020204" pitchFamily="34" charset="0"/>
              </a:rPr>
              <a:t>2019-09-06 1017utc  </a:t>
            </a:r>
            <a:br>
              <a:rPr lang="en-US" sz="1200" dirty="0" smtClean="0">
                <a:solidFill>
                  <a:schemeClr val="bg1">
                    <a:lumMod val="85000"/>
                  </a:schemeClr>
                </a:solidFill>
                <a:latin typeface="Arial" panose="020B0604020202020204" pitchFamily="34" charset="0"/>
                <a:cs typeface="Arial" panose="020B0604020202020204" pitchFamily="34" charset="0"/>
              </a:rPr>
            </a:br>
            <a:r>
              <a:rPr lang="en-US" sz="1200" dirty="0" smtClean="0">
                <a:solidFill>
                  <a:schemeClr val="bg1">
                    <a:lumMod val="85000"/>
                  </a:schemeClr>
                </a:solidFill>
                <a:latin typeface="Arial" panose="020B0604020202020204" pitchFamily="34" charset="0"/>
                <a:cs typeface="Arial" panose="020B0604020202020204" pitchFamily="34" charset="0"/>
              </a:rPr>
              <a:t>Terra-MISR 3D </a:t>
            </a:r>
            <a:br>
              <a:rPr lang="en-US" sz="1200" dirty="0" smtClean="0">
                <a:solidFill>
                  <a:schemeClr val="bg1">
                    <a:lumMod val="85000"/>
                  </a:schemeClr>
                </a:solidFill>
                <a:latin typeface="Arial" panose="020B0604020202020204" pitchFamily="34" charset="0"/>
                <a:cs typeface="Arial" panose="020B0604020202020204" pitchFamily="34" charset="0"/>
              </a:rPr>
            </a:br>
            <a:r>
              <a:rPr lang="en-US" sz="1200" dirty="0" smtClean="0">
                <a:solidFill>
                  <a:schemeClr val="bg1">
                    <a:lumMod val="85000"/>
                  </a:schemeClr>
                </a:solidFill>
                <a:latin typeface="Arial" panose="020B0604020202020204" pitchFamily="34" charset="0"/>
                <a:cs typeface="Arial" panose="020B0604020202020204" pitchFamily="34" charset="0"/>
              </a:rPr>
              <a:t>(cams CF-BF)</a:t>
            </a:r>
            <a:br>
              <a:rPr lang="en-US" sz="1200" dirty="0" smtClean="0">
                <a:solidFill>
                  <a:schemeClr val="bg1">
                    <a:lumMod val="85000"/>
                  </a:schemeClr>
                </a:solidFill>
                <a:latin typeface="Arial" panose="020B0604020202020204" pitchFamily="34" charset="0"/>
                <a:cs typeface="Arial" panose="020B0604020202020204" pitchFamily="34" charset="0"/>
              </a:rPr>
            </a:br>
            <a:r>
              <a:rPr lang="en-US" sz="500" dirty="0" smtClean="0">
                <a:solidFill>
                  <a:schemeClr val="bg1">
                    <a:lumMod val="85000"/>
                  </a:schemeClr>
                </a:solidFill>
                <a:latin typeface="Arial" panose="020B0604020202020204" pitchFamily="34" charset="0"/>
                <a:cs typeface="Arial" panose="020B0604020202020204" pitchFamily="34" charset="0"/>
              </a:rPr>
              <a:t> </a:t>
            </a:r>
            <a:r>
              <a:rPr lang="en-US" sz="1200" dirty="0" smtClean="0">
                <a:solidFill>
                  <a:schemeClr val="bg1">
                    <a:lumMod val="85000"/>
                  </a:schemeClr>
                </a:solidFill>
                <a:latin typeface="Arial" panose="020B0604020202020204" pitchFamily="34" charset="0"/>
                <a:cs typeface="Arial" panose="020B0604020202020204" pitchFamily="34" charset="0"/>
              </a:rPr>
              <a:t/>
            </a:r>
            <a:br>
              <a:rPr lang="en-US" sz="1200" dirty="0" smtClean="0">
                <a:solidFill>
                  <a:schemeClr val="bg1">
                    <a:lumMod val="85000"/>
                  </a:schemeClr>
                </a:solidFill>
                <a:latin typeface="Arial" panose="020B0604020202020204" pitchFamily="34" charset="0"/>
                <a:cs typeface="Arial" panose="020B0604020202020204" pitchFamily="34" charset="0"/>
              </a:rPr>
            </a:br>
            <a:r>
              <a:rPr lang="en-US" sz="1200" dirty="0" smtClean="0">
                <a:solidFill>
                  <a:schemeClr val="bg1">
                    <a:lumMod val="85000"/>
                  </a:schemeClr>
                </a:solidFill>
                <a:latin typeface="Arial" panose="020B0604020202020204" pitchFamily="34" charset="0"/>
                <a:cs typeface="Arial" panose="020B0604020202020204" pitchFamily="34" charset="0"/>
              </a:rPr>
              <a:t>Nigeria – Niger</a:t>
            </a:r>
          </a:p>
        </p:txBody>
      </p:sp>
      <p:pic>
        <p:nvPicPr>
          <p:cNvPr id="7" name="Obrázek 6"/>
          <p:cNvPicPr>
            <a:picLocks noChangeAspect="1"/>
          </p:cNvPicPr>
          <p:nvPr/>
        </p:nvPicPr>
        <p:blipFill>
          <a:blip r:embed="rId3" cstate="print">
            <a:lum bright="-4000" contrast="1000"/>
            <a:extLst>
              <a:ext uri="{28A0092B-C50C-407E-A947-70E740481C1C}">
                <a14:useLocalDpi xmlns:a14="http://schemas.microsoft.com/office/drawing/2010/main" val="0"/>
              </a:ext>
            </a:extLst>
          </a:blip>
          <a:stretch>
            <a:fillRect/>
          </a:stretch>
        </p:blipFill>
        <p:spPr>
          <a:xfrm>
            <a:off x="309654" y="1777599"/>
            <a:ext cx="1111280" cy="495909"/>
          </a:xfrm>
          <a:prstGeom prst="rect">
            <a:avLst/>
          </a:prstGeom>
        </p:spPr>
      </p:pic>
      <p:sp>
        <p:nvSpPr>
          <p:cNvPr id="3" name="TextovéPole 2"/>
          <p:cNvSpPr txBox="1"/>
          <p:nvPr/>
        </p:nvSpPr>
        <p:spPr>
          <a:xfrm>
            <a:off x="181838" y="6056668"/>
            <a:ext cx="1889636" cy="600164"/>
          </a:xfrm>
          <a:prstGeom prst="rect">
            <a:avLst/>
          </a:prstGeom>
          <a:noFill/>
        </p:spPr>
        <p:txBody>
          <a:bodyPr wrap="square" rtlCol="0">
            <a:spAutoFit/>
          </a:bodyPr>
          <a:lstStyle/>
          <a:p>
            <a:r>
              <a:rPr lang="en-US" sz="1100" dirty="0" smtClean="0">
                <a:solidFill>
                  <a:schemeClr val="bg1">
                    <a:lumMod val="75000"/>
                  </a:schemeClr>
                </a:solidFill>
                <a:latin typeface="Arial" panose="020B0604020202020204" pitchFamily="34" charset="0"/>
                <a:cs typeface="Arial" panose="020B0604020202020204" pitchFamily="34" charset="0"/>
              </a:rPr>
              <a:t>More information and other MISR 3D images available </a:t>
            </a:r>
            <a:r>
              <a:rPr lang="en-US" sz="1100" b="1" dirty="0" smtClean="0">
                <a:solidFill>
                  <a:schemeClr val="bg1">
                    <a:lumMod val="75000"/>
                  </a:schemeClr>
                </a:solidFill>
                <a:latin typeface="Arial" panose="020B0604020202020204" pitchFamily="34" charset="0"/>
                <a:cs typeface="Arial" panose="020B0604020202020204" pitchFamily="34" charset="0"/>
                <a:hlinkClick r:id="rId4"/>
              </a:rPr>
              <a:t>here</a:t>
            </a:r>
            <a:endParaRPr lang="en-US" sz="1100" b="1" dirty="0" smtClean="0">
              <a:solidFill>
                <a:schemeClr val="bg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94556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7100" y="525644"/>
            <a:ext cx="10279119" cy="6017046"/>
          </a:xfrm>
          <a:prstGeom prst="rect">
            <a:avLst/>
          </a:prstGeom>
          <a:ln w="0">
            <a:solidFill>
              <a:schemeClr val="bg1">
                <a:lumMod val="50000"/>
              </a:schemeClr>
            </a:solidFill>
          </a:ln>
        </p:spPr>
      </p:pic>
      <p:sp>
        <p:nvSpPr>
          <p:cNvPr id="6" name="TextovéPole 5"/>
          <p:cNvSpPr txBox="1"/>
          <p:nvPr/>
        </p:nvSpPr>
        <p:spPr>
          <a:xfrm>
            <a:off x="6410126" y="187237"/>
            <a:ext cx="4842992"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20</a:t>
            </a:r>
            <a:r>
              <a:rPr lang="cs-CZ" sz="1000" dirty="0" smtClean="0">
                <a:solidFill>
                  <a:schemeClr val="bg1"/>
                </a:solidFill>
                <a:latin typeface="Arial" panose="020B0604020202020204" pitchFamily="34" charset="0"/>
                <a:cs typeface="Arial" panose="020B0604020202020204" pitchFamily="34" charset="0"/>
              </a:rPr>
              <a:t>19</a:t>
            </a:r>
            <a:r>
              <a:rPr lang="en-US" sz="1000" dirty="0" smtClean="0">
                <a:solidFill>
                  <a:schemeClr val="bg1"/>
                </a:solidFill>
                <a:latin typeface="Arial" panose="020B0604020202020204" pitchFamily="34" charset="0"/>
                <a:cs typeface="Arial" panose="020B0604020202020204" pitchFamily="34" charset="0"/>
              </a:rPr>
              <a:t>-0</a:t>
            </a:r>
            <a:r>
              <a:rPr lang="cs-CZ" sz="1000" dirty="0" smtClean="0">
                <a:solidFill>
                  <a:schemeClr val="bg1"/>
                </a:solidFill>
                <a:latin typeface="Arial" panose="020B0604020202020204" pitchFamily="34" charset="0"/>
                <a:cs typeface="Arial" panose="020B0604020202020204" pitchFamily="34" charset="0"/>
              </a:rPr>
              <a:t>9</a:t>
            </a:r>
            <a:r>
              <a:rPr lang="en-US" sz="1000" dirty="0" smtClean="0">
                <a:solidFill>
                  <a:schemeClr val="bg1"/>
                </a:solidFill>
                <a:latin typeface="Arial" panose="020B0604020202020204" pitchFamily="34" charset="0"/>
                <a:cs typeface="Arial" panose="020B0604020202020204" pitchFamily="34" charset="0"/>
              </a:rPr>
              <a:t>-1</a:t>
            </a:r>
            <a:r>
              <a:rPr lang="cs-CZ" sz="1000" dirty="0" smtClean="0">
                <a:solidFill>
                  <a:schemeClr val="bg1"/>
                </a:solidFill>
                <a:latin typeface="Arial" panose="020B0604020202020204" pitchFamily="34" charset="0"/>
                <a:cs typeface="Arial" panose="020B0604020202020204" pitchFamily="34" charset="0"/>
              </a:rPr>
              <a:t>7</a:t>
            </a:r>
            <a:r>
              <a:rPr lang="en-US" sz="1000" dirty="0" smtClean="0">
                <a:solidFill>
                  <a:schemeClr val="bg1"/>
                </a:solidFill>
                <a:latin typeface="Arial" panose="020B0604020202020204" pitchFamily="34" charset="0"/>
                <a:cs typeface="Arial" panose="020B0604020202020204" pitchFamily="34" charset="0"/>
              </a:rPr>
              <a:t>  02:20 UTC NPP VIIRS DNB,</a:t>
            </a:r>
            <a:r>
              <a:rPr lang="cs-CZ" sz="1000" dirty="0" smtClean="0">
                <a:solidFill>
                  <a:schemeClr val="bg1"/>
                </a:solidFill>
                <a:latin typeface="Arial" panose="020B0604020202020204" pitchFamily="34" charset="0"/>
                <a:cs typeface="Arial" panose="020B0604020202020204" pitchFamily="34" charset="0"/>
              </a:rPr>
              <a:t>  </a:t>
            </a:r>
            <a:r>
              <a:rPr lang="en-US" sz="1000" smtClean="0">
                <a:solidFill>
                  <a:schemeClr val="bg1"/>
                </a:solidFill>
                <a:latin typeface="Arial" panose="020B0604020202020204" pitchFamily="34" charset="0"/>
                <a:cs typeface="Arial" panose="020B0604020202020204" pitchFamily="34" charset="0"/>
              </a:rPr>
              <a:t>western Sahel (illuminated by the Moon)</a:t>
            </a:r>
            <a:endParaRPr lang="en-US" sz="1000" dirty="0" smtClean="0">
              <a:solidFill>
                <a:schemeClr val="bg1"/>
              </a:solidFill>
              <a:latin typeface="Arial" panose="020B0604020202020204" pitchFamily="34" charset="0"/>
              <a:cs typeface="Arial" panose="020B0604020202020204" pitchFamily="34" charset="0"/>
            </a:endParaRPr>
          </a:p>
        </p:txBody>
      </p:sp>
      <p:sp>
        <p:nvSpPr>
          <p:cNvPr id="7" name="TextovéPole 6"/>
          <p:cNvSpPr txBox="1"/>
          <p:nvPr/>
        </p:nvSpPr>
        <p:spPr>
          <a:xfrm>
            <a:off x="4722837" y="6570155"/>
            <a:ext cx="2529860" cy="215444"/>
          </a:xfrm>
          <a:prstGeom prst="rect">
            <a:avLst/>
          </a:prstGeom>
          <a:noFill/>
        </p:spPr>
        <p:txBody>
          <a:bodyPr wrap="none" rtlCol="0">
            <a:spAutoFit/>
          </a:bodyPr>
          <a:lstStyle/>
          <a:p>
            <a:r>
              <a:rPr lang="en-US" sz="800" dirty="0" smtClean="0">
                <a:solidFill>
                  <a:schemeClr val="bg1">
                    <a:lumMod val="65000"/>
                  </a:schemeClr>
                </a:solidFill>
                <a:latin typeface="Arial" panose="020B0604020202020204" pitchFamily="34" charset="0"/>
                <a:cs typeface="Arial" panose="020B0604020202020204" pitchFamily="34" charset="0"/>
              </a:rPr>
              <a:t>Source:  NOAA CLASS archive, processed in ENVI</a:t>
            </a:r>
          </a:p>
        </p:txBody>
      </p:sp>
      <p:sp>
        <p:nvSpPr>
          <p:cNvPr id="8"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Outflow boundaries and undular bore </a:t>
            </a:r>
            <a:endParaRPr lang="en-US" sz="1400" b="1" dirty="0">
              <a:solidFill>
                <a:schemeClr val="bg1"/>
              </a:solidFill>
              <a:latin typeface="Arial" panose="020B0604020202020204" pitchFamily="34" charset="0"/>
              <a:cs typeface="Arial" panose="020B0604020202020204" pitchFamily="34" charset="0"/>
            </a:endParaRPr>
          </a:p>
        </p:txBody>
      </p:sp>
      <p:sp>
        <p:nvSpPr>
          <p:cNvPr id="9" name="TextovéPole 8"/>
          <p:cNvSpPr txBox="1"/>
          <p:nvPr/>
        </p:nvSpPr>
        <p:spPr>
          <a:xfrm>
            <a:off x="7993120" y="866081"/>
            <a:ext cx="3823136" cy="769441"/>
          </a:xfrm>
          <a:prstGeom prst="rect">
            <a:avLst/>
          </a:prstGeom>
          <a:solidFill>
            <a:srgbClr val="202020"/>
          </a:solidFill>
          <a:ln w="12700">
            <a:solidFill>
              <a:srgbClr val="C00000"/>
            </a:solidFill>
          </a:ln>
        </p:spPr>
        <p:txBody>
          <a:bodyPr wrap="square" rtlCol="0">
            <a:spAutoFit/>
          </a:bodyPr>
          <a:lstStyle/>
          <a:p>
            <a:pPr algn="just"/>
            <a:r>
              <a:rPr lang="en-US" sz="1100" dirty="0" smtClean="0">
                <a:solidFill>
                  <a:schemeClr val="bg1"/>
                </a:solidFill>
                <a:latin typeface="Arial" panose="020B0604020202020204" pitchFamily="34" charset="0"/>
                <a:cs typeface="Arial" panose="020B0604020202020204" pitchFamily="34" charset="0"/>
              </a:rPr>
              <a:t>Outflow boundaries may have a form of single line increasing locally shallow convection, can trigger new storm cells, or have appearance of series of periodic waves – referred to as </a:t>
            </a:r>
            <a:r>
              <a:rPr lang="cs-CZ" sz="1100" dirty="0" smtClean="0">
                <a:solidFill>
                  <a:schemeClr val="bg1"/>
                </a:solidFill>
                <a:latin typeface="Arial" panose="020B0604020202020204" pitchFamily="34" charset="0"/>
                <a:cs typeface="Arial" panose="020B0604020202020204" pitchFamily="34" charset="0"/>
              </a:rPr>
              <a:t>„</a:t>
            </a:r>
            <a:r>
              <a:rPr lang="en-US" sz="1100" dirty="0" smtClean="0">
                <a:solidFill>
                  <a:schemeClr val="bg1"/>
                </a:solidFill>
                <a:latin typeface="Arial" panose="020B0604020202020204" pitchFamily="34" charset="0"/>
                <a:cs typeface="Arial" panose="020B0604020202020204" pitchFamily="34" charset="0"/>
              </a:rPr>
              <a:t>undular bore</a:t>
            </a:r>
            <a:r>
              <a:rPr lang="cs-CZ" sz="1100" dirty="0" smtClean="0">
                <a:solidFill>
                  <a:schemeClr val="bg1"/>
                </a:solidFill>
                <a:latin typeface="Arial" panose="020B0604020202020204" pitchFamily="34" charset="0"/>
                <a:cs typeface="Arial" panose="020B0604020202020204" pitchFamily="34" charset="0"/>
              </a:rPr>
              <a:t>“</a:t>
            </a:r>
            <a:r>
              <a:rPr lang="en-US" sz="1100" dirty="0" smtClean="0">
                <a:solidFill>
                  <a:schemeClr val="bg1"/>
                </a:solidFill>
                <a:latin typeface="Arial" panose="020B0604020202020204" pitchFamily="34" charset="0"/>
                <a:cs typeface="Arial" panose="020B0604020202020204" pitchFamily="34" charset="0"/>
              </a:rPr>
              <a:t> (see next slides). </a:t>
            </a:r>
          </a:p>
        </p:txBody>
      </p:sp>
    </p:spTree>
    <p:extLst>
      <p:ext uri="{BB962C8B-B14F-4D97-AF65-F5344CB8AC3E}">
        <p14:creationId xmlns:p14="http://schemas.microsoft.com/office/powerpoint/2010/main" val="37423874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u="sng" dirty="0" smtClean="0">
                <a:solidFill>
                  <a:schemeClr val="bg1"/>
                </a:solidFill>
                <a:latin typeface="Arial" panose="020B0604020202020204" pitchFamily="34" charset="0"/>
                <a:cs typeface="Arial" panose="020B0604020202020204" pitchFamily="34" charset="0"/>
              </a:rPr>
              <a:t>Undular bore</a:t>
            </a:r>
            <a:r>
              <a:rPr lang="en-US" sz="1400" b="1" dirty="0" smtClean="0">
                <a:solidFill>
                  <a:schemeClr val="bg1"/>
                </a:solidFill>
                <a:latin typeface="Arial" panose="020B0604020202020204" pitchFamily="34" charset="0"/>
                <a:cs typeface="Arial" panose="020B0604020202020204" pitchFamily="34" charset="0"/>
              </a:rPr>
              <a:t> </a:t>
            </a:r>
            <a:endParaRPr lang="en-US" sz="1400" b="1" dirty="0">
              <a:solidFill>
                <a:schemeClr val="bg1"/>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2"/>
          <a:stretch>
            <a:fillRect/>
          </a:stretch>
        </p:blipFill>
        <p:spPr>
          <a:xfrm>
            <a:off x="2205041" y="141394"/>
            <a:ext cx="9860391" cy="6322468"/>
          </a:xfrm>
          <a:prstGeom prst="rect">
            <a:avLst/>
          </a:prstGeom>
          <a:ln w="0">
            <a:solidFill>
              <a:schemeClr val="bg1">
                <a:lumMod val="50000"/>
              </a:schemeClr>
            </a:solidFill>
          </a:ln>
        </p:spPr>
      </p:pic>
      <p:sp>
        <p:nvSpPr>
          <p:cNvPr id="4" name="TextovéPole 3"/>
          <p:cNvSpPr txBox="1"/>
          <p:nvPr/>
        </p:nvSpPr>
        <p:spPr>
          <a:xfrm>
            <a:off x="10035832" y="6522857"/>
            <a:ext cx="2079415" cy="246221"/>
          </a:xfrm>
          <a:prstGeom prst="rect">
            <a:avLst/>
          </a:prstGeom>
          <a:noFill/>
        </p:spPr>
        <p:txBody>
          <a:bodyPr wrap="none" rtlCol="0">
            <a:spAutoFit/>
          </a:bodyPr>
          <a:lstStyle/>
          <a:p>
            <a:pPr algn="ctr"/>
            <a:r>
              <a:rPr lang="en-US" sz="1000" dirty="0" smtClean="0">
                <a:solidFill>
                  <a:schemeClr val="bg1">
                    <a:lumMod val="65000"/>
                  </a:schemeClr>
                </a:solidFill>
                <a:latin typeface="Arial" panose="020B0604020202020204" pitchFamily="34" charset="0"/>
                <a:cs typeface="Arial" panose="020B0604020202020204" pitchFamily="34" charset="0"/>
              </a:rPr>
              <a:t>Source:  </a:t>
            </a:r>
            <a:r>
              <a:rPr lang="en-US" sz="1000" dirty="0" smtClean="0">
                <a:solidFill>
                  <a:schemeClr val="bg1">
                    <a:lumMod val="65000"/>
                  </a:schemeClr>
                </a:solidFill>
                <a:latin typeface="Arial" panose="020B0604020202020204" pitchFamily="34" charset="0"/>
                <a:cs typeface="Arial" panose="020B0604020202020204" pitchFamily="34" charset="0"/>
                <a:hlinkClick r:id="rId3"/>
              </a:rPr>
              <a:t>NASA EOS Worldview</a:t>
            </a:r>
            <a:r>
              <a:rPr lang="en-US" sz="1000" dirty="0" smtClean="0">
                <a:solidFill>
                  <a:schemeClr val="bg1">
                    <a:lumMod val="65000"/>
                  </a:schemeClr>
                </a:solidFill>
                <a:latin typeface="Arial" panose="020B0604020202020204" pitchFamily="34" charset="0"/>
                <a:cs typeface="Arial" panose="020B0604020202020204" pitchFamily="34" charset="0"/>
              </a:rPr>
              <a:t>   </a:t>
            </a:r>
          </a:p>
        </p:txBody>
      </p:sp>
      <p:sp>
        <p:nvSpPr>
          <p:cNvPr id="5" name="TextovéPole 4"/>
          <p:cNvSpPr txBox="1"/>
          <p:nvPr/>
        </p:nvSpPr>
        <p:spPr>
          <a:xfrm>
            <a:off x="2130196" y="6495390"/>
            <a:ext cx="7309450" cy="276999"/>
          </a:xfrm>
          <a:prstGeom prst="rect">
            <a:avLst/>
          </a:prstGeom>
          <a:noFill/>
        </p:spPr>
        <p:txBody>
          <a:bodyPr wrap="square" rtlCol="0">
            <a:spAutoFit/>
          </a:bodyPr>
          <a:lstStyle/>
          <a:p>
            <a:r>
              <a:rPr lang="en-US" sz="1200" dirty="0" smtClean="0">
                <a:solidFill>
                  <a:schemeClr val="bg1"/>
                </a:solidFill>
                <a:latin typeface="Arial" panose="020B0604020202020204" pitchFamily="34" charset="0"/>
                <a:cs typeface="Arial" panose="020B0604020202020204" pitchFamily="34" charset="0"/>
              </a:rPr>
              <a:t>2023-11-25  01:48 UTC  MODIS Terra,  northwest Australia  (</a:t>
            </a:r>
            <a:r>
              <a:rPr lang="cs-CZ" sz="1200" dirty="0" smtClean="0">
                <a:solidFill>
                  <a:schemeClr val="bg1"/>
                </a:solidFill>
                <a:latin typeface="Arial" panose="020B0604020202020204" pitchFamily="34" charset="0"/>
                <a:cs typeface="Arial" panose="020B0604020202020204" pitchFamily="34" charset="0"/>
              </a:rPr>
              <a:t>„</a:t>
            </a:r>
            <a:r>
              <a:rPr lang="en-US" sz="1200" i="1" dirty="0" smtClean="0">
                <a:solidFill>
                  <a:schemeClr val="bg1"/>
                </a:solidFill>
                <a:latin typeface="Arial" panose="020B0604020202020204" pitchFamily="34" charset="0"/>
                <a:cs typeface="Arial" panose="020B0604020202020204" pitchFamily="34" charset="0"/>
              </a:rPr>
              <a:t>Morning Glory</a:t>
            </a:r>
            <a:r>
              <a:rPr lang="cs-CZ" sz="1200" dirty="0" smtClean="0">
                <a:solidFill>
                  <a:schemeClr val="bg1"/>
                </a:solidFill>
                <a:latin typeface="Arial" panose="020B0604020202020204" pitchFamily="34" charset="0"/>
                <a:cs typeface="Arial" panose="020B0604020202020204" pitchFamily="34" charset="0"/>
              </a:rPr>
              <a:t>“</a:t>
            </a:r>
            <a:r>
              <a:rPr lang="en-US" sz="1200" dirty="0" smtClean="0">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620695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Undular bore   </a:t>
            </a:r>
            <a:r>
              <a:rPr lang="en-US" sz="1200" dirty="0" smtClean="0">
                <a:solidFill>
                  <a:schemeClr val="bg1"/>
                </a:solidFill>
                <a:latin typeface="Arial" panose="020B0604020202020204" pitchFamily="34" charset="0"/>
                <a:cs typeface="Arial" panose="020B0604020202020204" pitchFamily="34" charset="0"/>
              </a:rPr>
              <a:t>(a special form of low-level atmospheric gravity waves)</a:t>
            </a:r>
            <a:r>
              <a:rPr lang="en-US" sz="1400" b="1" dirty="0" smtClean="0">
                <a:solidFill>
                  <a:schemeClr val="bg1"/>
                </a:solidFill>
                <a:latin typeface="Arial" panose="020B0604020202020204" pitchFamily="34" charset="0"/>
                <a:cs typeface="Arial" panose="020B0604020202020204" pitchFamily="34" charset="0"/>
              </a:rPr>
              <a:t> </a:t>
            </a:r>
            <a:endParaRPr lang="en-US" sz="1400" b="1" dirty="0">
              <a:solidFill>
                <a:schemeClr val="bg1"/>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010" y="540000"/>
            <a:ext cx="5673546" cy="3780000"/>
          </a:xfrm>
          <a:prstGeom prst="rect">
            <a:avLst/>
          </a:prstGeom>
          <a:ln w="0">
            <a:solidFill>
              <a:schemeClr val="bg1">
                <a:lumMod val="50000"/>
              </a:schemeClr>
            </a:solidFill>
          </a:ln>
        </p:spPr>
      </p:pic>
      <p:sp>
        <p:nvSpPr>
          <p:cNvPr id="5" name="Obdélník 4"/>
          <p:cNvSpPr/>
          <p:nvPr/>
        </p:nvSpPr>
        <p:spPr>
          <a:xfrm>
            <a:off x="383621" y="4332077"/>
            <a:ext cx="5680083" cy="230832"/>
          </a:xfrm>
          <a:prstGeom prst="rect">
            <a:avLst/>
          </a:prstGeom>
        </p:spPr>
        <p:txBody>
          <a:bodyPr wrap="square">
            <a:spAutoFit/>
          </a:bodyPr>
          <a:lstStyle/>
          <a:p>
            <a:r>
              <a:rPr lang="en-US" sz="900" dirty="0">
                <a:solidFill>
                  <a:schemeClr val="bg1">
                    <a:lumMod val="75000"/>
                  </a:schemeClr>
                </a:solidFill>
                <a:latin typeface="Arial" panose="020B0604020202020204" pitchFamily="34" charset="0"/>
                <a:cs typeface="Arial" panose="020B0604020202020204" pitchFamily="34" charset="0"/>
              </a:rPr>
              <a:t>Photo of a </a:t>
            </a:r>
            <a:r>
              <a:rPr lang="en-US" sz="900" dirty="0" smtClean="0">
                <a:solidFill>
                  <a:schemeClr val="bg1">
                    <a:lumMod val="75000"/>
                  </a:schemeClr>
                </a:solidFill>
                <a:latin typeface="Arial" panose="020B0604020202020204" pitchFamily="34" charset="0"/>
                <a:cs typeface="Arial" panose="020B0604020202020204" pitchFamily="34" charset="0"/>
              </a:rPr>
              <a:t>morning glory </a:t>
            </a:r>
            <a:r>
              <a:rPr lang="en-US" sz="900" dirty="0">
                <a:solidFill>
                  <a:schemeClr val="bg1">
                    <a:lumMod val="75000"/>
                  </a:schemeClr>
                </a:solidFill>
                <a:latin typeface="Arial" panose="020B0604020202020204" pitchFamily="34" charset="0"/>
                <a:cs typeface="Arial" panose="020B0604020202020204" pitchFamily="34" charset="0"/>
              </a:rPr>
              <a:t>cloud formation taken from a plane </a:t>
            </a:r>
            <a:r>
              <a:rPr lang="en-US" sz="900" dirty="0" smtClean="0">
                <a:solidFill>
                  <a:schemeClr val="bg1">
                    <a:lumMod val="75000"/>
                  </a:schemeClr>
                </a:solidFill>
                <a:latin typeface="Arial" panose="020B0604020202020204" pitchFamily="34" charset="0"/>
                <a:cs typeface="Arial" panose="020B0604020202020204" pitchFamily="34" charset="0"/>
              </a:rPr>
              <a:t>in </a:t>
            </a:r>
            <a:r>
              <a:rPr lang="en-US" sz="900" dirty="0">
                <a:solidFill>
                  <a:schemeClr val="bg1">
                    <a:lumMod val="75000"/>
                  </a:schemeClr>
                </a:solidFill>
                <a:latin typeface="Arial" panose="020B0604020202020204" pitchFamily="34" charset="0"/>
                <a:cs typeface="Arial" panose="020B0604020202020204" pitchFamily="34" charset="0"/>
              </a:rPr>
              <a:t>QLD, </a:t>
            </a:r>
            <a:r>
              <a:rPr lang="en-US" sz="900" dirty="0" smtClean="0">
                <a:solidFill>
                  <a:schemeClr val="bg1">
                    <a:lumMod val="75000"/>
                  </a:schemeClr>
                </a:solidFill>
                <a:latin typeface="Arial" panose="020B0604020202020204" pitchFamily="34" charset="0"/>
                <a:cs typeface="Arial" panose="020B0604020202020204" pitchFamily="34" charset="0"/>
              </a:rPr>
              <a:t>Australia, photo </a:t>
            </a:r>
            <a:r>
              <a:rPr lang="en-US" sz="900" dirty="0">
                <a:solidFill>
                  <a:schemeClr val="bg1">
                    <a:lumMod val="75000"/>
                  </a:schemeClr>
                </a:solidFill>
                <a:latin typeface="Arial" panose="020B0604020202020204" pitchFamily="34" charset="0"/>
                <a:cs typeface="Arial" panose="020B0604020202020204" pitchFamily="34" charset="0"/>
              </a:rPr>
              <a:t>Mick </a:t>
            </a:r>
            <a:r>
              <a:rPr lang="en-US" sz="900" dirty="0" smtClean="0">
                <a:solidFill>
                  <a:schemeClr val="bg1">
                    <a:lumMod val="75000"/>
                  </a:schemeClr>
                </a:solidFill>
                <a:latin typeface="Arial" panose="020B0604020202020204" pitchFamily="34" charset="0"/>
                <a:cs typeface="Arial" panose="020B0604020202020204" pitchFamily="34" charset="0"/>
              </a:rPr>
              <a:t>Petroff.</a:t>
            </a:r>
            <a:endParaRPr lang="en-US" sz="900" dirty="0">
              <a:solidFill>
                <a:schemeClr val="bg1">
                  <a:lumMod val="75000"/>
                </a:schemeClr>
              </a:solidFill>
              <a:latin typeface="Arial" panose="020B0604020202020204" pitchFamily="34" charset="0"/>
              <a:cs typeface="Arial" panose="020B0604020202020204" pitchFamily="34" charset="0"/>
            </a:endParaRPr>
          </a:p>
        </p:txBody>
      </p:sp>
      <p:sp>
        <p:nvSpPr>
          <p:cNvPr id="6" name="TextovéPole 5"/>
          <p:cNvSpPr txBox="1"/>
          <p:nvPr/>
        </p:nvSpPr>
        <p:spPr>
          <a:xfrm>
            <a:off x="299186" y="4719483"/>
            <a:ext cx="11440531" cy="1831271"/>
          </a:xfrm>
          <a:prstGeom prst="rect">
            <a:avLst/>
          </a:prstGeom>
          <a:noFill/>
        </p:spPr>
        <p:txBody>
          <a:bodyPr wrap="square" rtlCol="0">
            <a:spAutoFit/>
          </a:bodyPr>
          <a:lstStyle/>
          <a:p>
            <a:pPr algn="just"/>
            <a:r>
              <a:rPr lang="en-US" sz="1200" dirty="0">
                <a:solidFill>
                  <a:schemeClr val="bg1"/>
                </a:solidFill>
                <a:latin typeface="Arial" panose="020B0604020202020204" pitchFamily="34" charset="0"/>
                <a:cs typeface="Arial" panose="020B0604020202020204" pitchFamily="34" charset="0"/>
              </a:rPr>
              <a:t>A propagating disturbance that is characterized by a sudden and relatively permanent change in the height of a horizontal fluid interface and in the velocity of the fluid beneath the interface with oscillations of its depth, and of wind and temperature characteristics within it.</a:t>
            </a:r>
          </a:p>
          <a:p>
            <a:pPr algn="just"/>
            <a:endParaRPr lang="en-US" sz="500" dirty="0">
              <a:solidFill>
                <a:schemeClr val="bg1"/>
              </a:solidFill>
              <a:latin typeface="Arial" panose="020B0604020202020204" pitchFamily="34" charset="0"/>
              <a:cs typeface="Arial" panose="020B0604020202020204" pitchFamily="34" charset="0"/>
            </a:endParaRPr>
          </a:p>
          <a:p>
            <a:pPr algn="just"/>
            <a:r>
              <a:rPr lang="en-US" sz="1200" dirty="0">
                <a:solidFill>
                  <a:schemeClr val="bg1"/>
                </a:solidFill>
                <a:latin typeface="Arial" panose="020B0604020202020204" pitchFamily="34" charset="0"/>
                <a:cs typeface="Arial" panose="020B0604020202020204" pitchFamily="34" charset="0"/>
              </a:rPr>
              <a:t>A classic example in the atmosphere is the morning glory phenomenon in Australia triggered by the sea breeze, which is characterized by a smooth band of cloud along the leading edge reminiscent of a gust-front arc cloud, and other interface bands along the wave crests of the following lower-amplitude waves. Undular bores can also occur in advance of cold-air outflows (gust fronts) from thunderstorms. Source: </a:t>
            </a:r>
            <a:r>
              <a:rPr lang="en-US" sz="1200" dirty="0">
                <a:solidFill>
                  <a:schemeClr val="bg1"/>
                </a:solidFill>
                <a:latin typeface="Arial" panose="020B0604020202020204" pitchFamily="34" charset="0"/>
                <a:cs typeface="Arial" panose="020B0604020202020204" pitchFamily="34" charset="0"/>
                <a:hlinkClick r:id="rId3"/>
              </a:rPr>
              <a:t>https://</a:t>
            </a:r>
            <a:r>
              <a:rPr lang="en-US" sz="1200" dirty="0" smtClean="0">
                <a:solidFill>
                  <a:schemeClr val="bg1"/>
                </a:solidFill>
                <a:latin typeface="Arial" panose="020B0604020202020204" pitchFamily="34" charset="0"/>
                <a:cs typeface="Arial" panose="020B0604020202020204" pitchFamily="34" charset="0"/>
                <a:hlinkClick r:id="rId3"/>
              </a:rPr>
              <a:t>glossary.ametsoc.org/wiki/Undular_bore</a:t>
            </a:r>
            <a:r>
              <a:rPr lang="en-US" sz="1200" dirty="0" smtClean="0">
                <a:solidFill>
                  <a:schemeClr val="bg1"/>
                </a:solidFill>
                <a:latin typeface="Arial" panose="020B0604020202020204" pitchFamily="34" charset="0"/>
                <a:cs typeface="Arial" panose="020B0604020202020204" pitchFamily="34" charset="0"/>
              </a:rPr>
              <a:t> </a:t>
            </a:r>
          </a:p>
          <a:p>
            <a:pPr algn="just"/>
            <a:endParaRPr lang="en-US" sz="1200" dirty="0" smtClean="0">
              <a:solidFill>
                <a:schemeClr val="bg1"/>
              </a:solidFill>
              <a:latin typeface="Arial" panose="020B0604020202020204" pitchFamily="34" charset="0"/>
              <a:cs typeface="Arial" panose="020B0604020202020204" pitchFamily="34" charset="0"/>
            </a:endParaRPr>
          </a:p>
          <a:p>
            <a:pPr algn="just"/>
            <a:endParaRPr lang="en-US" sz="1200" dirty="0">
              <a:solidFill>
                <a:schemeClr val="bg1"/>
              </a:solidFill>
              <a:latin typeface="Arial" panose="020B0604020202020204" pitchFamily="34" charset="0"/>
              <a:cs typeface="Arial" panose="020B0604020202020204" pitchFamily="34" charset="0"/>
            </a:endParaRPr>
          </a:p>
          <a:p>
            <a:pPr algn="just"/>
            <a:r>
              <a:rPr lang="en-US" sz="1200" dirty="0">
                <a:solidFill>
                  <a:schemeClr val="bg1"/>
                </a:solidFill>
                <a:latin typeface="Arial" panose="020B0604020202020204" pitchFamily="34" charset="0"/>
                <a:cs typeface="Arial" panose="020B0604020202020204" pitchFamily="34" charset="0"/>
              </a:rPr>
              <a:t>In meteorology, an undular bore is a wave disturbance in the Earth's atmosphere and can be seen through unique cloud formations. They normally occur within an area of the atmosphere which is stable in the low levels after an outflow boundary or a cold front moves through. Source: </a:t>
            </a:r>
            <a:r>
              <a:rPr lang="en-US" sz="1200" dirty="0">
                <a:solidFill>
                  <a:schemeClr val="bg1"/>
                </a:solidFill>
                <a:latin typeface="Arial" panose="020B0604020202020204" pitchFamily="34" charset="0"/>
                <a:cs typeface="Arial" panose="020B0604020202020204" pitchFamily="34" charset="0"/>
                <a:hlinkClick r:id="rId4"/>
              </a:rPr>
              <a:t>https://</a:t>
            </a:r>
            <a:r>
              <a:rPr lang="en-US" sz="1200" dirty="0" smtClean="0">
                <a:solidFill>
                  <a:schemeClr val="bg1"/>
                </a:solidFill>
                <a:latin typeface="Arial" panose="020B0604020202020204" pitchFamily="34" charset="0"/>
                <a:cs typeface="Arial" panose="020B0604020202020204" pitchFamily="34" charset="0"/>
                <a:hlinkClick r:id="rId4"/>
              </a:rPr>
              <a:t>en.wikipedia.org/wiki/Undular_bore</a:t>
            </a:r>
            <a:r>
              <a:rPr lang="en-US" sz="1200" dirty="0" smtClean="0">
                <a:solidFill>
                  <a:schemeClr val="bg1"/>
                </a:solidFill>
                <a:latin typeface="Arial" panose="020B0604020202020204" pitchFamily="34" charset="0"/>
                <a:cs typeface="Arial" panose="020B0604020202020204" pitchFamily="34" charset="0"/>
              </a:rPr>
              <a:t> </a:t>
            </a:r>
          </a:p>
        </p:txBody>
      </p:sp>
      <p:pic>
        <p:nvPicPr>
          <p:cNvPr id="7" name="Obrázek 6"/>
          <p:cNvPicPr>
            <a:picLocks noChangeAspect="1"/>
          </p:cNvPicPr>
          <p:nvPr/>
        </p:nvPicPr>
        <p:blipFill>
          <a:blip r:embed="rId5">
            <a:lum bright="10000" contrast="12000"/>
            <a:extLst>
              <a:ext uri="{28A0092B-C50C-407E-A947-70E740481C1C}">
                <a14:useLocalDpi xmlns:a14="http://schemas.microsoft.com/office/drawing/2010/main" val="0"/>
              </a:ext>
            </a:extLst>
          </a:blip>
          <a:stretch>
            <a:fillRect/>
          </a:stretch>
        </p:blipFill>
        <p:spPr>
          <a:xfrm>
            <a:off x="6223821" y="540000"/>
            <a:ext cx="5666713" cy="3780000"/>
          </a:xfrm>
          <a:prstGeom prst="rect">
            <a:avLst/>
          </a:prstGeom>
          <a:ln w="0">
            <a:solidFill>
              <a:schemeClr val="bg1">
                <a:lumMod val="50000"/>
              </a:schemeClr>
            </a:solidFill>
          </a:ln>
        </p:spPr>
      </p:pic>
      <p:sp>
        <p:nvSpPr>
          <p:cNvPr id="8" name="TextovéPole 7"/>
          <p:cNvSpPr txBox="1"/>
          <p:nvPr/>
        </p:nvSpPr>
        <p:spPr>
          <a:xfrm>
            <a:off x="6152878" y="4326559"/>
            <a:ext cx="5872120" cy="230832"/>
          </a:xfrm>
          <a:prstGeom prst="rect">
            <a:avLst/>
          </a:prstGeom>
          <a:noFill/>
        </p:spPr>
        <p:txBody>
          <a:bodyPr wrap="none" rtlCol="0">
            <a:spAutoFit/>
          </a:bodyPr>
          <a:lstStyle/>
          <a:p>
            <a:r>
              <a:rPr lang="en-US" sz="900" dirty="0" smtClean="0">
                <a:solidFill>
                  <a:schemeClr val="bg1">
                    <a:lumMod val="75000"/>
                  </a:schemeClr>
                </a:solidFill>
                <a:latin typeface="Arial" panose="020B0604020202020204" pitchFamily="34" charset="0"/>
                <a:cs typeface="Arial" panose="020B0604020202020204" pitchFamily="34" charset="0"/>
              </a:rPr>
              <a:t>Source</a:t>
            </a:r>
            <a:r>
              <a:rPr lang="en-US" sz="900" dirty="0">
                <a:solidFill>
                  <a:schemeClr val="bg1">
                    <a:lumMod val="75000"/>
                  </a:schemeClr>
                </a:solidFill>
                <a:latin typeface="Arial" panose="020B0604020202020204" pitchFamily="34" charset="0"/>
                <a:cs typeface="Arial" panose="020B0604020202020204" pitchFamily="34" charset="0"/>
              </a:rPr>
              <a:t>: </a:t>
            </a:r>
            <a:r>
              <a:rPr lang="en-US" sz="900" dirty="0">
                <a:solidFill>
                  <a:schemeClr val="bg1">
                    <a:lumMod val="75000"/>
                  </a:schemeClr>
                </a:solidFill>
                <a:latin typeface="Arial" panose="020B0604020202020204" pitchFamily="34" charset="0"/>
                <a:cs typeface="Arial" panose="020B0604020202020204" pitchFamily="34" charset="0"/>
                <a:hlinkClick r:id="rId6"/>
              </a:rPr>
              <a:t>https://</a:t>
            </a:r>
            <a:r>
              <a:rPr lang="en-US" sz="900" dirty="0" smtClean="0">
                <a:solidFill>
                  <a:schemeClr val="bg1">
                    <a:lumMod val="75000"/>
                  </a:schemeClr>
                </a:solidFill>
                <a:latin typeface="Arial" panose="020B0604020202020204" pitchFamily="34" charset="0"/>
                <a:cs typeface="Arial" panose="020B0604020202020204" pitchFamily="34" charset="0"/>
                <a:hlinkClick r:id="rId6"/>
              </a:rPr>
              <a:t>www.abc.net.au/news/2022-10-23/glider-farewells-gulf-of-carpentaria-morning-glory/101561404</a:t>
            </a:r>
            <a:r>
              <a:rPr lang="en-US" sz="900" dirty="0" smtClean="0">
                <a:solidFill>
                  <a:schemeClr val="bg1">
                    <a:lumMod val="75000"/>
                  </a:schemeClr>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519228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52290" y="71201"/>
            <a:ext cx="10171399" cy="6496914"/>
          </a:xfrm>
          <a:prstGeom prst="rect">
            <a:avLst/>
          </a:prstGeom>
          <a:ln w="0">
            <a:solidFill>
              <a:schemeClr val="bg1">
                <a:lumMod val="50000"/>
              </a:schemeClr>
            </a:solidFill>
          </a:ln>
        </p:spPr>
      </p:pic>
      <p:sp>
        <p:nvSpPr>
          <p:cNvPr id="3" name="Text Box 5"/>
          <p:cNvSpPr txBox="1">
            <a:spLocks noChangeArrowheads="1"/>
          </p:cNvSpPr>
          <p:nvPr/>
        </p:nvSpPr>
        <p:spPr bwMode="auto">
          <a:xfrm>
            <a:off x="176072" y="141394"/>
            <a:ext cx="152660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Undular bore </a:t>
            </a:r>
            <a:endParaRPr lang="en-US" sz="1400" b="1" dirty="0">
              <a:solidFill>
                <a:schemeClr val="bg1"/>
              </a:solidFill>
              <a:latin typeface="Arial" panose="020B0604020202020204" pitchFamily="34" charset="0"/>
              <a:cs typeface="Arial" panose="020B0604020202020204" pitchFamily="34" charset="0"/>
            </a:endParaRPr>
          </a:p>
        </p:txBody>
      </p:sp>
      <p:sp>
        <p:nvSpPr>
          <p:cNvPr id="4" name="TextovéPole 3"/>
          <p:cNvSpPr txBox="1"/>
          <p:nvPr/>
        </p:nvSpPr>
        <p:spPr>
          <a:xfrm>
            <a:off x="3860607" y="6577947"/>
            <a:ext cx="2624436" cy="253916"/>
          </a:xfrm>
          <a:prstGeom prst="rect">
            <a:avLst/>
          </a:prstGeom>
          <a:noFill/>
        </p:spPr>
        <p:txBody>
          <a:bodyPr wrap="none" rtlCol="0">
            <a:spAutoFit/>
          </a:bodyPr>
          <a:lstStyle/>
          <a:p>
            <a:r>
              <a:rPr lang="en-US" sz="1050" dirty="0" smtClean="0">
                <a:solidFill>
                  <a:schemeClr val="bg1">
                    <a:lumMod val="65000"/>
                  </a:schemeClr>
                </a:solidFill>
                <a:latin typeface="Arial" panose="020B0604020202020204" pitchFamily="34" charset="0"/>
                <a:cs typeface="Arial" panose="020B0604020202020204" pitchFamily="34" charset="0"/>
              </a:rPr>
              <a:t>Image source:  </a:t>
            </a:r>
            <a:r>
              <a:rPr lang="en-US" sz="1050" dirty="0" smtClean="0">
                <a:solidFill>
                  <a:schemeClr val="bg1">
                    <a:lumMod val="65000"/>
                  </a:schemeClr>
                </a:solidFill>
                <a:latin typeface="Arial" panose="020B0604020202020204" pitchFamily="34" charset="0"/>
                <a:cs typeface="Arial" panose="020B0604020202020204" pitchFamily="34" charset="0"/>
                <a:hlinkClick r:id="rId3"/>
              </a:rPr>
              <a:t>NASA EOS Worldview</a:t>
            </a:r>
            <a:r>
              <a:rPr lang="en-US" sz="1050" dirty="0" smtClean="0">
                <a:solidFill>
                  <a:schemeClr val="bg1">
                    <a:lumMod val="65000"/>
                  </a:schemeClr>
                </a:solidFill>
                <a:latin typeface="Arial" panose="020B0604020202020204" pitchFamily="34" charset="0"/>
                <a:cs typeface="Arial" panose="020B0604020202020204" pitchFamily="34" charset="0"/>
              </a:rPr>
              <a:t>  </a:t>
            </a:r>
          </a:p>
        </p:txBody>
      </p:sp>
      <p:sp>
        <p:nvSpPr>
          <p:cNvPr id="5" name="TextovéPole 4"/>
          <p:cNvSpPr txBox="1"/>
          <p:nvPr/>
        </p:nvSpPr>
        <p:spPr>
          <a:xfrm>
            <a:off x="157321" y="580105"/>
            <a:ext cx="1598515" cy="1000274"/>
          </a:xfrm>
          <a:prstGeom prst="rect">
            <a:avLst/>
          </a:prstGeom>
          <a:noFill/>
        </p:spPr>
        <p:txBody>
          <a:bodyPr wrap="none" rtlCol="0">
            <a:spAutoFit/>
          </a:bodyPr>
          <a:lstStyle/>
          <a:p>
            <a:r>
              <a:rPr lang="en-US" sz="1400" dirty="0" smtClean="0">
                <a:solidFill>
                  <a:schemeClr val="bg1"/>
                </a:solidFill>
                <a:latin typeface="Arial" panose="020B0604020202020204" pitchFamily="34" charset="0"/>
                <a:cs typeface="Arial" panose="020B0604020202020204" pitchFamily="34" charset="0"/>
              </a:rPr>
              <a:t>11 October 2024</a:t>
            </a:r>
          </a:p>
          <a:p>
            <a:endParaRPr lang="en-US" sz="500" dirty="0" smtClean="0">
              <a:solidFill>
                <a:schemeClr val="bg1"/>
              </a:solidFill>
              <a:latin typeface="Arial" panose="020B0604020202020204" pitchFamily="34" charset="0"/>
              <a:cs typeface="Arial" panose="020B0604020202020204" pitchFamily="34" charset="0"/>
            </a:endParaRPr>
          </a:p>
          <a:p>
            <a:r>
              <a:rPr lang="en-US" sz="1000" dirty="0" smtClean="0">
                <a:solidFill>
                  <a:schemeClr val="bg1"/>
                </a:solidFill>
                <a:latin typeface="Arial" panose="020B0604020202020204" pitchFamily="34" charset="0"/>
                <a:cs typeface="Arial" panose="020B0604020202020204" pitchFamily="34" charset="0"/>
              </a:rPr>
              <a:t>11:35 UTC MODIS Terra</a:t>
            </a:r>
          </a:p>
          <a:p>
            <a:endParaRPr lang="en-US" sz="1000" dirty="0">
              <a:solidFill>
                <a:schemeClr val="bg1"/>
              </a:solidFill>
              <a:latin typeface="Arial" panose="020B0604020202020204" pitchFamily="34" charset="0"/>
              <a:cs typeface="Arial" panose="020B0604020202020204" pitchFamily="34" charset="0"/>
            </a:endParaRPr>
          </a:p>
          <a:p>
            <a:r>
              <a:rPr lang="en-US" sz="1000" dirty="0" smtClean="0">
                <a:solidFill>
                  <a:schemeClr val="bg1"/>
                </a:solidFill>
                <a:latin typeface="Arial" panose="020B0604020202020204" pitchFamily="34" charset="0"/>
                <a:cs typeface="Arial" panose="020B0604020202020204" pitchFamily="34" charset="0"/>
              </a:rPr>
              <a:t>West of Mauritania </a:t>
            </a:r>
            <a:br>
              <a:rPr lang="en-US" sz="1000" dirty="0" smtClean="0">
                <a:solidFill>
                  <a:schemeClr val="bg1"/>
                </a:solidFill>
                <a:latin typeface="Arial" panose="020B0604020202020204" pitchFamily="34" charset="0"/>
                <a:cs typeface="Arial" panose="020B0604020202020204" pitchFamily="34" charset="0"/>
              </a:rPr>
            </a:br>
            <a:r>
              <a:rPr lang="en-US" sz="1000" dirty="0" smtClean="0">
                <a:solidFill>
                  <a:schemeClr val="bg1"/>
                </a:solidFill>
                <a:latin typeface="Arial" panose="020B0604020202020204" pitchFamily="34" charset="0"/>
                <a:cs typeface="Arial" panose="020B0604020202020204" pitchFamily="34" charset="0"/>
              </a:rPr>
              <a:t>and Western Sahara</a:t>
            </a:r>
          </a:p>
        </p:txBody>
      </p:sp>
    </p:spTree>
    <p:extLst>
      <p:ext uri="{BB962C8B-B14F-4D97-AF65-F5344CB8AC3E}">
        <p14:creationId xmlns:p14="http://schemas.microsoft.com/office/powerpoint/2010/main" val="369646020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lum bright="4000"/>
            <a:extLst>
              <a:ext uri="{28A0092B-C50C-407E-A947-70E740481C1C}">
                <a14:useLocalDpi xmlns:a14="http://schemas.microsoft.com/office/drawing/2010/main" val="0"/>
              </a:ext>
            </a:extLst>
          </a:blip>
          <a:stretch>
            <a:fillRect/>
          </a:stretch>
        </p:blipFill>
        <p:spPr>
          <a:xfrm>
            <a:off x="250936" y="591199"/>
            <a:ext cx="5800923" cy="5273566"/>
          </a:xfrm>
          <a:prstGeom prst="rect">
            <a:avLst/>
          </a:prstGeom>
          <a:ln w="0">
            <a:solidFill>
              <a:schemeClr val="bg1">
                <a:lumMod val="50000"/>
              </a:schemeClr>
            </a:solidFill>
          </a:ln>
        </p:spPr>
      </p:pic>
      <p:pic>
        <p:nvPicPr>
          <p:cNvPr id="3" name="Obrázek 2"/>
          <p:cNvPicPr>
            <a:picLocks noChangeAspect="1"/>
          </p:cNvPicPr>
          <p:nvPr/>
        </p:nvPicPr>
        <p:blipFill>
          <a:blip r:embed="rId3">
            <a:lum bright="9000"/>
            <a:extLst>
              <a:ext uri="{28A0092B-C50C-407E-A947-70E740481C1C}">
                <a14:useLocalDpi xmlns:a14="http://schemas.microsoft.com/office/drawing/2010/main" val="0"/>
              </a:ext>
            </a:extLst>
          </a:blip>
          <a:stretch>
            <a:fillRect/>
          </a:stretch>
        </p:blipFill>
        <p:spPr>
          <a:xfrm>
            <a:off x="6124381" y="591199"/>
            <a:ext cx="5800923" cy="5273566"/>
          </a:xfrm>
          <a:prstGeom prst="rect">
            <a:avLst/>
          </a:prstGeom>
          <a:ln w="0">
            <a:solidFill>
              <a:schemeClr val="bg1">
                <a:lumMod val="50000"/>
              </a:schemeClr>
            </a:solidFill>
          </a:ln>
        </p:spPr>
      </p:pic>
      <p:sp>
        <p:nvSpPr>
          <p:cNvPr id="4" name="TextovéPole 3"/>
          <p:cNvSpPr txBox="1"/>
          <p:nvPr/>
        </p:nvSpPr>
        <p:spPr>
          <a:xfrm>
            <a:off x="6952294" y="233262"/>
            <a:ext cx="5100479" cy="246221"/>
          </a:xfrm>
          <a:prstGeom prst="rect">
            <a:avLst/>
          </a:prstGeom>
          <a:noFill/>
        </p:spPr>
        <p:txBody>
          <a:bodyPr wrap="square" rtlCol="0">
            <a:spAutoFit/>
          </a:bodyPr>
          <a:lstStyle/>
          <a:p>
            <a:r>
              <a:rPr lang="en-US" sz="1000" dirty="0" smtClean="0">
                <a:solidFill>
                  <a:schemeClr val="bg1"/>
                </a:solidFill>
                <a:latin typeface="Arial" panose="020B0604020202020204" pitchFamily="34" charset="0"/>
                <a:cs typeface="Arial" panose="020B0604020202020204" pitchFamily="34" charset="0"/>
              </a:rPr>
              <a:t>11 October 2024  11:35 UTC,  MODIS Terra,  West of Mauritania and Western Sahara</a:t>
            </a:r>
          </a:p>
        </p:txBody>
      </p:sp>
      <p:sp>
        <p:nvSpPr>
          <p:cNvPr id="5" name="TextovéPole 4"/>
          <p:cNvSpPr txBox="1"/>
          <p:nvPr/>
        </p:nvSpPr>
        <p:spPr>
          <a:xfrm>
            <a:off x="2522486" y="5896294"/>
            <a:ext cx="1128835" cy="246221"/>
          </a:xfrm>
          <a:prstGeom prst="rect">
            <a:avLst/>
          </a:prstGeom>
          <a:noFill/>
        </p:spPr>
        <p:txBody>
          <a:bodyPr wrap="none" rtlCol="0">
            <a:spAutoFit/>
          </a:bodyPr>
          <a:lstStyle/>
          <a:p>
            <a:pPr algn="ctr"/>
            <a:r>
              <a:rPr lang="en-US" sz="1000" dirty="0" smtClean="0">
                <a:solidFill>
                  <a:schemeClr val="bg1">
                    <a:lumMod val="85000"/>
                  </a:schemeClr>
                </a:solidFill>
                <a:latin typeface="Arial" panose="020B0604020202020204" pitchFamily="34" charset="0"/>
                <a:cs typeface="Arial" panose="020B0604020202020204" pitchFamily="34" charset="0"/>
              </a:rPr>
              <a:t>MODIS RGB143</a:t>
            </a:r>
          </a:p>
        </p:txBody>
      </p:sp>
      <p:sp>
        <p:nvSpPr>
          <p:cNvPr id="6" name="TextovéPole 5"/>
          <p:cNvSpPr txBox="1"/>
          <p:nvPr/>
        </p:nvSpPr>
        <p:spPr>
          <a:xfrm>
            <a:off x="8306882" y="5898917"/>
            <a:ext cx="1925527" cy="246221"/>
          </a:xfrm>
          <a:prstGeom prst="rect">
            <a:avLst/>
          </a:prstGeom>
          <a:noFill/>
        </p:spPr>
        <p:txBody>
          <a:bodyPr wrap="none" rtlCol="0">
            <a:spAutoFit/>
          </a:bodyPr>
          <a:lstStyle/>
          <a:p>
            <a:pPr algn="ctr"/>
            <a:r>
              <a:rPr lang="en-US" sz="1000" dirty="0" smtClean="0">
                <a:solidFill>
                  <a:schemeClr val="bg1">
                    <a:lumMod val="85000"/>
                  </a:schemeClr>
                </a:solidFill>
                <a:latin typeface="Arial" panose="020B0604020202020204" pitchFamily="34" charset="0"/>
                <a:cs typeface="Arial" panose="020B0604020202020204" pitchFamily="34" charset="0"/>
              </a:rPr>
              <a:t>MODIS band 28 (WV 7.3 µm)</a:t>
            </a:r>
          </a:p>
        </p:txBody>
      </p:sp>
      <p:sp>
        <p:nvSpPr>
          <p:cNvPr id="7" name="TextovéPole 6"/>
          <p:cNvSpPr txBox="1"/>
          <p:nvPr/>
        </p:nvSpPr>
        <p:spPr>
          <a:xfrm>
            <a:off x="4390703" y="6290431"/>
            <a:ext cx="3397084" cy="230832"/>
          </a:xfrm>
          <a:prstGeom prst="rect">
            <a:avLst/>
          </a:prstGeom>
          <a:noFill/>
        </p:spPr>
        <p:txBody>
          <a:bodyPr wrap="none" rtlCol="0">
            <a:spAutoFit/>
          </a:bodyPr>
          <a:lstStyle/>
          <a:p>
            <a:r>
              <a:rPr lang="en-US" sz="900" dirty="0" smtClean="0">
                <a:solidFill>
                  <a:schemeClr val="bg2">
                    <a:lumMod val="50000"/>
                  </a:schemeClr>
                </a:solidFill>
                <a:latin typeface="Arial" panose="020B0604020202020204" pitchFamily="34" charset="0"/>
                <a:cs typeface="Arial" panose="020B0604020202020204" pitchFamily="34" charset="0"/>
              </a:rPr>
              <a:t>Data source:  NOAA CLASS (1 km data), processed in ENVI</a:t>
            </a:r>
          </a:p>
        </p:txBody>
      </p:sp>
      <p:sp>
        <p:nvSpPr>
          <p:cNvPr id="8" name="Text Box 5"/>
          <p:cNvSpPr txBox="1">
            <a:spLocks noChangeArrowheads="1"/>
          </p:cNvSpPr>
          <p:nvPr/>
        </p:nvSpPr>
        <p:spPr bwMode="auto">
          <a:xfrm>
            <a:off x="176072" y="141394"/>
            <a:ext cx="152660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Undular bore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405177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38000" y="0"/>
            <a:ext cx="10550769" cy="6858000"/>
          </a:xfrm>
          <a:prstGeom prst="rect">
            <a:avLst/>
          </a:prstGeom>
        </p:spPr>
      </p:pic>
      <p:sp>
        <p:nvSpPr>
          <p:cNvPr id="3" name="TextovéPole 2"/>
          <p:cNvSpPr txBox="1"/>
          <p:nvPr/>
        </p:nvSpPr>
        <p:spPr>
          <a:xfrm>
            <a:off x="168012" y="223427"/>
            <a:ext cx="2879988" cy="261610"/>
          </a:xfrm>
          <a:prstGeom prst="rect">
            <a:avLst/>
          </a:prstGeom>
          <a:solidFill>
            <a:srgbClr val="202020"/>
          </a:solidFill>
          <a:ln w="0">
            <a:solidFill>
              <a:schemeClr val="bg1">
                <a:lumMod val="50000"/>
              </a:schemeClr>
            </a:solidFill>
          </a:ln>
        </p:spPr>
        <p:txBody>
          <a:bodyPr wrap="square" rtlCol="0">
            <a:spAutoFit/>
          </a:bodyPr>
          <a:lstStyle/>
          <a:p>
            <a:pPr algn="ctr"/>
            <a:r>
              <a:rPr lang="en-US" sz="1100" dirty="0" smtClean="0">
                <a:solidFill>
                  <a:schemeClr val="bg1"/>
                </a:solidFill>
                <a:latin typeface="Arial" panose="020B0604020202020204" pitchFamily="34" charset="0"/>
                <a:cs typeface="Arial" panose="020B0604020202020204" pitchFamily="34" charset="0"/>
              </a:rPr>
              <a:t>11 October 2024  11:30 </a:t>
            </a:r>
            <a:r>
              <a:rPr lang="en-US" sz="1100" smtClean="0">
                <a:solidFill>
                  <a:schemeClr val="bg1"/>
                </a:solidFill>
                <a:latin typeface="Arial" panose="020B0604020202020204" pitchFamily="34" charset="0"/>
                <a:cs typeface="Arial" panose="020B0604020202020204" pitchFamily="34" charset="0"/>
              </a:rPr>
              <a:t>UTC  </a:t>
            </a:r>
            <a:r>
              <a:rPr lang="en-US" sz="1100" smtClean="0">
                <a:solidFill>
                  <a:schemeClr val="bg1"/>
                </a:solidFill>
                <a:latin typeface="Arial" panose="020B0604020202020204" pitchFamily="34" charset="0"/>
                <a:cs typeface="Arial" panose="020B0604020202020204" pitchFamily="34" charset="0"/>
              </a:rPr>
              <a:t>MTG-I1 </a:t>
            </a:r>
            <a:r>
              <a:rPr lang="en-US" sz="1100" dirty="0" smtClean="0">
                <a:solidFill>
                  <a:schemeClr val="bg1"/>
                </a:solidFill>
                <a:latin typeface="Arial" panose="020B0604020202020204" pitchFamily="34" charset="0"/>
                <a:cs typeface="Arial" panose="020B0604020202020204" pitchFamily="34" charset="0"/>
              </a:rPr>
              <a:t>FCI</a:t>
            </a:r>
          </a:p>
        </p:txBody>
      </p:sp>
      <p:sp>
        <p:nvSpPr>
          <p:cNvPr id="4" name="TextovéPole 3"/>
          <p:cNvSpPr txBox="1"/>
          <p:nvPr/>
        </p:nvSpPr>
        <p:spPr>
          <a:xfrm>
            <a:off x="197508" y="737421"/>
            <a:ext cx="1056700" cy="276999"/>
          </a:xfrm>
          <a:prstGeom prst="rect">
            <a:avLst/>
          </a:prstGeom>
          <a:noFill/>
        </p:spPr>
        <p:txBody>
          <a:bodyPr wrap="none" rtlCol="0">
            <a:spAutoFit/>
          </a:bodyPr>
          <a:lstStyle/>
          <a:p>
            <a:r>
              <a:rPr lang="en-US" sz="1200" dirty="0" smtClean="0">
                <a:solidFill>
                  <a:schemeClr val="bg1"/>
                </a:solidFill>
                <a:latin typeface="Arial" panose="020B0604020202020204" pitchFamily="34" charset="0"/>
                <a:cs typeface="Arial" panose="020B0604020202020204" pitchFamily="34" charset="0"/>
              </a:rPr>
              <a:t>VIS 0.6 (HR)</a:t>
            </a:r>
          </a:p>
        </p:txBody>
      </p:sp>
    </p:spTree>
    <p:extLst>
      <p:ext uri="{BB962C8B-B14F-4D97-AF65-F5344CB8AC3E}">
        <p14:creationId xmlns:p14="http://schemas.microsoft.com/office/powerpoint/2010/main" val="48277200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38000" y="0"/>
            <a:ext cx="10550769" cy="6858000"/>
          </a:xfrm>
          <a:prstGeom prst="rect">
            <a:avLst/>
          </a:prstGeom>
        </p:spPr>
      </p:pic>
      <p:sp>
        <p:nvSpPr>
          <p:cNvPr id="3" name="TextovéPole 2"/>
          <p:cNvSpPr txBox="1"/>
          <p:nvPr/>
        </p:nvSpPr>
        <p:spPr>
          <a:xfrm>
            <a:off x="168012" y="223427"/>
            <a:ext cx="2879988" cy="261610"/>
          </a:xfrm>
          <a:prstGeom prst="rect">
            <a:avLst/>
          </a:prstGeom>
          <a:solidFill>
            <a:srgbClr val="202020"/>
          </a:solidFill>
          <a:ln w="0">
            <a:solidFill>
              <a:schemeClr val="bg1">
                <a:lumMod val="50000"/>
              </a:schemeClr>
            </a:solidFill>
          </a:ln>
        </p:spPr>
        <p:txBody>
          <a:bodyPr wrap="square" rtlCol="0">
            <a:spAutoFit/>
          </a:bodyPr>
          <a:lstStyle/>
          <a:p>
            <a:pPr algn="ctr"/>
            <a:r>
              <a:rPr lang="en-US" sz="1100" dirty="0" smtClean="0">
                <a:solidFill>
                  <a:schemeClr val="bg1"/>
                </a:solidFill>
                <a:latin typeface="Arial" panose="020B0604020202020204" pitchFamily="34" charset="0"/>
                <a:cs typeface="Arial" panose="020B0604020202020204" pitchFamily="34" charset="0"/>
              </a:rPr>
              <a:t>11 October 2024  11:30 </a:t>
            </a:r>
            <a:r>
              <a:rPr lang="en-US" sz="1100" smtClean="0">
                <a:solidFill>
                  <a:schemeClr val="bg1"/>
                </a:solidFill>
                <a:latin typeface="Arial" panose="020B0604020202020204" pitchFamily="34" charset="0"/>
                <a:cs typeface="Arial" panose="020B0604020202020204" pitchFamily="34" charset="0"/>
              </a:rPr>
              <a:t>UTC  </a:t>
            </a:r>
            <a:r>
              <a:rPr lang="en-US" sz="1100" smtClean="0">
                <a:solidFill>
                  <a:schemeClr val="bg1"/>
                </a:solidFill>
                <a:latin typeface="Arial" panose="020B0604020202020204" pitchFamily="34" charset="0"/>
                <a:cs typeface="Arial" panose="020B0604020202020204" pitchFamily="34" charset="0"/>
              </a:rPr>
              <a:t>MTG-I1 </a:t>
            </a:r>
            <a:r>
              <a:rPr lang="en-US" sz="1100" dirty="0" smtClean="0">
                <a:solidFill>
                  <a:schemeClr val="bg1"/>
                </a:solidFill>
                <a:latin typeface="Arial" panose="020B0604020202020204" pitchFamily="34" charset="0"/>
                <a:cs typeface="Arial" panose="020B0604020202020204" pitchFamily="34" charset="0"/>
              </a:rPr>
              <a:t>FCI</a:t>
            </a:r>
          </a:p>
        </p:txBody>
      </p:sp>
      <p:sp>
        <p:nvSpPr>
          <p:cNvPr id="4" name="TextovéPole 3"/>
          <p:cNvSpPr txBox="1"/>
          <p:nvPr/>
        </p:nvSpPr>
        <p:spPr>
          <a:xfrm>
            <a:off x="197508" y="737421"/>
            <a:ext cx="1226618" cy="630942"/>
          </a:xfrm>
          <a:prstGeom prst="rect">
            <a:avLst/>
          </a:prstGeom>
          <a:noFill/>
        </p:spPr>
        <p:txBody>
          <a:bodyPr wrap="none" rtlCol="0">
            <a:spAutoFit/>
          </a:bodyPr>
          <a:lstStyle/>
          <a:p>
            <a:r>
              <a:rPr lang="en-US" sz="1200" dirty="0" smtClean="0">
                <a:solidFill>
                  <a:schemeClr val="bg1"/>
                </a:solidFill>
                <a:latin typeface="Arial" panose="020B0604020202020204" pitchFamily="34" charset="0"/>
                <a:cs typeface="Arial" panose="020B0604020202020204" pitchFamily="34" charset="0"/>
              </a:rPr>
              <a:t>VIS 0.6 (HR)</a:t>
            </a:r>
          </a:p>
          <a:p>
            <a:endParaRPr lang="en-US" sz="1200" dirty="0">
              <a:solidFill>
                <a:schemeClr val="bg1"/>
              </a:solidFill>
              <a:latin typeface="Arial" panose="020B0604020202020204" pitchFamily="34" charset="0"/>
              <a:cs typeface="Arial" panose="020B0604020202020204" pitchFamily="34" charset="0"/>
            </a:endParaRPr>
          </a:p>
          <a:p>
            <a:r>
              <a:rPr lang="en-US" sz="1100" dirty="0" smtClean="0">
                <a:solidFill>
                  <a:schemeClr val="bg1"/>
                </a:solidFill>
                <a:latin typeface="Arial" panose="020B0604020202020204" pitchFamily="34" charset="0"/>
                <a:cs typeface="Arial" panose="020B0604020202020204" pitchFamily="34" charset="0"/>
              </a:rPr>
              <a:t>histogram equal.</a:t>
            </a:r>
          </a:p>
        </p:txBody>
      </p:sp>
    </p:spTree>
    <p:extLst>
      <p:ext uri="{BB962C8B-B14F-4D97-AF65-F5344CB8AC3E}">
        <p14:creationId xmlns:p14="http://schemas.microsoft.com/office/powerpoint/2010/main" val="290078555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38000" y="0"/>
            <a:ext cx="10550769" cy="6858000"/>
          </a:xfrm>
          <a:prstGeom prst="rect">
            <a:avLst/>
          </a:prstGeom>
        </p:spPr>
      </p:pic>
      <p:sp>
        <p:nvSpPr>
          <p:cNvPr id="3" name="TextovéPole 2"/>
          <p:cNvSpPr txBox="1"/>
          <p:nvPr/>
        </p:nvSpPr>
        <p:spPr>
          <a:xfrm>
            <a:off x="168012" y="223427"/>
            <a:ext cx="2879988" cy="261610"/>
          </a:xfrm>
          <a:prstGeom prst="rect">
            <a:avLst/>
          </a:prstGeom>
          <a:solidFill>
            <a:srgbClr val="202020"/>
          </a:solidFill>
          <a:ln w="0">
            <a:solidFill>
              <a:schemeClr val="bg1">
                <a:lumMod val="50000"/>
              </a:schemeClr>
            </a:solidFill>
          </a:ln>
        </p:spPr>
        <p:txBody>
          <a:bodyPr wrap="square" rtlCol="0">
            <a:spAutoFit/>
          </a:bodyPr>
          <a:lstStyle/>
          <a:p>
            <a:pPr algn="ctr"/>
            <a:r>
              <a:rPr lang="en-US" sz="1100" dirty="0" smtClean="0">
                <a:solidFill>
                  <a:schemeClr val="bg1"/>
                </a:solidFill>
                <a:latin typeface="Arial" panose="020B0604020202020204" pitchFamily="34" charset="0"/>
                <a:cs typeface="Arial" panose="020B0604020202020204" pitchFamily="34" charset="0"/>
              </a:rPr>
              <a:t>11 October 2024  11:30 </a:t>
            </a:r>
            <a:r>
              <a:rPr lang="en-US" sz="1100" smtClean="0">
                <a:solidFill>
                  <a:schemeClr val="bg1"/>
                </a:solidFill>
                <a:latin typeface="Arial" panose="020B0604020202020204" pitchFamily="34" charset="0"/>
                <a:cs typeface="Arial" panose="020B0604020202020204" pitchFamily="34" charset="0"/>
              </a:rPr>
              <a:t>UTC  </a:t>
            </a:r>
            <a:r>
              <a:rPr lang="en-US" sz="1100" smtClean="0">
                <a:solidFill>
                  <a:schemeClr val="bg1"/>
                </a:solidFill>
                <a:latin typeface="Arial" panose="020B0604020202020204" pitchFamily="34" charset="0"/>
                <a:cs typeface="Arial" panose="020B0604020202020204" pitchFamily="34" charset="0"/>
              </a:rPr>
              <a:t>MTG-I1 </a:t>
            </a:r>
            <a:r>
              <a:rPr lang="en-US" sz="1100" dirty="0" smtClean="0">
                <a:solidFill>
                  <a:schemeClr val="bg1"/>
                </a:solidFill>
                <a:latin typeface="Arial" panose="020B0604020202020204" pitchFamily="34" charset="0"/>
                <a:cs typeface="Arial" panose="020B0604020202020204" pitchFamily="34" charset="0"/>
              </a:rPr>
              <a:t>FCI</a:t>
            </a:r>
          </a:p>
        </p:txBody>
      </p:sp>
      <p:sp>
        <p:nvSpPr>
          <p:cNvPr id="4" name="TextovéPole 3"/>
          <p:cNvSpPr txBox="1"/>
          <p:nvPr/>
        </p:nvSpPr>
        <p:spPr>
          <a:xfrm>
            <a:off x="197508" y="737421"/>
            <a:ext cx="1164101" cy="661720"/>
          </a:xfrm>
          <a:prstGeom prst="rect">
            <a:avLst/>
          </a:prstGeom>
          <a:noFill/>
        </p:spPr>
        <p:txBody>
          <a:bodyPr wrap="none" rtlCol="0">
            <a:spAutoFit/>
          </a:bodyPr>
          <a:lstStyle/>
          <a:p>
            <a:r>
              <a:rPr lang="en-US" sz="1200" dirty="0" smtClean="0">
                <a:solidFill>
                  <a:schemeClr val="bg1"/>
                </a:solidFill>
                <a:latin typeface="Arial" panose="020B0604020202020204" pitchFamily="34" charset="0"/>
                <a:cs typeface="Arial" panose="020B0604020202020204" pitchFamily="34" charset="0"/>
              </a:rPr>
              <a:t>IR 10.5 (HR)</a:t>
            </a:r>
          </a:p>
          <a:p>
            <a:endParaRPr lang="en-US" sz="1400" dirty="0">
              <a:solidFill>
                <a:schemeClr val="bg1"/>
              </a:solidFill>
              <a:latin typeface="Arial" panose="020B0604020202020204" pitchFamily="34" charset="0"/>
              <a:cs typeface="Arial" panose="020B0604020202020204" pitchFamily="34" charset="0"/>
            </a:endParaRPr>
          </a:p>
          <a:p>
            <a:r>
              <a:rPr lang="en-US" sz="1100" dirty="0" smtClean="0">
                <a:solidFill>
                  <a:schemeClr val="bg1"/>
                </a:solidFill>
                <a:latin typeface="Arial" panose="020B0604020202020204" pitchFamily="34" charset="0"/>
                <a:cs typeface="Arial" panose="020B0604020202020204" pitchFamily="34" charset="0"/>
              </a:rPr>
              <a:t>BT 287 – 297 K</a:t>
            </a:r>
          </a:p>
        </p:txBody>
      </p:sp>
    </p:spTree>
    <p:extLst>
      <p:ext uri="{BB962C8B-B14F-4D97-AF65-F5344CB8AC3E}">
        <p14:creationId xmlns:p14="http://schemas.microsoft.com/office/powerpoint/2010/main" val="292002336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38000" y="0"/>
            <a:ext cx="10550769" cy="6858000"/>
          </a:xfrm>
          <a:prstGeom prst="rect">
            <a:avLst/>
          </a:prstGeom>
        </p:spPr>
      </p:pic>
      <p:sp>
        <p:nvSpPr>
          <p:cNvPr id="3" name="TextovéPole 2"/>
          <p:cNvSpPr txBox="1"/>
          <p:nvPr/>
        </p:nvSpPr>
        <p:spPr>
          <a:xfrm>
            <a:off x="168012" y="223427"/>
            <a:ext cx="2879988" cy="261610"/>
          </a:xfrm>
          <a:prstGeom prst="rect">
            <a:avLst/>
          </a:prstGeom>
          <a:solidFill>
            <a:srgbClr val="202020"/>
          </a:solidFill>
          <a:ln w="0">
            <a:solidFill>
              <a:schemeClr val="bg1">
                <a:lumMod val="50000"/>
              </a:schemeClr>
            </a:solidFill>
          </a:ln>
        </p:spPr>
        <p:txBody>
          <a:bodyPr wrap="square" rtlCol="0">
            <a:spAutoFit/>
          </a:bodyPr>
          <a:lstStyle/>
          <a:p>
            <a:pPr algn="ctr"/>
            <a:r>
              <a:rPr lang="en-US" sz="1100" dirty="0" smtClean="0">
                <a:solidFill>
                  <a:schemeClr val="bg1"/>
                </a:solidFill>
                <a:latin typeface="Arial" panose="020B0604020202020204" pitchFamily="34" charset="0"/>
                <a:cs typeface="Arial" panose="020B0604020202020204" pitchFamily="34" charset="0"/>
              </a:rPr>
              <a:t>11 October 2024  11:30 </a:t>
            </a:r>
            <a:r>
              <a:rPr lang="en-US" sz="1100" smtClean="0">
                <a:solidFill>
                  <a:schemeClr val="bg1"/>
                </a:solidFill>
                <a:latin typeface="Arial" panose="020B0604020202020204" pitchFamily="34" charset="0"/>
                <a:cs typeface="Arial" panose="020B0604020202020204" pitchFamily="34" charset="0"/>
              </a:rPr>
              <a:t>UTC  </a:t>
            </a:r>
            <a:r>
              <a:rPr lang="en-US" sz="1100" smtClean="0">
                <a:solidFill>
                  <a:schemeClr val="bg1"/>
                </a:solidFill>
                <a:latin typeface="Arial" panose="020B0604020202020204" pitchFamily="34" charset="0"/>
                <a:cs typeface="Arial" panose="020B0604020202020204" pitchFamily="34" charset="0"/>
              </a:rPr>
              <a:t>MTG-I1 </a:t>
            </a:r>
            <a:r>
              <a:rPr lang="en-US" sz="1100" dirty="0" smtClean="0">
                <a:solidFill>
                  <a:schemeClr val="bg1"/>
                </a:solidFill>
                <a:latin typeface="Arial" panose="020B0604020202020204" pitchFamily="34" charset="0"/>
                <a:cs typeface="Arial" panose="020B0604020202020204" pitchFamily="34" charset="0"/>
              </a:rPr>
              <a:t>FCI</a:t>
            </a:r>
          </a:p>
        </p:txBody>
      </p:sp>
      <p:sp>
        <p:nvSpPr>
          <p:cNvPr id="4" name="TextovéPole 3"/>
          <p:cNvSpPr txBox="1"/>
          <p:nvPr/>
        </p:nvSpPr>
        <p:spPr>
          <a:xfrm>
            <a:off x="197508" y="737421"/>
            <a:ext cx="1164101" cy="661720"/>
          </a:xfrm>
          <a:prstGeom prst="rect">
            <a:avLst/>
          </a:prstGeom>
          <a:noFill/>
        </p:spPr>
        <p:txBody>
          <a:bodyPr wrap="none" rtlCol="0">
            <a:spAutoFit/>
          </a:bodyPr>
          <a:lstStyle/>
          <a:p>
            <a:r>
              <a:rPr lang="en-US" sz="1200" dirty="0" smtClean="0">
                <a:solidFill>
                  <a:schemeClr val="bg1"/>
                </a:solidFill>
                <a:latin typeface="Arial" panose="020B0604020202020204" pitchFamily="34" charset="0"/>
                <a:cs typeface="Arial" panose="020B0604020202020204" pitchFamily="34" charset="0"/>
              </a:rPr>
              <a:t>WV 6.3</a:t>
            </a:r>
          </a:p>
          <a:p>
            <a:endParaRPr lang="en-US" sz="1400" dirty="0">
              <a:solidFill>
                <a:schemeClr val="bg1"/>
              </a:solidFill>
              <a:latin typeface="Arial" panose="020B0604020202020204" pitchFamily="34" charset="0"/>
              <a:cs typeface="Arial" panose="020B0604020202020204" pitchFamily="34" charset="0"/>
            </a:endParaRPr>
          </a:p>
          <a:p>
            <a:r>
              <a:rPr lang="en-US" sz="1100" dirty="0" smtClean="0">
                <a:solidFill>
                  <a:schemeClr val="bg1"/>
                </a:solidFill>
                <a:latin typeface="Arial" panose="020B0604020202020204" pitchFamily="34" charset="0"/>
                <a:cs typeface="Arial" panose="020B0604020202020204" pitchFamily="34" charset="0"/>
              </a:rPr>
              <a:t>BT 240 – 250 K</a:t>
            </a:r>
          </a:p>
        </p:txBody>
      </p:sp>
    </p:spTree>
    <p:extLst>
      <p:ext uri="{BB962C8B-B14F-4D97-AF65-F5344CB8AC3E}">
        <p14:creationId xmlns:p14="http://schemas.microsoft.com/office/powerpoint/2010/main" val="254595921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38000" y="0"/>
            <a:ext cx="10550769" cy="6858000"/>
          </a:xfrm>
          <a:prstGeom prst="rect">
            <a:avLst/>
          </a:prstGeom>
        </p:spPr>
      </p:pic>
      <p:sp>
        <p:nvSpPr>
          <p:cNvPr id="3" name="TextovéPole 2"/>
          <p:cNvSpPr txBox="1"/>
          <p:nvPr/>
        </p:nvSpPr>
        <p:spPr>
          <a:xfrm>
            <a:off x="168012" y="223427"/>
            <a:ext cx="2879988" cy="261610"/>
          </a:xfrm>
          <a:prstGeom prst="rect">
            <a:avLst/>
          </a:prstGeom>
          <a:solidFill>
            <a:srgbClr val="202020"/>
          </a:solidFill>
          <a:ln w="0">
            <a:solidFill>
              <a:schemeClr val="bg1">
                <a:lumMod val="50000"/>
              </a:schemeClr>
            </a:solidFill>
          </a:ln>
        </p:spPr>
        <p:txBody>
          <a:bodyPr wrap="square" rtlCol="0">
            <a:spAutoFit/>
          </a:bodyPr>
          <a:lstStyle/>
          <a:p>
            <a:pPr algn="ctr"/>
            <a:r>
              <a:rPr lang="en-US" sz="1100" dirty="0" smtClean="0">
                <a:solidFill>
                  <a:schemeClr val="bg1"/>
                </a:solidFill>
                <a:latin typeface="Arial" panose="020B0604020202020204" pitchFamily="34" charset="0"/>
                <a:cs typeface="Arial" panose="020B0604020202020204" pitchFamily="34" charset="0"/>
              </a:rPr>
              <a:t>11 October 2024  11:30 </a:t>
            </a:r>
            <a:r>
              <a:rPr lang="en-US" sz="1100" smtClean="0">
                <a:solidFill>
                  <a:schemeClr val="bg1"/>
                </a:solidFill>
                <a:latin typeface="Arial" panose="020B0604020202020204" pitchFamily="34" charset="0"/>
                <a:cs typeface="Arial" panose="020B0604020202020204" pitchFamily="34" charset="0"/>
              </a:rPr>
              <a:t>UTC  </a:t>
            </a:r>
            <a:r>
              <a:rPr lang="en-US" sz="1100" smtClean="0">
                <a:solidFill>
                  <a:schemeClr val="bg1"/>
                </a:solidFill>
                <a:latin typeface="Arial" panose="020B0604020202020204" pitchFamily="34" charset="0"/>
                <a:cs typeface="Arial" panose="020B0604020202020204" pitchFamily="34" charset="0"/>
              </a:rPr>
              <a:t>MTG-I1 </a:t>
            </a:r>
            <a:r>
              <a:rPr lang="en-US" sz="1100" dirty="0" smtClean="0">
                <a:solidFill>
                  <a:schemeClr val="bg1"/>
                </a:solidFill>
                <a:latin typeface="Arial" panose="020B0604020202020204" pitchFamily="34" charset="0"/>
                <a:cs typeface="Arial" panose="020B0604020202020204" pitchFamily="34" charset="0"/>
              </a:rPr>
              <a:t>FCI</a:t>
            </a:r>
          </a:p>
        </p:txBody>
      </p:sp>
      <p:sp>
        <p:nvSpPr>
          <p:cNvPr id="4" name="TextovéPole 3"/>
          <p:cNvSpPr txBox="1"/>
          <p:nvPr/>
        </p:nvSpPr>
        <p:spPr>
          <a:xfrm>
            <a:off x="197508" y="737421"/>
            <a:ext cx="1164101" cy="661720"/>
          </a:xfrm>
          <a:prstGeom prst="rect">
            <a:avLst/>
          </a:prstGeom>
          <a:noFill/>
        </p:spPr>
        <p:txBody>
          <a:bodyPr wrap="none" rtlCol="0">
            <a:spAutoFit/>
          </a:bodyPr>
          <a:lstStyle/>
          <a:p>
            <a:r>
              <a:rPr lang="en-US" sz="1200" dirty="0" smtClean="0">
                <a:solidFill>
                  <a:schemeClr val="bg1"/>
                </a:solidFill>
                <a:latin typeface="Arial" panose="020B0604020202020204" pitchFamily="34" charset="0"/>
                <a:cs typeface="Arial" panose="020B0604020202020204" pitchFamily="34" charset="0"/>
              </a:rPr>
              <a:t>WV 7.3</a:t>
            </a:r>
          </a:p>
          <a:p>
            <a:endParaRPr lang="en-US" sz="1400" dirty="0">
              <a:solidFill>
                <a:schemeClr val="bg1"/>
              </a:solidFill>
              <a:latin typeface="Arial" panose="020B0604020202020204" pitchFamily="34" charset="0"/>
              <a:cs typeface="Arial" panose="020B0604020202020204" pitchFamily="34" charset="0"/>
            </a:endParaRPr>
          </a:p>
          <a:p>
            <a:r>
              <a:rPr lang="en-US" sz="1100" dirty="0" smtClean="0">
                <a:solidFill>
                  <a:schemeClr val="bg1"/>
                </a:solidFill>
                <a:latin typeface="Arial" panose="020B0604020202020204" pitchFamily="34" charset="0"/>
                <a:cs typeface="Arial" panose="020B0604020202020204" pitchFamily="34" charset="0"/>
              </a:rPr>
              <a:t>BT 252 – 267 K</a:t>
            </a:r>
          </a:p>
        </p:txBody>
      </p:sp>
    </p:spTree>
    <p:extLst>
      <p:ext uri="{BB962C8B-B14F-4D97-AF65-F5344CB8AC3E}">
        <p14:creationId xmlns:p14="http://schemas.microsoft.com/office/powerpoint/2010/main" val="30821005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20241011_0400-1900utc_MTG-I1_FCI_WV63_BT-240-250K_5-fp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778389" y="0"/>
            <a:ext cx="10414000" cy="6858000"/>
          </a:xfrm>
          <a:prstGeom prst="rect">
            <a:avLst/>
          </a:prstGeom>
        </p:spPr>
      </p:pic>
      <p:sp>
        <p:nvSpPr>
          <p:cNvPr id="3" name="TextovéPole 2"/>
          <p:cNvSpPr txBox="1"/>
          <p:nvPr/>
        </p:nvSpPr>
        <p:spPr>
          <a:xfrm>
            <a:off x="168012" y="223427"/>
            <a:ext cx="1479485" cy="730969"/>
          </a:xfrm>
          <a:prstGeom prst="rect">
            <a:avLst/>
          </a:prstGeom>
          <a:solidFill>
            <a:srgbClr val="202020"/>
          </a:solidFill>
          <a:ln w="0">
            <a:solidFill>
              <a:schemeClr val="bg1">
                <a:lumMod val="50000"/>
              </a:schemeClr>
            </a:solidFill>
          </a:ln>
        </p:spPr>
        <p:txBody>
          <a:bodyPr wrap="square" rtlCol="0">
            <a:spAutoFit/>
          </a:bodyPr>
          <a:lstStyle/>
          <a:p>
            <a:r>
              <a:rPr lang="en-US" sz="1100" dirty="0" smtClean="0">
                <a:solidFill>
                  <a:schemeClr val="bg1"/>
                </a:solidFill>
                <a:latin typeface="Arial" panose="020B0604020202020204" pitchFamily="34" charset="0"/>
                <a:cs typeface="Arial" panose="020B0604020202020204" pitchFamily="34" charset="0"/>
              </a:rPr>
              <a:t>11 October 2024  </a:t>
            </a:r>
          </a:p>
          <a:p>
            <a:endParaRPr lang="en-US" sz="400" dirty="0">
              <a:solidFill>
                <a:schemeClr val="bg1"/>
              </a:solidFill>
              <a:latin typeface="Arial" panose="020B0604020202020204" pitchFamily="34" charset="0"/>
              <a:cs typeface="Arial" panose="020B0604020202020204" pitchFamily="34" charset="0"/>
            </a:endParaRPr>
          </a:p>
          <a:p>
            <a:r>
              <a:rPr lang="cs-CZ" sz="1100" dirty="0" smtClean="0">
                <a:solidFill>
                  <a:schemeClr val="bg1"/>
                </a:solidFill>
                <a:latin typeface="Arial" panose="020B0604020202020204" pitchFamily="34" charset="0"/>
                <a:cs typeface="Arial" panose="020B0604020202020204" pitchFamily="34" charset="0"/>
              </a:rPr>
              <a:t>04:00 – 19:00</a:t>
            </a:r>
            <a:r>
              <a:rPr lang="en-US" sz="1100" dirty="0" smtClean="0">
                <a:solidFill>
                  <a:schemeClr val="bg1"/>
                </a:solidFill>
                <a:latin typeface="Arial" panose="020B0604020202020204" pitchFamily="34" charset="0"/>
                <a:cs typeface="Arial" panose="020B0604020202020204" pitchFamily="34" charset="0"/>
              </a:rPr>
              <a:t> UTC  </a:t>
            </a:r>
          </a:p>
          <a:p>
            <a:endParaRPr lang="en-US" sz="400" dirty="0">
              <a:solidFill>
                <a:schemeClr val="bg1"/>
              </a:solidFill>
              <a:latin typeface="Arial" panose="020B0604020202020204" pitchFamily="34" charset="0"/>
              <a:cs typeface="Arial" panose="020B0604020202020204" pitchFamily="34" charset="0"/>
            </a:endParaRPr>
          </a:p>
          <a:p>
            <a:r>
              <a:rPr lang="en-US" sz="1050" smtClean="0">
                <a:solidFill>
                  <a:schemeClr val="bg1"/>
                </a:solidFill>
                <a:latin typeface="Arial" panose="020B0604020202020204" pitchFamily="34" charset="0"/>
                <a:cs typeface="Arial" panose="020B0604020202020204" pitchFamily="34" charset="0"/>
              </a:rPr>
              <a:t>MTG-I1 </a:t>
            </a:r>
            <a:r>
              <a:rPr lang="en-US" sz="1050" dirty="0" smtClean="0">
                <a:solidFill>
                  <a:schemeClr val="bg1"/>
                </a:solidFill>
                <a:latin typeface="Arial" panose="020B0604020202020204" pitchFamily="34" charset="0"/>
                <a:cs typeface="Arial" panose="020B0604020202020204" pitchFamily="34" charset="0"/>
              </a:rPr>
              <a:t>FCI  WV 6.3</a:t>
            </a:r>
          </a:p>
        </p:txBody>
      </p:sp>
      <p:sp>
        <p:nvSpPr>
          <p:cNvPr id="4" name="TextovéPole 3"/>
          <p:cNvSpPr txBox="1"/>
          <p:nvPr/>
        </p:nvSpPr>
        <p:spPr>
          <a:xfrm>
            <a:off x="165976" y="1076383"/>
            <a:ext cx="1164101" cy="261610"/>
          </a:xfrm>
          <a:prstGeom prst="rect">
            <a:avLst/>
          </a:prstGeom>
          <a:noFill/>
        </p:spPr>
        <p:txBody>
          <a:bodyPr wrap="none" rtlCol="0">
            <a:spAutoFit/>
          </a:bodyPr>
          <a:lstStyle/>
          <a:p>
            <a:r>
              <a:rPr lang="en-US" sz="1050" dirty="0" smtClean="0">
                <a:solidFill>
                  <a:schemeClr val="bg1"/>
                </a:solidFill>
                <a:latin typeface="Arial" panose="020B0604020202020204" pitchFamily="34" charset="0"/>
                <a:cs typeface="Arial" panose="020B0604020202020204" pitchFamily="34" charset="0"/>
              </a:rPr>
              <a:t>BT 240 – 250 K</a:t>
            </a:r>
          </a:p>
        </p:txBody>
      </p:sp>
    </p:spTree>
    <p:extLst>
      <p:ext uri="{BB962C8B-B14F-4D97-AF65-F5344CB8AC3E}">
        <p14:creationId xmlns:p14="http://schemas.microsoft.com/office/powerpoint/2010/main" val="3362638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2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67813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1440000" y="854067"/>
            <a:ext cx="9926937" cy="1138773"/>
          </a:xfrm>
          <a:prstGeom prst="rect">
            <a:avLst/>
          </a:prstGeom>
          <a:noFill/>
        </p:spPr>
        <p:txBody>
          <a:bodyPr wrap="square" rtlCol="0">
            <a:spAutoFit/>
          </a:bodyPr>
          <a:lstStyle/>
          <a:p>
            <a:r>
              <a:rPr lang="cs-CZ" sz="2400" dirty="0" smtClean="0">
                <a:solidFill>
                  <a:schemeClr val="tx2">
                    <a:lumMod val="75000"/>
                  </a:schemeClr>
                </a:solidFill>
                <a:latin typeface="Arial Black" panose="020B0A04020102020204" pitchFamily="34" charset="0"/>
                <a:cs typeface="Arial" panose="020B0604020202020204" pitchFamily="34" charset="0"/>
              </a:rPr>
              <a:t>PART </a:t>
            </a:r>
            <a:r>
              <a:rPr lang="en-US" sz="2400" dirty="0">
                <a:solidFill>
                  <a:schemeClr val="tx2">
                    <a:lumMod val="75000"/>
                  </a:schemeClr>
                </a:solidFill>
                <a:latin typeface="Arial Black" panose="020B0A04020102020204" pitchFamily="34" charset="0"/>
                <a:cs typeface="Arial" panose="020B0604020202020204" pitchFamily="34" charset="0"/>
              </a:rPr>
              <a:t>4</a:t>
            </a:r>
            <a:endParaRPr lang="cs-CZ" sz="2400" dirty="0" smtClean="0">
              <a:solidFill>
                <a:schemeClr val="tx2">
                  <a:lumMod val="75000"/>
                </a:schemeClr>
              </a:solidFill>
              <a:latin typeface="Arial Black" panose="020B0A04020102020204" pitchFamily="34" charset="0"/>
              <a:cs typeface="Arial" panose="020B0604020202020204" pitchFamily="34" charset="0"/>
            </a:endParaRPr>
          </a:p>
          <a:p>
            <a:endParaRPr lang="cs-CZ" sz="2400" dirty="0" smtClean="0">
              <a:solidFill>
                <a:schemeClr val="bg1"/>
              </a:solidFill>
              <a:latin typeface="Arial Black" panose="020B0A04020102020204" pitchFamily="34" charset="0"/>
              <a:cs typeface="Arial" panose="020B0604020202020204" pitchFamily="34" charset="0"/>
            </a:endParaRPr>
          </a:p>
          <a:p>
            <a:r>
              <a:rPr lang="en-US" sz="2000" dirty="0" smtClean="0">
                <a:solidFill>
                  <a:schemeClr val="bg1"/>
                </a:solidFill>
                <a:latin typeface="Arial Black" panose="020B0A04020102020204" pitchFamily="34" charset="0"/>
                <a:cs typeface="Arial" panose="020B0604020202020204" pitchFamily="34" charset="0"/>
              </a:rPr>
              <a:t>STORM</a:t>
            </a:r>
            <a:r>
              <a:rPr lang="cs-CZ" sz="2000" dirty="0" smtClean="0">
                <a:solidFill>
                  <a:schemeClr val="bg1"/>
                </a:solidFill>
                <a:latin typeface="Arial Black" panose="020B0A04020102020204" pitchFamily="34" charset="0"/>
                <a:cs typeface="Arial" panose="020B0604020202020204" pitchFamily="34" charset="0"/>
              </a:rPr>
              <a:t>-TOP GRAVITY WAVES</a:t>
            </a:r>
          </a:p>
        </p:txBody>
      </p:sp>
    </p:spTree>
    <p:extLst>
      <p:ext uri="{BB962C8B-B14F-4D97-AF65-F5344CB8AC3E}">
        <p14:creationId xmlns:p14="http://schemas.microsoft.com/office/powerpoint/2010/main" val="50879603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41343" y="157316"/>
            <a:ext cx="4354077" cy="261610"/>
          </a:xfrm>
          <a:prstGeom prst="rect">
            <a:avLst/>
          </a:prstGeom>
          <a:noFill/>
        </p:spPr>
        <p:txBody>
          <a:bodyPr wrap="none" rtlCol="0">
            <a:spAutoFit/>
          </a:bodyPr>
          <a:lstStyle/>
          <a:p>
            <a:r>
              <a:rPr lang="en-US" sz="1100" smtClean="0">
                <a:solidFill>
                  <a:schemeClr val="bg1"/>
                </a:solidFill>
                <a:latin typeface="Arial" panose="020B0604020202020204" pitchFamily="34" charset="0"/>
                <a:cs typeface="Arial" panose="020B0604020202020204" pitchFamily="34" charset="0"/>
              </a:rPr>
              <a:t>2023-08-26  19:12 </a:t>
            </a:r>
            <a:r>
              <a:rPr lang="en-US" sz="1100" dirty="0">
                <a:solidFill>
                  <a:schemeClr val="bg1"/>
                </a:solidFill>
                <a:latin typeface="Arial" panose="020B0604020202020204" pitchFamily="34" charset="0"/>
                <a:cs typeface="Arial" panose="020B0604020202020204" pitchFamily="34" charset="0"/>
              </a:rPr>
              <a:t>UTC</a:t>
            </a:r>
            <a:r>
              <a:rPr lang="en-US" sz="1100">
                <a:solidFill>
                  <a:schemeClr val="bg1"/>
                </a:solidFill>
                <a:latin typeface="Arial" panose="020B0604020202020204" pitchFamily="34" charset="0"/>
                <a:cs typeface="Arial" panose="020B0604020202020204" pitchFamily="34" charset="0"/>
              </a:rPr>
              <a:t>,  </a:t>
            </a:r>
            <a:r>
              <a:rPr lang="en-US" sz="1100" smtClean="0">
                <a:solidFill>
                  <a:schemeClr val="bg1"/>
                </a:solidFill>
                <a:latin typeface="Arial" panose="020B0604020202020204" pitchFamily="34" charset="0"/>
                <a:cs typeface="Arial" panose="020B0604020202020204" pitchFamily="34" charset="0"/>
              </a:rPr>
              <a:t>NOAA-19</a:t>
            </a:r>
            <a:r>
              <a:rPr lang="cs-CZ" sz="1100" smtClean="0">
                <a:solidFill>
                  <a:schemeClr val="bg1"/>
                </a:solidFill>
                <a:latin typeface="Arial" panose="020B0604020202020204" pitchFamily="34" charset="0"/>
                <a:cs typeface="Arial" panose="020B0604020202020204" pitchFamily="34" charset="0"/>
              </a:rPr>
              <a:t> </a:t>
            </a:r>
            <a:r>
              <a:rPr lang="en-US" sz="1100" smtClean="0">
                <a:solidFill>
                  <a:schemeClr val="bg1"/>
                </a:solidFill>
                <a:latin typeface="Arial" panose="020B0604020202020204" pitchFamily="34" charset="0"/>
                <a:cs typeface="Arial" panose="020B0604020202020204" pitchFamily="34" charset="0"/>
              </a:rPr>
              <a:t> AVHRR band 4 (BT 203-243K)</a:t>
            </a:r>
            <a:endParaRPr lang="cs-CZ" sz="1100" dirty="0">
              <a:solidFill>
                <a:schemeClr val="bg1"/>
              </a:solidFill>
              <a:latin typeface="Arial" panose="020B0604020202020204" pitchFamily="34" charset="0"/>
              <a:cs typeface="Arial" panose="020B0604020202020204" pitchFamily="34" charset="0"/>
            </a:endParaRPr>
          </a:p>
        </p:txBody>
      </p:sp>
      <p:sp>
        <p:nvSpPr>
          <p:cNvPr id="5"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u="sng" dirty="0" smtClean="0">
                <a:solidFill>
                  <a:schemeClr val="bg1"/>
                </a:solidFill>
                <a:latin typeface="Arial" panose="020B0604020202020204" pitchFamily="34" charset="0"/>
                <a:cs typeface="Arial" panose="020B0604020202020204" pitchFamily="34" charset="0"/>
              </a:rPr>
              <a:t>Cloud-top gravity waves</a:t>
            </a:r>
            <a:r>
              <a:rPr lang="en-US" sz="1400" b="1" dirty="0" smtClean="0">
                <a:solidFill>
                  <a:schemeClr val="bg1"/>
                </a:solidFill>
                <a:latin typeface="Arial" panose="020B0604020202020204" pitchFamily="34" charset="0"/>
                <a:cs typeface="Arial" panose="020B0604020202020204" pitchFamily="34" charset="0"/>
              </a:rPr>
              <a:t> </a:t>
            </a:r>
            <a:endParaRPr lang="en-US" sz="1400" b="1" dirty="0">
              <a:solidFill>
                <a:schemeClr val="bg1"/>
              </a:solidFill>
              <a:latin typeface="Arial" panose="020B0604020202020204" pitchFamily="34" charset="0"/>
              <a:cs typeface="Arial" panose="020B0604020202020204" pitchFamily="34" charset="0"/>
            </a:endParaRPr>
          </a:p>
        </p:txBody>
      </p:sp>
      <p:pic>
        <p:nvPicPr>
          <p:cNvPr id="6" name="Obrázek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8462" y="540000"/>
            <a:ext cx="9180000" cy="6120000"/>
          </a:xfrm>
          <a:prstGeom prst="rect">
            <a:avLst/>
          </a:prstGeom>
          <a:noFill/>
          <a:ln w="0">
            <a:solidFill>
              <a:schemeClr val="bg1">
                <a:lumMod val="50000"/>
              </a:schemeClr>
            </a:solidFill>
          </a:ln>
        </p:spPr>
      </p:pic>
      <p:sp>
        <p:nvSpPr>
          <p:cNvPr id="7" name="TextovéPole 6"/>
          <p:cNvSpPr txBox="1"/>
          <p:nvPr/>
        </p:nvSpPr>
        <p:spPr>
          <a:xfrm>
            <a:off x="7541344" y="6103128"/>
            <a:ext cx="4500238" cy="415498"/>
          </a:xfrm>
          <a:prstGeom prst="rect">
            <a:avLst/>
          </a:prstGeom>
          <a:solidFill>
            <a:srgbClr val="202020"/>
          </a:solidFill>
          <a:ln w="12700">
            <a:solidFill>
              <a:srgbClr val="C00000"/>
            </a:solidFill>
          </a:ln>
        </p:spPr>
        <p:txBody>
          <a:bodyPr wrap="square" rtlCol="0">
            <a:spAutoFit/>
          </a:bodyPr>
          <a:lstStyle/>
          <a:p>
            <a:pPr algn="just"/>
            <a:r>
              <a:rPr lang="en-US" sz="1050" dirty="0" smtClean="0">
                <a:solidFill>
                  <a:schemeClr val="bg1"/>
                </a:solidFill>
                <a:latin typeface="Arial" panose="020B0604020202020204" pitchFamily="34" charset="0"/>
                <a:cs typeface="Arial" panose="020B0604020202020204" pitchFamily="34" charset="0"/>
              </a:rPr>
              <a:t>The waves are not visible in MSG SEVIRI IR10.8 imagery (due to lower resolution, 3 km), should be detectable in FCI IR10.5 HR (1 km) data.</a:t>
            </a:r>
          </a:p>
        </p:txBody>
      </p:sp>
    </p:spTree>
    <p:extLst>
      <p:ext uri="{BB962C8B-B14F-4D97-AF65-F5344CB8AC3E}">
        <p14:creationId xmlns:p14="http://schemas.microsoft.com/office/powerpoint/2010/main" val="164042768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M:\[2] prednasky\!!! konference, workshopy a seminare !!!\2017b - ECSS2017 Pula\!!! TM-250m_crop_3000x2600_all-layers_ver-20170907d_crop3.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00" y="540000"/>
            <a:ext cx="12140736" cy="6120000"/>
          </a:xfrm>
          <a:prstGeom prst="rect">
            <a:avLst/>
          </a:prstGeom>
          <a:noFill/>
          <a:ln w="0">
            <a:solidFill>
              <a:schemeClr val="bg1">
                <a:lumMod val="50000"/>
              </a:schemeClr>
            </a:solidFill>
          </a:ln>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5885954" y="157316"/>
            <a:ext cx="6253635" cy="261610"/>
          </a:xfrm>
          <a:prstGeom prst="rect">
            <a:avLst/>
          </a:prstGeom>
          <a:noFill/>
        </p:spPr>
        <p:txBody>
          <a:bodyPr wrap="none" rtlCol="0">
            <a:spAutoFit/>
          </a:bodyPr>
          <a:lstStyle/>
          <a:p>
            <a:r>
              <a:rPr lang="en-US" sz="1100" dirty="0">
                <a:solidFill>
                  <a:schemeClr val="bg1"/>
                </a:solidFill>
                <a:latin typeface="Arial" panose="020B0604020202020204" pitchFamily="34" charset="0"/>
                <a:cs typeface="Arial" panose="020B0604020202020204" pitchFamily="34" charset="0"/>
              </a:rPr>
              <a:t>2017-06-22  12:30 UTC,  Aqua </a:t>
            </a:r>
            <a:r>
              <a:rPr lang="en-US" sz="1100" dirty="0" smtClean="0">
                <a:solidFill>
                  <a:schemeClr val="bg1"/>
                </a:solidFill>
                <a:latin typeface="Arial" panose="020B0604020202020204" pitchFamily="34" charset="0"/>
                <a:cs typeface="Arial" panose="020B0604020202020204" pitchFamily="34" charset="0"/>
              </a:rPr>
              <a:t>MODIS, sandwich of </a:t>
            </a:r>
            <a:r>
              <a:rPr lang="en-US" sz="1100" dirty="0">
                <a:solidFill>
                  <a:schemeClr val="bg1"/>
                </a:solidFill>
                <a:latin typeface="Arial" panose="020B0604020202020204" pitchFamily="34" charset="0"/>
                <a:cs typeface="Arial" panose="020B0604020202020204" pitchFamily="34" charset="0"/>
              </a:rPr>
              <a:t>band 1 (250m</a:t>
            </a:r>
            <a:r>
              <a:rPr lang="en-US" sz="1100" dirty="0" smtClean="0">
                <a:solidFill>
                  <a:schemeClr val="bg1"/>
                </a:solidFill>
                <a:latin typeface="Arial" panose="020B0604020202020204" pitchFamily="34" charset="0"/>
                <a:cs typeface="Arial" panose="020B0604020202020204" pitchFamily="34" charset="0"/>
              </a:rPr>
              <a:t>) and 31 (1 km),  </a:t>
            </a:r>
            <a:r>
              <a:rPr lang="en-US" sz="1100" dirty="0">
                <a:solidFill>
                  <a:schemeClr val="bg1"/>
                </a:solidFill>
                <a:latin typeface="Arial" panose="020B0604020202020204" pitchFamily="34" charset="0"/>
                <a:cs typeface="Arial" panose="020B0604020202020204" pitchFamily="34" charset="0"/>
              </a:rPr>
              <a:t>east </a:t>
            </a:r>
            <a:r>
              <a:rPr lang="en-US" sz="1100" dirty="0" smtClean="0">
                <a:solidFill>
                  <a:schemeClr val="bg1"/>
                </a:solidFill>
                <a:latin typeface="Arial" panose="020B0604020202020204" pitchFamily="34" charset="0"/>
                <a:cs typeface="Arial" panose="020B0604020202020204" pitchFamily="34" charset="0"/>
              </a:rPr>
              <a:t>Germany</a:t>
            </a:r>
            <a:endParaRPr lang="cs-CZ" sz="1100" dirty="0">
              <a:solidFill>
                <a:schemeClr val="bg1"/>
              </a:solidFill>
              <a:latin typeface="Arial" panose="020B0604020202020204" pitchFamily="34" charset="0"/>
              <a:cs typeface="Arial" panose="020B0604020202020204" pitchFamily="34" charset="0"/>
            </a:endParaRPr>
          </a:p>
        </p:txBody>
      </p:sp>
      <p:sp>
        <p:nvSpPr>
          <p:cNvPr id="5"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Cloud-top gravity waves </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58502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Cloud-top gravity waves </a:t>
            </a:r>
            <a:endParaRPr lang="en-US" sz="1400" b="1" dirty="0">
              <a:solidFill>
                <a:schemeClr val="bg1"/>
              </a:solidFill>
              <a:latin typeface="Arial" panose="020B0604020202020204" pitchFamily="34" charset="0"/>
              <a:cs typeface="Arial" panose="020B0604020202020204" pitchFamily="34" charset="0"/>
            </a:endParaRPr>
          </a:p>
        </p:txBody>
      </p:sp>
      <p:pic>
        <p:nvPicPr>
          <p:cNvPr id="4" name="Picture 2" descr="H:\VIIRS_I5_375m_detail_crop1200x800_177-207K.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12000" y="540000"/>
            <a:ext cx="9180003" cy="6120000"/>
          </a:xfrm>
          <a:prstGeom prst="rect">
            <a:avLst/>
          </a:prstGeom>
          <a:noFill/>
          <a:ln w="0">
            <a:solidFill>
              <a:schemeClr val="bg1">
                <a:lumMod val="50000"/>
              </a:schemeClr>
            </a:solidFill>
          </a:ln>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5370960" y="133931"/>
            <a:ext cx="6634244" cy="314683"/>
          </a:xfrm>
          <a:prstGeom prst="rect">
            <a:avLst/>
          </a:prstGeom>
          <a:noFill/>
          <a:ln w="0">
            <a:noFill/>
          </a:ln>
        </p:spPr>
        <p:txBody>
          <a:bodyPr wrap="square" lIns="108000" tIns="72000" rIns="108000" bIns="72000" rtlCol="0">
            <a:spAutoFit/>
          </a:bodyPr>
          <a:lstStyle/>
          <a:p>
            <a:r>
              <a:rPr lang="en-US" sz="1100" dirty="0" smtClean="0">
                <a:solidFill>
                  <a:schemeClr val="bg1"/>
                </a:solidFill>
                <a:latin typeface="Arial" panose="020B0604020202020204" pitchFamily="34" charset="0"/>
                <a:cs typeface="Arial" panose="020B0604020202020204" pitchFamily="34" charset="0"/>
              </a:rPr>
              <a:t>06 September 2016  02:57 UTC</a:t>
            </a:r>
            <a:r>
              <a:rPr lang="cs-CZ" sz="1100" dirty="0" smtClean="0">
                <a:solidFill>
                  <a:schemeClr val="bg1"/>
                </a:solidFill>
                <a:latin typeface="Arial" panose="020B0604020202020204" pitchFamily="34" charset="0"/>
                <a:cs typeface="Arial" panose="020B0604020202020204" pitchFamily="34" charset="0"/>
              </a:rPr>
              <a:t>, </a:t>
            </a:r>
            <a:r>
              <a:rPr lang="en-US" sz="1100" dirty="0" smtClean="0">
                <a:solidFill>
                  <a:schemeClr val="bg1"/>
                </a:solidFill>
                <a:latin typeface="Arial" panose="020B0604020202020204" pitchFamily="34" charset="0"/>
                <a:cs typeface="Arial" panose="020B0604020202020204" pitchFamily="34" charset="0"/>
              </a:rPr>
              <a:t>S-NPP VIIRS band I5 (BT 177-207K, 375m)</a:t>
            </a:r>
            <a:r>
              <a:rPr lang="cs-CZ" sz="1100" dirty="0" smtClean="0">
                <a:solidFill>
                  <a:schemeClr val="bg1"/>
                </a:solidFill>
                <a:latin typeface="Arial" panose="020B0604020202020204" pitchFamily="34" charset="0"/>
                <a:cs typeface="Arial" panose="020B0604020202020204" pitchFamily="34" charset="0"/>
              </a:rPr>
              <a:t>,  </a:t>
            </a:r>
            <a:r>
              <a:rPr lang="en-US" sz="1100" dirty="0" smtClean="0">
                <a:solidFill>
                  <a:schemeClr val="bg1"/>
                </a:solidFill>
                <a:latin typeface="Arial" panose="020B0604020202020204" pitchFamily="34" charset="0"/>
                <a:cs typeface="Arial" panose="020B0604020202020204" pitchFamily="34" charset="0"/>
              </a:rPr>
              <a:t>Mauretania and Senegal</a:t>
            </a:r>
            <a:endParaRPr lang="cs-CZ" sz="1100"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51302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72840" y="1864425"/>
            <a:ext cx="6655989" cy="2123658"/>
          </a:xfrm>
          <a:prstGeom prst="rect">
            <a:avLst/>
          </a:prstGeom>
          <a:noFill/>
        </p:spPr>
        <p:txBody>
          <a:bodyPr wrap="none" rtlCol="0">
            <a:spAutoFit/>
          </a:bodyPr>
          <a:lstStyle/>
          <a:p>
            <a:r>
              <a:rPr lang="en-US" sz="1600" b="1" smtClean="0">
                <a:solidFill>
                  <a:schemeClr val="bg1"/>
                </a:solidFill>
                <a:latin typeface="Arial" panose="020B0604020202020204" pitchFamily="34" charset="0"/>
                <a:cs typeface="Arial" panose="020B0604020202020204" pitchFamily="34" charset="0"/>
              </a:rPr>
              <a:t>Cold ring as a result of strong cloud-top gravity wave?</a:t>
            </a:r>
          </a:p>
          <a:p>
            <a:endParaRPr lang="en-US">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smtClean="0">
                <a:solidFill>
                  <a:schemeClr val="bg1"/>
                </a:solidFill>
                <a:latin typeface="Arial" panose="020B0604020202020204" pitchFamily="34" charset="0"/>
                <a:cs typeface="Arial" panose="020B0604020202020204" pitchFamily="34" charset="0"/>
              </a:rPr>
              <a:t>20 June 2013  16:55 – 17:22 UTC</a:t>
            </a:r>
          </a:p>
          <a:p>
            <a:pPr marL="285750" indent="-285750">
              <a:buFont typeface="Arial" panose="020B0604020202020204" pitchFamily="34" charset="0"/>
              <a:buChar char="•"/>
            </a:pPr>
            <a:endParaRPr lang="en-US" sz="14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solidFill>
                  <a:schemeClr val="bg1"/>
                </a:solidFill>
                <a:latin typeface="Arial" panose="020B0604020202020204" pitchFamily="34" charset="0"/>
                <a:cs typeface="Arial" panose="020B0604020202020204" pitchFamily="34" charset="0"/>
              </a:rPr>
              <a:t>data from </a:t>
            </a:r>
            <a:r>
              <a:rPr lang="en-US" sz="1400" smtClean="0">
                <a:solidFill>
                  <a:schemeClr val="bg1"/>
                </a:solidFill>
                <a:latin typeface="Arial" panose="020B0604020202020204" pitchFamily="34" charset="0"/>
                <a:cs typeface="Arial" panose="020B0604020202020204" pitchFamily="34" charset="0"/>
              </a:rPr>
              <a:t>2.5-minute </a:t>
            </a:r>
            <a:r>
              <a:rPr lang="cs-CZ" sz="1400" smtClean="0">
                <a:solidFill>
                  <a:schemeClr val="bg1"/>
                </a:solidFill>
                <a:latin typeface="Arial" panose="020B0604020202020204" pitchFamily="34" charset="0"/>
                <a:cs typeface="Arial" panose="020B0604020202020204" pitchFamily="34" charset="0"/>
              </a:rPr>
              <a:t>„</a:t>
            </a:r>
            <a:r>
              <a:rPr lang="en-US" sz="1400" smtClean="0">
                <a:solidFill>
                  <a:schemeClr val="bg1"/>
                </a:solidFill>
                <a:latin typeface="Arial" panose="020B0604020202020204" pitchFamily="34" charset="0"/>
                <a:cs typeface="Arial" panose="020B0604020202020204" pitchFamily="34" charset="0"/>
              </a:rPr>
              <a:t>super-rapid scan</a:t>
            </a:r>
            <a:r>
              <a:rPr lang="cs-CZ" sz="1400" smtClean="0">
                <a:solidFill>
                  <a:schemeClr val="bg1"/>
                </a:solidFill>
                <a:latin typeface="Arial" panose="020B0604020202020204" pitchFamily="34" charset="0"/>
                <a:cs typeface="Arial" panose="020B0604020202020204" pitchFamily="34" charset="0"/>
              </a:rPr>
              <a:t>“</a:t>
            </a:r>
            <a:r>
              <a:rPr lang="en-US" sz="1400" smtClean="0">
                <a:solidFill>
                  <a:schemeClr val="bg1"/>
                </a:solidFill>
                <a:latin typeface="Arial" panose="020B0604020202020204" pitchFamily="34" charset="0"/>
                <a:cs typeface="Arial" panose="020B0604020202020204" pitchFamily="34" charset="0"/>
              </a:rPr>
              <a:t> experiment with Meteosat-8 (MSG-1) </a:t>
            </a:r>
          </a:p>
          <a:p>
            <a:pPr marL="285750" indent="-285750">
              <a:buFont typeface="Arial" panose="020B0604020202020204" pitchFamily="34" charset="0"/>
              <a:buChar char="•"/>
            </a:pPr>
            <a:endParaRPr lang="en-US" sz="14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solidFill>
                  <a:schemeClr val="bg1"/>
                </a:solidFill>
                <a:latin typeface="Arial" panose="020B0604020202020204" pitchFamily="34" charset="0"/>
                <a:cs typeface="Arial" panose="020B0604020202020204" pitchFamily="34" charset="0"/>
              </a:rPr>
              <a:t>i</a:t>
            </a:r>
            <a:r>
              <a:rPr lang="en-US" sz="1400" smtClean="0">
                <a:solidFill>
                  <a:schemeClr val="bg1"/>
                </a:solidFill>
                <a:latin typeface="Arial" panose="020B0604020202020204" pitchFamily="34" charset="0"/>
                <a:cs typeface="Arial" panose="020B0604020202020204" pitchFamily="34" charset="0"/>
              </a:rPr>
              <a:t>n compliance with storm-tops modelling by prof. Pao Wang</a:t>
            </a:r>
          </a:p>
          <a:p>
            <a:pPr marL="285750" indent="-285750">
              <a:buFont typeface="Arial" panose="020B0604020202020204" pitchFamily="34" charset="0"/>
              <a:buChar char="•"/>
            </a:pPr>
            <a:endParaRPr lang="en-US" sz="14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smtClean="0">
                <a:solidFill>
                  <a:schemeClr val="bg1"/>
                </a:solidFill>
                <a:latin typeface="Arial" panose="020B0604020202020204" pitchFamily="34" charset="0"/>
                <a:cs typeface="Arial" panose="020B0604020202020204" pitchFamily="34" charset="0"/>
              </a:rPr>
              <a:t>not all the cold rings have to originate by this mechanism, other possibilities?</a:t>
            </a:r>
            <a:endParaRPr lang="en-US" sz="1400" dirty="0" smtClean="0">
              <a:solidFill>
                <a:schemeClr val="bg1"/>
              </a:solidFill>
              <a:latin typeface="Arial" panose="020B0604020202020204" pitchFamily="34" charset="0"/>
              <a:cs typeface="Arial" panose="020B0604020202020204" pitchFamily="34" charset="0"/>
            </a:endParaRPr>
          </a:p>
        </p:txBody>
      </p:sp>
      <p:sp>
        <p:nvSpPr>
          <p:cNvPr id="3"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Cloud-top gravity waves </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056358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Cloud-top gravity waves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pic>
        <p:nvPicPr>
          <p:cNvPr id="3" name="Picture 4" descr="O:\_ 20130620 new\elevated cold ring\sandwich HRV - IR10.8-BT\201306201702_sandwich HRV and IR10.8-BT.png"/>
          <p:cNvPicPr>
            <a:picLocks noChangeAspect="1" noChangeArrowheads="1"/>
          </p:cNvPicPr>
          <p:nvPr/>
        </p:nvPicPr>
        <p:blipFill>
          <a:blip r:embed="rId2" cstate="print"/>
          <a:srcRect/>
          <a:stretch>
            <a:fillRect/>
          </a:stretch>
        </p:blipFill>
        <p:spPr bwMode="auto">
          <a:xfrm>
            <a:off x="375301" y="634416"/>
            <a:ext cx="5321534" cy="3960000"/>
          </a:xfrm>
          <a:prstGeom prst="rect">
            <a:avLst/>
          </a:prstGeom>
          <a:noFill/>
          <a:ln w="0">
            <a:solidFill>
              <a:schemeClr val="bg1">
                <a:lumMod val="50000"/>
              </a:schemeClr>
            </a:solidFill>
          </a:ln>
        </p:spPr>
      </p:pic>
      <p:pic>
        <p:nvPicPr>
          <p:cNvPr id="4" name="Picture 4" descr="O:\_ 20130620 new\elevated cold ring\sandwich HRV - IR10.8-BT\201306201705_sandwich HRV and IR10.8-BT.png"/>
          <p:cNvPicPr>
            <a:picLocks noChangeAspect="1" noChangeArrowheads="1"/>
          </p:cNvPicPr>
          <p:nvPr/>
        </p:nvPicPr>
        <p:blipFill>
          <a:blip r:embed="rId3" cstate="print"/>
          <a:srcRect/>
          <a:stretch>
            <a:fillRect/>
          </a:stretch>
        </p:blipFill>
        <p:spPr bwMode="auto">
          <a:xfrm>
            <a:off x="6444901" y="2556000"/>
            <a:ext cx="5321535" cy="3960000"/>
          </a:xfrm>
          <a:prstGeom prst="rect">
            <a:avLst/>
          </a:prstGeom>
          <a:noFill/>
          <a:ln w="0">
            <a:solidFill>
              <a:schemeClr val="bg1">
                <a:lumMod val="50000"/>
              </a:schemeClr>
            </a:solidFill>
          </a:ln>
        </p:spPr>
      </p:pic>
      <p:cxnSp>
        <p:nvCxnSpPr>
          <p:cNvPr id="5" name="Přímá spojovací šipka 17"/>
          <p:cNvCxnSpPr/>
          <p:nvPr/>
        </p:nvCxnSpPr>
        <p:spPr bwMode="auto">
          <a:xfrm flipH="1">
            <a:off x="3263704" y="1574761"/>
            <a:ext cx="4240862" cy="1065647"/>
          </a:xfrm>
          <a:prstGeom prst="straightConnector1">
            <a:avLst/>
          </a:prstGeom>
          <a:solidFill>
            <a:schemeClr val="accent1"/>
          </a:solidFill>
          <a:ln w="9525" cap="flat" cmpd="sng" algn="ctr">
            <a:solidFill>
              <a:srgbClr val="FFFFCC"/>
            </a:solidFill>
            <a:prstDash val="solid"/>
            <a:round/>
            <a:headEnd type="none" w="med" len="med"/>
            <a:tailEnd type="stealth" w="med" len="lg"/>
          </a:ln>
          <a:effectLst/>
        </p:spPr>
      </p:cxnSp>
      <p:sp>
        <p:nvSpPr>
          <p:cNvPr id="6" name="TextovéPole 5"/>
          <p:cNvSpPr txBox="1"/>
          <p:nvPr/>
        </p:nvSpPr>
        <p:spPr>
          <a:xfrm>
            <a:off x="6887782" y="1171837"/>
            <a:ext cx="3738178" cy="861774"/>
          </a:xfrm>
          <a:prstGeom prst="rect">
            <a:avLst/>
          </a:prstGeom>
          <a:solidFill>
            <a:srgbClr val="002060"/>
          </a:solidFill>
          <a:ln w="6350">
            <a:solidFill>
              <a:srgbClr val="FFFFCC"/>
            </a:solidFill>
          </a:ln>
        </p:spPr>
        <p:txBody>
          <a:bodyPr wrap="square" rtlCol="0">
            <a:spAutoFit/>
          </a:bodyPr>
          <a:lstStyle/>
          <a:p>
            <a:pPr algn="just"/>
            <a:r>
              <a:rPr lang="en-US" sz="1000" dirty="0" smtClean="0">
                <a:solidFill>
                  <a:schemeClr val="bg1"/>
                </a:solidFill>
                <a:latin typeface="Arial" panose="020B0604020202020204" pitchFamily="34" charset="0"/>
                <a:cs typeface="Arial" panose="020B0604020202020204" pitchFamily="34" charset="0"/>
              </a:rPr>
              <a:t>Previous overshooting top in this area (16:55 – 17:00 UTC) has formed this feature, resembling an elevated, flat "pancake cloud". </a:t>
            </a:r>
            <a:r>
              <a:rPr lang="en-US" sz="1000" dirty="0">
                <a:solidFill>
                  <a:schemeClr val="bg1"/>
                </a:solidFill>
                <a:latin typeface="Arial" panose="020B0604020202020204" pitchFamily="34" charset="0"/>
                <a:cs typeface="Arial" panose="020B0604020202020204" pitchFamily="34" charset="0"/>
              </a:rPr>
              <a:t>T</a:t>
            </a:r>
            <a:r>
              <a:rPr lang="en-US" sz="1000" dirty="0" smtClean="0">
                <a:solidFill>
                  <a:schemeClr val="bg1"/>
                </a:solidFill>
                <a:latin typeface="Arial" panose="020B0604020202020204" pitchFamily="34" charset="0"/>
                <a:cs typeface="Arial" panose="020B0604020202020204" pitchFamily="34" charset="0"/>
              </a:rPr>
              <a:t>his feature was present in this single image only, and also its shadow differs by its shape from those being cast by regular overshooting tops.</a:t>
            </a:r>
            <a:endParaRPr lang="en-US" sz="1000" dirty="0">
              <a:solidFill>
                <a:schemeClr val="bg1"/>
              </a:solidFill>
              <a:latin typeface="Arial" panose="020B0604020202020204" pitchFamily="34" charset="0"/>
              <a:cs typeface="Arial" panose="020B0604020202020204" pitchFamily="34" charset="0"/>
            </a:endParaRPr>
          </a:p>
        </p:txBody>
      </p:sp>
      <p:cxnSp>
        <p:nvCxnSpPr>
          <p:cNvPr id="7" name="Přímá spojovací šipka 26"/>
          <p:cNvCxnSpPr/>
          <p:nvPr/>
        </p:nvCxnSpPr>
        <p:spPr bwMode="auto">
          <a:xfrm flipV="1">
            <a:off x="5023262" y="4663440"/>
            <a:ext cx="3867520" cy="834836"/>
          </a:xfrm>
          <a:prstGeom prst="straightConnector1">
            <a:avLst/>
          </a:prstGeom>
          <a:solidFill>
            <a:schemeClr val="accent1"/>
          </a:solidFill>
          <a:ln w="9525" cap="flat" cmpd="sng" algn="ctr">
            <a:solidFill>
              <a:srgbClr val="FFFFCC"/>
            </a:solidFill>
            <a:prstDash val="solid"/>
            <a:round/>
            <a:headEnd type="none" w="med" len="med"/>
            <a:tailEnd type="stealth" w="med" len="lg"/>
          </a:ln>
          <a:effectLst/>
        </p:spPr>
      </p:cxnSp>
      <p:sp>
        <p:nvSpPr>
          <p:cNvPr id="8" name="TextovéPole 7"/>
          <p:cNvSpPr txBox="1"/>
          <p:nvPr/>
        </p:nvSpPr>
        <p:spPr>
          <a:xfrm>
            <a:off x="1505241" y="4973651"/>
            <a:ext cx="3929153" cy="1323439"/>
          </a:xfrm>
          <a:prstGeom prst="rect">
            <a:avLst/>
          </a:prstGeom>
          <a:solidFill>
            <a:srgbClr val="002060"/>
          </a:solidFill>
          <a:ln w="6350">
            <a:solidFill>
              <a:srgbClr val="FFFFCC"/>
            </a:solidFill>
          </a:ln>
        </p:spPr>
        <p:txBody>
          <a:bodyPr wrap="square" rtlCol="0">
            <a:spAutoFit/>
          </a:bodyPr>
          <a:lstStyle/>
          <a:p>
            <a:pPr algn="just"/>
            <a:r>
              <a:rPr lang="en-US" sz="1000" dirty="0" smtClean="0">
                <a:solidFill>
                  <a:schemeClr val="bg1"/>
                </a:solidFill>
                <a:latin typeface="Arial" panose="020B0604020202020204" pitchFamily="34" charset="0"/>
                <a:cs typeface="Arial" panose="020B0604020202020204" pitchFamily="34" charset="0"/>
              </a:rPr>
              <a:t>Just 2.5 minutes later, the "pancake cloud" is gone, and at its initial location we can see a cold gravity wave spreading outwards, resembling a rim of an impact crater (such as those on the Moon). At its center is a small elevated feature – either a new, transient overshooting top, or a remnant of the "pillar", initially connecting the pancake cloud with the storm top. The elevated rim can be seen also at 17:07, but not anymore afterwards, leaving only the cold ring, spreading further outwards, until dissipating. </a:t>
            </a:r>
            <a:endParaRPr lang="en-US" sz="1000" dirty="0">
              <a:solidFill>
                <a:schemeClr val="bg1"/>
              </a:solidFill>
              <a:latin typeface="Arial" panose="020B0604020202020204" pitchFamily="34" charset="0"/>
              <a:cs typeface="Arial" panose="020B0604020202020204" pitchFamily="34" charset="0"/>
            </a:endParaRPr>
          </a:p>
        </p:txBody>
      </p:sp>
      <p:sp>
        <p:nvSpPr>
          <p:cNvPr id="16" name="TextovéPole 15"/>
          <p:cNvSpPr txBox="1"/>
          <p:nvPr/>
        </p:nvSpPr>
        <p:spPr>
          <a:xfrm>
            <a:off x="4856577" y="634326"/>
            <a:ext cx="843501" cy="215444"/>
          </a:xfrm>
          <a:prstGeom prst="rect">
            <a:avLst/>
          </a:prstGeom>
          <a:solidFill>
            <a:srgbClr val="000000"/>
          </a:solidFill>
        </p:spPr>
        <p:txBody>
          <a:bodyPr wrap="none" rtlCol="0">
            <a:spAutoFit/>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800" b="0" i="0" u="none" strike="noStrike" kern="0" cap="none" spc="0" normalizeH="0" baseline="0" noProof="0" smtClean="0">
                <a:ln>
                  <a:noFill/>
                </a:ln>
                <a:solidFill>
                  <a:srgbClr val="FFFFCC"/>
                </a:solidFill>
                <a:effectLst/>
                <a:uLnTx/>
                <a:uFillTx/>
                <a:latin typeface="Verdana" pitchFamily="34" charset="0"/>
              </a:rPr>
              <a:t>17:02.5 </a:t>
            </a:r>
            <a:r>
              <a:rPr kumimoji="0" lang="en-US" sz="800" b="0" i="0" u="none" strike="noStrike" kern="0" cap="none" spc="0" normalizeH="0" baseline="0" noProof="0" dirty="0" smtClean="0">
                <a:ln>
                  <a:noFill/>
                </a:ln>
                <a:solidFill>
                  <a:srgbClr val="FFFFCC"/>
                </a:solidFill>
                <a:effectLst/>
                <a:uLnTx/>
                <a:uFillTx/>
                <a:latin typeface="Verdana" pitchFamily="34" charset="0"/>
              </a:rPr>
              <a:t>UTC</a:t>
            </a:r>
          </a:p>
        </p:txBody>
      </p:sp>
      <p:sp>
        <p:nvSpPr>
          <p:cNvPr id="17" name="TextovéPole 16"/>
          <p:cNvSpPr txBox="1"/>
          <p:nvPr/>
        </p:nvSpPr>
        <p:spPr>
          <a:xfrm>
            <a:off x="11026296" y="2556000"/>
            <a:ext cx="740908" cy="215444"/>
          </a:xfrm>
          <a:prstGeom prst="rect">
            <a:avLst/>
          </a:prstGeom>
          <a:solidFill>
            <a:srgbClr val="000000"/>
          </a:solidFill>
        </p:spPr>
        <p:txBody>
          <a:bodyPr wrap="none" rtlCol="0">
            <a:spAutoFit/>
          </a:body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sz="800" b="0" i="0" u="none" strike="noStrike" kern="0" cap="none" spc="0" normalizeH="0" baseline="0" noProof="0" dirty="0" smtClean="0">
                <a:ln>
                  <a:noFill/>
                </a:ln>
                <a:solidFill>
                  <a:srgbClr val="FFFFCC"/>
                </a:solidFill>
                <a:effectLst/>
                <a:uLnTx/>
                <a:uFillTx/>
                <a:latin typeface="Verdana" pitchFamily="34" charset="0"/>
              </a:rPr>
              <a:t>17:05 UTC</a:t>
            </a:r>
          </a:p>
        </p:txBody>
      </p:sp>
      <p:sp>
        <p:nvSpPr>
          <p:cNvPr id="18" name="TextovéPole 17"/>
          <p:cNvSpPr txBox="1"/>
          <p:nvPr/>
        </p:nvSpPr>
        <p:spPr>
          <a:xfrm>
            <a:off x="5277293" y="156008"/>
            <a:ext cx="1654620" cy="307777"/>
          </a:xfrm>
          <a:prstGeom prst="rect">
            <a:avLst/>
          </a:prstGeom>
          <a:noFill/>
        </p:spPr>
        <p:txBody>
          <a:bodyPr wrap="none" rtlCol="0">
            <a:spAutoFit/>
          </a:bodyPr>
          <a:lstStyle/>
          <a:p>
            <a:r>
              <a:rPr lang="en-US" sz="1400" b="1" smtClean="0">
                <a:solidFill>
                  <a:schemeClr val="bg1"/>
                </a:solidFill>
                <a:latin typeface="Arial" panose="020B0604020202020204" pitchFamily="34" charset="0"/>
                <a:cs typeface="Arial" panose="020B0604020202020204" pitchFamily="34" charset="0"/>
              </a:rPr>
              <a:t>What to look for?</a:t>
            </a:r>
            <a:endParaRPr lang="en-US" sz="1400" b="1"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679881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_ 20130620 new\elevated cold ring\HRV\201306201655_HRV.png"/>
          <p:cNvPicPr>
            <a:picLocks noChangeAspect="1" noChangeArrowheads="1"/>
          </p:cNvPicPr>
          <p:nvPr/>
        </p:nvPicPr>
        <p:blipFill>
          <a:blip r:embed="rId2" cstate="print"/>
          <a:srcRect/>
          <a:stretch>
            <a:fillRect/>
          </a:stretch>
        </p:blipFill>
        <p:spPr bwMode="auto">
          <a:xfrm>
            <a:off x="252000" y="900000"/>
            <a:ext cx="5805329" cy="4320000"/>
          </a:xfrm>
          <a:prstGeom prst="rect">
            <a:avLst/>
          </a:prstGeom>
          <a:noFill/>
          <a:ln w="0">
            <a:solidFill>
              <a:schemeClr val="bg1">
                <a:lumMod val="50000"/>
              </a:schemeClr>
            </a:solidFill>
          </a:ln>
        </p:spPr>
      </p:pic>
      <p:pic>
        <p:nvPicPr>
          <p:cNvPr id="3" name="Picture 4" descr="O:\_ 20130620 new\elevated cold ring\sandwich HRV - IR10.8-BT\201306201655_sandwich HRV and IR10.8-BT.png"/>
          <p:cNvPicPr>
            <a:picLocks noChangeAspect="1" noChangeArrowheads="1"/>
          </p:cNvPicPr>
          <p:nvPr/>
        </p:nvPicPr>
        <p:blipFill>
          <a:blip r:embed="rId3" cstate="print"/>
          <a:srcRect/>
          <a:stretch>
            <a:fillRect/>
          </a:stretch>
        </p:blipFill>
        <p:spPr bwMode="auto">
          <a:xfrm>
            <a:off x="6192000" y="900000"/>
            <a:ext cx="5805327" cy="4320000"/>
          </a:xfrm>
          <a:prstGeom prst="rect">
            <a:avLst/>
          </a:prstGeom>
          <a:noFill/>
          <a:ln w="0">
            <a:solidFill>
              <a:schemeClr val="bg1">
                <a:lumMod val="50000"/>
              </a:schemeClr>
            </a:solidFill>
          </a:ln>
        </p:spPr>
      </p:pic>
      <p:sp>
        <p:nvSpPr>
          <p:cNvPr id="4"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Cloud-top gravity waves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sp>
        <p:nvSpPr>
          <p:cNvPr id="5" name="TextovéPole 4"/>
          <p:cNvSpPr txBox="1"/>
          <p:nvPr/>
        </p:nvSpPr>
        <p:spPr>
          <a:xfrm>
            <a:off x="5654641" y="190274"/>
            <a:ext cx="907621" cy="246221"/>
          </a:xfrm>
          <a:prstGeom prst="rect">
            <a:avLst/>
          </a:prstGeom>
          <a:noFill/>
        </p:spPr>
        <p:txBody>
          <a:bodyPr wrap="none" rtlCol="0">
            <a:spAutoFit/>
          </a:bodyPr>
          <a:lstStyle/>
          <a:p>
            <a:r>
              <a:rPr lang="en-US" sz="1000" smtClean="0">
                <a:solidFill>
                  <a:schemeClr val="bg1"/>
                </a:solidFill>
                <a:latin typeface="Arial" panose="020B0604020202020204" pitchFamily="34" charset="0"/>
                <a:cs typeface="Arial" panose="020B0604020202020204" pitchFamily="34" charset="0"/>
              </a:rPr>
              <a:t>16:55.0 </a:t>
            </a:r>
            <a:r>
              <a:rPr lang="en-US" sz="1000" dirty="0" smtClean="0">
                <a:solidFill>
                  <a:schemeClr val="bg1"/>
                </a:solidFill>
                <a:latin typeface="Arial" panose="020B0604020202020204" pitchFamily="34" charset="0"/>
                <a:cs typeface="Arial" panose="020B0604020202020204" pitchFamily="34" charset="0"/>
              </a:rPr>
              <a:t>UTC</a:t>
            </a:r>
            <a:endParaRPr lang="en-US" sz="1000" dirty="0">
              <a:solidFill>
                <a:schemeClr val="bg1"/>
              </a:solidFill>
              <a:latin typeface="Arial" panose="020B0604020202020204" pitchFamily="34" charset="0"/>
              <a:cs typeface="Arial" panose="020B0604020202020204" pitchFamily="34" charset="0"/>
            </a:endParaRPr>
          </a:p>
        </p:txBody>
      </p:sp>
      <p:sp>
        <p:nvSpPr>
          <p:cNvPr id="7" name="Ovál 6"/>
          <p:cNvSpPr/>
          <p:nvPr/>
        </p:nvSpPr>
        <p:spPr>
          <a:xfrm>
            <a:off x="8852338" y="2877209"/>
            <a:ext cx="591207" cy="536026"/>
          </a:xfrm>
          <a:prstGeom prst="ellipse">
            <a:avLst/>
          </a:prstGeom>
          <a:noFill/>
          <a:ln w="25400">
            <a:solidFill>
              <a:schemeClr val="bg1">
                <a:alpha val="43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ovéPole 7"/>
          <p:cNvSpPr txBox="1"/>
          <p:nvPr/>
        </p:nvSpPr>
        <p:spPr>
          <a:xfrm>
            <a:off x="9112482" y="1710538"/>
            <a:ext cx="1713931" cy="246221"/>
          </a:xfrm>
          <a:prstGeom prst="rect">
            <a:avLst/>
          </a:prstGeom>
          <a:solidFill>
            <a:srgbClr val="202020">
              <a:alpha val="50000"/>
            </a:srgbClr>
          </a:solidFill>
        </p:spPr>
        <p:txBody>
          <a:bodyPr wrap="none" rtlCol="0">
            <a:spAutoFit/>
          </a:bodyPr>
          <a:lstStyle/>
          <a:p>
            <a:r>
              <a:rPr lang="en-US" sz="1000" dirty="0">
                <a:solidFill>
                  <a:schemeClr val="bg1">
                    <a:lumMod val="85000"/>
                  </a:schemeClr>
                </a:solidFill>
                <a:latin typeface="Arial" panose="020B0604020202020204" pitchFamily="34" charset="0"/>
                <a:cs typeface="Arial" panose="020B0604020202020204" pitchFamily="34" charset="0"/>
              </a:rPr>
              <a:t>f</a:t>
            </a:r>
            <a:r>
              <a:rPr lang="en-US" sz="1000" dirty="0" smtClean="0">
                <a:solidFill>
                  <a:schemeClr val="bg1">
                    <a:lumMod val="85000"/>
                  </a:schemeClr>
                </a:solidFill>
                <a:latin typeface="Arial" panose="020B0604020202020204" pitchFamily="34" charset="0"/>
                <a:cs typeface="Arial" panose="020B0604020202020204" pitchFamily="34" charset="0"/>
              </a:rPr>
              <a:t>ocus on the encircled area</a:t>
            </a:r>
          </a:p>
        </p:txBody>
      </p:sp>
    </p:spTree>
    <p:extLst>
      <p:ext uri="{BB962C8B-B14F-4D97-AF65-F5344CB8AC3E}">
        <p14:creationId xmlns:p14="http://schemas.microsoft.com/office/powerpoint/2010/main" val="41482255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Cloud-top gravity waves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sp>
        <p:nvSpPr>
          <p:cNvPr id="3" name="TextovéPole 2"/>
          <p:cNvSpPr txBox="1"/>
          <p:nvPr/>
        </p:nvSpPr>
        <p:spPr>
          <a:xfrm>
            <a:off x="5654641" y="190274"/>
            <a:ext cx="907621" cy="246221"/>
          </a:xfrm>
          <a:prstGeom prst="rect">
            <a:avLst/>
          </a:prstGeom>
          <a:noFill/>
        </p:spPr>
        <p:txBody>
          <a:bodyPr wrap="none" rtlCol="0">
            <a:spAutoFit/>
          </a:bodyPr>
          <a:lstStyle/>
          <a:p>
            <a:r>
              <a:rPr lang="en-US" sz="1000" smtClean="0">
                <a:solidFill>
                  <a:schemeClr val="bg1"/>
                </a:solidFill>
                <a:latin typeface="Arial" panose="020B0604020202020204" pitchFamily="34" charset="0"/>
                <a:cs typeface="Arial" panose="020B0604020202020204" pitchFamily="34" charset="0"/>
              </a:rPr>
              <a:t>16:57.5 </a:t>
            </a:r>
            <a:r>
              <a:rPr lang="en-US" sz="1000" dirty="0" smtClean="0">
                <a:solidFill>
                  <a:schemeClr val="bg1"/>
                </a:solidFill>
                <a:latin typeface="Arial" panose="020B0604020202020204" pitchFamily="34" charset="0"/>
                <a:cs typeface="Arial" panose="020B0604020202020204" pitchFamily="34" charset="0"/>
              </a:rPr>
              <a:t>UTC</a:t>
            </a:r>
            <a:endParaRPr lang="en-US" sz="1000" dirty="0">
              <a:solidFill>
                <a:schemeClr val="bg1"/>
              </a:solidFill>
              <a:latin typeface="Arial" panose="020B0604020202020204" pitchFamily="34" charset="0"/>
              <a:cs typeface="Arial" panose="020B0604020202020204" pitchFamily="34" charset="0"/>
            </a:endParaRPr>
          </a:p>
        </p:txBody>
      </p:sp>
      <p:pic>
        <p:nvPicPr>
          <p:cNvPr id="4" name="Picture 2" descr="O:\_ 20130620 new\elevated cold ring\HRV\201306201657_HRV.png"/>
          <p:cNvPicPr>
            <a:picLocks noChangeAspect="1" noChangeArrowheads="1"/>
          </p:cNvPicPr>
          <p:nvPr/>
        </p:nvPicPr>
        <p:blipFill>
          <a:blip r:embed="rId2" cstate="print"/>
          <a:srcRect/>
          <a:stretch>
            <a:fillRect/>
          </a:stretch>
        </p:blipFill>
        <p:spPr bwMode="auto">
          <a:xfrm>
            <a:off x="252000" y="900000"/>
            <a:ext cx="5805330" cy="4320000"/>
          </a:xfrm>
          <a:prstGeom prst="rect">
            <a:avLst/>
          </a:prstGeom>
          <a:noFill/>
          <a:ln w="0">
            <a:solidFill>
              <a:schemeClr val="bg1">
                <a:lumMod val="50000"/>
              </a:schemeClr>
            </a:solidFill>
          </a:ln>
        </p:spPr>
      </p:pic>
      <p:pic>
        <p:nvPicPr>
          <p:cNvPr id="5" name="Picture 4" descr="O:\_ 20130620 new\elevated cold ring\sandwich HRV - IR10.8-BT\201306201657_sandwich HRV and IR10.8-BT.png"/>
          <p:cNvPicPr>
            <a:picLocks noChangeAspect="1" noChangeArrowheads="1"/>
          </p:cNvPicPr>
          <p:nvPr/>
        </p:nvPicPr>
        <p:blipFill>
          <a:blip r:embed="rId3" cstate="print"/>
          <a:srcRect/>
          <a:stretch>
            <a:fillRect/>
          </a:stretch>
        </p:blipFill>
        <p:spPr bwMode="auto">
          <a:xfrm>
            <a:off x="6192000" y="900000"/>
            <a:ext cx="5805327" cy="4320000"/>
          </a:xfrm>
          <a:prstGeom prst="rect">
            <a:avLst/>
          </a:prstGeom>
          <a:noFill/>
          <a:ln w="0">
            <a:solidFill>
              <a:schemeClr val="bg1">
                <a:lumMod val="50000"/>
              </a:schemeClr>
            </a:solidFill>
          </a:ln>
        </p:spPr>
      </p:pic>
      <p:sp>
        <p:nvSpPr>
          <p:cNvPr id="8" name="Ovál 7"/>
          <p:cNvSpPr/>
          <p:nvPr/>
        </p:nvSpPr>
        <p:spPr>
          <a:xfrm>
            <a:off x="8852338" y="2877209"/>
            <a:ext cx="591207" cy="536026"/>
          </a:xfrm>
          <a:prstGeom prst="ellipse">
            <a:avLst/>
          </a:prstGeom>
          <a:noFill/>
          <a:ln w="25400">
            <a:solidFill>
              <a:schemeClr val="bg1">
                <a:alpha val="43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061550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_ 20130620 new\elevated cold ring\HRV\201306201700_HRV.png"/>
          <p:cNvPicPr>
            <a:picLocks noChangeAspect="1" noChangeArrowheads="1"/>
          </p:cNvPicPr>
          <p:nvPr/>
        </p:nvPicPr>
        <p:blipFill>
          <a:blip r:embed="rId2" cstate="print"/>
          <a:srcRect/>
          <a:stretch>
            <a:fillRect/>
          </a:stretch>
        </p:blipFill>
        <p:spPr bwMode="auto">
          <a:xfrm>
            <a:off x="252000" y="900000"/>
            <a:ext cx="5805328" cy="4320000"/>
          </a:xfrm>
          <a:prstGeom prst="rect">
            <a:avLst/>
          </a:prstGeom>
          <a:noFill/>
          <a:ln w="0">
            <a:solidFill>
              <a:schemeClr val="bg1">
                <a:lumMod val="50000"/>
              </a:schemeClr>
            </a:solidFill>
          </a:ln>
        </p:spPr>
      </p:pic>
      <p:pic>
        <p:nvPicPr>
          <p:cNvPr id="3" name="Picture 4" descr="O:\_ 20130620 new\elevated cold ring\sandwich HRV - IR10.8-BT\201306201700_sandwich HRV and IR10.8-BT.png"/>
          <p:cNvPicPr>
            <a:picLocks noChangeAspect="1" noChangeArrowheads="1"/>
          </p:cNvPicPr>
          <p:nvPr/>
        </p:nvPicPr>
        <p:blipFill>
          <a:blip r:embed="rId3" cstate="print"/>
          <a:srcRect/>
          <a:stretch>
            <a:fillRect/>
          </a:stretch>
        </p:blipFill>
        <p:spPr bwMode="auto">
          <a:xfrm>
            <a:off x="6192000" y="900000"/>
            <a:ext cx="5805331" cy="4320000"/>
          </a:xfrm>
          <a:prstGeom prst="rect">
            <a:avLst/>
          </a:prstGeom>
          <a:noFill/>
          <a:ln w="0">
            <a:solidFill>
              <a:schemeClr val="bg1">
                <a:lumMod val="50000"/>
              </a:schemeClr>
            </a:solidFill>
          </a:ln>
        </p:spPr>
      </p:pic>
      <p:sp>
        <p:nvSpPr>
          <p:cNvPr id="4" name="TextovéPole 3"/>
          <p:cNvSpPr txBox="1"/>
          <p:nvPr/>
        </p:nvSpPr>
        <p:spPr>
          <a:xfrm>
            <a:off x="5654641" y="190274"/>
            <a:ext cx="907621" cy="246221"/>
          </a:xfrm>
          <a:prstGeom prst="rect">
            <a:avLst/>
          </a:prstGeom>
          <a:noFill/>
        </p:spPr>
        <p:txBody>
          <a:bodyPr wrap="none" rtlCol="0">
            <a:spAutoFit/>
          </a:bodyPr>
          <a:lstStyle/>
          <a:p>
            <a:r>
              <a:rPr lang="en-US" sz="1000" smtClean="0">
                <a:solidFill>
                  <a:schemeClr val="bg1"/>
                </a:solidFill>
                <a:latin typeface="Arial" panose="020B0604020202020204" pitchFamily="34" charset="0"/>
                <a:cs typeface="Arial" panose="020B0604020202020204" pitchFamily="34" charset="0"/>
              </a:rPr>
              <a:t>17:00.0 </a:t>
            </a:r>
            <a:r>
              <a:rPr lang="en-US" sz="1000" dirty="0" smtClean="0">
                <a:solidFill>
                  <a:schemeClr val="bg1"/>
                </a:solidFill>
                <a:latin typeface="Arial" panose="020B0604020202020204" pitchFamily="34" charset="0"/>
                <a:cs typeface="Arial" panose="020B0604020202020204" pitchFamily="34" charset="0"/>
              </a:rPr>
              <a:t>UTC</a:t>
            </a:r>
            <a:endParaRPr lang="en-US" sz="1000" dirty="0">
              <a:solidFill>
                <a:schemeClr val="bg1"/>
              </a:solidFill>
              <a:latin typeface="Arial" panose="020B0604020202020204" pitchFamily="34" charset="0"/>
              <a:cs typeface="Arial" panose="020B0604020202020204" pitchFamily="34" charset="0"/>
            </a:endParaRPr>
          </a:p>
        </p:txBody>
      </p:sp>
      <p:sp>
        <p:nvSpPr>
          <p:cNvPr id="5"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Cloud-top gravity waves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sp>
        <p:nvSpPr>
          <p:cNvPr id="8" name="Ovál 7"/>
          <p:cNvSpPr/>
          <p:nvPr/>
        </p:nvSpPr>
        <p:spPr>
          <a:xfrm>
            <a:off x="8852338" y="2877209"/>
            <a:ext cx="591207" cy="536026"/>
          </a:xfrm>
          <a:prstGeom prst="ellipse">
            <a:avLst/>
          </a:prstGeom>
          <a:noFill/>
          <a:ln w="25400">
            <a:solidFill>
              <a:schemeClr val="bg1">
                <a:alpha val="43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594845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_ 20130620 new\elevated cold ring\HRV\201306201702_HRV.png"/>
          <p:cNvPicPr>
            <a:picLocks noChangeAspect="1" noChangeArrowheads="1"/>
          </p:cNvPicPr>
          <p:nvPr/>
        </p:nvPicPr>
        <p:blipFill>
          <a:blip r:embed="rId2" cstate="print"/>
          <a:srcRect/>
          <a:stretch>
            <a:fillRect/>
          </a:stretch>
        </p:blipFill>
        <p:spPr bwMode="auto">
          <a:xfrm>
            <a:off x="252000" y="900000"/>
            <a:ext cx="5805327" cy="4320000"/>
          </a:xfrm>
          <a:prstGeom prst="rect">
            <a:avLst/>
          </a:prstGeom>
          <a:noFill/>
          <a:ln w="0">
            <a:solidFill>
              <a:schemeClr val="bg1">
                <a:lumMod val="50000"/>
              </a:schemeClr>
            </a:solidFill>
          </a:ln>
        </p:spPr>
      </p:pic>
      <p:pic>
        <p:nvPicPr>
          <p:cNvPr id="3" name="Picture 4" descr="O:\_ 20130620 new\elevated cold ring\sandwich HRV - IR10.8-BT\201306201702_sandwich HRV and IR10.8-BT.png"/>
          <p:cNvPicPr>
            <a:picLocks noChangeAspect="1" noChangeArrowheads="1"/>
          </p:cNvPicPr>
          <p:nvPr/>
        </p:nvPicPr>
        <p:blipFill>
          <a:blip r:embed="rId3" cstate="print"/>
          <a:srcRect/>
          <a:stretch>
            <a:fillRect/>
          </a:stretch>
        </p:blipFill>
        <p:spPr bwMode="auto">
          <a:xfrm>
            <a:off x="6192000" y="900000"/>
            <a:ext cx="5805324" cy="4320000"/>
          </a:xfrm>
          <a:prstGeom prst="rect">
            <a:avLst/>
          </a:prstGeom>
          <a:noFill/>
          <a:ln w="0">
            <a:solidFill>
              <a:schemeClr val="bg1">
                <a:lumMod val="50000"/>
              </a:schemeClr>
            </a:solidFill>
          </a:ln>
        </p:spPr>
      </p:pic>
      <p:sp>
        <p:nvSpPr>
          <p:cNvPr id="4" name="TextovéPole 3"/>
          <p:cNvSpPr txBox="1"/>
          <p:nvPr/>
        </p:nvSpPr>
        <p:spPr>
          <a:xfrm>
            <a:off x="5654641" y="190274"/>
            <a:ext cx="907621" cy="246221"/>
          </a:xfrm>
          <a:prstGeom prst="rect">
            <a:avLst/>
          </a:prstGeom>
          <a:noFill/>
        </p:spPr>
        <p:txBody>
          <a:bodyPr wrap="none" rtlCol="0">
            <a:spAutoFit/>
          </a:bodyPr>
          <a:lstStyle/>
          <a:p>
            <a:r>
              <a:rPr lang="en-US" sz="1000" smtClean="0">
                <a:solidFill>
                  <a:schemeClr val="bg1"/>
                </a:solidFill>
                <a:latin typeface="Arial" panose="020B0604020202020204" pitchFamily="34" charset="0"/>
                <a:cs typeface="Arial" panose="020B0604020202020204" pitchFamily="34" charset="0"/>
              </a:rPr>
              <a:t>17:02.5 </a:t>
            </a:r>
            <a:r>
              <a:rPr lang="en-US" sz="1000" dirty="0" smtClean="0">
                <a:solidFill>
                  <a:schemeClr val="bg1"/>
                </a:solidFill>
                <a:latin typeface="Arial" panose="020B0604020202020204" pitchFamily="34" charset="0"/>
                <a:cs typeface="Arial" panose="020B0604020202020204" pitchFamily="34" charset="0"/>
              </a:rPr>
              <a:t>UTC</a:t>
            </a:r>
            <a:endParaRPr lang="en-US" sz="1000" dirty="0">
              <a:solidFill>
                <a:schemeClr val="bg1"/>
              </a:solidFill>
              <a:latin typeface="Arial" panose="020B0604020202020204" pitchFamily="34" charset="0"/>
              <a:cs typeface="Arial" panose="020B0604020202020204" pitchFamily="34" charset="0"/>
            </a:endParaRPr>
          </a:p>
        </p:txBody>
      </p:sp>
      <p:sp>
        <p:nvSpPr>
          <p:cNvPr id="5"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Cloud-top gravity waves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sp>
        <p:nvSpPr>
          <p:cNvPr id="7" name="Ovál 6"/>
          <p:cNvSpPr/>
          <p:nvPr/>
        </p:nvSpPr>
        <p:spPr>
          <a:xfrm>
            <a:off x="8852338" y="2877209"/>
            <a:ext cx="591207" cy="536026"/>
          </a:xfrm>
          <a:prstGeom prst="ellipse">
            <a:avLst/>
          </a:prstGeom>
          <a:noFill/>
          <a:ln w="25400">
            <a:solidFill>
              <a:schemeClr val="bg1">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7360169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_ 20130620 new\elevated cold ring\HRV\201306201705_HRV.png"/>
          <p:cNvPicPr>
            <a:picLocks noChangeAspect="1" noChangeArrowheads="1"/>
          </p:cNvPicPr>
          <p:nvPr/>
        </p:nvPicPr>
        <p:blipFill>
          <a:blip r:embed="rId2" cstate="print"/>
          <a:srcRect/>
          <a:stretch>
            <a:fillRect/>
          </a:stretch>
        </p:blipFill>
        <p:spPr bwMode="auto">
          <a:xfrm>
            <a:off x="252000" y="900000"/>
            <a:ext cx="5805329" cy="4320000"/>
          </a:xfrm>
          <a:prstGeom prst="rect">
            <a:avLst/>
          </a:prstGeom>
          <a:noFill/>
          <a:ln w="0">
            <a:solidFill>
              <a:schemeClr val="bg1">
                <a:lumMod val="50000"/>
              </a:schemeClr>
            </a:solidFill>
          </a:ln>
        </p:spPr>
      </p:pic>
      <p:pic>
        <p:nvPicPr>
          <p:cNvPr id="3" name="Picture 4" descr="O:\_ 20130620 new\elevated cold ring\sandwich HRV - IR10.8-BT\201306201705_sandwich HRV and IR10.8-BT.png"/>
          <p:cNvPicPr>
            <a:picLocks noChangeAspect="1" noChangeArrowheads="1"/>
          </p:cNvPicPr>
          <p:nvPr/>
        </p:nvPicPr>
        <p:blipFill>
          <a:blip r:embed="rId3" cstate="print"/>
          <a:srcRect/>
          <a:stretch>
            <a:fillRect/>
          </a:stretch>
        </p:blipFill>
        <p:spPr bwMode="auto">
          <a:xfrm>
            <a:off x="6192000" y="900000"/>
            <a:ext cx="5805327" cy="4320000"/>
          </a:xfrm>
          <a:prstGeom prst="rect">
            <a:avLst/>
          </a:prstGeom>
          <a:noFill/>
          <a:ln w="0">
            <a:solidFill>
              <a:schemeClr val="bg1">
                <a:lumMod val="50000"/>
              </a:schemeClr>
            </a:solidFill>
          </a:ln>
        </p:spPr>
      </p:pic>
      <p:sp>
        <p:nvSpPr>
          <p:cNvPr id="5" name="TextovéPole 4"/>
          <p:cNvSpPr txBox="1"/>
          <p:nvPr/>
        </p:nvSpPr>
        <p:spPr>
          <a:xfrm>
            <a:off x="5654641" y="190274"/>
            <a:ext cx="907621" cy="246221"/>
          </a:xfrm>
          <a:prstGeom prst="rect">
            <a:avLst/>
          </a:prstGeom>
          <a:noFill/>
        </p:spPr>
        <p:txBody>
          <a:bodyPr wrap="none" rtlCol="0">
            <a:spAutoFit/>
          </a:bodyPr>
          <a:lstStyle/>
          <a:p>
            <a:r>
              <a:rPr lang="en-US" sz="1000" smtClean="0">
                <a:solidFill>
                  <a:schemeClr val="bg1"/>
                </a:solidFill>
                <a:latin typeface="Arial" panose="020B0604020202020204" pitchFamily="34" charset="0"/>
                <a:cs typeface="Arial" panose="020B0604020202020204" pitchFamily="34" charset="0"/>
              </a:rPr>
              <a:t>17:05.0 </a:t>
            </a:r>
            <a:r>
              <a:rPr lang="en-US" sz="1000" dirty="0" smtClean="0">
                <a:solidFill>
                  <a:schemeClr val="bg1"/>
                </a:solidFill>
                <a:latin typeface="Arial" panose="020B0604020202020204" pitchFamily="34" charset="0"/>
                <a:cs typeface="Arial" panose="020B0604020202020204" pitchFamily="34" charset="0"/>
              </a:rPr>
              <a:t>UTC</a:t>
            </a:r>
            <a:endParaRPr lang="en-US" sz="1000" dirty="0">
              <a:solidFill>
                <a:schemeClr val="bg1"/>
              </a:solidFill>
              <a:latin typeface="Arial" panose="020B0604020202020204" pitchFamily="34" charset="0"/>
              <a:cs typeface="Arial" panose="020B0604020202020204" pitchFamily="34" charset="0"/>
            </a:endParaRPr>
          </a:p>
        </p:txBody>
      </p:sp>
      <p:sp>
        <p:nvSpPr>
          <p:cNvPr id="6"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Cloud-top gravity waves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617209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_ 20130620 new\elevated cold ring\HRV\201306201707_HRV.png"/>
          <p:cNvPicPr>
            <a:picLocks noChangeAspect="1" noChangeArrowheads="1"/>
          </p:cNvPicPr>
          <p:nvPr/>
        </p:nvPicPr>
        <p:blipFill>
          <a:blip r:embed="rId2" cstate="print"/>
          <a:srcRect/>
          <a:stretch>
            <a:fillRect/>
          </a:stretch>
        </p:blipFill>
        <p:spPr bwMode="auto">
          <a:xfrm>
            <a:off x="252000" y="900000"/>
            <a:ext cx="5805326" cy="4320000"/>
          </a:xfrm>
          <a:prstGeom prst="rect">
            <a:avLst/>
          </a:prstGeom>
          <a:noFill/>
          <a:ln w="0">
            <a:solidFill>
              <a:schemeClr val="bg1">
                <a:lumMod val="50000"/>
              </a:schemeClr>
            </a:solidFill>
          </a:ln>
        </p:spPr>
      </p:pic>
      <p:pic>
        <p:nvPicPr>
          <p:cNvPr id="3" name="Picture 4" descr="O:\_ 20130620 new\elevated cold ring\sandwich HRV - IR10.8-BT\201306201707_sandwich HRV and IR10.8-BT.png"/>
          <p:cNvPicPr>
            <a:picLocks noChangeAspect="1" noChangeArrowheads="1"/>
          </p:cNvPicPr>
          <p:nvPr/>
        </p:nvPicPr>
        <p:blipFill>
          <a:blip r:embed="rId3" cstate="print"/>
          <a:srcRect/>
          <a:stretch>
            <a:fillRect/>
          </a:stretch>
        </p:blipFill>
        <p:spPr bwMode="auto">
          <a:xfrm>
            <a:off x="6192000" y="900000"/>
            <a:ext cx="5805325" cy="4320000"/>
          </a:xfrm>
          <a:prstGeom prst="rect">
            <a:avLst/>
          </a:prstGeom>
          <a:noFill/>
          <a:ln w="0">
            <a:solidFill>
              <a:schemeClr val="bg1">
                <a:lumMod val="50000"/>
              </a:schemeClr>
            </a:solidFill>
          </a:ln>
        </p:spPr>
      </p:pic>
      <p:sp>
        <p:nvSpPr>
          <p:cNvPr id="5" name="TextovéPole 4"/>
          <p:cNvSpPr txBox="1"/>
          <p:nvPr/>
        </p:nvSpPr>
        <p:spPr>
          <a:xfrm>
            <a:off x="5654641" y="190274"/>
            <a:ext cx="907621" cy="246221"/>
          </a:xfrm>
          <a:prstGeom prst="rect">
            <a:avLst/>
          </a:prstGeom>
          <a:noFill/>
        </p:spPr>
        <p:txBody>
          <a:bodyPr wrap="none" rtlCol="0">
            <a:spAutoFit/>
          </a:bodyPr>
          <a:lstStyle/>
          <a:p>
            <a:r>
              <a:rPr lang="en-US" sz="1000" smtClean="0">
                <a:solidFill>
                  <a:schemeClr val="bg1"/>
                </a:solidFill>
                <a:latin typeface="Arial" panose="020B0604020202020204" pitchFamily="34" charset="0"/>
                <a:cs typeface="Arial" panose="020B0604020202020204" pitchFamily="34" charset="0"/>
              </a:rPr>
              <a:t>17:07.5 </a:t>
            </a:r>
            <a:r>
              <a:rPr lang="en-US" sz="1000" dirty="0" smtClean="0">
                <a:solidFill>
                  <a:schemeClr val="bg1"/>
                </a:solidFill>
                <a:latin typeface="Arial" panose="020B0604020202020204" pitchFamily="34" charset="0"/>
                <a:cs typeface="Arial" panose="020B0604020202020204" pitchFamily="34" charset="0"/>
              </a:rPr>
              <a:t>UTC</a:t>
            </a:r>
            <a:endParaRPr lang="en-US" sz="1000" dirty="0">
              <a:solidFill>
                <a:schemeClr val="bg1"/>
              </a:solidFill>
              <a:latin typeface="Arial" panose="020B0604020202020204" pitchFamily="34" charset="0"/>
              <a:cs typeface="Arial" panose="020B0604020202020204" pitchFamily="34" charset="0"/>
            </a:endParaRPr>
          </a:p>
        </p:txBody>
      </p:sp>
      <p:sp>
        <p:nvSpPr>
          <p:cNvPr id="6"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Cloud-top gravity waves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332672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_ 20130620 new\elevated cold ring\HRV\201306201710_HRV.png"/>
          <p:cNvPicPr>
            <a:picLocks noChangeAspect="1" noChangeArrowheads="1"/>
          </p:cNvPicPr>
          <p:nvPr/>
        </p:nvPicPr>
        <p:blipFill>
          <a:blip r:embed="rId2" cstate="print"/>
          <a:srcRect/>
          <a:stretch>
            <a:fillRect/>
          </a:stretch>
        </p:blipFill>
        <p:spPr bwMode="auto">
          <a:xfrm>
            <a:off x="252000" y="900000"/>
            <a:ext cx="5805330" cy="4320000"/>
          </a:xfrm>
          <a:prstGeom prst="rect">
            <a:avLst/>
          </a:prstGeom>
          <a:noFill/>
          <a:ln w="0">
            <a:solidFill>
              <a:schemeClr val="bg1">
                <a:lumMod val="50000"/>
              </a:schemeClr>
            </a:solidFill>
          </a:ln>
        </p:spPr>
      </p:pic>
      <p:pic>
        <p:nvPicPr>
          <p:cNvPr id="3" name="Picture 4" descr="O:\_ 20130620 new\elevated cold ring\sandwich HRV - IR10.8-BT\201306201710_sandwich HRV and IR10.8-BT.png"/>
          <p:cNvPicPr>
            <a:picLocks noChangeAspect="1" noChangeArrowheads="1"/>
          </p:cNvPicPr>
          <p:nvPr/>
        </p:nvPicPr>
        <p:blipFill>
          <a:blip r:embed="rId3" cstate="print"/>
          <a:srcRect/>
          <a:stretch>
            <a:fillRect/>
          </a:stretch>
        </p:blipFill>
        <p:spPr bwMode="auto">
          <a:xfrm>
            <a:off x="6192000" y="900000"/>
            <a:ext cx="5805325" cy="4320000"/>
          </a:xfrm>
          <a:prstGeom prst="rect">
            <a:avLst/>
          </a:prstGeom>
          <a:noFill/>
          <a:ln w="0">
            <a:solidFill>
              <a:schemeClr val="bg1">
                <a:lumMod val="50000"/>
              </a:schemeClr>
            </a:solidFill>
          </a:ln>
        </p:spPr>
      </p:pic>
      <p:sp>
        <p:nvSpPr>
          <p:cNvPr id="5" name="TextovéPole 4"/>
          <p:cNvSpPr txBox="1"/>
          <p:nvPr/>
        </p:nvSpPr>
        <p:spPr>
          <a:xfrm>
            <a:off x="5654641" y="190274"/>
            <a:ext cx="907621" cy="246221"/>
          </a:xfrm>
          <a:prstGeom prst="rect">
            <a:avLst/>
          </a:prstGeom>
          <a:noFill/>
        </p:spPr>
        <p:txBody>
          <a:bodyPr wrap="none" rtlCol="0">
            <a:spAutoFit/>
          </a:bodyPr>
          <a:lstStyle/>
          <a:p>
            <a:r>
              <a:rPr lang="en-US" sz="1000" smtClean="0">
                <a:solidFill>
                  <a:schemeClr val="bg1"/>
                </a:solidFill>
                <a:latin typeface="Arial" panose="020B0604020202020204" pitchFamily="34" charset="0"/>
                <a:cs typeface="Arial" panose="020B0604020202020204" pitchFamily="34" charset="0"/>
              </a:rPr>
              <a:t>17:10.0 </a:t>
            </a:r>
            <a:r>
              <a:rPr lang="en-US" sz="1000" dirty="0" smtClean="0">
                <a:solidFill>
                  <a:schemeClr val="bg1"/>
                </a:solidFill>
                <a:latin typeface="Arial" panose="020B0604020202020204" pitchFamily="34" charset="0"/>
                <a:cs typeface="Arial" panose="020B0604020202020204" pitchFamily="34" charset="0"/>
              </a:rPr>
              <a:t>UTC</a:t>
            </a:r>
            <a:endParaRPr lang="en-US" sz="1000" dirty="0">
              <a:solidFill>
                <a:schemeClr val="bg1"/>
              </a:solidFill>
              <a:latin typeface="Arial" panose="020B0604020202020204" pitchFamily="34" charset="0"/>
              <a:cs typeface="Arial" panose="020B0604020202020204" pitchFamily="34" charset="0"/>
            </a:endParaRPr>
          </a:p>
        </p:txBody>
      </p:sp>
      <p:sp>
        <p:nvSpPr>
          <p:cNvPr id="6"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Cloud-top gravity waves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704828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_ 20130620 new\elevated cold ring\HRV\201306201712_HRV.png"/>
          <p:cNvPicPr>
            <a:picLocks noChangeAspect="1" noChangeArrowheads="1"/>
          </p:cNvPicPr>
          <p:nvPr/>
        </p:nvPicPr>
        <p:blipFill>
          <a:blip r:embed="rId2" cstate="print"/>
          <a:srcRect/>
          <a:stretch>
            <a:fillRect/>
          </a:stretch>
        </p:blipFill>
        <p:spPr bwMode="auto">
          <a:xfrm>
            <a:off x="252000" y="900000"/>
            <a:ext cx="5805330" cy="4320000"/>
          </a:xfrm>
          <a:prstGeom prst="rect">
            <a:avLst/>
          </a:prstGeom>
          <a:noFill/>
          <a:ln w="0">
            <a:solidFill>
              <a:schemeClr val="bg1">
                <a:lumMod val="50000"/>
              </a:schemeClr>
            </a:solidFill>
          </a:ln>
        </p:spPr>
      </p:pic>
      <p:pic>
        <p:nvPicPr>
          <p:cNvPr id="3" name="Picture 4" descr="O:\_ 20130620 new\elevated cold ring\sandwich HRV - IR10.8-BT\201306201712_sandwich HRV and IR10.8-BT.png"/>
          <p:cNvPicPr>
            <a:picLocks noChangeAspect="1" noChangeArrowheads="1"/>
          </p:cNvPicPr>
          <p:nvPr/>
        </p:nvPicPr>
        <p:blipFill>
          <a:blip r:embed="rId3" cstate="print"/>
          <a:srcRect/>
          <a:stretch>
            <a:fillRect/>
          </a:stretch>
        </p:blipFill>
        <p:spPr bwMode="auto">
          <a:xfrm>
            <a:off x="6192000" y="900000"/>
            <a:ext cx="5805324" cy="4320000"/>
          </a:xfrm>
          <a:prstGeom prst="rect">
            <a:avLst/>
          </a:prstGeom>
          <a:noFill/>
          <a:ln w="0">
            <a:solidFill>
              <a:schemeClr val="bg1">
                <a:lumMod val="50000"/>
              </a:schemeClr>
            </a:solidFill>
          </a:ln>
        </p:spPr>
      </p:pic>
      <p:sp>
        <p:nvSpPr>
          <p:cNvPr id="5" name="TextovéPole 4"/>
          <p:cNvSpPr txBox="1"/>
          <p:nvPr/>
        </p:nvSpPr>
        <p:spPr>
          <a:xfrm>
            <a:off x="5654641" y="190274"/>
            <a:ext cx="907621" cy="246221"/>
          </a:xfrm>
          <a:prstGeom prst="rect">
            <a:avLst/>
          </a:prstGeom>
          <a:noFill/>
        </p:spPr>
        <p:txBody>
          <a:bodyPr wrap="none" rtlCol="0">
            <a:spAutoFit/>
          </a:bodyPr>
          <a:lstStyle/>
          <a:p>
            <a:r>
              <a:rPr lang="en-US" sz="1000" smtClean="0">
                <a:solidFill>
                  <a:schemeClr val="bg1"/>
                </a:solidFill>
                <a:latin typeface="Arial" panose="020B0604020202020204" pitchFamily="34" charset="0"/>
                <a:cs typeface="Arial" panose="020B0604020202020204" pitchFamily="34" charset="0"/>
              </a:rPr>
              <a:t>17:12.5 </a:t>
            </a:r>
            <a:r>
              <a:rPr lang="en-US" sz="1000" dirty="0" smtClean="0">
                <a:solidFill>
                  <a:schemeClr val="bg1"/>
                </a:solidFill>
                <a:latin typeface="Arial" panose="020B0604020202020204" pitchFamily="34" charset="0"/>
                <a:cs typeface="Arial" panose="020B0604020202020204" pitchFamily="34" charset="0"/>
              </a:rPr>
              <a:t>UTC</a:t>
            </a:r>
            <a:endParaRPr lang="en-US" sz="1000" dirty="0">
              <a:solidFill>
                <a:schemeClr val="bg1"/>
              </a:solidFill>
              <a:latin typeface="Arial" panose="020B0604020202020204" pitchFamily="34" charset="0"/>
              <a:cs typeface="Arial" panose="020B0604020202020204" pitchFamily="34" charset="0"/>
            </a:endParaRPr>
          </a:p>
        </p:txBody>
      </p:sp>
      <p:sp>
        <p:nvSpPr>
          <p:cNvPr id="6"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Cloud-top gravity waves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812815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_ 20130620 new\elevated cold ring\HRV\201306201715_HRV.png"/>
          <p:cNvPicPr>
            <a:picLocks noChangeAspect="1" noChangeArrowheads="1"/>
          </p:cNvPicPr>
          <p:nvPr/>
        </p:nvPicPr>
        <p:blipFill>
          <a:blip r:embed="rId2" cstate="print"/>
          <a:srcRect/>
          <a:stretch>
            <a:fillRect/>
          </a:stretch>
        </p:blipFill>
        <p:spPr bwMode="auto">
          <a:xfrm>
            <a:off x="252000" y="900000"/>
            <a:ext cx="5805328" cy="4320000"/>
          </a:xfrm>
          <a:prstGeom prst="rect">
            <a:avLst/>
          </a:prstGeom>
          <a:noFill/>
          <a:ln w="0">
            <a:solidFill>
              <a:schemeClr val="bg1">
                <a:lumMod val="50000"/>
              </a:schemeClr>
            </a:solidFill>
          </a:ln>
        </p:spPr>
      </p:pic>
      <p:pic>
        <p:nvPicPr>
          <p:cNvPr id="3" name="Picture 4" descr="O:\_ 20130620 new\elevated cold ring\sandwich HRV - IR10.8-BT\201306201715_sandwich HRV and IR10.8-BT.png"/>
          <p:cNvPicPr>
            <a:picLocks noChangeAspect="1" noChangeArrowheads="1"/>
          </p:cNvPicPr>
          <p:nvPr/>
        </p:nvPicPr>
        <p:blipFill>
          <a:blip r:embed="rId3" cstate="print"/>
          <a:srcRect/>
          <a:stretch>
            <a:fillRect/>
          </a:stretch>
        </p:blipFill>
        <p:spPr bwMode="auto">
          <a:xfrm>
            <a:off x="6192000" y="900000"/>
            <a:ext cx="5805327" cy="4320000"/>
          </a:xfrm>
          <a:prstGeom prst="rect">
            <a:avLst/>
          </a:prstGeom>
          <a:noFill/>
          <a:ln w="0">
            <a:solidFill>
              <a:schemeClr val="bg1">
                <a:lumMod val="50000"/>
              </a:schemeClr>
            </a:solidFill>
          </a:ln>
        </p:spPr>
      </p:pic>
      <p:sp>
        <p:nvSpPr>
          <p:cNvPr id="5" name="TextovéPole 4"/>
          <p:cNvSpPr txBox="1"/>
          <p:nvPr/>
        </p:nvSpPr>
        <p:spPr>
          <a:xfrm>
            <a:off x="5654641" y="190274"/>
            <a:ext cx="907621" cy="246221"/>
          </a:xfrm>
          <a:prstGeom prst="rect">
            <a:avLst/>
          </a:prstGeom>
          <a:noFill/>
        </p:spPr>
        <p:txBody>
          <a:bodyPr wrap="none" rtlCol="0">
            <a:spAutoFit/>
          </a:bodyPr>
          <a:lstStyle/>
          <a:p>
            <a:r>
              <a:rPr lang="en-US" sz="1000" smtClean="0">
                <a:solidFill>
                  <a:schemeClr val="bg1"/>
                </a:solidFill>
                <a:latin typeface="Arial" panose="020B0604020202020204" pitchFamily="34" charset="0"/>
                <a:cs typeface="Arial" panose="020B0604020202020204" pitchFamily="34" charset="0"/>
              </a:rPr>
              <a:t>17:15.0 </a:t>
            </a:r>
            <a:r>
              <a:rPr lang="en-US" sz="1000" dirty="0" smtClean="0">
                <a:solidFill>
                  <a:schemeClr val="bg1"/>
                </a:solidFill>
                <a:latin typeface="Arial" panose="020B0604020202020204" pitchFamily="34" charset="0"/>
                <a:cs typeface="Arial" panose="020B0604020202020204" pitchFamily="34" charset="0"/>
              </a:rPr>
              <a:t>UTC</a:t>
            </a:r>
            <a:endParaRPr lang="en-US" sz="1000" dirty="0">
              <a:solidFill>
                <a:schemeClr val="bg1"/>
              </a:solidFill>
              <a:latin typeface="Arial" panose="020B0604020202020204" pitchFamily="34" charset="0"/>
              <a:cs typeface="Arial" panose="020B0604020202020204" pitchFamily="34" charset="0"/>
            </a:endParaRPr>
          </a:p>
        </p:txBody>
      </p:sp>
      <p:sp>
        <p:nvSpPr>
          <p:cNvPr id="6"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Cloud-top gravity waves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724230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_ 20130620 new\elevated cold ring\HRV\201306201717_HRV.png"/>
          <p:cNvPicPr>
            <a:picLocks noChangeAspect="1" noChangeArrowheads="1"/>
          </p:cNvPicPr>
          <p:nvPr/>
        </p:nvPicPr>
        <p:blipFill>
          <a:blip r:embed="rId2" cstate="print"/>
          <a:srcRect/>
          <a:stretch>
            <a:fillRect/>
          </a:stretch>
        </p:blipFill>
        <p:spPr bwMode="auto">
          <a:xfrm>
            <a:off x="252000" y="900000"/>
            <a:ext cx="5805328" cy="4320000"/>
          </a:xfrm>
          <a:prstGeom prst="rect">
            <a:avLst/>
          </a:prstGeom>
          <a:noFill/>
          <a:ln w="0">
            <a:solidFill>
              <a:schemeClr val="bg1">
                <a:lumMod val="50000"/>
              </a:schemeClr>
            </a:solidFill>
          </a:ln>
        </p:spPr>
      </p:pic>
      <p:pic>
        <p:nvPicPr>
          <p:cNvPr id="3" name="Picture 4" descr="O:\_ 20130620 new\elevated cold ring\sandwich HRV - IR10.8-BT\201306201717_sandwich HRV and IR10.8-BT.png"/>
          <p:cNvPicPr>
            <a:picLocks noChangeAspect="1" noChangeArrowheads="1"/>
          </p:cNvPicPr>
          <p:nvPr/>
        </p:nvPicPr>
        <p:blipFill>
          <a:blip r:embed="rId3" cstate="print"/>
          <a:srcRect/>
          <a:stretch>
            <a:fillRect/>
          </a:stretch>
        </p:blipFill>
        <p:spPr bwMode="auto">
          <a:xfrm>
            <a:off x="6192000" y="900000"/>
            <a:ext cx="5805327" cy="4320000"/>
          </a:xfrm>
          <a:prstGeom prst="rect">
            <a:avLst/>
          </a:prstGeom>
          <a:noFill/>
          <a:ln w="0">
            <a:solidFill>
              <a:schemeClr val="bg1">
                <a:lumMod val="50000"/>
              </a:schemeClr>
            </a:solidFill>
          </a:ln>
        </p:spPr>
      </p:pic>
      <p:sp>
        <p:nvSpPr>
          <p:cNvPr id="5" name="TextovéPole 4"/>
          <p:cNvSpPr txBox="1"/>
          <p:nvPr/>
        </p:nvSpPr>
        <p:spPr>
          <a:xfrm>
            <a:off x="5654641" y="190274"/>
            <a:ext cx="907621" cy="246221"/>
          </a:xfrm>
          <a:prstGeom prst="rect">
            <a:avLst/>
          </a:prstGeom>
          <a:noFill/>
        </p:spPr>
        <p:txBody>
          <a:bodyPr wrap="none" rtlCol="0">
            <a:spAutoFit/>
          </a:bodyPr>
          <a:lstStyle/>
          <a:p>
            <a:r>
              <a:rPr lang="en-US" sz="1000" smtClean="0">
                <a:solidFill>
                  <a:schemeClr val="bg1"/>
                </a:solidFill>
                <a:latin typeface="Arial" panose="020B0604020202020204" pitchFamily="34" charset="0"/>
                <a:cs typeface="Arial" panose="020B0604020202020204" pitchFamily="34" charset="0"/>
              </a:rPr>
              <a:t>17:17.5 </a:t>
            </a:r>
            <a:r>
              <a:rPr lang="en-US" sz="1000" dirty="0" smtClean="0">
                <a:solidFill>
                  <a:schemeClr val="bg1"/>
                </a:solidFill>
                <a:latin typeface="Arial" panose="020B0604020202020204" pitchFamily="34" charset="0"/>
                <a:cs typeface="Arial" panose="020B0604020202020204" pitchFamily="34" charset="0"/>
              </a:rPr>
              <a:t>UTC</a:t>
            </a:r>
            <a:endParaRPr lang="en-US" sz="1000" dirty="0">
              <a:solidFill>
                <a:schemeClr val="bg1"/>
              </a:solidFill>
              <a:latin typeface="Arial" panose="020B0604020202020204" pitchFamily="34" charset="0"/>
              <a:cs typeface="Arial" panose="020B0604020202020204" pitchFamily="34" charset="0"/>
            </a:endParaRPr>
          </a:p>
        </p:txBody>
      </p:sp>
      <p:sp>
        <p:nvSpPr>
          <p:cNvPr id="6"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Cloud-top gravity waves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476741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_ 20130620 new\elevated cold ring\HRV\201306201720_HRV.png"/>
          <p:cNvPicPr>
            <a:picLocks noChangeAspect="1" noChangeArrowheads="1"/>
          </p:cNvPicPr>
          <p:nvPr/>
        </p:nvPicPr>
        <p:blipFill>
          <a:blip r:embed="rId2" cstate="print"/>
          <a:srcRect/>
          <a:stretch>
            <a:fillRect/>
          </a:stretch>
        </p:blipFill>
        <p:spPr bwMode="auto">
          <a:xfrm>
            <a:off x="252000" y="900000"/>
            <a:ext cx="5805325" cy="4320000"/>
          </a:xfrm>
          <a:prstGeom prst="rect">
            <a:avLst/>
          </a:prstGeom>
          <a:noFill/>
          <a:ln w="0">
            <a:solidFill>
              <a:schemeClr val="bg1">
                <a:lumMod val="50000"/>
              </a:schemeClr>
            </a:solidFill>
          </a:ln>
        </p:spPr>
      </p:pic>
      <p:pic>
        <p:nvPicPr>
          <p:cNvPr id="3" name="Picture 4" descr="O:\_ 20130620 new\elevated cold ring\sandwich HRV - IR10.8-BT\201306201720_sandwich HRV and IR10.8-BT.png"/>
          <p:cNvPicPr>
            <a:picLocks noChangeAspect="1" noChangeArrowheads="1"/>
          </p:cNvPicPr>
          <p:nvPr/>
        </p:nvPicPr>
        <p:blipFill>
          <a:blip r:embed="rId3" cstate="print"/>
          <a:srcRect/>
          <a:stretch>
            <a:fillRect/>
          </a:stretch>
        </p:blipFill>
        <p:spPr bwMode="auto">
          <a:xfrm>
            <a:off x="6192000" y="900000"/>
            <a:ext cx="5805324" cy="4320000"/>
          </a:xfrm>
          <a:prstGeom prst="rect">
            <a:avLst/>
          </a:prstGeom>
          <a:noFill/>
          <a:ln w="0">
            <a:solidFill>
              <a:schemeClr val="bg1">
                <a:lumMod val="50000"/>
              </a:schemeClr>
            </a:solidFill>
          </a:ln>
        </p:spPr>
      </p:pic>
      <p:sp>
        <p:nvSpPr>
          <p:cNvPr id="5" name="TextovéPole 4"/>
          <p:cNvSpPr txBox="1"/>
          <p:nvPr/>
        </p:nvSpPr>
        <p:spPr>
          <a:xfrm>
            <a:off x="5654641" y="190274"/>
            <a:ext cx="907621" cy="246221"/>
          </a:xfrm>
          <a:prstGeom prst="rect">
            <a:avLst/>
          </a:prstGeom>
          <a:noFill/>
        </p:spPr>
        <p:txBody>
          <a:bodyPr wrap="none" rtlCol="0">
            <a:spAutoFit/>
          </a:bodyPr>
          <a:lstStyle/>
          <a:p>
            <a:r>
              <a:rPr lang="en-US" sz="1000" smtClean="0">
                <a:solidFill>
                  <a:schemeClr val="bg1"/>
                </a:solidFill>
                <a:latin typeface="Arial" panose="020B0604020202020204" pitchFamily="34" charset="0"/>
                <a:cs typeface="Arial" panose="020B0604020202020204" pitchFamily="34" charset="0"/>
              </a:rPr>
              <a:t>17:20.0 </a:t>
            </a:r>
            <a:r>
              <a:rPr lang="en-US" sz="1000" dirty="0" smtClean="0">
                <a:solidFill>
                  <a:schemeClr val="bg1"/>
                </a:solidFill>
                <a:latin typeface="Arial" panose="020B0604020202020204" pitchFamily="34" charset="0"/>
                <a:cs typeface="Arial" panose="020B0604020202020204" pitchFamily="34" charset="0"/>
              </a:rPr>
              <a:t>UTC</a:t>
            </a:r>
            <a:endParaRPr lang="en-US" sz="1000" dirty="0">
              <a:solidFill>
                <a:schemeClr val="bg1"/>
              </a:solidFill>
              <a:latin typeface="Arial" panose="020B0604020202020204" pitchFamily="34" charset="0"/>
              <a:cs typeface="Arial" panose="020B0604020202020204" pitchFamily="34" charset="0"/>
            </a:endParaRPr>
          </a:p>
        </p:txBody>
      </p:sp>
      <p:sp>
        <p:nvSpPr>
          <p:cNvPr id="6"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Cloud-top gravity waves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395997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_ 20130620 new\elevated cold ring\HRV\201306201722_HRV.png"/>
          <p:cNvPicPr>
            <a:picLocks noChangeAspect="1" noChangeArrowheads="1"/>
          </p:cNvPicPr>
          <p:nvPr/>
        </p:nvPicPr>
        <p:blipFill>
          <a:blip r:embed="rId2" cstate="print"/>
          <a:srcRect/>
          <a:stretch>
            <a:fillRect/>
          </a:stretch>
        </p:blipFill>
        <p:spPr bwMode="auto">
          <a:xfrm>
            <a:off x="252000" y="900000"/>
            <a:ext cx="5805330" cy="4320000"/>
          </a:xfrm>
          <a:prstGeom prst="rect">
            <a:avLst/>
          </a:prstGeom>
          <a:noFill/>
          <a:ln w="0">
            <a:solidFill>
              <a:schemeClr val="bg1">
                <a:lumMod val="50000"/>
              </a:schemeClr>
            </a:solidFill>
          </a:ln>
        </p:spPr>
      </p:pic>
      <p:pic>
        <p:nvPicPr>
          <p:cNvPr id="3" name="Picture 4" descr="O:\_ 20130620 new\elevated cold ring\sandwich HRV - IR10.8-BT\201306201722_sandwich HRV and IR10.8-BT.png"/>
          <p:cNvPicPr>
            <a:picLocks noChangeAspect="1" noChangeArrowheads="1"/>
          </p:cNvPicPr>
          <p:nvPr/>
        </p:nvPicPr>
        <p:blipFill>
          <a:blip r:embed="rId3" cstate="print"/>
          <a:srcRect/>
          <a:stretch>
            <a:fillRect/>
          </a:stretch>
        </p:blipFill>
        <p:spPr bwMode="auto">
          <a:xfrm>
            <a:off x="6192000" y="900000"/>
            <a:ext cx="5805325" cy="4320000"/>
          </a:xfrm>
          <a:prstGeom prst="rect">
            <a:avLst/>
          </a:prstGeom>
          <a:noFill/>
          <a:ln w="0">
            <a:solidFill>
              <a:schemeClr val="bg1">
                <a:lumMod val="50000"/>
              </a:schemeClr>
            </a:solidFill>
          </a:ln>
        </p:spPr>
      </p:pic>
      <p:sp>
        <p:nvSpPr>
          <p:cNvPr id="5" name="TextovéPole 4"/>
          <p:cNvSpPr txBox="1"/>
          <p:nvPr/>
        </p:nvSpPr>
        <p:spPr>
          <a:xfrm>
            <a:off x="5654641" y="190274"/>
            <a:ext cx="907621" cy="246221"/>
          </a:xfrm>
          <a:prstGeom prst="rect">
            <a:avLst/>
          </a:prstGeom>
          <a:noFill/>
        </p:spPr>
        <p:txBody>
          <a:bodyPr wrap="none" rtlCol="0">
            <a:spAutoFit/>
          </a:bodyPr>
          <a:lstStyle/>
          <a:p>
            <a:r>
              <a:rPr lang="en-US" sz="1000" smtClean="0">
                <a:solidFill>
                  <a:schemeClr val="bg1"/>
                </a:solidFill>
                <a:latin typeface="Arial" panose="020B0604020202020204" pitchFamily="34" charset="0"/>
                <a:cs typeface="Arial" panose="020B0604020202020204" pitchFamily="34" charset="0"/>
              </a:rPr>
              <a:t>17:22.5 </a:t>
            </a:r>
            <a:r>
              <a:rPr lang="en-US" sz="1000" dirty="0" smtClean="0">
                <a:solidFill>
                  <a:schemeClr val="bg1"/>
                </a:solidFill>
                <a:latin typeface="Arial" panose="020B0604020202020204" pitchFamily="34" charset="0"/>
                <a:cs typeface="Arial" panose="020B0604020202020204" pitchFamily="34" charset="0"/>
              </a:rPr>
              <a:t>UTC</a:t>
            </a:r>
            <a:endParaRPr lang="en-US" sz="1000" dirty="0">
              <a:solidFill>
                <a:schemeClr val="bg1"/>
              </a:solidFill>
              <a:latin typeface="Arial" panose="020B0604020202020204" pitchFamily="34" charset="0"/>
              <a:cs typeface="Arial" panose="020B0604020202020204" pitchFamily="34" charset="0"/>
            </a:endParaRPr>
          </a:p>
        </p:txBody>
      </p:sp>
      <p:sp>
        <p:nvSpPr>
          <p:cNvPr id="6"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90000"/>
                    <a:lumOff val="10000"/>
                  </a:schemeClr>
                </a:solidFill>
                <a:latin typeface="Arial" panose="020B0604020202020204" pitchFamily="34" charset="0"/>
                <a:cs typeface="Arial" panose="020B0604020202020204" pitchFamily="34" charset="0"/>
              </a:rPr>
              <a:t>Cloud-top gravity waves </a:t>
            </a:r>
            <a:endParaRPr lang="en-US" sz="1400" b="1" dirty="0">
              <a:solidFill>
                <a:schemeClr val="tx1">
                  <a:lumMod val="90000"/>
                  <a:lumOff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942887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Cloud-top gravity waves </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ovéPole 2"/>
          <p:cNvSpPr txBox="1"/>
          <p:nvPr/>
        </p:nvSpPr>
        <p:spPr>
          <a:xfrm>
            <a:off x="2164876" y="1822221"/>
            <a:ext cx="8162812" cy="1846659"/>
          </a:xfrm>
          <a:prstGeom prst="rect">
            <a:avLst/>
          </a:prstGeom>
          <a:noFill/>
        </p:spPr>
        <p:txBody>
          <a:bodyPr wrap="none" rtlCol="0">
            <a:spAutoFit/>
          </a:bodyPr>
          <a:lstStyle/>
          <a:p>
            <a:r>
              <a:rPr lang="en-US" sz="1600" b="1" dirty="0" smtClean="0">
                <a:solidFill>
                  <a:schemeClr val="bg1"/>
                </a:solidFill>
                <a:latin typeface="Arial" panose="020B0604020202020204" pitchFamily="34" charset="0"/>
                <a:cs typeface="Arial" panose="020B0604020202020204" pitchFamily="34" charset="0"/>
              </a:rPr>
              <a:t>Why to bother about storm top gravity waves?</a:t>
            </a:r>
          </a:p>
          <a:p>
            <a:endParaRPr lang="cs-CZ" sz="1400" dirty="0" smtClean="0">
              <a:solidFill>
                <a:schemeClr val="bg1"/>
              </a:solidFill>
              <a:latin typeface="Arial" panose="020B0604020202020204" pitchFamily="34" charset="0"/>
              <a:cs typeface="Arial" panose="020B0604020202020204" pitchFamily="34" charset="0"/>
            </a:endParaRPr>
          </a:p>
          <a:p>
            <a:endParaRPr lang="en-US" sz="1400" dirty="0" smtClean="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smtClean="0">
                <a:solidFill>
                  <a:schemeClr val="bg1"/>
                </a:solidFill>
                <a:latin typeface="Arial" panose="020B0604020202020204" pitchFamily="34" charset="0"/>
                <a:cs typeface="Arial" panose="020B0604020202020204" pitchFamily="34" charset="0"/>
              </a:rPr>
              <a:t>storm-top GW indicate very likely turbulence above and in vicinity of the storms</a:t>
            </a:r>
          </a:p>
          <a:p>
            <a:pPr marL="285750" indent="-285750">
              <a:buFont typeface="Arial" panose="020B0604020202020204" pitchFamily="34" charset="0"/>
              <a:buChar char="•"/>
            </a:pPr>
            <a:endParaRPr lang="en-US" sz="1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smtClean="0">
                <a:solidFill>
                  <a:schemeClr val="bg1"/>
                </a:solidFill>
                <a:latin typeface="Arial" panose="020B0604020202020204" pitchFamily="34" charset="0"/>
                <a:cs typeface="Arial" panose="020B0604020202020204" pitchFamily="34" charset="0"/>
              </a:rPr>
              <a:t>their detection in satellite images depends on high spatial resolution – importance of FCI HR data</a:t>
            </a:r>
          </a:p>
          <a:p>
            <a:pPr marL="285750" indent="-285750">
              <a:buFont typeface="Arial" panose="020B0604020202020204" pitchFamily="34" charset="0"/>
              <a:buChar char="•"/>
            </a:pPr>
            <a:endParaRPr lang="en-US" sz="1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smtClean="0">
                <a:solidFill>
                  <a:schemeClr val="bg1"/>
                </a:solidFill>
                <a:latin typeface="Arial" panose="020B0604020202020204" pitchFamily="34" charset="0"/>
                <a:cs typeface="Arial" panose="020B0604020202020204" pitchFamily="34" charset="0"/>
              </a:rPr>
              <a:t>their studies require high scanning frequency (rapid scan modes)</a:t>
            </a:r>
            <a:endParaRPr lang="en-US"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894077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01625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1440001" y="854067"/>
            <a:ext cx="7538462" cy="1446550"/>
          </a:xfrm>
          <a:prstGeom prst="rect">
            <a:avLst/>
          </a:prstGeom>
          <a:noFill/>
        </p:spPr>
        <p:txBody>
          <a:bodyPr wrap="square" rtlCol="0">
            <a:spAutoFit/>
          </a:bodyPr>
          <a:lstStyle/>
          <a:p>
            <a:r>
              <a:rPr lang="cs-CZ" sz="2400" dirty="0" smtClean="0">
                <a:solidFill>
                  <a:schemeClr val="tx2">
                    <a:lumMod val="75000"/>
                  </a:schemeClr>
                </a:solidFill>
                <a:latin typeface="Arial Black" panose="020B0A04020102020204" pitchFamily="34" charset="0"/>
                <a:cs typeface="Arial" panose="020B0604020202020204" pitchFamily="34" charset="0"/>
              </a:rPr>
              <a:t>PART </a:t>
            </a:r>
            <a:r>
              <a:rPr lang="en-US" sz="2400" dirty="0">
                <a:solidFill>
                  <a:schemeClr val="tx2">
                    <a:lumMod val="75000"/>
                  </a:schemeClr>
                </a:solidFill>
                <a:latin typeface="Arial Black" panose="020B0A04020102020204" pitchFamily="34" charset="0"/>
                <a:cs typeface="Arial" panose="020B0604020202020204" pitchFamily="34" charset="0"/>
              </a:rPr>
              <a:t>4</a:t>
            </a:r>
            <a:endParaRPr lang="cs-CZ" sz="2400" dirty="0" smtClean="0">
              <a:solidFill>
                <a:schemeClr val="tx2">
                  <a:lumMod val="75000"/>
                </a:schemeClr>
              </a:solidFill>
              <a:latin typeface="Arial Black" panose="020B0A04020102020204" pitchFamily="34" charset="0"/>
              <a:cs typeface="Arial" panose="020B0604020202020204" pitchFamily="34" charset="0"/>
            </a:endParaRPr>
          </a:p>
          <a:p>
            <a:endParaRPr lang="cs-CZ" sz="2400" dirty="0" smtClean="0">
              <a:solidFill>
                <a:schemeClr val="bg1"/>
              </a:solidFill>
              <a:latin typeface="Arial Black" panose="020B0A04020102020204" pitchFamily="34" charset="0"/>
              <a:cs typeface="Arial" panose="020B0604020202020204" pitchFamily="34" charset="0"/>
            </a:endParaRPr>
          </a:p>
          <a:p>
            <a:r>
              <a:rPr lang="cs-CZ" sz="2000" dirty="0" smtClean="0">
                <a:solidFill>
                  <a:schemeClr val="bg1"/>
                </a:solidFill>
                <a:latin typeface="Arial Black" panose="020B0A04020102020204" pitchFamily="34" charset="0"/>
                <a:cs typeface="Arial" panose="020B0604020202020204" pitchFamily="34" charset="0"/>
              </a:rPr>
              <a:t>UPPER-ATMOSPHERE GRAVITY WAVES GENERATED BY </a:t>
            </a:r>
            <a:r>
              <a:rPr lang="en-US" sz="2000" dirty="0" smtClean="0">
                <a:solidFill>
                  <a:schemeClr val="bg1"/>
                </a:solidFill>
                <a:latin typeface="Arial Black" panose="020B0A04020102020204" pitchFamily="34" charset="0"/>
                <a:cs typeface="Arial" panose="020B0604020202020204" pitchFamily="34" charset="0"/>
              </a:rPr>
              <a:t>CONVECTIVE </a:t>
            </a:r>
            <a:r>
              <a:rPr lang="cs-CZ" sz="2000" dirty="0" smtClean="0">
                <a:solidFill>
                  <a:schemeClr val="bg1"/>
                </a:solidFill>
                <a:latin typeface="Arial Black" panose="020B0A04020102020204" pitchFamily="34" charset="0"/>
                <a:cs typeface="Arial" panose="020B0604020202020204" pitchFamily="34" charset="0"/>
              </a:rPr>
              <a:t>STORMS</a:t>
            </a:r>
          </a:p>
        </p:txBody>
      </p:sp>
    </p:spTree>
    <p:extLst>
      <p:ext uri="{BB962C8B-B14F-4D97-AF65-F5344CB8AC3E}">
        <p14:creationId xmlns:p14="http://schemas.microsoft.com/office/powerpoint/2010/main" val="337001648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ovéPole 6"/>
          <p:cNvSpPr txBox="1"/>
          <p:nvPr/>
        </p:nvSpPr>
        <p:spPr>
          <a:xfrm>
            <a:off x="9879418" y="5130671"/>
            <a:ext cx="2110259" cy="392415"/>
          </a:xfrm>
          <a:prstGeom prst="rect">
            <a:avLst/>
          </a:prstGeom>
          <a:noFill/>
        </p:spPr>
        <p:txBody>
          <a:bodyPr wrap="square" rtlCol="0">
            <a:spAutoFit/>
          </a:bodyPr>
          <a:lstStyle/>
          <a:p>
            <a:r>
              <a:rPr lang="cs-CZ" sz="1000" dirty="0" smtClean="0">
                <a:solidFill>
                  <a:srgbClr val="FFFFFF"/>
                </a:solidFill>
                <a:latin typeface="Arial" panose="020B0604020202020204" pitchFamily="34" charset="0"/>
                <a:cs typeface="Arial" panose="020B0604020202020204" pitchFamily="34" charset="0"/>
              </a:rPr>
              <a:t>2017</a:t>
            </a:r>
            <a:r>
              <a:rPr lang="en-US" sz="1000" dirty="0">
                <a:solidFill>
                  <a:srgbClr val="FFFFFF"/>
                </a:solidFill>
                <a:latin typeface="Arial" panose="020B0604020202020204" pitchFamily="34" charset="0"/>
                <a:cs typeface="Arial" panose="020B0604020202020204" pitchFamily="34" charset="0"/>
              </a:rPr>
              <a:t>-</a:t>
            </a:r>
            <a:r>
              <a:rPr lang="cs-CZ" sz="1000" dirty="0" smtClean="0">
                <a:solidFill>
                  <a:srgbClr val="FFFFFF"/>
                </a:solidFill>
                <a:latin typeface="Arial" panose="020B0604020202020204" pitchFamily="34" charset="0"/>
                <a:cs typeface="Arial" panose="020B0604020202020204" pitchFamily="34" charset="0"/>
              </a:rPr>
              <a:t>08</a:t>
            </a:r>
            <a:r>
              <a:rPr lang="en-US" sz="1000" dirty="0" smtClean="0">
                <a:solidFill>
                  <a:srgbClr val="FFFFFF"/>
                </a:solidFill>
                <a:latin typeface="Arial" panose="020B0604020202020204" pitchFamily="34" charset="0"/>
                <a:cs typeface="Arial" panose="020B0604020202020204" pitchFamily="34" charset="0"/>
              </a:rPr>
              <a:t>-</a:t>
            </a:r>
            <a:r>
              <a:rPr lang="cs-CZ" sz="1000" dirty="0" smtClean="0">
                <a:solidFill>
                  <a:srgbClr val="FFFFFF"/>
                </a:solidFill>
                <a:latin typeface="Arial" panose="020B0604020202020204" pitchFamily="34" charset="0"/>
                <a:cs typeface="Arial" panose="020B0604020202020204" pitchFamily="34" charset="0"/>
              </a:rPr>
              <a:t>20</a:t>
            </a:r>
            <a:r>
              <a:rPr lang="en-US" sz="1000" dirty="0" smtClean="0">
                <a:solidFill>
                  <a:srgbClr val="FFFFFF"/>
                </a:solidFill>
                <a:latin typeface="Arial" panose="020B0604020202020204" pitchFamily="34" charset="0"/>
                <a:cs typeface="Arial" panose="020B0604020202020204" pitchFamily="34" charset="0"/>
              </a:rPr>
              <a:t>  </a:t>
            </a:r>
            <a:r>
              <a:rPr lang="cs-CZ" sz="1000" dirty="0" smtClean="0">
                <a:solidFill>
                  <a:srgbClr val="FFFFFF"/>
                </a:solidFill>
                <a:latin typeface="Arial" panose="020B0604020202020204" pitchFamily="34" charset="0"/>
                <a:cs typeface="Arial" panose="020B0604020202020204" pitchFamily="34" charset="0"/>
              </a:rPr>
              <a:t>06</a:t>
            </a:r>
            <a:r>
              <a:rPr lang="en-US" sz="1000" dirty="0" smtClean="0">
                <a:solidFill>
                  <a:srgbClr val="FFFFFF"/>
                </a:solidFill>
                <a:latin typeface="Arial" panose="020B0604020202020204" pitchFamily="34" charset="0"/>
                <a:cs typeface="Arial" panose="020B0604020202020204" pitchFamily="34" charset="0"/>
              </a:rPr>
              <a:t>:</a:t>
            </a:r>
            <a:r>
              <a:rPr lang="cs-CZ" sz="1000" dirty="0" smtClean="0">
                <a:solidFill>
                  <a:srgbClr val="FFFFFF"/>
                </a:solidFill>
                <a:latin typeface="Arial" panose="020B0604020202020204" pitchFamily="34" charset="0"/>
                <a:cs typeface="Arial" panose="020B0604020202020204" pitchFamily="34" charset="0"/>
              </a:rPr>
              <a:t>00</a:t>
            </a:r>
            <a:r>
              <a:rPr lang="en-US" sz="1000" dirty="0" smtClean="0">
                <a:solidFill>
                  <a:srgbClr val="FFFFFF"/>
                </a:solidFill>
                <a:latin typeface="Arial" panose="020B0604020202020204" pitchFamily="34" charset="0"/>
                <a:cs typeface="Arial" panose="020B0604020202020204" pitchFamily="34" charset="0"/>
              </a:rPr>
              <a:t> – </a:t>
            </a:r>
            <a:r>
              <a:rPr lang="cs-CZ" sz="1000" dirty="0" smtClean="0">
                <a:solidFill>
                  <a:srgbClr val="FFFFFF"/>
                </a:solidFill>
                <a:latin typeface="Arial" panose="020B0604020202020204" pitchFamily="34" charset="0"/>
                <a:cs typeface="Arial" panose="020B0604020202020204" pitchFamily="34" charset="0"/>
              </a:rPr>
              <a:t>06:42</a:t>
            </a:r>
            <a:r>
              <a:rPr lang="en-US" sz="1000" dirty="0" smtClean="0">
                <a:solidFill>
                  <a:srgbClr val="FFFFFF"/>
                </a:solidFill>
                <a:latin typeface="Arial" panose="020B0604020202020204" pitchFamily="34" charset="0"/>
                <a:cs typeface="Arial" panose="020B0604020202020204" pitchFamily="34" charset="0"/>
              </a:rPr>
              <a:t> UTC</a:t>
            </a:r>
            <a:r>
              <a:rPr lang="cs-CZ" sz="1000" dirty="0" smtClean="0">
                <a:solidFill>
                  <a:srgbClr val="FFFFFF"/>
                </a:solidFill>
                <a:latin typeface="Arial" panose="020B0604020202020204" pitchFamily="34" charset="0"/>
                <a:cs typeface="Arial" panose="020B0604020202020204" pitchFamily="34" charset="0"/>
              </a:rPr>
              <a:t> </a:t>
            </a:r>
            <a:r>
              <a:rPr lang="en-US" sz="1000" dirty="0" smtClean="0">
                <a:solidFill>
                  <a:srgbClr val="FFFFFF"/>
                </a:solidFill>
                <a:latin typeface="Arial" panose="020B0604020202020204" pitchFamily="34" charset="0"/>
                <a:cs typeface="Arial" panose="020B0604020202020204" pitchFamily="34" charset="0"/>
              </a:rPr>
              <a:t> </a:t>
            </a:r>
            <a:br>
              <a:rPr lang="en-US" sz="1000" dirty="0" smtClean="0">
                <a:solidFill>
                  <a:srgbClr val="FFFFFF"/>
                </a:solidFill>
                <a:latin typeface="Arial" panose="020B0604020202020204" pitchFamily="34" charset="0"/>
                <a:cs typeface="Arial" panose="020B0604020202020204" pitchFamily="34" charset="0"/>
              </a:rPr>
            </a:br>
            <a:r>
              <a:rPr lang="en-US" sz="950" dirty="0" smtClean="0">
                <a:solidFill>
                  <a:srgbClr val="FFFFFF"/>
                </a:solidFill>
                <a:latin typeface="Arial" panose="020B0604020202020204" pitchFamily="34" charset="0"/>
                <a:cs typeface="Arial" panose="020B0604020202020204" pitchFamily="34" charset="0"/>
              </a:rPr>
              <a:t>© </a:t>
            </a:r>
            <a:r>
              <a:rPr lang="cs-CZ" sz="950" dirty="0" smtClean="0">
                <a:solidFill>
                  <a:srgbClr val="FFFFFF"/>
                </a:solidFill>
                <a:latin typeface="Arial" panose="020B0604020202020204" pitchFamily="34" charset="0"/>
                <a:cs typeface="Arial" panose="020B0604020202020204" pitchFamily="34" charset="0"/>
              </a:rPr>
              <a:t>Kristián Molnár</a:t>
            </a:r>
            <a:r>
              <a:rPr lang="en-US" sz="950" dirty="0" smtClean="0">
                <a:solidFill>
                  <a:srgbClr val="FFFFFF"/>
                </a:solidFill>
                <a:latin typeface="Arial" panose="020B0604020202020204" pitchFamily="34" charset="0"/>
                <a:cs typeface="Arial" panose="020B0604020202020204" pitchFamily="34" charset="0"/>
              </a:rPr>
              <a:t> &amp; </a:t>
            </a:r>
            <a:r>
              <a:rPr lang="cs-CZ" sz="950" dirty="0" err="1" smtClean="0">
                <a:solidFill>
                  <a:srgbClr val="FFFFFF"/>
                </a:solidFill>
                <a:latin typeface="Arial" panose="020B0604020202020204" pitchFamily="34" charset="0"/>
                <a:cs typeface="Arial" panose="020B0604020202020204" pitchFamily="34" charset="0"/>
              </a:rPr>
              <a:t>Károly</a:t>
            </a:r>
            <a:r>
              <a:rPr lang="cs-CZ" sz="950" dirty="0" smtClean="0">
                <a:solidFill>
                  <a:srgbClr val="FFFFFF"/>
                </a:solidFill>
                <a:latin typeface="Arial" panose="020B0604020202020204" pitchFamily="34" charset="0"/>
                <a:cs typeface="Arial" panose="020B0604020202020204" pitchFamily="34" charset="0"/>
              </a:rPr>
              <a:t> </a:t>
            </a:r>
            <a:r>
              <a:rPr lang="en-US" sz="950" dirty="0" smtClean="0">
                <a:solidFill>
                  <a:srgbClr val="FFFFFF"/>
                </a:solidFill>
                <a:latin typeface="Arial" panose="020B0604020202020204" pitchFamily="34" charset="0"/>
                <a:cs typeface="Arial" panose="020B0604020202020204" pitchFamily="34" charset="0"/>
              </a:rPr>
              <a:t>J</a:t>
            </a:r>
            <a:r>
              <a:rPr lang="cs-CZ" sz="950" dirty="0" smtClean="0">
                <a:solidFill>
                  <a:srgbClr val="FFFFFF"/>
                </a:solidFill>
                <a:latin typeface="Arial" panose="020B0604020202020204" pitchFamily="34" charset="0"/>
                <a:cs typeface="Arial" panose="020B0604020202020204" pitchFamily="34" charset="0"/>
              </a:rPr>
              <a:t>ó</a:t>
            </a:r>
            <a:r>
              <a:rPr lang="en-US" sz="950" dirty="0" smtClean="0">
                <a:solidFill>
                  <a:srgbClr val="FFFFFF"/>
                </a:solidFill>
                <a:latin typeface="Arial" panose="020B0604020202020204" pitchFamily="34" charset="0"/>
                <a:cs typeface="Arial" panose="020B0604020202020204" pitchFamily="34" charset="0"/>
              </a:rPr>
              <a:t>n</a:t>
            </a:r>
            <a:r>
              <a:rPr lang="cs-CZ" sz="950" dirty="0" smtClean="0">
                <a:solidFill>
                  <a:srgbClr val="FFFFFF"/>
                </a:solidFill>
                <a:latin typeface="Arial" panose="020B0604020202020204" pitchFamily="34" charset="0"/>
                <a:cs typeface="Arial" panose="020B0604020202020204" pitchFamily="34" charset="0"/>
              </a:rPr>
              <a:t>á</a:t>
            </a:r>
            <a:r>
              <a:rPr lang="en-US" sz="950" dirty="0" smtClean="0">
                <a:solidFill>
                  <a:srgbClr val="FFFFFF"/>
                </a:solidFill>
                <a:latin typeface="Arial" panose="020B0604020202020204" pitchFamily="34" charset="0"/>
                <a:cs typeface="Arial" panose="020B0604020202020204" pitchFamily="34" charset="0"/>
              </a:rPr>
              <a:t>s </a:t>
            </a:r>
            <a:endParaRPr lang="cs-CZ" sz="950" dirty="0" smtClean="0">
              <a:solidFill>
                <a:srgbClr val="FFFFFF"/>
              </a:solidFill>
              <a:latin typeface="Arial" panose="020B0604020202020204" pitchFamily="34" charset="0"/>
              <a:cs typeface="Arial" panose="020B0604020202020204" pitchFamily="34" charset="0"/>
            </a:endParaRPr>
          </a:p>
        </p:txBody>
      </p:sp>
      <p:pic>
        <p:nvPicPr>
          <p:cNvPr id="8" name="Picture 3" descr="E:\VIIRS-DNB airglow (posledni aktualizace 15.4.2018)\Cb gen. CGW\20170820  Nebraska + timelapse Molnar\20170820_0730utc_VIIRS_DNB.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1035" y="1270815"/>
            <a:ext cx="7256441" cy="4838326"/>
          </a:xfrm>
          <a:prstGeom prst="rect">
            <a:avLst/>
          </a:prstGeom>
          <a:noFill/>
          <a:extLst>
            <a:ext uri="{909E8E84-426E-40DD-AFC4-6F175D3DCCD1}">
              <a14:hiddenFill xmlns:a14="http://schemas.microsoft.com/office/drawing/2010/main">
                <a:solidFill>
                  <a:srgbClr val="FFFFFF"/>
                </a:solidFill>
              </a14:hiddenFill>
            </a:ext>
          </a:extLst>
        </p:spPr>
      </p:pic>
      <p:sp>
        <p:nvSpPr>
          <p:cNvPr id="9" name="Obdélník 8"/>
          <p:cNvSpPr/>
          <p:nvPr/>
        </p:nvSpPr>
        <p:spPr>
          <a:xfrm>
            <a:off x="279961" y="927184"/>
            <a:ext cx="2568332" cy="246221"/>
          </a:xfrm>
          <a:prstGeom prst="rect">
            <a:avLst/>
          </a:prstGeom>
        </p:spPr>
        <p:txBody>
          <a:bodyPr wrap="none">
            <a:spAutoFit/>
          </a:bodyPr>
          <a:lstStyle/>
          <a:p>
            <a:r>
              <a:rPr lang="cs-CZ" sz="1000" dirty="0" smtClean="0">
                <a:solidFill>
                  <a:srgbClr val="FFFFFF"/>
                </a:solidFill>
                <a:latin typeface="Arial" panose="020B0604020202020204" pitchFamily="34" charset="0"/>
                <a:cs typeface="Arial" panose="020B0604020202020204" pitchFamily="34" charset="0"/>
              </a:rPr>
              <a:t>2017</a:t>
            </a:r>
            <a:r>
              <a:rPr lang="en-US" sz="1000" dirty="0" smtClean="0">
                <a:solidFill>
                  <a:srgbClr val="FFFFFF"/>
                </a:solidFill>
                <a:latin typeface="Arial" panose="020B0604020202020204" pitchFamily="34" charset="0"/>
                <a:cs typeface="Arial" panose="020B0604020202020204" pitchFamily="34" charset="0"/>
              </a:rPr>
              <a:t>-</a:t>
            </a:r>
            <a:r>
              <a:rPr lang="cs-CZ" sz="1000" dirty="0" smtClean="0">
                <a:solidFill>
                  <a:srgbClr val="FFFFFF"/>
                </a:solidFill>
                <a:latin typeface="Arial" panose="020B0604020202020204" pitchFamily="34" charset="0"/>
                <a:cs typeface="Arial" panose="020B0604020202020204" pitchFamily="34" charset="0"/>
              </a:rPr>
              <a:t>08</a:t>
            </a:r>
            <a:r>
              <a:rPr lang="en-US" sz="1000" dirty="0" smtClean="0">
                <a:solidFill>
                  <a:srgbClr val="FFFFFF"/>
                </a:solidFill>
                <a:latin typeface="Arial" panose="020B0604020202020204" pitchFamily="34" charset="0"/>
                <a:cs typeface="Arial" panose="020B0604020202020204" pitchFamily="34" charset="0"/>
              </a:rPr>
              <a:t>-</a:t>
            </a:r>
            <a:r>
              <a:rPr lang="cs-CZ" sz="1000" dirty="0" smtClean="0">
                <a:solidFill>
                  <a:srgbClr val="FFFFFF"/>
                </a:solidFill>
                <a:latin typeface="Arial" panose="020B0604020202020204" pitchFamily="34" charset="0"/>
                <a:cs typeface="Arial" panose="020B0604020202020204" pitchFamily="34" charset="0"/>
              </a:rPr>
              <a:t>20</a:t>
            </a:r>
            <a:r>
              <a:rPr lang="en-US" sz="1000" dirty="0" smtClean="0">
                <a:solidFill>
                  <a:srgbClr val="FFFFFF"/>
                </a:solidFill>
                <a:latin typeface="Arial" panose="020B0604020202020204" pitchFamily="34" charset="0"/>
                <a:cs typeface="Arial" panose="020B0604020202020204" pitchFamily="34" charset="0"/>
              </a:rPr>
              <a:t>  </a:t>
            </a:r>
            <a:r>
              <a:rPr lang="cs-CZ" sz="1000" dirty="0" smtClean="0">
                <a:solidFill>
                  <a:srgbClr val="FFFFFF"/>
                </a:solidFill>
                <a:latin typeface="Arial" panose="020B0604020202020204" pitchFamily="34" charset="0"/>
                <a:cs typeface="Arial" panose="020B0604020202020204" pitchFamily="34" charset="0"/>
              </a:rPr>
              <a:t>07</a:t>
            </a:r>
            <a:r>
              <a:rPr lang="en-US" sz="1000" dirty="0" smtClean="0">
                <a:solidFill>
                  <a:srgbClr val="FFFFFF"/>
                </a:solidFill>
                <a:latin typeface="Arial" panose="020B0604020202020204" pitchFamily="34" charset="0"/>
                <a:cs typeface="Arial" panose="020B0604020202020204" pitchFamily="34" charset="0"/>
              </a:rPr>
              <a:t>:</a:t>
            </a:r>
            <a:r>
              <a:rPr lang="cs-CZ" sz="1000" dirty="0" smtClean="0">
                <a:solidFill>
                  <a:srgbClr val="FFFFFF"/>
                </a:solidFill>
                <a:latin typeface="Arial" panose="020B0604020202020204" pitchFamily="34" charset="0"/>
                <a:cs typeface="Arial" panose="020B0604020202020204" pitchFamily="34" charset="0"/>
              </a:rPr>
              <a:t>30</a:t>
            </a:r>
            <a:r>
              <a:rPr lang="en-US" sz="1000" dirty="0" smtClean="0">
                <a:solidFill>
                  <a:srgbClr val="FFFFFF"/>
                </a:solidFill>
                <a:latin typeface="Arial" panose="020B0604020202020204" pitchFamily="34" charset="0"/>
                <a:cs typeface="Arial" panose="020B0604020202020204" pitchFamily="34" charset="0"/>
              </a:rPr>
              <a:t> UTC  DNB Suomi-NPP</a:t>
            </a:r>
            <a:endParaRPr lang="cs-CZ" sz="1000" dirty="0">
              <a:solidFill>
                <a:srgbClr val="FFFFFF"/>
              </a:solidFill>
              <a:latin typeface="Arial" panose="020B0604020202020204" pitchFamily="34" charset="0"/>
              <a:cs typeface="Arial" panose="020B0604020202020204" pitchFamily="34" charset="0"/>
            </a:endParaRPr>
          </a:p>
        </p:txBody>
      </p:sp>
      <p:pic>
        <p:nvPicPr>
          <p:cNvPr id="10" name="20170820_0600-0642utc_Nebraska_Molnar-Jona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324614" y="656478"/>
            <a:ext cx="6596986" cy="4397991"/>
          </a:xfrm>
          <a:prstGeom prst="rect">
            <a:avLst/>
          </a:prstGeom>
          <a:ln w="0">
            <a:solidFill>
              <a:sysClr val="window" lastClr="FFFFFF">
                <a:lumMod val="50000"/>
              </a:sysClr>
            </a:solidFill>
          </a:ln>
        </p:spPr>
      </p:pic>
      <p:sp>
        <p:nvSpPr>
          <p:cNvPr id="12" name="Text Box 5"/>
          <p:cNvSpPr txBox="1">
            <a:spLocks noChangeArrowheads="1"/>
          </p:cNvSpPr>
          <p:nvPr/>
        </p:nvSpPr>
        <p:spPr bwMode="auto">
          <a:xfrm>
            <a:off x="262785" y="141394"/>
            <a:ext cx="8297892" cy="307777"/>
          </a:xfrm>
          <a:prstGeom prst="rect">
            <a:avLst/>
          </a:prstGeom>
          <a:noFill/>
          <a:ln w="9525">
            <a:noFill/>
            <a:miter lim="800000"/>
            <a:headEnd/>
            <a:tailEnd/>
          </a:ln>
          <a:effectLst/>
        </p:spPr>
        <p:txBody>
          <a:bodyPr wrap="square">
            <a:spAutoFit/>
          </a:bodyPr>
          <a:lstStyle/>
          <a:p>
            <a:pPr>
              <a:defRPr/>
            </a:pPr>
            <a:r>
              <a:rPr lang="en-US" sz="1400" u="sng" dirty="0">
                <a:solidFill>
                  <a:schemeClr val="bg1"/>
                </a:solidFill>
                <a:latin typeface="Arial" panose="020B0604020202020204" pitchFamily="34" charset="0"/>
                <a:cs typeface="Arial" panose="020B0604020202020204" pitchFamily="34" charset="0"/>
              </a:rPr>
              <a:t>G</a:t>
            </a:r>
            <a:r>
              <a:rPr lang="en-US" sz="1400" u="sng" dirty="0" smtClean="0">
                <a:solidFill>
                  <a:schemeClr val="bg1"/>
                </a:solidFill>
                <a:latin typeface="Arial" panose="020B0604020202020204" pitchFamily="34" charset="0"/>
                <a:cs typeface="Arial" panose="020B0604020202020204" pitchFamily="34" charset="0"/>
              </a:rPr>
              <a:t>ravity waves in nightglow</a:t>
            </a:r>
            <a:r>
              <a:rPr lang="cs-CZ" sz="1400" dirty="0" smtClean="0">
                <a:solidFill>
                  <a:schemeClr val="bg1"/>
                </a:solidFill>
                <a:latin typeface="Arial" panose="020B0604020202020204" pitchFamily="34" charset="0"/>
                <a:cs typeface="Arial" panose="020B0604020202020204" pitchFamily="34" charset="0"/>
              </a:rPr>
              <a:t>,</a:t>
            </a:r>
            <a:r>
              <a:rPr lang="en-US" sz="1400" dirty="0" smtClean="0">
                <a:solidFill>
                  <a:schemeClr val="bg1"/>
                </a:solidFill>
                <a:latin typeface="Arial" panose="020B0604020202020204" pitchFamily="34" charset="0"/>
                <a:cs typeface="Arial" panose="020B0604020202020204" pitchFamily="34" charset="0"/>
              </a:rPr>
              <a:t> generated by storms above Nebraska, U.S.A.  </a:t>
            </a:r>
            <a:endParaRPr lang="en-US"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7785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5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nextCondLst>
                <p:cond evt="onClick" delay="0">
                  <p:tgtEl>
                    <p:spTgt spid="10"/>
                  </p:tgtEl>
                </p:cond>
              </p:nextCondLst>
            </p:seq>
            <p:video>
              <p:cMediaNode vol="80000">
                <p:cTn id="12" repeatCount="indefinite" fill="hold" display="0">
                  <p:stCondLst>
                    <p:cond delay="indefinite"/>
                  </p:stCondLst>
                </p:cTn>
                <p:tgtEl>
                  <p:spTgt spid="10"/>
                </p:tgtEl>
              </p:cMediaNode>
            </p:vide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M:\[2] prednasky\airglow\images\Airglow Chart.jpg"/>
          <p:cNvPicPr>
            <a:picLocks noChangeAspect="1" noChangeArrowheads="1"/>
          </p:cNvPicPr>
          <p:nvPr/>
        </p:nvPicPr>
        <p:blipFill>
          <a:blip r:embed="rId2" cstate="print">
            <a:lum bright="10000"/>
          </a:blip>
          <a:srcRect/>
          <a:stretch>
            <a:fillRect/>
          </a:stretch>
        </p:blipFill>
        <p:spPr bwMode="auto">
          <a:xfrm>
            <a:off x="2117352" y="932596"/>
            <a:ext cx="6969566" cy="1627868"/>
          </a:xfrm>
          <a:prstGeom prst="rect">
            <a:avLst/>
          </a:prstGeom>
          <a:noFill/>
          <a:ln>
            <a:solidFill>
              <a:schemeClr val="tx1"/>
            </a:solidFill>
          </a:ln>
        </p:spPr>
      </p:pic>
      <p:sp>
        <p:nvSpPr>
          <p:cNvPr id="3" name="Obousměrná vodorovná šipka 2"/>
          <p:cNvSpPr>
            <a:spLocks noChangeAspect="1"/>
          </p:cNvSpPr>
          <p:nvPr/>
        </p:nvSpPr>
        <p:spPr bwMode="auto">
          <a:xfrm>
            <a:off x="4341609" y="550040"/>
            <a:ext cx="6371060" cy="357266"/>
          </a:xfrm>
          <a:prstGeom prst="leftRightArrow">
            <a:avLst>
              <a:gd name="adj1" fmla="val 11962"/>
              <a:gd name="adj2" fmla="val 13913"/>
            </a:avLst>
          </a:prstGeom>
          <a:solidFill>
            <a:srgbClr val="FFFFCC">
              <a:alpha val="60000"/>
            </a:srgbClr>
          </a:solidFill>
          <a:ln w="635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400" b="0" i="0" u="none" strike="noStrike" cap="none" normalizeH="0" baseline="0" smtClean="0">
              <a:ln>
                <a:noFill/>
              </a:ln>
              <a:solidFill>
                <a:schemeClr val="bg1"/>
              </a:solidFill>
              <a:effectLst/>
              <a:latin typeface="Arial" panose="020B0604020202020204" pitchFamily="34" charset="0"/>
              <a:cs typeface="Arial" panose="020B0604020202020204" pitchFamily="34" charset="0"/>
            </a:endParaRPr>
          </a:p>
        </p:txBody>
      </p:sp>
      <p:sp>
        <p:nvSpPr>
          <p:cNvPr id="4" name="TextovéPole 3"/>
          <p:cNvSpPr txBox="1"/>
          <p:nvPr/>
        </p:nvSpPr>
        <p:spPr>
          <a:xfrm>
            <a:off x="5992855" y="428743"/>
            <a:ext cx="2973891" cy="261610"/>
          </a:xfrm>
          <a:prstGeom prst="rect">
            <a:avLst/>
          </a:prstGeom>
          <a:noFill/>
        </p:spPr>
        <p:txBody>
          <a:bodyPr wrap="none" rtlCol="0">
            <a:spAutoFit/>
          </a:bodyPr>
          <a:lstStyle/>
          <a:p>
            <a:r>
              <a:rPr lang="cs-CZ" sz="1100" b="1" dirty="0" smtClean="0">
                <a:solidFill>
                  <a:schemeClr val="bg1"/>
                </a:solidFill>
                <a:latin typeface="Arial" panose="020B0604020202020204" pitchFamily="34" charset="0"/>
                <a:cs typeface="Arial" panose="020B0604020202020204" pitchFamily="34" charset="0"/>
              </a:rPr>
              <a:t>VIIRS D</a:t>
            </a:r>
            <a:r>
              <a:rPr lang="en-US" sz="1100" b="1" dirty="0" smtClean="0">
                <a:solidFill>
                  <a:schemeClr val="bg1"/>
                </a:solidFill>
                <a:latin typeface="Arial" panose="020B0604020202020204" pitchFamily="34" charset="0"/>
                <a:cs typeface="Arial" panose="020B0604020202020204" pitchFamily="34" charset="0"/>
              </a:rPr>
              <a:t>ay/Night band range (0.5 – 0.9 µm)</a:t>
            </a:r>
            <a:endParaRPr lang="en-US" sz="1100" b="1" dirty="0">
              <a:solidFill>
                <a:schemeClr val="bg1"/>
              </a:solidFill>
              <a:latin typeface="Arial" panose="020B0604020202020204" pitchFamily="34" charset="0"/>
              <a:cs typeface="Arial" panose="020B0604020202020204" pitchFamily="34" charset="0"/>
            </a:endParaRPr>
          </a:p>
        </p:txBody>
      </p:sp>
      <p:sp>
        <p:nvSpPr>
          <p:cNvPr id="5" name="TextovéPole 4"/>
          <p:cNvSpPr txBox="1"/>
          <p:nvPr/>
        </p:nvSpPr>
        <p:spPr>
          <a:xfrm>
            <a:off x="3685207" y="2571332"/>
            <a:ext cx="4079314" cy="230832"/>
          </a:xfrm>
          <a:prstGeom prst="rect">
            <a:avLst/>
          </a:prstGeom>
          <a:noFill/>
          <a:ln w="0">
            <a:noFill/>
          </a:ln>
        </p:spPr>
        <p:txBody>
          <a:bodyPr wrap="square" lIns="0" rIns="36000" rtlCol="0">
            <a:spAutoFit/>
          </a:bodyPr>
          <a:lstStyle/>
          <a:p>
            <a:pPr algn="ctr"/>
            <a:r>
              <a:rPr lang="en-US" sz="900" dirty="0" smtClean="0">
                <a:solidFill>
                  <a:schemeClr val="bg1"/>
                </a:solidFill>
                <a:latin typeface="Arial" panose="020B0604020202020204" pitchFamily="34" charset="0"/>
                <a:cs typeface="Arial" panose="020B0604020202020204" pitchFamily="34" charset="0"/>
              </a:rPr>
              <a:t>Image source:</a:t>
            </a:r>
            <a:r>
              <a:rPr lang="cs-CZ" sz="900" dirty="0" smtClean="0">
                <a:solidFill>
                  <a:schemeClr val="bg1"/>
                </a:solidFill>
                <a:latin typeface="Arial" panose="020B0604020202020204" pitchFamily="34" charset="0"/>
                <a:cs typeface="Arial" panose="020B0604020202020204" pitchFamily="34" charset="0"/>
              </a:rPr>
              <a:t>   </a:t>
            </a:r>
            <a:r>
              <a:rPr lang="en-US" sz="900" i="1" dirty="0" smtClean="0">
                <a:solidFill>
                  <a:schemeClr val="bg1"/>
                </a:solidFill>
                <a:latin typeface="Arial" panose="020B0604020202020204" pitchFamily="34" charset="0"/>
                <a:cs typeface="Arial" panose="020B0604020202020204" pitchFamily="34" charset="0"/>
                <a:hlinkClick r:id="rId3"/>
              </a:rPr>
              <a:t>http://www.atoptics.co.uk/highsky/airglow2.htm</a:t>
            </a:r>
            <a:r>
              <a:rPr lang="en-US" sz="900" dirty="0" smtClean="0">
                <a:solidFill>
                  <a:schemeClr val="bg1"/>
                </a:solidFill>
                <a:latin typeface="Arial" panose="020B0604020202020204" pitchFamily="34" charset="0"/>
                <a:cs typeface="Arial" panose="020B0604020202020204" pitchFamily="34" charset="0"/>
              </a:rPr>
              <a:t>  </a:t>
            </a:r>
            <a:endParaRPr lang="en-US" sz="900" dirty="0">
              <a:solidFill>
                <a:schemeClr val="bg1"/>
              </a:solidFill>
              <a:latin typeface="Arial" panose="020B0604020202020204" pitchFamily="34" charset="0"/>
              <a:cs typeface="Arial" panose="020B0604020202020204" pitchFamily="34" charset="0"/>
            </a:endParaRPr>
          </a:p>
        </p:txBody>
      </p:sp>
      <p:sp>
        <p:nvSpPr>
          <p:cNvPr id="6" name="TextovéPole 5"/>
          <p:cNvSpPr txBox="1"/>
          <p:nvPr/>
        </p:nvSpPr>
        <p:spPr>
          <a:xfrm>
            <a:off x="1043607" y="3032587"/>
            <a:ext cx="9881895" cy="1969770"/>
          </a:xfrm>
          <a:prstGeom prst="rect">
            <a:avLst/>
          </a:prstGeom>
          <a:noFill/>
        </p:spPr>
        <p:txBody>
          <a:bodyPr wrap="square" rtlCol="0">
            <a:spAutoFit/>
          </a:bodyPr>
          <a:lstStyle/>
          <a:p>
            <a:pPr algn="just"/>
            <a:r>
              <a:rPr lang="en-US" sz="1400" b="1" dirty="0" smtClean="0">
                <a:solidFill>
                  <a:schemeClr val="bg1"/>
                </a:solidFill>
                <a:latin typeface="Arial" panose="020B0604020202020204" pitchFamily="34" charset="0"/>
                <a:cs typeface="Arial" panose="020B0604020202020204" pitchFamily="34" charset="0"/>
              </a:rPr>
              <a:t>Airglow sources</a:t>
            </a:r>
            <a:r>
              <a:rPr lang="cs-CZ" sz="14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 –  processes related to de-excitation of atoms and molecules, excited by solar ultraviolet radiation during the daytime hours, chemiluminescence. In contrast to aurora, airglow can be observed globally.  </a:t>
            </a:r>
          </a:p>
          <a:p>
            <a:pPr marL="449263" indent="274638"/>
            <a:endParaRPr lang="cs-CZ" sz="800" dirty="0" smtClean="0">
              <a:solidFill>
                <a:schemeClr val="bg1"/>
              </a:solidFill>
              <a:latin typeface="Arial" panose="020B0604020202020204" pitchFamily="34" charset="0"/>
              <a:cs typeface="Arial" panose="020B0604020202020204" pitchFamily="34" charset="0"/>
            </a:endParaRPr>
          </a:p>
          <a:p>
            <a:pPr marL="449263" indent="274638">
              <a:buFont typeface="Wingdings" pitchFamily="2" charset="2"/>
              <a:buChar char="Ø"/>
              <a:tabLst>
                <a:tab pos="449263" algn="l"/>
              </a:tabLst>
            </a:pPr>
            <a:r>
              <a:rPr lang="en-US" sz="1400" dirty="0" smtClean="0">
                <a:solidFill>
                  <a:schemeClr val="bg1"/>
                </a:solidFill>
                <a:latin typeface="Arial" panose="020B0604020202020204" pitchFamily="34" charset="0"/>
                <a:cs typeface="Arial" panose="020B0604020202020204" pitchFamily="34" charset="0"/>
              </a:rPr>
              <a:t>blue</a:t>
            </a:r>
            <a:r>
              <a:rPr lang="cs-CZ" sz="1400" dirty="0" smtClean="0">
                <a:solidFill>
                  <a:schemeClr val="bg1"/>
                </a:solidFill>
                <a:latin typeface="Arial" panose="020B0604020202020204" pitchFamily="34" charset="0"/>
                <a:cs typeface="Arial" panose="020B0604020202020204" pitchFamily="34" charset="0"/>
              </a:rPr>
              <a:t> – </a:t>
            </a:r>
            <a:r>
              <a:rPr lang="en-US" sz="1400" dirty="0" smtClean="0">
                <a:solidFill>
                  <a:schemeClr val="bg1"/>
                </a:solidFill>
                <a:latin typeface="Arial" panose="020B0604020202020204" pitchFamily="34" charset="0"/>
                <a:cs typeface="Arial" panose="020B0604020202020204" pitchFamily="34" charset="0"/>
              </a:rPr>
              <a:t>molecular oxygen</a:t>
            </a:r>
            <a:r>
              <a:rPr lang="cs-CZ" sz="1400" dirty="0" smtClean="0">
                <a:solidFill>
                  <a:schemeClr val="bg1"/>
                </a:solidFill>
                <a:latin typeface="Arial" panose="020B0604020202020204" pitchFamily="34" charset="0"/>
                <a:cs typeface="Arial" panose="020B0604020202020204" pitchFamily="34" charset="0"/>
              </a:rPr>
              <a:t>,</a:t>
            </a:r>
            <a:r>
              <a:rPr lang="en-US" sz="1400" dirty="0" smtClean="0">
                <a:solidFill>
                  <a:schemeClr val="bg1"/>
                </a:solidFill>
                <a:latin typeface="Arial" panose="020B0604020202020204" pitchFamily="34" charset="0"/>
                <a:cs typeface="Arial" panose="020B0604020202020204" pitchFamily="34" charset="0"/>
              </a:rPr>
              <a:t> </a:t>
            </a:r>
            <a:r>
              <a:rPr lang="cs-CZ" sz="14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 </a:t>
            </a:r>
            <a:r>
              <a:rPr lang="cs-CZ" sz="1400" dirty="0" smtClean="0">
                <a:solidFill>
                  <a:schemeClr val="bg1"/>
                </a:solidFill>
                <a:latin typeface="Arial" panose="020B0604020202020204" pitchFamily="34" charset="0"/>
                <a:cs typeface="Arial" panose="020B0604020202020204" pitchFamily="34" charset="0"/>
              </a:rPr>
              <a:t>95 km</a:t>
            </a:r>
          </a:p>
          <a:p>
            <a:pPr marL="449263" indent="274638">
              <a:buFont typeface="Wingdings" pitchFamily="2" charset="2"/>
              <a:buChar char="Ø"/>
              <a:tabLst>
                <a:tab pos="449263" algn="l"/>
              </a:tabLst>
            </a:pPr>
            <a:endParaRPr lang="cs-CZ" sz="400" dirty="0" smtClean="0">
              <a:solidFill>
                <a:schemeClr val="bg1"/>
              </a:solidFill>
              <a:latin typeface="Arial" panose="020B0604020202020204" pitchFamily="34" charset="0"/>
              <a:cs typeface="Arial" panose="020B0604020202020204" pitchFamily="34" charset="0"/>
            </a:endParaRPr>
          </a:p>
          <a:p>
            <a:pPr marL="449263" indent="274638">
              <a:buFont typeface="Wingdings" pitchFamily="2" charset="2"/>
              <a:buChar char="Ø"/>
              <a:tabLst>
                <a:tab pos="449263" algn="l"/>
              </a:tabLst>
            </a:pPr>
            <a:r>
              <a:rPr lang="en-US" sz="1400" b="1" dirty="0" smtClean="0">
                <a:solidFill>
                  <a:srgbClr val="92D050"/>
                </a:solidFill>
                <a:latin typeface="Arial" panose="020B0604020202020204" pitchFamily="34" charset="0"/>
                <a:cs typeface="Arial" panose="020B0604020202020204" pitchFamily="34" charset="0"/>
              </a:rPr>
              <a:t>green</a:t>
            </a:r>
            <a:r>
              <a:rPr lang="cs-CZ" sz="1400" dirty="0" smtClean="0">
                <a:solidFill>
                  <a:schemeClr val="bg1"/>
                </a:solidFill>
                <a:latin typeface="Arial" panose="020B0604020202020204" pitchFamily="34" charset="0"/>
                <a:cs typeface="Arial" panose="020B0604020202020204" pitchFamily="34" charset="0"/>
              </a:rPr>
              <a:t> – </a:t>
            </a:r>
            <a:r>
              <a:rPr lang="en-US" sz="1400" dirty="0" smtClean="0">
                <a:solidFill>
                  <a:schemeClr val="bg1"/>
                </a:solidFill>
                <a:latin typeface="Arial" panose="020B0604020202020204" pitchFamily="34" charset="0"/>
                <a:cs typeface="Arial" panose="020B0604020202020204" pitchFamily="34" charset="0"/>
              </a:rPr>
              <a:t>atoms of oxygen (557.7 nm), </a:t>
            </a:r>
            <a:r>
              <a:rPr lang="cs-CZ" sz="1400" dirty="0" smtClean="0">
                <a:solidFill>
                  <a:schemeClr val="bg1"/>
                </a:solidFill>
                <a:latin typeface="Arial" panose="020B0604020202020204" pitchFamily="34" charset="0"/>
                <a:cs typeface="Arial" panose="020B0604020202020204" pitchFamily="34" charset="0"/>
              </a:rPr>
              <a:t> 90 – 100 km </a:t>
            </a:r>
          </a:p>
          <a:p>
            <a:pPr marL="449263" indent="274638">
              <a:buFont typeface="Wingdings" pitchFamily="2" charset="2"/>
              <a:buChar char="Ø"/>
              <a:tabLst>
                <a:tab pos="449263" algn="l"/>
              </a:tabLst>
            </a:pPr>
            <a:endParaRPr lang="cs-CZ" sz="400" dirty="0" smtClean="0">
              <a:solidFill>
                <a:schemeClr val="bg1"/>
              </a:solidFill>
              <a:latin typeface="Arial" panose="020B0604020202020204" pitchFamily="34" charset="0"/>
              <a:cs typeface="Arial" panose="020B0604020202020204" pitchFamily="34" charset="0"/>
            </a:endParaRPr>
          </a:p>
          <a:p>
            <a:pPr marL="449263" indent="274638">
              <a:buFont typeface="Wingdings" pitchFamily="2" charset="2"/>
              <a:buChar char="Ø"/>
              <a:tabLst>
                <a:tab pos="449263" algn="l"/>
              </a:tabLst>
            </a:pPr>
            <a:r>
              <a:rPr lang="en-US" sz="1400" dirty="0" smtClean="0">
                <a:solidFill>
                  <a:schemeClr val="bg1"/>
                </a:solidFill>
                <a:latin typeface="Arial" panose="020B0604020202020204" pitchFamily="34" charset="0"/>
                <a:cs typeface="Arial" panose="020B0604020202020204" pitchFamily="34" charset="0"/>
              </a:rPr>
              <a:t>yellow</a:t>
            </a:r>
            <a:r>
              <a:rPr lang="cs-CZ" sz="1400" dirty="0" smtClean="0">
                <a:solidFill>
                  <a:schemeClr val="bg1"/>
                </a:solidFill>
                <a:latin typeface="Arial" panose="020B0604020202020204" pitchFamily="34" charset="0"/>
                <a:cs typeface="Arial" panose="020B0604020202020204" pitchFamily="34" charset="0"/>
              </a:rPr>
              <a:t> – </a:t>
            </a:r>
            <a:r>
              <a:rPr lang="en-US" sz="1400" dirty="0" smtClean="0">
                <a:solidFill>
                  <a:schemeClr val="bg1"/>
                </a:solidFill>
                <a:latin typeface="Arial" panose="020B0604020202020204" pitchFamily="34" charset="0"/>
                <a:cs typeface="Arial" panose="020B0604020202020204" pitchFamily="34" charset="0"/>
              </a:rPr>
              <a:t>sodium atoms</a:t>
            </a:r>
            <a:r>
              <a:rPr lang="cs-CZ" sz="14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589 nm, meteorite origin, or possibly sea salt</a:t>
            </a:r>
            <a:r>
              <a:rPr lang="cs-CZ" sz="1400" dirty="0" smtClean="0">
                <a:solidFill>
                  <a:schemeClr val="bg1"/>
                </a:solidFill>
                <a:latin typeface="Arial" panose="020B0604020202020204" pitchFamily="34" charset="0"/>
                <a:cs typeface="Arial" panose="020B0604020202020204" pitchFamily="34" charset="0"/>
              </a:rPr>
              <a:t>)</a:t>
            </a:r>
            <a:r>
              <a:rPr lang="en-US" sz="1400" dirty="0" smtClean="0">
                <a:solidFill>
                  <a:schemeClr val="bg1"/>
                </a:solidFill>
                <a:latin typeface="Arial" panose="020B0604020202020204" pitchFamily="34" charset="0"/>
                <a:cs typeface="Arial" panose="020B0604020202020204" pitchFamily="34" charset="0"/>
              </a:rPr>
              <a:t>,  ~ 92 km</a:t>
            </a:r>
            <a:endParaRPr lang="cs-CZ" sz="1400" dirty="0" smtClean="0">
              <a:solidFill>
                <a:schemeClr val="bg1"/>
              </a:solidFill>
              <a:latin typeface="Arial" panose="020B0604020202020204" pitchFamily="34" charset="0"/>
              <a:cs typeface="Arial" panose="020B0604020202020204" pitchFamily="34" charset="0"/>
            </a:endParaRPr>
          </a:p>
          <a:p>
            <a:pPr marL="449263" indent="274638">
              <a:buFont typeface="Wingdings" pitchFamily="2" charset="2"/>
              <a:buChar char="Ø"/>
              <a:tabLst>
                <a:tab pos="449263" algn="l"/>
              </a:tabLst>
            </a:pPr>
            <a:endParaRPr lang="cs-CZ" sz="400" dirty="0" smtClean="0">
              <a:solidFill>
                <a:schemeClr val="bg1"/>
              </a:solidFill>
              <a:latin typeface="Arial" panose="020B0604020202020204" pitchFamily="34" charset="0"/>
              <a:cs typeface="Arial" panose="020B0604020202020204" pitchFamily="34" charset="0"/>
            </a:endParaRPr>
          </a:p>
          <a:p>
            <a:pPr marL="449263" indent="274638">
              <a:buFont typeface="Wingdings" pitchFamily="2" charset="2"/>
              <a:buChar char="Ø"/>
              <a:tabLst>
                <a:tab pos="449263" algn="l"/>
              </a:tabLst>
            </a:pPr>
            <a:r>
              <a:rPr lang="en-US" sz="1400" dirty="0" smtClean="0">
                <a:solidFill>
                  <a:schemeClr val="bg1"/>
                </a:solidFill>
                <a:latin typeface="Arial" panose="020B0604020202020204" pitchFamily="34" charset="0"/>
                <a:cs typeface="Arial" panose="020B0604020202020204" pitchFamily="34" charset="0"/>
              </a:rPr>
              <a:t>red</a:t>
            </a:r>
            <a:r>
              <a:rPr lang="cs-CZ" sz="1400" dirty="0" smtClean="0">
                <a:solidFill>
                  <a:schemeClr val="bg1"/>
                </a:solidFill>
                <a:latin typeface="Arial" panose="020B0604020202020204" pitchFamily="34" charset="0"/>
                <a:cs typeface="Arial" panose="020B0604020202020204" pitchFamily="34" charset="0"/>
              </a:rPr>
              <a:t> – atom</a:t>
            </a:r>
            <a:r>
              <a:rPr lang="en-US" sz="1400" dirty="0" smtClean="0">
                <a:solidFill>
                  <a:schemeClr val="bg1"/>
                </a:solidFill>
                <a:latin typeface="Arial" panose="020B0604020202020204" pitchFamily="34" charset="0"/>
                <a:cs typeface="Arial" panose="020B0604020202020204" pitchFamily="34" charset="0"/>
              </a:rPr>
              <a:t>s of oxygen (630, 636.4 nm)</a:t>
            </a:r>
            <a:r>
              <a:rPr lang="cs-CZ" sz="14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 150 – 300 km</a:t>
            </a:r>
            <a:endParaRPr lang="cs-CZ" sz="1400" dirty="0" smtClean="0">
              <a:solidFill>
                <a:schemeClr val="bg1"/>
              </a:solidFill>
              <a:latin typeface="Arial" panose="020B0604020202020204" pitchFamily="34" charset="0"/>
              <a:cs typeface="Arial" panose="020B0604020202020204" pitchFamily="34" charset="0"/>
            </a:endParaRPr>
          </a:p>
          <a:p>
            <a:pPr marL="449263" indent="274638">
              <a:buFont typeface="Wingdings" pitchFamily="2" charset="2"/>
              <a:buChar char="Ø"/>
              <a:tabLst>
                <a:tab pos="449263" algn="l"/>
              </a:tabLst>
            </a:pPr>
            <a:endParaRPr lang="cs-CZ" sz="400" dirty="0" smtClean="0">
              <a:solidFill>
                <a:schemeClr val="bg1"/>
              </a:solidFill>
              <a:latin typeface="Arial" panose="020B0604020202020204" pitchFamily="34" charset="0"/>
              <a:cs typeface="Arial" panose="020B0604020202020204" pitchFamily="34" charset="0"/>
            </a:endParaRPr>
          </a:p>
          <a:p>
            <a:pPr marL="449263" indent="274638">
              <a:buFont typeface="Wingdings" pitchFamily="2" charset="2"/>
              <a:buChar char="Ø"/>
              <a:tabLst>
                <a:tab pos="449263" algn="l"/>
              </a:tabLst>
            </a:pPr>
            <a:r>
              <a:rPr lang="en-US" sz="1400" b="1" dirty="0" smtClean="0">
                <a:solidFill>
                  <a:srgbClr val="FF0000"/>
                </a:solidFill>
                <a:latin typeface="Arial" panose="020B0604020202020204" pitchFamily="34" charset="0"/>
                <a:cs typeface="Arial" panose="020B0604020202020204" pitchFamily="34" charset="0"/>
              </a:rPr>
              <a:t>red and near</a:t>
            </a:r>
            <a:r>
              <a:rPr lang="cs-CZ" sz="1400" b="1" dirty="0" smtClean="0">
                <a:solidFill>
                  <a:srgbClr val="FF0000"/>
                </a:solidFill>
                <a:latin typeface="Arial" panose="020B0604020202020204" pitchFamily="34" charset="0"/>
                <a:cs typeface="Arial" panose="020B0604020202020204" pitchFamily="34" charset="0"/>
              </a:rPr>
              <a:t> IR </a:t>
            </a:r>
            <a:r>
              <a:rPr lang="en-US" sz="1400" b="1" dirty="0" smtClean="0">
                <a:solidFill>
                  <a:srgbClr val="FF0000"/>
                </a:solidFill>
                <a:latin typeface="Arial" panose="020B0604020202020204" pitchFamily="34" charset="0"/>
                <a:cs typeface="Arial" panose="020B0604020202020204" pitchFamily="34" charset="0"/>
              </a:rPr>
              <a:t>range</a:t>
            </a:r>
            <a:r>
              <a:rPr lang="cs-CZ" sz="1400" dirty="0" smtClean="0">
                <a:solidFill>
                  <a:schemeClr val="bg1"/>
                </a:solidFill>
                <a:latin typeface="Arial" panose="020B0604020202020204" pitchFamily="34" charset="0"/>
                <a:cs typeface="Arial" panose="020B0604020202020204" pitchFamily="34" charset="0"/>
              </a:rPr>
              <a:t> – hydroxyl</a:t>
            </a:r>
            <a:r>
              <a:rPr lang="en-US" sz="1400" dirty="0" smtClean="0">
                <a:solidFill>
                  <a:schemeClr val="bg1"/>
                </a:solidFill>
                <a:latin typeface="Arial" panose="020B0604020202020204" pitchFamily="34" charset="0"/>
                <a:cs typeface="Arial" panose="020B0604020202020204" pitchFamily="34" charset="0"/>
              </a:rPr>
              <a:t> radicals</a:t>
            </a:r>
            <a:r>
              <a:rPr lang="cs-CZ" sz="1400" dirty="0" smtClean="0">
                <a:solidFill>
                  <a:schemeClr val="bg1"/>
                </a:solidFill>
                <a:latin typeface="Arial" panose="020B0604020202020204" pitchFamily="34" charset="0"/>
                <a:cs typeface="Arial" panose="020B0604020202020204" pitchFamily="34" charset="0"/>
              </a:rPr>
              <a:t> (OH), </a:t>
            </a:r>
            <a:r>
              <a:rPr lang="en-US" sz="1400" dirty="0" smtClean="0">
                <a:solidFill>
                  <a:schemeClr val="bg1"/>
                </a:solidFill>
                <a:latin typeface="Arial" panose="020B0604020202020204" pitchFamily="34" charset="0"/>
                <a:cs typeface="Arial" panose="020B0604020202020204" pitchFamily="34" charset="0"/>
              </a:rPr>
              <a:t> 85 – 90 km </a:t>
            </a:r>
          </a:p>
        </p:txBody>
      </p:sp>
      <p:sp>
        <p:nvSpPr>
          <p:cNvPr id="8" name="TextovéPole 7"/>
          <p:cNvSpPr txBox="1"/>
          <p:nvPr/>
        </p:nvSpPr>
        <p:spPr>
          <a:xfrm>
            <a:off x="1043608" y="5160673"/>
            <a:ext cx="9803068" cy="956773"/>
          </a:xfrm>
          <a:prstGeom prst="rect">
            <a:avLst/>
          </a:prstGeom>
          <a:noFill/>
          <a:ln>
            <a:solidFill>
              <a:srgbClr val="C00000"/>
            </a:solidFill>
          </a:ln>
        </p:spPr>
        <p:txBody>
          <a:bodyPr wrap="square" lIns="108000" tIns="108000" rIns="108000" bIns="108000" rtlCol="0">
            <a:spAutoFit/>
          </a:bodyPr>
          <a:lstStyle/>
          <a:p>
            <a:pPr algn="just"/>
            <a:r>
              <a:rPr lang="en-US" sz="1200" dirty="0" smtClean="0">
                <a:solidFill>
                  <a:schemeClr val="bg1"/>
                </a:solidFill>
                <a:latin typeface="Arial" panose="020B0604020202020204" pitchFamily="34" charset="0"/>
                <a:cs typeface="Arial" panose="020B0604020202020204" pitchFamily="34" charset="0"/>
              </a:rPr>
              <a:t>Given the broadband nature of the VIIRS Day/Night Band, it is not possible to make any inferences about wavelengths of the airglow features observed in this band, and neither about the height of these. All spectral lines between 0.5 and 0.9 µm and airglow layers are superimposed in DNB images.</a:t>
            </a:r>
            <a:r>
              <a:rPr lang="cs-CZ" sz="1200" dirty="0" smtClean="0">
                <a:solidFill>
                  <a:schemeClr val="bg1"/>
                </a:solidFill>
                <a:latin typeface="Arial" panose="020B0604020202020204" pitchFamily="34" charset="0"/>
                <a:cs typeface="Arial" panose="020B0604020202020204" pitchFamily="34" charset="0"/>
              </a:rPr>
              <a:t> </a:t>
            </a:r>
            <a:r>
              <a:rPr lang="en-US" sz="1200" dirty="0" smtClean="0">
                <a:solidFill>
                  <a:schemeClr val="bg1"/>
                </a:solidFill>
                <a:latin typeface="Arial" panose="020B0604020202020204" pitchFamily="34" charset="0"/>
                <a:cs typeface="Arial" panose="020B0604020202020204" pitchFamily="34" charset="0"/>
              </a:rPr>
              <a:t>As the emissions at 150-300 km are much weaker compared to those originating between 85 – 100 km, </a:t>
            </a:r>
            <a:r>
              <a:rPr lang="en-US" sz="1200" b="1" dirty="0" smtClean="0">
                <a:solidFill>
                  <a:schemeClr val="bg1"/>
                </a:solidFill>
                <a:latin typeface="Arial" panose="020B0604020202020204" pitchFamily="34" charset="0"/>
                <a:cs typeface="Arial" panose="020B0604020202020204" pitchFamily="34" charset="0"/>
              </a:rPr>
              <a:t>all nightglow features observed in DNB imagery are located at 85 – 100 km</a:t>
            </a:r>
            <a:r>
              <a:rPr lang="en-US" sz="1200" dirty="0" smtClean="0">
                <a:solidFill>
                  <a:schemeClr val="bg1"/>
                </a:solidFill>
                <a:latin typeface="Arial" panose="020B0604020202020204" pitchFamily="34" charset="0"/>
                <a:cs typeface="Arial" panose="020B0604020202020204" pitchFamily="34" charset="0"/>
              </a:rPr>
              <a:t>, near the mesopause.</a:t>
            </a:r>
          </a:p>
        </p:txBody>
      </p:sp>
      <p:sp>
        <p:nvSpPr>
          <p:cNvPr id="9" name="Text Box 5"/>
          <p:cNvSpPr txBox="1">
            <a:spLocks noChangeArrowheads="1"/>
          </p:cNvSpPr>
          <p:nvPr/>
        </p:nvSpPr>
        <p:spPr bwMode="auto">
          <a:xfrm>
            <a:off x="262784" y="141394"/>
            <a:ext cx="11127802"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Airglow (nightglow) and the VIIRS Day/Night Band</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02904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4" y="141394"/>
            <a:ext cx="11127802"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Airglow (nightglow)  –  limb view from space (ISS)</a:t>
            </a:r>
            <a:endParaRPr lang="en-US" sz="1400" b="1" dirty="0">
              <a:solidFill>
                <a:schemeClr val="bg1"/>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3547" y="621567"/>
            <a:ext cx="8536903" cy="5681543"/>
          </a:xfrm>
          <a:prstGeom prst="rect">
            <a:avLst/>
          </a:prstGeom>
          <a:ln w="0">
            <a:solidFill>
              <a:schemeClr val="bg1">
                <a:lumMod val="50000"/>
              </a:schemeClr>
            </a:solidFill>
          </a:ln>
        </p:spPr>
      </p:pic>
      <p:sp>
        <p:nvSpPr>
          <p:cNvPr id="5" name="TextovéPole 4"/>
          <p:cNvSpPr txBox="1"/>
          <p:nvPr/>
        </p:nvSpPr>
        <p:spPr>
          <a:xfrm>
            <a:off x="8734095" y="3799484"/>
            <a:ext cx="2776722" cy="261610"/>
          </a:xfrm>
          <a:prstGeom prst="rect">
            <a:avLst/>
          </a:prstGeom>
          <a:noFill/>
        </p:spPr>
        <p:txBody>
          <a:bodyPr wrap="none" rtlCol="0">
            <a:spAutoFit/>
          </a:bodyPr>
          <a:lstStyle/>
          <a:p>
            <a:r>
              <a:rPr lang="en-US" sz="1100" dirty="0">
                <a:solidFill>
                  <a:srgbClr val="FF0000"/>
                </a:solidFill>
                <a:latin typeface="Arial" panose="020B0604020202020204" pitchFamily="34" charset="0"/>
                <a:cs typeface="Arial" panose="020B0604020202020204" pitchFamily="34" charset="0"/>
              </a:rPr>
              <a:t>R</a:t>
            </a:r>
            <a:r>
              <a:rPr lang="en-US" sz="1100" dirty="0" smtClean="0">
                <a:solidFill>
                  <a:srgbClr val="FF0000"/>
                </a:solidFill>
                <a:latin typeface="Arial" panose="020B0604020202020204" pitchFamily="34" charset="0"/>
                <a:cs typeface="Arial" panose="020B0604020202020204" pitchFamily="34" charset="0"/>
              </a:rPr>
              <a:t>ed 150 - 300 km atomic oxygen airglow </a:t>
            </a:r>
          </a:p>
        </p:txBody>
      </p:sp>
      <p:sp>
        <p:nvSpPr>
          <p:cNvPr id="6" name="TextovéPole 5"/>
          <p:cNvSpPr txBox="1"/>
          <p:nvPr/>
        </p:nvSpPr>
        <p:spPr>
          <a:xfrm>
            <a:off x="8736718" y="4519442"/>
            <a:ext cx="2829621" cy="261610"/>
          </a:xfrm>
          <a:prstGeom prst="rect">
            <a:avLst/>
          </a:prstGeom>
          <a:noFill/>
        </p:spPr>
        <p:txBody>
          <a:bodyPr wrap="none" rtlCol="0">
            <a:spAutoFit/>
          </a:bodyPr>
          <a:lstStyle/>
          <a:p>
            <a:r>
              <a:rPr lang="en-US" sz="1100" dirty="0">
                <a:solidFill>
                  <a:srgbClr val="92D050"/>
                </a:solidFill>
                <a:latin typeface="Arial" panose="020B0604020202020204" pitchFamily="34" charset="0"/>
                <a:cs typeface="Arial" panose="020B0604020202020204" pitchFamily="34" charset="0"/>
              </a:rPr>
              <a:t>G</a:t>
            </a:r>
            <a:r>
              <a:rPr lang="en-US" sz="1100" dirty="0" smtClean="0">
                <a:solidFill>
                  <a:srgbClr val="92D050"/>
                </a:solidFill>
                <a:latin typeface="Arial" panose="020B0604020202020204" pitchFamily="34" charset="0"/>
                <a:cs typeface="Arial" panose="020B0604020202020204" pitchFamily="34" charset="0"/>
              </a:rPr>
              <a:t>reen 90 - 100 km atomic oxygen airglow </a:t>
            </a:r>
          </a:p>
        </p:txBody>
      </p:sp>
      <p:sp>
        <p:nvSpPr>
          <p:cNvPr id="7" name="TextovéPole 6"/>
          <p:cNvSpPr txBox="1"/>
          <p:nvPr/>
        </p:nvSpPr>
        <p:spPr>
          <a:xfrm>
            <a:off x="8744604" y="4716509"/>
            <a:ext cx="3447396" cy="261610"/>
          </a:xfrm>
          <a:prstGeom prst="rect">
            <a:avLst/>
          </a:prstGeom>
          <a:noFill/>
        </p:spPr>
        <p:txBody>
          <a:bodyPr wrap="square" rtlCol="0">
            <a:spAutoFit/>
          </a:bodyPr>
          <a:lstStyle/>
          <a:p>
            <a:r>
              <a:rPr lang="en-US" sz="1100" dirty="0">
                <a:solidFill>
                  <a:srgbClr val="FF0000"/>
                </a:solidFill>
                <a:latin typeface="Arial" panose="020B0604020202020204" pitchFamily="34" charset="0"/>
                <a:cs typeface="Arial" panose="020B0604020202020204" pitchFamily="34" charset="0"/>
              </a:rPr>
              <a:t>R</a:t>
            </a:r>
            <a:r>
              <a:rPr lang="en-US" sz="1100" dirty="0" smtClean="0">
                <a:solidFill>
                  <a:srgbClr val="FF0000"/>
                </a:solidFill>
                <a:latin typeface="Arial" panose="020B0604020202020204" pitchFamily="34" charset="0"/>
                <a:cs typeface="Arial" panose="020B0604020202020204" pitchFamily="34" charset="0"/>
              </a:rPr>
              <a:t>ed and NIR 85 - 90 km hydroxyl (OH+) airglow </a:t>
            </a:r>
          </a:p>
        </p:txBody>
      </p:sp>
      <p:sp>
        <p:nvSpPr>
          <p:cNvPr id="8" name="TextovéPole 7"/>
          <p:cNvSpPr txBox="1"/>
          <p:nvPr/>
        </p:nvSpPr>
        <p:spPr>
          <a:xfrm>
            <a:off x="8744601" y="4945115"/>
            <a:ext cx="3447399" cy="600164"/>
          </a:xfrm>
          <a:prstGeom prst="rect">
            <a:avLst/>
          </a:prstGeom>
          <a:noFill/>
        </p:spPr>
        <p:txBody>
          <a:bodyPr wrap="square" rtlCol="0">
            <a:spAutoFit/>
          </a:bodyPr>
          <a:lstStyle/>
          <a:p>
            <a:r>
              <a:rPr lang="en-US" sz="1100" dirty="0">
                <a:solidFill>
                  <a:schemeClr val="accent4"/>
                </a:solidFill>
                <a:latin typeface="Arial" panose="020B0604020202020204" pitchFamily="34" charset="0"/>
                <a:cs typeface="Arial" panose="020B0604020202020204" pitchFamily="34" charset="0"/>
              </a:rPr>
              <a:t>O</a:t>
            </a:r>
            <a:r>
              <a:rPr lang="en-US" sz="1100" dirty="0" smtClean="0">
                <a:solidFill>
                  <a:schemeClr val="accent4"/>
                </a:solidFill>
                <a:latin typeface="Arial" panose="020B0604020202020204" pitchFamily="34" charset="0"/>
                <a:cs typeface="Arial" panose="020B0604020202020204" pitchFamily="34" charset="0"/>
              </a:rPr>
              <a:t>range (or yellow) color of the lowest levels results from superposition of green over red layers, it is not sodium emission!</a:t>
            </a:r>
          </a:p>
        </p:txBody>
      </p:sp>
      <p:sp>
        <p:nvSpPr>
          <p:cNvPr id="9" name="TextovéPole 8"/>
          <p:cNvSpPr txBox="1"/>
          <p:nvPr/>
        </p:nvSpPr>
        <p:spPr>
          <a:xfrm>
            <a:off x="8734093" y="5707121"/>
            <a:ext cx="3326527" cy="600164"/>
          </a:xfrm>
          <a:prstGeom prst="rect">
            <a:avLst/>
          </a:prstGeom>
          <a:noFill/>
        </p:spPr>
        <p:txBody>
          <a:bodyPr wrap="square" rtlCol="0">
            <a:spAutoFit/>
          </a:bodyPr>
          <a:lstStyle/>
          <a:p>
            <a:r>
              <a:rPr lang="en-US" sz="1100" dirty="0">
                <a:solidFill>
                  <a:schemeClr val="bg1">
                    <a:lumMod val="75000"/>
                  </a:schemeClr>
                </a:solidFill>
                <a:latin typeface="Arial" panose="020B0604020202020204" pitchFamily="34" charset="0"/>
                <a:cs typeface="Arial" panose="020B0604020202020204" pitchFamily="34" charset="0"/>
              </a:rPr>
              <a:t>F</a:t>
            </a:r>
            <a:r>
              <a:rPr lang="en-US" sz="1100" dirty="0" smtClean="0">
                <a:solidFill>
                  <a:schemeClr val="bg1">
                    <a:lumMod val="75000"/>
                  </a:schemeClr>
                </a:solidFill>
                <a:latin typeface="Arial" panose="020B0604020202020204" pitchFamily="34" charset="0"/>
                <a:cs typeface="Arial" panose="020B0604020202020204" pitchFamily="34" charset="0"/>
              </a:rPr>
              <a:t>requently misinterpreted by astronauts as aurora, which looks different, and moreover occurs only at high latitudes.</a:t>
            </a:r>
          </a:p>
        </p:txBody>
      </p:sp>
      <p:sp>
        <p:nvSpPr>
          <p:cNvPr id="10" name="TextovéPole 9"/>
          <p:cNvSpPr txBox="1"/>
          <p:nvPr/>
        </p:nvSpPr>
        <p:spPr>
          <a:xfrm>
            <a:off x="8734093" y="575440"/>
            <a:ext cx="3071675" cy="492443"/>
          </a:xfrm>
          <a:prstGeom prst="rect">
            <a:avLst/>
          </a:prstGeom>
          <a:noFill/>
        </p:spPr>
        <p:txBody>
          <a:bodyPr wrap="none" rtlCol="0">
            <a:spAutoFit/>
          </a:bodyPr>
          <a:lstStyle/>
          <a:p>
            <a:r>
              <a:rPr lang="en-US" sz="1100" dirty="0" smtClean="0">
                <a:solidFill>
                  <a:schemeClr val="bg1"/>
                </a:solidFill>
                <a:latin typeface="Arial" panose="020B0604020202020204" pitchFamily="34" charset="0"/>
                <a:cs typeface="Arial" panose="020B0604020202020204" pitchFamily="34" charset="0"/>
              </a:rPr>
              <a:t>11 April 2015  22:35 UTC,  ISS Expedition 43</a:t>
            </a:r>
          </a:p>
          <a:p>
            <a:endParaRPr lang="en-US" sz="400" dirty="0">
              <a:solidFill>
                <a:schemeClr val="bg1"/>
              </a:solidFill>
              <a:latin typeface="Arial" panose="020B0604020202020204" pitchFamily="34" charset="0"/>
              <a:cs typeface="Arial" panose="020B0604020202020204" pitchFamily="34" charset="0"/>
            </a:endParaRPr>
          </a:p>
          <a:p>
            <a:r>
              <a:rPr lang="en-US" sz="1100" dirty="0">
                <a:solidFill>
                  <a:schemeClr val="bg1"/>
                </a:solidFill>
                <a:latin typeface="Arial" panose="020B0604020202020204" pitchFamily="34" charset="0"/>
                <a:cs typeface="Arial" panose="020B0604020202020204" pitchFamily="34" charset="0"/>
              </a:rPr>
              <a:t>p</a:t>
            </a:r>
            <a:r>
              <a:rPr lang="en-US" sz="1100" dirty="0" smtClean="0">
                <a:solidFill>
                  <a:schemeClr val="bg1"/>
                </a:solidFill>
                <a:latin typeface="Arial" panose="020B0604020202020204" pitchFamily="34" charset="0"/>
                <a:cs typeface="Arial" panose="020B0604020202020204" pitchFamily="34" charset="0"/>
              </a:rPr>
              <a:t>hoto ID:  </a:t>
            </a:r>
            <a:r>
              <a:rPr lang="en-US" sz="1100" dirty="0" smtClean="0">
                <a:solidFill>
                  <a:schemeClr val="bg1"/>
                </a:solidFill>
                <a:latin typeface="Arial" panose="020B0604020202020204" pitchFamily="34" charset="0"/>
                <a:cs typeface="Arial" panose="020B0604020202020204" pitchFamily="34" charset="0"/>
                <a:hlinkClick r:id="rId3"/>
              </a:rPr>
              <a:t>ISS043-E-108129</a:t>
            </a:r>
            <a:r>
              <a:rPr lang="en-US" sz="1100" dirty="0" smtClean="0">
                <a:solidFill>
                  <a:schemeClr val="bg1"/>
                </a:solidFill>
                <a:latin typeface="Arial" panose="020B0604020202020204" pitchFamily="34" charset="0"/>
                <a:cs typeface="Arial" panose="020B0604020202020204" pitchFamily="34" charset="0"/>
              </a:rPr>
              <a:t>,   9.5</a:t>
            </a:r>
            <a:r>
              <a:rPr lang="en-US" sz="1100" dirty="0">
                <a:solidFill>
                  <a:schemeClr val="bg1"/>
                </a:solidFill>
                <a:latin typeface="Arial" panose="020B0604020202020204" pitchFamily="34" charset="0"/>
                <a:cs typeface="Arial" panose="020B0604020202020204" pitchFamily="34" charset="0"/>
              </a:rPr>
              <a:t>° S, 63.8° E </a:t>
            </a:r>
            <a:endParaRPr lang="en-US" sz="1100"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893391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M:\[2] prednasky\Suomi-NPP DNB a airglow\Beletsky-red.jpg"/>
          <p:cNvPicPr>
            <a:picLocks noChangeAspect="1" noChangeArrowheads="1"/>
          </p:cNvPicPr>
          <p:nvPr/>
        </p:nvPicPr>
        <p:blipFill>
          <a:blip r:embed="rId2" cstate="print"/>
          <a:srcRect/>
          <a:stretch>
            <a:fillRect/>
          </a:stretch>
        </p:blipFill>
        <p:spPr bwMode="auto">
          <a:xfrm>
            <a:off x="26167" y="900000"/>
            <a:ext cx="6527998" cy="3672000"/>
          </a:xfrm>
          <a:prstGeom prst="rect">
            <a:avLst/>
          </a:prstGeom>
          <a:noFill/>
          <a:ln w="0">
            <a:solidFill>
              <a:schemeClr val="bg1">
                <a:lumMod val="50000"/>
              </a:schemeClr>
            </a:solidFill>
          </a:ln>
        </p:spPr>
      </p:pic>
      <p:pic>
        <p:nvPicPr>
          <p:cNvPr id="3" name="Picture 3" descr="M:\[2] prednasky\Suomi-NPP DNB a airglow\Beletsky-green.jpg"/>
          <p:cNvPicPr>
            <a:picLocks noChangeAspect="1" noChangeArrowheads="1"/>
          </p:cNvPicPr>
          <p:nvPr/>
        </p:nvPicPr>
        <p:blipFill>
          <a:blip r:embed="rId3" cstate="print"/>
          <a:srcRect/>
          <a:stretch>
            <a:fillRect/>
          </a:stretch>
        </p:blipFill>
        <p:spPr bwMode="auto">
          <a:xfrm>
            <a:off x="6600526" y="900000"/>
            <a:ext cx="5568907" cy="3672000"/>
          </a:xfrm>
          <a:prstGeom prst="rect">
            <a:avLst/>
          </a:prstGeom>
          <a:noFill/>
          <a:ln w="0">
            <a:solidFill>
              <a:schemeClr val="bg1">
                <a:lumMod val="50000"/>
              </a:schemeClr>
            </a:solidFill>
          </a:ln>
        </p:spPr>
      </p:pic>
      <p:sp>
        <p:nvSpPr>
          <p:cNvPr id="4" name="TextovéPole 3"/>
          <p:cNvSpPr txBox="1"/>
          <p:nvPr/>
        </p:nvSpPr>
        <p:spPr>
          <a:xfrm>
            <a:off x="3464668" y="4788096"/>
            <a:ext cx="6207148" cy="246221"/>
          </a:xfrm>
          <a:prstGeom prst="rect">
            <a:avLst/>
          </a:prstGeom>
          <a:noFill/>
        </p:spPr>
        <p:txBody>
          <a:bodyPr wrap="none" rtlCol="0">
            <a:spAutoFit/>
          </a:bodyPr>
          <a:lstStyle/>
          <a:p>
            <a:r>
              <a:rPr lang="en-US" sz="1000" dirty="0" smtClean="0">
                <a:solidFill>
                  <a:schemeClr val="bg1">
                    <a:lumMod val="50000"/>
                  </a:schemeClr>
                </a:solidFill>
                <a:latin typeface="Arial" panose="020B0604020202020204" pitchFamily="34" charset="0"/>
                <a:cs typeface="Arial" panose="020B0604020202020204" pitchFamily="34" charset="0"/>
              </a:rPr>
              <a:t>Yuri Beletsky</a:t>
            </a:r>
            <a:r>
              <a:rPr lang="en-US" sz="1000" dirty="0">
                <a:solidFill>
                  <a:schemeClr val="bg1">
                    <a:lumMod val="50000"/>
                  </a:schemeClr>
                </a:solidFill>
                <a:latin typeface="Arial" panose="020B0604020202020204" pitchFamily="34" charset="0"/>
                <a:cs typeface="Arial" panose="020B0604020202020204" pitchFamily="34" charset="0"/>
              </a:rPr>
              <a:t>, 2015/2016, </a:t>
            </a:r>
            <a:r>
              <a:rPr lang="en-US" sz="1000" dirty="0" smtClean="0">
                <a:solidFill>
                  <a:schemeClr val="bg1">
                    <a:lumMod val="50000"/>
                  </a:schemeClr>
                </a:solidFill>
                <a:latin typeface="Arial" panose="020B0604020202020204" pitchFamily="34" charset="0"/>
                <a:cs typeface="Arial" panose="020B0604020202020204" pitchFamily="34" charset="0"/>
              </a:rPr>
              <a:t>Chile, </a:t>
            </a:r>
            <a:r>
              <a:rPr lang="cs-CZ" sz="1000" dirty="0" smtClean="0">
                <a:solidFill>
                  <a:schemeClr val="bg1">
                    <a:lumMod val="50000"/>
                  </a:schemeClr>
                </a:solidFill>
                <a:latin typeface="Arial" panose="020B0604020202020204" pitchFamily="34" charset="0"/>
                <a:cs typeface="Arial" panose="020B0604020202020204" pitchFamily="34" charset="0"/>
              </a:rPr>
              <a:t> </a:t>
            </a:r>
            <a:r>
              <a:rPr lang="en-US" sz="1000" dirty="0" smtClean="0">
                <a:solidFill>
                  <a:schemeClr val="bg1">
                    <a:lumMod val="50000"/>
                  </a:schemeClr>
                </a:solidFill>
                <a:latin typeface="Arial" panose="020B0604020202020204" pitchFamily="34" charset="0"/>
                <a:cs typeface="Arial" panose="020B0604020202020204" pitchFamily="34" charset="0"/>
              </a:rPr>
              <a:t> </a:t>
            </a:r>
            <a:r>
              <a:rPr lang="cs-CZ" sz="1000" dirty="0" smtClean="0">
                <a:solidFill>
                  <a:schemeClr val="bg1">
                    <a:lumMod val="50000"/>
                  </a:schemeClr>
                </a:solidFill>
                <a:latin typeface="Arial" panose="020B0604020202020204" pitchFamily="34" charset="0"/>
                <a:cs typeface="Arial" panose="020B0604020202020204" pitchFamily="34" charset="0"/>
                <a:hlinkClick r:id="rId4"/>
              </a:rPr>
              <a:t>www.facebook.com/yuribeletskyphoto</a:t>
            </a:r>
            <a:r>
              <a:rPr lang="en-US" sz="1000" dirty="0" smtClean="0">
                <a:solidFill>
                  <a:schemeClr val="bg1">
                    <a:lumMod val="50000"/>
                  </a:schemeClr>
                </a:solidFill>
                <a:latin typeface="Arial" panose="020B0604020202020204" pitchFamily="34" charset="0"/>
                <a:cs typeface="Arial" panose="020B0604020202020204" pitchFamily="34" charset="0"/>
              </a:rPr>
              <a:t>,</a:t>
            </a:r>
            <a:r>
              <a:rPr lang="cs-CZ" sz="1000" dirty="0" smtClean="0">
                <a:solidFill>
                  <a:schemeClr val="bg1">
                    <a:lumMod val="50000"/>
                  </a:schemeClr>
                </a:solidFill>
                <a:latin typeface="Arial" panose="020B0604020202020204" pitchFamily="34" charset="0"/>
                <a:cs typeface="Arial" panose="020B0604020202020204" pitchFamily="34" charset="0"/>
              </a:rPr>
              <a:t> </a:t>
            </a:r>
            <a:r>
              <a:rPr lang="cs-CZ" sz="1000" dirty="0" smtClean="0">
                <a:solidFill>
                  <a:schemeClr val="bg1">
                    <a:lumMod val="50000"/>
                  </a:schemeClr>
                </a:solidFill>
                <a:latin typeface="Arial" panose="020B0604020202020204" pitchFamily="34" charset="0"/>
                <a:cs typeface="Arial" panose="020B0604020202020204" pitchFamily="34" charset="0"/>
                <a:hlinkClick r:id="rId5"/>
              </a:rPr>
              <a:t>www.instagram.com/yuribeletsky/</a:t>
            </a:r>
            <a:endParaRPr lang="en-US" sz="1000" dirty="0" smtClean="0">
              <a:solidFill>
                <a:schemeClr val="bg1">
                  <a:lumMod val="50000"/>
                </a:schemeClr>
              </a:solidFill>
              <a:latin typeface="Arial" panose="020B0604020202020204" pitchFamily="34" charset="0"/>
              <a:cs typeface="Arial" panose="020B0604020202020204" pitchFamily="34" charset="0"/>
            </a:endParaRPr>
          </a:p>
        </p:txBody>
      </p:sp>
      <p:sp>
        <p:nvSpPr>
          <p:cNvPr id="5" name="Text Box 5"/>
          <p:cNvSpPr txBox="1">
            <a:spLocks noChangeArrowheads="1"/>
          </p:cNvSpPr>
          <p:nvPr/>
        </p:nvSpPr>
        <p:spPr bwMode="auto">
          <a:xfrm>
            <a:off x="262784" y="141394"/>
            <a:ext cx="11127802"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Airglow (nightglow) as captured in ground-based photography</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899027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4" y="141394"/>
            <a:ext cx="11127802"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Airglow (nightglow)  –  change of sky color during a night</a:t>
            </a:r>
            <a:endParaRPr lang="en-US" sz="1400" b="1" dirty="0">
              <a:solidFill>
                <a:schemeClr val="bg1"/>
              </a:solidFill>
              <a:latin typeface="Arial" panose="020B0604020202020204" pitchFamily="34" charset="0"/>
              <a:cs typeface="Arial" panose="020B0604020202020204" pitchFamily="34" charset="0"/>
            </a:endParaRPr>
          </a:p>
        </p:txBody>
      </p:sp>
      <p:pic>
        <p:nvPicPr>
          <p:cNvPr id="9" name="Obrázek 8"/>
          <p:cNvPicPr>
            <a:picLocks noChangeAspect="1"/>
          </p:cNvPicPr>
          <p:nvPr/>
        </p:nvPicPr>
        <p:blipFill>
          <a:blip r:embed="rId2" cstate="print">
            <a:extLst>
              <a:ext uri="{BEBA8EAE-BF5A-486C-A8C5-ECC9F3942E4B}">
                <a14:imgProps xmlns:a14="http://schemas.microsoft.com/office/drawing/2010/main">
                  <a14:imgLayer r:embed="rId3">
                    <a14:imgEffect>
                      <a14:brightnessContrast bright="10000" contrast="10000"/>
                    </a14:imgEffect>
                  </a14:imgLayer>
                </a14:imgProps>
              </a:ext>
              <a:ext uri="{28A0092B-C50C-407E-A947-70E740481C1C}">
                <a14:useLocalDpi xmlns:a14="http://schemas.microsoft.com/office/drawing/2010/main" val="0"/>
              </a:ext>
            </a:extLst>
          </a:blip>
          <a:stretch>
            <a:fillRect/>
          </a:stretch>
        </p:blipFill>
        <p:spPr>
          <a:xfrm>
            <a:off x="72000" y="900000"/>
            <a:ext cx="5992000" cy="3852000"/>
          </a:xfrm>
          <a:prstGeom prst="rect">
            <a:avLst/>
          </a:prstGeom>
          <a:ln w="0">
            <a:solidFill>
              <a:schemeClr val="bg1">
                <a:lumMod val="50000"/>
              </a:schemeClr>
            </a:solidFill>
          </a:ln>
        </p:spPr>
      </p:pic>
      <p:pic>
        <p:nvPicPr>
          <p:cNvPr id="10" name="Obrázek 9"/>
          <p:cNvPicPr>
            <a:picLocks noChangeAspect="1"/>
          </p:cNvPicPr>
          <p:nvPr/>
        </p:nvPicPr>
        <p:blipFill>
          <a:blip r:embed="rId4" cstate="print">
            <a:extLst>
              <a:ext uri="{BEBA8EAE-BF5A-486C-A8C5-ECC9F3942E4B}">
                <a14:imgProps xmlns:a14="http://schemas.microsoft.com/office/drawing/2010/main">
                  <a14:imgLayer r:embed="rId5">
                    <a14:imgEffect>
                      <a14:brightnessContrast bright="10000" contrast="10000"/>
                    </a14:imgEffect>
                  </a14:imgLayer>
                </a14:imgProps>
              </a:ext>
              <a:ext uri="{28A0092B-C50C-407E-A947-70E740481C1C}">
                <a14:useLocalDpi xmlns:a14="http://schemas.microsoft.com/office/drawing/2010/main" val="0"/>
              </a:ext>
            </a:extLst>
          </a:blip>
          <a:stretch>
            <a:fillRect/>
          </a:stretch>
        </p:blipFill>
        <p:spPr>
          <a:xfrm>
            <a:off x="6132005" y="900000"/>
            <a:ext cx="5992002" cy="3852000"/>
          </a:xfrm>
          <a:prstGeom prst="rect">
            <a:avLst/>
          </a:prstGeom>
          <a:ln w="0">
            <a:solidFill>
              <a:schemeClr val="bg1">
                <a:lumMod val="50000"/>
              </a:schemeClr>
            </a:solidFill>
          </a:ln>
        </p:spPr>
      </p:pic>
      <p:sp>
        <p:nvSpPr>
          <p:cNvPr id="11" name="TextovéPole 10"/>
          <p:cNvSpPr txBox="1"/>
          <p:nvPr/>
        </p:nvSpPr>
        <p:spPr>
          <a:xfrm>
            <a:off x="5500986" y="4566562"/>
            <a:ext cx="558166" cy="184666"/>
          </a:xfrm>
          <a:prstGeom prst="rect">
            <a:avLst/>
          </a:prstGeom>
          <a:noFill/>
        </p:spPr>
        <p:txBody>
          <a:bodyPr wrap="none" rtlCol="0">
            <a:spAutoFit/>
          </a:bodyPr>
          <a:lstStyle/>
          <a:p>
            <a:r>
              <a:rPr lang="cs-CZ" sz="600" dirty="0" smtClean="0">
                <a:solidFill>
                  <a:schemeClr val="bg1">
                    <a:lumMod val="95000"/>
                  </a:schemeClr>
                </a:solidFill>
                <a:latin typeface="Arial" panose="020B0604020202020204" pitchFamily="34" charset="0"/>
                <a:cs typeface="Arial" panose="020B0604020202020204" pitchFamily="34" charset="0"/>
              </a:rPr>
              <a:t>21:22 UTC</a:t>
            </a:r>
          </a:p>
        </p:txBody>
      </p:sp>
      <p:sp>
        <p:nvSpPr>
          <p:cNvPr id="12" name="TextovéPole 11"/>
          <p:cNvSpPr txBox="1"/>
          <p:nvPr/>
        </p:nvSpPr>
        <p:spPr>
          <a:xfrm>
            <a:off x="11562066" y="4566562"/>
            <a:ext cx="558166" cy="184666"/>
          </a:xfrm>
          <a:prstGeom prst="rect">
            <a:avLst/>
          </a:prstGeom>
          <a:noFill/>
        </p:spPr>
        <p:txBody>
          <a:bodyPr wrap="none" rtlCol="0">
            <a:spAutoFit/>
          </a:bodyPr>
          <a:lstStyle/>
          <a:p>
            <a:r>
              <a:rPr lang="cs-CZ" sz="600" dirty="0" smtClean="0">
                <a:solidFill>
                  <a:schemeClr val="bg1">
                    <a:lumMod val="95000"/>
                  </a:schemeClr>
                </a:solidFill>
                <a:latin typeface="Arial" panose="020B0604020202020204" pitchFamily="34" charset="0"/>
                <a:cs typeface="Arial" panose="020B0604020202020204" pitchFamily="34" charset="0"/>
              </a:rPr>
              <a:t>02:20 UTC</a:t>
            </a:r>
          </a:p>
        </p:txBody>
      </p:sp>
      <p:sp>
        <p:nvSpPr>
          <p:cNvPr id="13" name="TextovéPole 12"/>
          <p:cNvSpPr txBox="1"/>
          <p:nvPr/>
        </p:nvSpPr>
        <p:spPr>
          <a:xfrm>
            <a:off x="9668702" y="610922"/>
            <a:ext cx="2435282" cy="230832"/>
          </a:xfrm>
          <a:prstGeom prst="rect">
            <a:avLst/>
          </a:prstGeom>
          <a:noFill/>
        </p:spPr>
        <p:txBody>
          <a:bodyPr wrap="none" rtlCol="0">
            <a:spAutoFit/>
          </a:bodyPr>
          <a:lstStyle/>
          <a:p>
            <a:r>
              <a:rPr lang="cs-CZ" sz="900" dirty="0" smtClean="0">
                <a:solidFill>
                  <a:schemeClr val="bg1">
                    <a:lumMod val="95000"/>
                  </a:schemeClr>
                </a:solidFill>
                <a:latin typeface="Arial" panose="020B0604020202020204" pitchFamily="34" charset="0"/>
                <a:cs typeface="Arial" panose="020B0604020202020204" pitchFamily="34" charset="0"/>
              </a:rPr>
              <a:t>31. 7. – 1. 8. 2019, La Palma</a:t>
            </a:r>
            <a:r>
              <a:rPr lang="en-US" sz="900" dirty="0" smtClean="0">
                <a:solidFill>
                  <a:schemeClr val="bg1">
                    <a:lumMod val="95000"/>
                  </a:schemeClr>
                </a:solidFill>
                <a:latin typeface="Arial" panose="020B0604020202020204" pitchFamily="34" charset="0"/>
                <a:cs typeface="Arial" panose="020B0604020202020204" pitchFamily="34" charset="0"/>
              </a:rPr>
              <a:t>, </a:t>
            </a:r>
            <a:r>
              <a:rPr lang="cs-CZ" sz="900" dirty="0" smtClean="0">
                <a:solidFill>
                  <a:schemeClr val="bg1">
                    <a:lumMod val="95000"/>
                  </a:schemeClr>
                </a:solidFill>
                <a:latin typeface="Arial" panose="020B0604020202020204" pitchFamily="34" charset="0"/>
                <a:cs typeface="Arial" panose="020B0604020202020204" pitchFamily="34" charset="0"/>
              </a:rPr>
              <a:t>Martin Setvák</a:t>
            </a:r>
          </a:p>
        </p:txBody>
      </p:sp>
      <p:sp>
        <p:nvSpPr>
          <p:cNvPr id="14" name="TextovéPole 13"/>
          <p:cNvSpPr txBox="1"/>
          <p:nvPr/>
        </p:nvSpPr>
        <p:spPr>
          <a:xfrm>
            <a:off x="2277133" y="4919821"/>
            <a:ext cx="7647263" cy="369332"/>
          </a:xfrm>
          <a:prstGeom prst="rect">
            <a:avLst/>
          </a:prstGeom>
          <a:noFill/>
        </p:spPr>
        <p:txBody>
          <a:bodyPr wrap="square" rtlCol="0">
            <a:spAutoFit/>
          </a:bodyPr>
          <a:lstStyle/>
          <a:p>
            <a:r>
              <a:rPr lang="en-US" sz="900" dirty="0" smtClean="0">
                <a:solidFill>
                  <a:schemeClr val="bg1">
                    <a:lumMod val="75000"/>
                  </a:schemeClr>
                </a:solidFill>
                <a:latin typeface="Arial" panose="020B0604020202020204" pitchFamily="34" charset="0"/>
                <a:cs typeface="Arial" panose="020B0604020202020204" pitchFamily="34" charset="0"/>
              </a:rPr>
              <a:t>Timelapse available here:</a:t>
            </a:r>
            <a:r>
              <a:rPr lang="cs-CZ" sz="900" dirty="0" smtClean="0">
                <a:solidFill>
                  <a:schemeClr val="bg1">
                    <a:lumMod val="75000"/>
                  </a:schemeClr>
                </a:solidFill>
                <a:latin typeface="Arial" panose="020B0604020202020204" pitchFamily="34" charset="0"/>
                <a:cs typeface="Arial" panose="020B0604020202020204" pitchFamily="34" charset="0"/>
              </a:rPr>
              <a:t> </a:t>
            </a:r>
            <a:r>
              <a:rPr lang="en-US" sz="900" dirty="0" smtClean="0">
                <a:solidFill>
                  <a:schemeClr val="bg1">
                    <a:lumMod val="75000"/>
                  </a:schemeClr>
                </a:solidFill>
                <a:latin typeface="Arial" panose="020B0604020202020204" pitchFamily="34" charset="0"/>
                <a:cs typeface="Arial" panose="020B0604020202020204" pitchFamily="34" charset="0"/>
              </a:rPr>
              <a:t>	</a:t>
            </a:r>
            <a:r>
              <a:rPr lang="cs-CZ" sz="900" dirty="0" smtClean="0">
                <a:solidFill>
                  <a:schemeClr val="bg1">
                    <a:lumMod val="75000"/>
                  </a:schemeClr>
                </a:solidFill>
                <a:latin typeface="Arial" panose="020B0604020202020204" pitchFamily="34" charset="0"/>
                <a:cs typeface="Arial" panose="020B0604020202020204" pitchFamily="34" charset="0"/>
                <a:hlinkClick r:id="rId6"/>
              </a:rPr>
              <a:t>https</a:t>
            </a:r>
            <a:r>
              <a:rPr lang="cs-CZ" sz="900" dirty="0">
                <a:solidFill>
                  <a:schemeClr val="bg1">
                    <a:lumMod val="75000"/>
                  </a:schemeClr>
                </a:solidFill>
                <a:latin typeface="Arial" panose="020B0604020202020204" pitchFamily="34" charset="0"/>
                <a:cs typeface="Arial" panose="020B0604020202020204" pitchFamily="34" charset="0"/>
                <a:hlinkClick r:id="rId6"/>
              </a:rPr>
              <a:t>://</a:t>
            </a:r>
            <a:r>
              <a:rPr lang="cs-CZ" sz="900" dirty="0" smtClean="0">
                <a:solidFill>
                  <a:schemeClr val="bg1">
                    <a:lumMod val="75000"/>
                  </a:schemeClr>
                </a:solidFill>
                <a:latin typeface="Arial" panose="020B0604020202020204" pitchFamily="34" charset="0"/>
                <a:cs typeface="Arial" panose="020B0604020202020204" pitchFamily="34" charset="0"/>
                <a:hlinkClick r:id="rId6"/>
              </a:rPr>
              <a:t>www.setvak.cz/timelapse/2019/20190731-1900_20190801-0730utc_LaPalma_1680x1080_x264.mp4</a:t>
            </a:r>
            <a:r>
              <a:rPr lang="en-US" sz="900" dirty="0" smtClean="0">
                <a:solidFill>
                  <a:schemeClr val="bg1">
                    <a:lumMod val="75000"/>
                  </a:schemeClr>
                </a:solidFill>
                <a:latin typeface="Arial" panose="020B0604020202020204" pitchFamily="34" charset="0"/>
                <a:cs typeface="Arial" panose="020B0604020202020204" pitchFamily="34" charset="0"/>
              </a:rPr>
              <a:t> </a:t>
            </a:r>
            <a:endParaRPr lang="en-US" sz="900" dirty="0">
              <a:solidFill>
                <a:schemeClr val="bg1">
                  <a:lumMod val="75000"/>
                </a:schemeClr>
              </a:solidFill>
              <a:latin typeface="Arial" panose="020B0604020202020204" pitchFamily="34" charset="0"/>
              <a:cs typeface="Arial" panose="020B0604020202020204" pitchFamily="34" charset="0"/>
            </a:endParaRPr>
          </a:p>
          <a:p>
            <a:r>
              <a:rPr lang="en-US" sz="900" dirty="0" smtClean="0">
                <a:solidFill>
                  <a:schemeClr val="bg1">
                    <a:lumMod val="75000"/>
                  </a:schemeClr>
                </a:solidFill>
                <a:latin typeface="Arial" panose="020B0604020202020204" pitchFamily="34" charset="0"/>
                <a:cs typeface="Arial" panose="020B0604020202020204" pitchFamily="34" charset="0"/>
              </a:rPr>
              <a:t>Source and more info here: </a:t>
            </a:r>
            <a:r>
              <a:rPr lang="cs-CZ" sz="900" dirty="0" smtClean="0">
                <a:solidFill>
                  <a:schemeClr val="bg1">
                    <a:lumMod val="75000"/>
                  </a:schemeClr>
                </a:solidFill>
                <a:latin typeface="Arial" panose="020B0604020202020204" pitchFamily="34" charset="0"/>
                <a:cs typeface="Arial" panose="020B0604020202020204" pitchFamily="34" charset="0"/>
              </a:rPr>
              <a:t> </a:t>
            </a:r>
            <a:r>
              <a:rPr lang="en-US" sz="900" dirty="0" smtClean="0">
                <a:solidFill>
                  <a:schemeClr val="bg1">
                    <a:lumMod val="75000"/>
                  </a:schemeClr>
                </a:solidFill>
                <a:latin typeface="Arial" panose="020B0604020202020204" pitchFamily="34" charset="0"/>
                <a:cs typeface="Arial" panose="020B0604020202020204" pitchFamily="34" charset="0"/>
              </a:rPr>
              <a:t>	</a:t>
            </a:r>
            <a:r>
              <a:rPr lang="cs-CZ" sz="900" dirty="0" smtClean="0">
                <a:solidFill>
                  <a:schemeClr val="bg1">
                    <a:lumMod val="75000"/>
                  </a:schemeClr>
                </a:solidFill>
                <a:latin typeface="Arial" panose="020B0604020202020204" pitchFamily="34" charset="0"/>
                <a:cs typeface="Arial" panose="020B0604020202020204" pitchFamily="34" charset="0"/>
                <a:hlinkClick r:id="rId7"/>
              </a:rPr>
              <a:t>https</a:t>
            </a:r>
            <a:r>
              <a:rPr lang="cs-CZ" sz="900" dirty="0">
                <a:solidFill>
                  <a:schemeClr val="bg1">
                    <a:lumMod val="75000"/>
                  </a:schemeClr>
                </a:solidFill>
                <a:latin typeface="Arial" panose="020B0604020202020204" pitchFamily="34" charset="0"/>
                <a:cs typeface="Arial" panose="020B0604020202020204" pitchFamily="34" charset="0"/>
                <a:hlinkClick r:id="rId7"/>
              </a:rPr>
              <a:t>://</a:t>
            </a:r>
            <a:r>
              <a:rPr lang="cs-CZ" sz="900" dirty="0" smtClean="0">
                <a:solidFill>
                  <a:schemeClr val="bg1">
                    <a:lumMod val="75000"/>
                  </a:schemeClr>
                </a:solidFill>
                <a:latin typeface="Arial" panose="020B0604020202020204" pitchFamily="34" charset="0"/>
                <a:cs typeface="Arial" panose="020B0604020202020204" pitchFamily="34" charset="0"/>
                <a:hlinkClick r:id="rId7"/>
              </a:rPr>
              <a:t>www.setvak.cz/timelapse/2019.html</a:t>
            </a:r>
            <a:r>
              <a:rPr lang="en-US" sz="900" dirty="0" smtClean="0">
                <a:solidFill>
                  <a:schemeClr val="bg1">
                    <a:lumMod val="75000"/>
                  </a:schemeClr>
                </a:solidFill>
                <a:latin typeface="Arial" panose="020B0604020202020204" pitchFamily="34" charset="0"/>
                <a:cs typeface="Arial" panose="020B0604020202020204" pitchFamily="34" charset="0"/>
              </a:rPr>
              <a:t> </a:t>
            </a:r>
            <a:endParaRPr lang="cs-CZ" sz="900" dirty="0" smtClean="0">
              <a:solidFill>
                <a:schemeClr val="bg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9469504"/>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dirty="0">
                <a:solidFill>
                  <a:schemeClr val="bg1"/>
                </a:solidFill>
                <a:latin typeface="Arial" panose="020B0604020202020204" pitchFamily="34" charset="0"/>
                <a:cs typeface="Arial" panose="020B0604020202020204" pitchFamily="34" charset="0"/>
              </a:rPr>
              <a:t>G</a:t>
            </a:r>
            <a:r>
              <a:rPr lang="en-US" sz="1400" b="1" dirty="0" smtClean="0">
                <a:solidFill>
                  <a:schemeClr val="bg1"/>
                </a:solidFill>
                <a:latin typeface="Arial" panose="020B0604020202020204" pitchFamily="34" charset="0"/>
                <a:cs typeface="Arial" panose="020B0604020202020204" pitchFamily="34" charset="0"/>
              </a:rPr>
              <a:t>ravity waves in nightglow, generated by storms above Bangladesh </a:t>
            </a:r>
            <a:endParaRPr lang="en-US" sz="1400" b="1" dirty="0">
              <a:solidFill>
                <a:schemeClr val="bg1"/>
              </a:solidFill>
              <a:latin typeface="Arial" panose="020B0604020202020204" pitchFamily="34" charset="0"/>
              <a:cs typeface="Arial" panose="020B0604020202020204" pitchFamily="34" charset="0"/>
            </a:endParaRPr>
          </a:p>
        </p:txBody>
      </p:sp>
      <p:pic>
        <p:nvPicPr>
          <p:cNvPr id="3" name="Picture 1" descr="O:\VIIRS-NPP DNB airglow\20140427 Cb-gen airglow Tibet\20140427-1557utc_Jeff-Dai_Ripples-in-the-sky_small.jpg"/>
          <p:cNvPicPr>
            <a:picLocks noChangeAspect="1" noChangeArrowheads="1"/>
          </p:cNvPicPr>
          <p:nvPr/>
        </p:nvPicPr>
        <p:blipFill>
          <a:blip r:embed="rId2" cstate="print">
            <a:lum bright="3000" contrast="12000"/>
          </a:blip>
          <a:srcRect/>
          <a:stretch>
            <a:fillRect/>
          </a:stretch>
        </p:blipFill>
        <p:spPr bwMode="auto">
          <a:xfrm>
            <a:off x="1605674" y="668595"/>
            <a:ext cx="9003334" cy="6006908"/>
          </a:xfrm>
          <a:prstGeom prst="rect">
            <a:avLst/>
          </a:prstGeom>
          <a:noFill/>
          <a:ln w="0">
            <a:solidFill>
              <a:schemeClr val="bg1">
                <a:lumMod val="50000"/>
              </a:schemeClr>
            </a:solidFill>
          </a:ln>
        </p:spPr>
      </p:pic>
      <p:sp>
        <p:nvSpPr>
          <p:cNvPr id="4" name="TextovéPole 3"/>
          <p:cNvSpPr txBox="1"/>
          <p:nvPr/>
        </p:nvSpPr>
        <p:spPr>
          <a:xfrm>
            <a:off x="7846142" y="89125"/>
            <a:ext cx="4257368" cy="483960"/>
          </a:xfrm>
          <a:prstGeom prst="rect">
            <a:avLst/>
          </a:prstGeom>
          <a:noFill/>
          <a:ln w="0">
            <a:noFill/>
          </a:ln>
        </p:spPr>
        <p:txBody>
          <a:bodyPr wrap="square" tIns="72000" bIns="72000" rtlCol="0">
            <a:spAutoFit/>
          </a:bodyPr>
          <a:lstStyle/>
          <a:p>
            <a:pPr algn="ctr"/>
            <a:r>
              <a:rPr lang="en-US" sz="1100" b="1" dirty="0" smtClean="0">
                <a:solidFill>
                  <a:schemeClr val="bg1"/>
                </a:solidFill>
                <a:latin typeface="Arial" panose="020B0604020202020204" pitchFamily="34" charset="0"/>
                <a:cs typeface="Arial" panose="020B0604020202020204" pitchFamily="34" charset="0"/>
              </a:rPr>
              <a:t>Jeff Dai</a:t>
            </a:r>
            <a:r>
              <a:rPr lang="en-US" sz="1100" dirty="0" smtClean="0">
                <a:solidFill>
                  <a:schemeClr val="bg1"/>
                </a:solidFill>
                <a:latin typeface="Arial" panose="020B0604020202020204" pitchFamily="34" charset="0"/>
                <a:cs typeface="Arial" panose="020B0604020202020204" pitchFamily="34" charset="0"/>
              </a:rPr>
              <a:t>,  2014</a:t>
            </a:r>
            <a:r>
              <a:rPr lang="cs-CZ" sz="1100" dirty="0" smtClean="0">
                <a:solidFill>
                  <a:schemeClr val="bg1"/>
                </a:solidFill>
                <a:latin typeface="Arial" panose="020B0604020202020204" pitchFamily="34" charset="0"/>
                <a:cs typeface="Arial" panose="020B0604020202020204" pitchFamily="34" charset="0"/>
              </a:rPr>
              <a:t>-</a:t>
            </a:r>
            <a:r>
              <a:rPr lang="en-US" sz="1100" dirty="0" smtClean="0">
                <a:solidFill>
                  <a:schemeClr val="bg1"/>
                </a:solidFill>
                <a:latin typeface="Arial" panose="020B0604020202020204" pitchFamily="34" charset="0"/>
                <a:cs typeface="Arial" panose="020B0604020202020204" pitchFamily="34" charset="0"/>
              </a:rPr>
              <a:t>04</a:t>
            </a:r>
            <a:r>
              <a:rPr lang="cs-CZ" sz="1100" dirty="0" smtClean="0">
                <a:solidFill>
                  <a:schemeClr val="bg1"/>
                </a:solidFill>
                <a:latin typeface="Arial" panose="020B0604020202020204" pitchFamily="34" charset="0"/>
                <a:cs typeface="Arial" panose="020B0604020202020204" pitchFamily="34" charset="0"/>
              </a:rPr>
              <a:t>-</a:t>
            </a:r>
            <a:r>
              <a:rPr lang="en-US" sz="1100" dirty="0" smtClean="0">
                <a:solidFill>
                  <a:schemeClr val="bg1"/>
                </a:solidFill>
                <a:latin typeface="Arial" panose="020B0604020202020204" pitchFamily="34" charset="0"/>
                <a:cs typeface="Arial" panose="020B0604020202020204" pitchFamily="34" charset="0"/>
              </a:rPr>
              <a:t>27</a:t>
            </a:r>
            <a:r>
              <a:rPr lang="cs-CZ" sz="1100" dirty="0" smtClean="0">
                <a:solidFill>
                  <a:schemeClr val="bg1"/>
                </a:solidFill>
                <a:latin typeface="Arial" panose="020B0604020202020204" pitchFamily="34" charset="0"/>
                <a:cs typeface="Arial" panose="020B0604020202020204" pitchFamily="34" charset="0"/>
              </a:rPr>
              <a:t> </a:t>
            </a:r>
            <a:r>
              <a:rPr lang="en-US" sz="1100" dirty="0" smtClean="0">
                <a:solidFill>
                  <a:schemeClr val="bg1"/>
                </a:solidFill>
                <a:latin typeface="Arial" panose="020B0604020202020204" pitchFamily="34" charset="0"/>
                <a:cs typeface="Arial" panose="020B0604020202020204" pitchFamily="34" charset="0"/>
              </a:rPr>
              <a:t>15</a:t>
            </a:r>
            <a:r>
              <a:rPr lang="cs-CZ" sz="1100" dirty="0" smtClean="0">
                <a:solidFill>
                  <a:schemeClr val="bg1"/>
                </a:solidFill>
                <a:latin typeface="Arial" panose="020B0604020202020204" pitchFamily="34" charset="0"/>
                <a:cs typeface="Arial" panose="020B0604020202020204" pitchFamily="34" charset="0"/>
              </a:rPr>
              <a:t>:</a:t>
            </a:r>
            <a:r>
              <a:rPr lang="en-US" sz="1100" dirty="0" smtClean="0">
                <a:solidFill>
                  <a:schemeClr val="bg1"/>
                </a:solidFill>
                <a:latin typeface="Arial" panose="020B0604020202020204" pitchFamily="34" charset="0"/>
                <a:cs typeface="Arial" panose="020B0604020202020204" pitchFamily="34" charset="0"/>
              </a:rPr>
              <a:t>57</a:t>
            </a:r>
            <a:r>
              <a:rPr lang="cs-CZ" sz="1100" dirty="0" smtClean="0">
                <a:solidFill>
                  <a:schemeClr val="bg1"/>
                </a:solidFill>
                <a:latin typeface="Arial" panose="020B0604020202020204" pitchFamily="34" charset="0"/>
                <a:cs typeface="Arial" panose="020B0604020202020204" pitchFamily="34" charset="0"/>
              </a:rPr>
              <a:t> UTC, Tibet</a:t>
            </a:r>
            <a:r>
              <a:rPr lang="en-US" sz="1100" dirty="0" smtClean="0">
                <a:solidFill>
                  <a:schemeClr val="bg1"/>
                </a:solidFill>
                <a:latin typeface="Arial" panose="020B0604020202020204" pitchFamily="34" charset="0"/>
                <a:cs typeface="Arial" panose="020B0604020202020204" pitchFamily="34" charset="0"/>
              </a:rPr>
              <a:t> Plateau, China </a:t>
            </a:r>
            <a:br>
              <a:rPr lang="en-US" sz="1100" dirty="0" smtClean="0">
                <a:solidFill>
                  <a:schemeClr val="bg1"/>
                </a:solidFill>
                <a:latin typeface="Arial" panose="020B0604020202020204" pitchFamily="34" charset="0"/>
                <a:cs typeface="Arial" panose="020B0604020202020204" pitchFamily="34" charset="0"/>
              </a:rPr>
            </a:br>
            <a:r>
              <a:rPr lang="cs-CZ" sz="1100" i="1" dirty="0" smtClean="0">
                <a:solidFill>
                  <a:schemeClr val="bg1"/>
                </a:solidFill>
                <a:latin typeface="Arial" panose="020B0604020202020204" pitchFamily="34" charset="0"/>
                <a:cs typeface="Arial" panose="020B0604020202020204" pitchFamily="34" charset="0"/>
                <a:hlinkClick r:id="rId3"/>
              </a:rPr>
              <a:t>https://www.flickr.com/photos/jeffdai/14845763849/</a:t>
            </a:r>
            <a:endParaRPr lang="en-US" sz="1100" i="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4963033"/>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dirty="0">
                <a:solidFill>
                  <a:schemeClr val="bg1"/>
                </a:solidFill>
                <a:latin typeface="Arial" panose="020B0604020202020204" pitchFamily="34" charset="0"/>
                <a:cs typeface="Arial" panose="020B0604020202020204" pitchFamily="34" charset="0"/>
              </a:rPr>
              <a:t>G</a:t>
            </a:r>
            <a:r>
              <a:rPr lang="en-US" sz="1400" b="1" dirty="0" smtClean="0">
                <a:solidFill>
                  <a:schemeClr val="bg1"/>
                </a:solidFill>
                <a:latin typeface="Arial" panose="020B0604020202020204" pitchFamily="34" charset="0"/>
                <a:cs typeface="Arial" panose="020B0604020202020204" pitchFamily="34" charset="0"/>
              </a:rPr>
              <a:t>ravity waves in nightglow, generated by storms above Bangladesh </a:t>
            </a:r>
            <a:endParaRPr lang="en-US" sz="1400" b="1" dirty="0">
              <a:solidFill>
                <a:schemeClr val="bg1"/>
              </a:solidFill>
              <a:latin typeface="Arial" panose="020B0604020202020204" pitchFamily="34" charset="0"/>
              <a:cs typeface="Arial" panose="020B0604020202020204" pitchFamily="34" charset="0"/>
            </a:endParaRPr>
          </a:p>
        </p:txBody>
      </p:sp>
      <p:sp>
        <p:nvSpPr>
          <p:cNvPr id="3" name="Obdélník 2"/>
          <p:cNvSpPr/>
          <p:nvPr/>
        </p:nvSpPr>
        <p:spPr>
          <a:xfrm>
            <a:off x="6381137" y="5077614"/>
            <a:ext cx="5230761" cy="1161069"/>
          </a:xfrm>
          <a:prstGeom prst="rect">
            <a:avLst/>
          </a:prstGeom>
          <a:solidFill>
            <a:srgbClr val="000000"/>
          </a:solidFill>
          <a:ln w="3175">
            <a:solidFill>
              <a:schemeClr val="bg1">
                <a:lumMod val="65000"/>
              </a:schemeClr>
            </a:solidFill>
          </a:ln>
        </p:spPr>
        <p:txBody>
          <a:bodyPr wrap="square" lIns="108000" tIns="72000" bIns="72000">
            <a:spAutoFit/>
          </a:bodyPr>
          <a:lstStyle/>
          <a:p>
            <a:r>
              <a:rPr lang="en-US" sz="1100" dirty="0" smtClean="0">
                <a:solidFill>
                  <a:schemeClr val="bg1"/>
                </a:solidFill>
                <a:latin typeface="Arial" panose="020B0604020202020204" pitchFamily="34" charset="0"/>
                <a:cs typeface="Arial" panose="020B0604020202020204" pitchFamily="34" charset="0"/>
              </a:rPr>
              <a:t>A Kalboishakhi storm swept across northern Bangladesh on the evening </a:t>
            </a:r>
            <a:br>
              <a:rPr lang="en-US" sz="1100" dirty="0" smtClean="0">
                <a:solidFill>
                  <a:schemeClr val="bg1"/>
                </a:solidFill>
                <a:latin typeface="Arial" panose="020B0604020202020204" pitchFamily="34" charset="0"/>
                <a:cs typeface="Arial" panose="020B0604020202020204" pitchFamily="34" charset="0"/>
              </a:rPr>
            </a:br>
            <a:r>
              <a:rPr lang="en-US" sz="1100" dirty="0" smtClean="0">
                <a:solidFill>
                  <a:schemeClr val="bg1"/>
                </a:solidFill>
                <a:latin typeface="Arial" panose="020B0604020202020204" pitchFamily="34" charset="0"/>
                <a:cs typeface="Arial" panose="020B0604020202020204" pitchFamily="34" charset="0"/>
              </a:rPr>
              <a:t>of 27 April 2014  (EUMETSAT Image Library) </a:t>
            </a:r>
          </a:p>
          <a:p>
            <a:r>
              <a:rPr lang="en-US" sz="1100" dirty="0" smtClean="0">
                <a:solidFill>
                  <a:schemeClr val="bg1"/>
                </a:solidFill>
                <a:latin typeface="Arial" panose="020B0604020202020204" pitchFamily="34" charset="0"/>
                <a:cs typeface="Arial" panose="020B0604020202020204" pitchFamily="34" charset="0"/>
                <a:hlinkClick r:id="rId2"/>
              </a:rPr>
              <a:t>http://www.eumetsat.int/website/home/Images/ImageLibrary/DAT_2204046.html</a:t>
            </a:r>
            <a:r>
              <a:rPr lang="en-US" sz="1100" dirty="0" smtClean="0">
                <a:solidFill>
                  <a:schemeClr val="bg1"/>
                </a:solidFill>
                <a:latin typeface="Arial" panose="020B0604020202020204" pitchFamily="34" charset="0"/>
                <a:cs typeface="Arial" panose="020B0604020202020204" pitchFamily="34" charset="0"/>
              </a:rPr>
              <a:t>  </a:t>
            </a:r>
          </a:p>
          <a:p>
            <a:endParaRPr lang="en-US" sz="1100" dirty="0" smtClean="0">
              <a:solidFill>
                <a:schemeClr val="bg1"/>
              </a:solidFill>
              <a:latin typeface="Arial" panose="020B0604020202020204" pitchFamily="34" charset="0"/>
              <a:cs typeface="Arial" panose="020B0604020202020204" pitchFamily="34" charset="0"/>
            </a:endParaRPr>
          </a:p>
          <a:p>
            <a:pPr marL="361950" indent="-361950">
              <a:defRPr/>
            </a:pPr>
            <a:r>
              <a:rPr lang="en-US" sz="1100" dirty="0" smtClean="0">
                <a:solidFill>
                  <a:schemeClr val="bg1"/>
                </a:solidFill>
                <a:latin typeface="Arial" panose="020B0604020202020204" pitchFamily="34" charset="0"/>
                <a:cs typeface="Arial" panose="020B0604020202020204" pitchFamily="34" charset="0"/>
              </a:rPr>
              <a:t>Rippled airglow above Bangladesh storms  (</a:t>
            </a:r>
            <a:r>
              <a:rPr lang="cs-CZ" sz="1100" dirty="0" smtClean="0">
                <a:solidFill>
                  <a:schemeClr val="bg1"/>
                </a:solidFill>
                <a:latin typeface="Arial" panose="020B0604020202020204" pitchFamily="34" charset="0"/>
                <a:cs typeface="Arial" panose="020B0604020202020204" pitchFamily="34" charset="0"/>
              </a:rPr>
              <a:t>EUMETSAT Image </a:t>
            </a:r>
            <a:r>
              <a:rPr lang="en-US" sz="1100" dirty="0" smtClean="0">
                <a:solidFill>
                  <a:schemeClr val="bg1"/>
                </a:solidFill>
                <a:latin typeface="Arial" panose="020B0604020202020204" pitchFamily="34" charset="0"/>
                <a:cs typeface="Arial" panose="020B0604020202020204" pitchFamily="34" charset="0"/>
              </a:rPr>
              <a:t>Library)</a:t>
            </a:r>
          </a:p>
          <a:p>
            <a:pPr marL="361950" indent="-361950">
              <a:defRPr/>
            </a:pPr>
            <a:r>
              <a:rPr lang="en-US" sz="1100" dirty="0" smtClean="0">
                <a:solidFill>
                  <a:schemeClr val="bg1"/>
                </a:solidFill>
                <a:latin typeface="Arial" panose="020B0604020202020204" pitchFamily="34" charset="0"/>
                <a:cs typeface="Arial" panose="020B0604020202020204" pitchFamily="34" charset="0"/>
                <a:hlinkClick r:id="rId3"/>
              </a:rPr>
              <a:t>http://www.eumetsat.int/website/home/Images/ImageLibrary/DAT_2529304.html</a:t>
            </a:r>
            <a:r>
              <a:rPr lang="en-US" sz="1100" dirty="0" smtClean="0">
                <a:solidFill>
                  <a:schemeClr val="bg1"/>
                </a:solidFill>
                <a:latin typeface="Arial" panose="020B0604020202020204" pitchFamily="34" charset="0"/>
                <a:cs typeface="Arial" panose="020B0604020202020204" pitchFamily="34" charset="0"/>
              </a:rPr>
              <a:t> </a:t>
            </a:r>
          </a:p>
        </p:txBody>
      </p:sp>
      <p:pic>
        <p:nvPicPr>
          <p:cNvPr id="4" name="Picture 2" descr="M:\[2] prednasky\Taiwan 2015\02 - Nightglow\doprovodne materialy pro jednotlive pripady\20140427 Tibet\Metop-2_1550utc_crop.png"/>
          <p:cNvPicPr>
            <a:picLocks noChangeAspect="1" noChangeArrowheads="1"/>
          </p:cNvPicPr>
          <p:nvPr/>
        </p:nvPicPr>
        <p:blipFill>
          <a:blip r:embed="rId4" cstate="print"/>
          <a:srcRect/>
          <a:stretch>
            <a:fillRect/>
          </a:stretch>
        </p:blipFill>
        <p:spPr bwMode="auto">
          <a:xfrm>
            <a:off x="393289" y="664260"/>
            <a:ext cx="5319252" cy="5858363"/>
          </a:xfrm>
          <a:prstGeom prst="rect">
            <a:avLst/>
          </a:prstGeom>
          <a:noFill/>
          <a:ln>
            <a:gradFill>
              <a:gsLst>
                <a:gs pos="0">
                  <a:schemeClr val="bg1">
                    <a:lumMod val="50000"/>
                  </a:schemeClr>
                </a:gs>
                <a:gs pos="50000">
                  <a:schemeClr val="accent1">
                    <a:tint val="44500"/>
                    <a:satMod val="160000"/>
                  </a:schemeClr>
                </a:gs>
                <a:gs pos="100000">
                  <a:schemeClr val="accent1">
                    <a:tint val="23500"/>
                    <a:satMod val="160000"/>
                  </a:schemeClr>
                </a:gs>
              </a:gsLst>
              <a:lin ang="5400000" scaled="0"/>
            </a:gradFill>
          </a:ln>
        </p:spPr>
      </p:pic>
      <p:sp>
        <p:nvSpPr>
          <p:cNvPr id="5" name="TextovéPole 4"/>
          <p:cNvSpPr txBox="1"/>
          <p:nvPr/>
        </p:nvSpPr>
        <p:spPr>
          <a:xfrm>
            <a:off x="6312312" y="760171"/>
            <a:ext cx="5191431" cy="3046988"/>
          </a:xfrm>
          <a:prstGeom prst="rect">
            <a:avLst/>
          </a:prstGeom>
          <a:noFill/>
        </p:spPr>
        <p:txBody>
          <a:bodyPr wrap="square" rtlCol="0">
            <a:spAutoFit/>
          </a:bodyPr>
          <a:lstStyle/>
          <a:p>
            <a:pPr algn="just"/>
            <a:r>
              <a:rPr lang="en-US" sz="1200" dirty="0" smtClean="0">
                <a:solidFill>
                  <a:schemeClr val="bg1"/>
                </a:solidFill>
                <a:latin typeface="Arial" panose="020B0604020202020204" pitchFamily="34" charset="0"/>
                <a:cs typeface="Arial" panose="020B0604020202020204" pitchFamily="34" charset="0"/>
              </a:rPr>
              <a:t>2014-04-27  15:50 UTC</a:t>
            </a:r>
          </a:p>
          <a:p>
            <a:pPr algn="just"/>
            <a:r>
              <a:rPr lang="en-US" sz="1200" dirty="0" smtClean="0">
                <a:solidFill>
                  <a:schemeClr val="bg1"/>
                </a:solidFill>
                <a:latin typeface="Arial" panose="020B0604020202020204" pitchFamily="34" charset="0"/>
                <a:cs typeface="Arial" panose="020B0604020202020204" pitchFamily="34" charset="0"/>
              </a:rPr>
              <a:t>Metop-2  band 4 (IR 10.5 µm)</a:t>
            </a:r>
          </a:p>
          <a:p>
            <a:pPr algn="just"/>
            <a:endParaRPr lang="en-US" sz="1200" dirty="0" smtClean="0">
              <a:solidFill>
                <a:schemeClr val="bg1"/>
              </a:solidFill>
              <a:latin typeface="Arial" panose="020B0604020202020204" pitchFamily="34" charset="0"/>
              <a:cs typeface="Arial" panose="020B0604020202020204" pitchFamily="34" charset="0"/>
            </a:endParaRPr>
          </a:p>
          <a:p>
            <a:pPr algn="just"/>
            <a:endParaRPr lang="en-US" sz="1200" dirty="0" smtClean="0">
              <a:solidFill>
                <a:schemeClr val="bg1"/>
              </a:solidFill>
              <a:latin typeface="Arial" panose="020B0604020202020204" pitchFamily="34" charset="0"/>
              <a:cs typeface="Arial" panose="020B0604020202020204" pitchFamily="34" charset="0"/>
            </a:endParaRPr>
          </a:p>
          <a:p>
            <a:pPr algn="just"/>
            <a:r>
              <a:rPr lang="en-US" sz="1200" dirty="0" smtClean="0">
                <a:solidFill>
                  <a:schemeClr val="bg1"/>
                </a:solidFill>
                <a:latin typeface="Arial" panose="020B0604020202020204" pitchFamily="34" charset="0"/>
                <a:cs typeface="Arial" panose="020B0604020202020204" pitchFamily="34" charset="0"/>
              </a:rPr>
              <a:t>This Metop-2 image was taken almost exactly at the same time as Jeff Dai took his famous "rippled sky" photo (previous slide)  from the Tibetan Plateau in China.  </a:t>
            </a:r>
          </a:p>
          <a:p>
            <a:pPr algn="just"/>
            <a:endParaRPr lang="en-US" sz="1200" dirty="0" smtClean="0">
              <a:solidFill>
                <a:schemeClr val="bg1"/>
              </a:solidFill>
              <a:latin typeface="Arial" panose="020B0604020202020204" pitchFamily="34" charset="0"/>
              <a:cs typeface="Arial" panose="020B0604020202020204" pitchFamily="34" charset="0"/>
            </a:endParaRPr>
          </a:p>
          <a:p>
            <a:pPr algn="just"/>
            <a:r>
              <a:rPr lang="en-US" sz="1200" dirty="0" smtClean="0">
                <a:solidFill>
                  <a:schemeClr val="bg1"/>
                </a:solidFill>
                <a:latin typeface="Arial" panose="020B0604020202020204" pitchFamily="34" charset="0"/>
                <a:cs typeface="Arial" panose="020B0604020202020204" pitchFamily="34" charset="0"/>
              </a:rPr>
              <a:t>This storm started to evolve about 1 hour prior to this image and Jeff Dai's observations. For evolution of these storms see the Meteosat-7 IR loop at the first of the links below.</a:t>
            </a:r>
          </a:p>
          <a:p>
            <a:pPr algn="just"/>
            <a:endParaRPr lang="en-US" sz="1200" dirty="0" smtClean="0">
              <a:solidFill>
                <a:schemeClr val="bg1"/>
              </a:solidFill>
              <a:latin typeface="Arial" panose="020B0604020202020204" pitchFamily="34" charset="0"/>
              <a:cs typeface="Arial" panose="020B0604020202020204" pitchFamily="34" charset="0"/>
            </a:endParaRPr>
          </a:p>
          <a:p>
            <a:pPr algn="just"/>
            <a:endParaRPr lang="en-US" sz="1200" dirty="0" smtClean="0">
              <a:solidFill>
                <a:schemeClr val="bg1"/>
              </a:solidFill>
              <a:latin typeface="Arial" panose="020B0604020202020204" pitchFamily="34" charset="0"/>
              <a:cs typeface="Arial" panose="020B0604020202020204" pitchFamily="34" charset="0"/>
            </a:endParaRPr>
          </a:p>
          <a:p>
            <a:pPr algn="just"/>
            <a:endParaRPr lang="en-US" sz="1200" dirty="0" smtClean="0">
              <a:solidFill>
                <a:schemeClr val="bg1"/>
              </a:solidFill>
              <a:latin typeface="Arial" panose="020B0604020202020204" pitchFamily="34" charset="0"/>
              <a:cs typeface="Arial" panose="020B0604020202020204" pitchFamily="34" charset="0"/>
            </a:endParaRPr>
          </a:p>
          <a:p>
            <a:pPr algn="just"/>
            <a:r>
              <a:rPr lang="en-US" sz="1200" dirty="0" smtClean="0">
                <a:solidFill>
                  <a:schemeClr val="bg1"/>
                </a:solidFill>
                <a:latin typeface="Arial" panose="020B0604020202020204" pitchFamily="34" charset="0"/>
                <a:cs typeface="Arial" panose="020B0604020202020204" pitchFamily="34" charset="0"/>
              </a:rPr>
              <a:t>Suomi-NPP VIIRS (next slides) captured the waves in nightglow about </a:t>
            </a:r>
            <a:br>
              <a:rPr lang="en-US" sz="1200" dirty="0" smtClean="0">
                <a:solidFill>
                  <a:schemeClr val="bg1"/>
                </a:solidFill>
                <a:latin typeface="Arial" panose="020B0604020202020204" pitchFamily="34" charset="0"/>
                <a:cs typeface="Arial" panose="020B0604020202020204" pitchFamily="34" charset="0"/>
              </a:rPr>
            </a:br>
            <a:r>
              <a:rPr lang="en-US" sz="1200" dirty="0" smtClean="0">
                <a:solidFill>
                  <a:schemeClr val="bg1"/>
                </a:solidFill>
                <a:latin typeface="Arial" panose="020B0604020202020204" pitchFamily="34" charset="0"/>
                <a:cs typeface="Arial" panose="020B0604020202020204" pitchFamily="34" charset="0"/>
              </a:rPr>
              <a:t>3.5 hours later, when the storms were already weakening (next slides).</a:t>
            </a:r>
            <a:endParaRPr lang="en-US" sz="1200" dirty="0">
              <a:solidFill>
                <a:schemeClr val="bg1"/>
              </a:solidFill>
              <a:latin typeface="Arial" panose="020B0604020202020204" pitchFamily="34" charset="0"/>
              <a:cs typeface="Arial" panose="020B0604020202020204" pitchFamily="34" charset="0"/>
            </a:endParaRPr>
          </a:p>
        </p:txBody>
      </p:sp>
      <p:sp>
        <p:nvSpPr>
          <p:cNvPr id="6" name="Elipsa 8"/>
          <p:cNvSpPr>
            <a:spLocks noChangeAspect="1"/>
          </p:cNvSpPr>
          <p:nvPr/>
        </p:nvSpPr>
        <p:spPr bwMode="auto">
          <a:xfrm>
            <a:off x="959575" y="1201326"/>
            <a:ext cx="4005522" cy="4005522"/>
          </a:xfrm>
          <a:prstGeom prst="ellipse">
            <a:avLst/>
          </a:prstGeom>
          <a:noFill/>
          <a:ln w="12700" cap="flat" cmpd="sng" algn="ctr">
            <a:solidFill>
              <a:srgbClr val="FFFFCC"/>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000" b="0" i="0" u="none" strike="noStrike" cap="none" normalizeH="0" baseline="0" smtClean="0">
              <a:ln>
                <a:noFill/>
              </a:ln>
              <a:solidFill>
                <a:srgbClr val="FFCC66"/>
              </a:solidFill>
              <a:effectLst/>
              <a:latin typeface="Arial" charset="0"/>
            </a:endParaRPr>
          </a:p>
        </p:txBody>
      </p:sp>
    </p:spTree>
    <p:extLst>
      <p:ext uri="{BB962C8B-B14F-4D97-AF65-F5344CB8AC3E}">
        <p14:creationId xmlns:p14="http://schemas.microsoft.com/office/powerpoint/2010/main" val="132605977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VIIRS-DNB airglow\20140427 Cb-gen airglow Tibet   pro PPT\DNB.png"/>
          <p:cNvPicPr>
            <a:picLocks noChangeAspect="1" noChangeArrowheads="1"/>
          </p:cNvPicPr>
          <p:nvPr/>
        </p:nvPicPr>
        <p:blipFill>
          <a:blip r:embed="rId2" cstate="print">
            <a:lum bright="5000"/>
          </a:blip>
          <a:srcRect/>
          <a:stretch>
            <a:fillRect/>
          </a:stretch>
        </p:blipFill>
        <p:spPr bwMode="auto">
          <a:xfrm>
            <a:off x="172453" y="601755"/>
            <a:ext cx="5902649" cy="5078802"/>
          </a:xfrm>
          <a:prstGeom prst="rect">
            <a:avLst/>
          </a:prstGeom>
          <a:noFill/>
          <a:ln w="0">
            <a:solidFill>
              <a:schemeClr val="bg1">
                <a:lumMod val="50000"/>
              </a:schemeClr>
            </a:solidFill>
          </a:ln>
        </p:spPr>
      </p:pic>
      <p:pic>
        <p:nvPicPr>
          <p:cNvPr id="3" name="Picture 2" descr="O:\VIIRS-DNB airglow\20140427 Cb-gen airglow Tibet   pro PPT\M15-BT-200-240K.png"/>
          <p:cNvPicPr>
            <a:picLocks noChangeAspect="1" noChangeArrowheads="1"/>
          </p:cNvPicPr>
          <p:nvPr/>
        </p:nvPicPr>
        <p:blipFill>
          <a:blip r:embed="rId3" cstate="print"/>
          <a:srcRect/>
          <a:stretch>
            <a:fillRect/>
          </a:stretch>
        </p:blipFill>
        <p:spPr bwMode="auto">
          <a:xfrm>
            <a:off x="6157106" y="602028"/>
            <a:ext cx="5902651" cy="5078802"/>
          </a:xfrm>
          <a:prstGeom prst="rect">
            <a:avLst/>
          </a:prstGeom>
          <a:noFill/>
          <a:ln w="0">
            <a:solidFill>
              <a:schemeClr val="bg1">
                <a:lumMod val="50000"/>
              </a:schemeClr>
            </a:solidFill>
          </a:ln>
        </p:spPr>
      </p:pic>
      <p:pic>
        <p:nvPicPr>
          <p:cNvPr id="4" name="Picture 4" descr="O:\!!! support files\BT- BTD color scales\BT-bluered-and-BTD-rainbow-scales_222x17_150dpi\BT_blue-red-scale_222x17_vert-bars.png"/>
          <p:cNvPicPr>
            <a:picLocks noChangeAspect="1" noChangeArrowheads="1"/>
          </p:cNvPicPr>
          <p:nvPr/>
        </p:nvPicPr>
        <p:blipFill>
          <a:blip r:embed="rId4" cstate="print"/>
          <a:srcRect/>
          <a:stretch>
            <a:fillRect/>
          </a:stretch>
        </p:blipFill>
        <p:spPr bwMode="auto">
          <a:xfrm>
            <a:off x="6177921" y="5513006"/>
            <a:ext cx="1680490" cy="128683"/>
          </a:xfrm>
          <a:prstGeom prst="rect">
            <a:avLst/>
          </a:prstGeom>
          <a:noFill/>
        </p:spPr>
      </p:pic>
      <p:sp>
        <p:nvSpPr>
          <p:cNvPr id="5" name="Text Box 5"/>
          <p:cNvSpPr txBox="1">
            <a:spLocks noChangeArrowheads="1"/>
          </p:cNvSpPr>
          <p:nvPr/>
        </p:nvSpPr>
        <p:spPr bwMode="auto">
          <a:xfrm>
            <a:off x="262785" y="141394"/>
            <a:ext cx="6088854" cy="307777"/>
          </a:xfrm>
          <a:prstGeom prst="rect">
            <a:avLst/>
          </a:prstGeom>
          <a:noFill/>
          <a:ln w="9525">
            <a:noFill/>
            <a:miter lim="800000"/>
            <a:headEnd/>
            <a:tailEnd/>
          </a:ln>
          <a:effectLst/>
        </p:spPr>
        <p:txBody>
          <a:bodyPr wrap="square">
            <a:spAutoFit/>
          </a:bodyPr>
          <a:lstStyle/>
          <a:p>
            <a:pPr>
              <a:defRPr/>
            </a:pPr>
            <a:r>
              <a:rPr lang="en-US" sz="1400" b="1" dirty="0">
                <a:solidFill>
                  <a:schemeClr val="bg1"/>
                </a:solidFill>
                <a:latin typeface="Arial" panose="020B0604020202020204" pitchFamily="34" charset="0"/>
                <a:cs typeface="Arial" panose="020B0604020202020204" pitchFamily="34" charset="0"/>
              </a:rPr>
              <a:t>G</a:t>
            </a:r>
            <a:r>
              <a:rPr lang="en-US" sz="1400" b="1" dirty="0" smtClean="0">
                <a:solidFill>
                  <a:schemeClr val="bg1"/>
                </a:solidFill>
                <a:latin typeface="Arial" panose="020B0604020202020204" pitchFamily="34" charset="0"/>
                <a:cs typeface="Arial" panose="020B0604020202020204" pitchFamily="34" charset="0"/>
              </a:rPr>
              <a:t>ravity waves in nightglow, generated by storms above Bangladesh </a:t>
            </a:r>
            <a:endParaRPr lang="en-US" sz="1400" b="1" dirty="0">
              <a:solidFill>
                <a:schemeClr val="bg1"/>
              </a:solidFill>
              <a:latin typeface="Arial" panose="020B0604020202020204" pitchFamily="34" charset="0"/>
              <a:cs typeface="Arial" panose="020B0604020202020204" pitchFamily="34" charset="0"/>
            </a:endParaRPr>
          </a:p>
        </p:txBody>
      </p:sp>
      <p:sp>
        <p:nvSpPr>
          <p:cNvPr id="8" name="TextovéPole 7"/>
          <p:cNvSpPr txBox="1"/>
          <p:nvPr/>
        </p:nvSpPr>
        <p:spPr>
          <a:xfrm>
            <a:off x="9104937" y="153595"/>
            <a:ext cx="2829138" cy="314683"/>
          </a:xfrm>
          <a:prstGeom prst="rect">
            <a:avLst/>
          </a:prstGeom>
          <a:noFill/>
          <a:ln w="0">
            <a:noFill/>
          </a:ln>
        </p:spPr>
        <p:txBody>
          <a:bodyPr wrap="square" lIns="108000" tIns="72000" rIns="108000" bIns="72000" rtlCol="0">
            <a:spAutoFit/>
          </a:bodyPr>
          <a:lstStyle/>
          <a:p>
            <a:r>
              <a:rPr lang="en-US" sz="1100" dirty="0" smtClean="0">
                <a:solidFill>
                  <a:schemeClr val="bg1"/>
                </a:solidFill>
                <a:latin typeface="Arial" panose="020B0604020202020204" pitchFamily="34" charset="0"/>
                <a:cs typeface="Arial" panose="020B0604020202020204" pitchFamily="34" charset="0"/>
              </a:rPr>
              <a:t>27 April 2014  19:35 UTC</a:t>
            </a:r>
            <a:r>
              <a:rPr lang="cs-CZ" sz="1100" dirty="0" smtClean="0">
                <a:solidFill>
                  <a:schemeClr val="bg1"/>
                </a:solidFill>
                <a:latin typeface="Arial" panose="020B0604020202020204" pitchFamily="34" charset="0"/>
                <a:cs typeface="Arial" panose="020B0604020202020204" pitchFamily="34" charset="0"/>
              </a:rPr>
              <a:t>, </a:t>
            </a:r>
            <a:r>
              <a:rPr lang="en-US" sz="1100" dirty="0" smtClean="0">
                <a:solidFill>
                  <a:schemeClr val="bg1"/>
                </a:solidFill>
                <a:latin typeface="Arial" panose="020B0604020202020204" pitchFamily="34" charset="0"/>
                <a:cs typeface="Arial" panose="020B0604020202020204" pitchFamily="34" charset="0"/>
              </a:rPr>
              <a:t>S-NPP VIIRS</a:t>
            </a:r>
            <a:endParaRPr lang="cs-CZ" sz="1100" dirty="0" smtClean="0">
              <a:solidFill>
                <a:schemeClr val="bg1"/>
              </a:solidFill>
              <a:latin typeface="Arial" panose="020B0604020202020204" pitchFamily="34" charset="0"/>
              <a:cs typeface="Arial" panose="020B0604020202020204" pitchFamily="34" charset="0"/>
            </a:endParaRPr>
          </a:p>
        </p:txBody>
      </p:sp>
      <p:sp>
        <p:nvSpPr>
          <p:cNvPr id="9" name="TextovéPole 8"/>
          <p:cNvSpPr txBox="1"/>
          <p:nvPr/>
        </p:nvSpPr>
        <p:spPr>
          <a:xfrm>
            <a:off x="2241757" y="5692620"/>
            <a:ext cx="1604927" cy="261610"/>
          </a:xfrm>
          <a:prstGeom prst="rect">
            <a:avLst/>
          </a:prstGeom>
          <a:noFill/>
        </p:spPr>
        <p:txBody>
          <a:bodyPr wrap="none" rtlCol="0">
            <a:spAutoFit/>
          </a:bodyPr>
          <a:lstStyle/>
          <a:p>
            <a:r>
              <a:rPr lang="en-US" sz="1100" dirty="0" smtClean="0">
                <a:solidFill>
                  <a:schemeClr val="bg1"/>
                </a:solidFill>
                <a:latin typeface="Arial" panose="020B0604020202020204" pitchFamily="34" charset="0"/>
                <a:cs typeface="Arial" panose="020B0604020202020204" pitchFamily="34" charset="0"/>
              </a:rPr>
              <a:t>Day/Night Band (DNB)</a:t>
            </a:r>
            <a:endParaRPr lang="cs-CZ" sz="1100" dirty="0" smtClean="0">
              <a:solidFill>
                <a:schemeClr val="bg1"/>
              </a:solidFill>
              <a:latin typeface="Arial" panose="020B0604020202020204" pitchFamily="34" charset="0"/>
              <a:cs typeface="Arial" panose="020B0604020202020204" pitchFamily="34" charset="0"/>
            </a:endParaRPr>
          </a:p>
        </p:txBody>
      </p:sp>
      <p:sp>
        <p:nvSpPr>
          <p:cNvPr id="10" name="TextovéPole 9"/>
          <p:cNvSpPr txBox="1"/>
          <p:nvPr/>
        </p:nvSpPr>
        <p:spPr>
          <a:xfrm>
            <a:off x="8542738" y="5695244"/>
            <a:ext cx="1633781" cy="261610"/>
          </a:xfrm>
          <a:prstGeom prst="rect">
            <a:avLst/>
          </a:prstGeom>
          <a:noFill/>
        </p:spPr>
        <p:txBody>
          <a:bodyPr wrap="none" rtlCol="0">
            <a:spAutoFit/>
          </a:bodyPr>
          <a:lstStyle/>
          <a:p>
            <a:r>
              <a:rPr lang="en-US" sz="1100" dirty="0" smtClean="0">
                <a:solidFill>
                  <a:schemeClr val="bg1"/>
                </a:solidFill>
                <a:latin typeface="Arial" panose="020B0604020202020204" pitchFamily="34" charset="0"/>
                <a:cs typeface="Arial" panose="020B0604020202020204" pitchFamily="34" charset="0"/>
              </a:rPr>
              <a:t>IR M15 band (10.7 µm)</a:t>
            </a:r>
            <a:endParaRPr lang="cs-CZ" sz="1100" dirty="0" smtClean="0">
              <a:solidFill>
                <a:schemeClr val="bg1"/>
              </a:solidFill>
              <a:latin typeface="Arial" panose="020B0604020202020204" pitchFamily="34" charset="0"/>
              <a:cs typeface="Arial" panose="020B0604020202020204" pitchFamily="34" charset="0"/>
            </a:endParaRPr>
          </a:p>
        </p:txBody>
      </p:sp>
      <p:sp>
        <p:nvSpPr>
          <p:cNvPr id="11" name="TextovéPole 10"/>
          <p:cNvSpPr txBox="1"/>
          <p:nvPr/>
        </p:nvSpPr>
        <p:spPr>
          <a:xfrm>
            <a:off x="953820" y="6195846"/>
            <a:ext cx="4225837" cy="276999"/>
          </a:xfrm>
          <a:prstGeom prst="rect">
            <a:avLst/>
          </a:prstGeom>
          <a:noFill/>
        </p:spPr>
        <p:txBody>
          <a:bodyPr wrap="none" rtlCol="0">
            <a:spAutoFit/>
          </a:bodyPr>
          <a:lstStyle/>
          <a:p>
            <a:r>
              <a:rPr lang="en-US" sz="1200" dirty="0" smtClean="0">
                <a:solidFill>
                  <a:schemeClr val="bg1"/>
                </a:solidFill>
                <a:latin typeface="Arial" panose="020B0604020202020204" pitchFamily="34" charset="0"/>
                <a:cs typeface="Arial" panose="020B0604020202020204" pitchFamily="34" charset="0"/>
              </a:rPr>
              <a:t>Nightglow </a:t>
            </a:r>
            <a:r>
              <a:rPr lang="en-US" sz="1200" dirty="0">
                <a:solidFill>
                  <a:schemeClr val="bg1"/>
                </a:solidFill>
                <a:latin typeface="Arial" panose="020B0604020202020204" pitchFamily="34" charset="0"/>
                <a:cs typeface="Arial" panose="020B0604020202020204" pitchFamily="34" charset="0"/>
              </a:rPr>
              <a:t>(</a:t>
            </a:r>
            <a:r>
              <a:rPr lang="en-US" sz="1200" dirty="0" smtClean="0">
                <a:solidFill>
                  <a:schemeClr val="bg1"/>
                </a:solidFill>
                <a:latin typeface="Arial" panose="020B0604020202020204" pitchFamily="34" charset="0"/>
                <a:cs typeface="Arial" panose="020B0604020202020204" pitchFamily="34" charset="0"/>
              </a:rPr>
              <a:t>nocturnal airglow) – layers at about 85 – 100 km</a:t>
            </a:r>
            <a:endParaRPr lang="cs-CZ" sz="1200"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395730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7873" y="579415"/>
            <a:ext cx="3712500" cy="5940000"/>
          </a:xfrm>
          <a:prstGeom prst="rect">
            <a:avLst/>
          </a:prstGeom>
          <a:ln w="0">
            <a:solidFill>
              <a:schemeClr val="bg1">
                <a:lumMod val="50000"/>
              </a:schemeClr>
            </a:solidFill>
          </a:ln>
        </p:spPr>
      </p:pic>
      <p:pic>
        <p:nvPicPr>
          <p:cNvPr id="3" name="Obráze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3472" y="579415"/>
            <a:ext cx="3712500" cy="5940000"/>
          </a:xfrm>
          <a:prstGeom prst="rect">
            <a:avLst/>
          </a:prstGeom>
          <a:ln w="0">
            <a:solidFill>
              <a:schemeClr val="bg1">
                <a:lumMod val="50000"/>
              </a:schemeClr>
            </a:solidFill>
          </a:ln>
        </p:spPr>
      </p:pic>
      <p:pic>
        <p:nvPicPr>
          <p:cNvPr id="4" name="Obrázek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62577" y="579415"/>
            <a:ext cx="3712500" cy="5940000"/>
          </a:xfrm>
          <a:prstGeom prst="rect">
            <a:avLst/>
          </a:prstGeom>
          <a:ln w="0">
            <a:solidFill>
              <a:schemeClr val="bg1">
                <a:lumMod val="50000"/>
              </a:schemeClr>
            </a:solidFill>
          </a:ln>
        </p:spPr>
      </p:pic>
      <p:sp>
        <p:nvSpPr>
          <p:cNvPr id="6" name="Text Box 5"/>
          <p:cNvSpPr txBox="1">
            <a:spLocks noChangeArrowheads="1"/>
          </p:cNvSpPr>
          <p:nvPr/>
        </p:nvSpPr>
        <p:spPr bwMode="auto">
          <a:xfrm>
            <a:off x="262785" y="141394"/>
            <a:ext cx="7170656" cy="307777"/>
          </a:xfrm>
          <a:prstGeom prst="rect">
            <a:avLst/>
          </a:prstGeom>
          <a:noFill/>
          <a:ln w="9525">
            <a:noFill/>
            <a:miter lim="800000"/>
            <a:headEnd/>
            <a:tailEnd/>
          </a:ln>
          <a:effectLst/>
        </p:spPr>
        <p:txBody>
          <a:bodyPr wrap="square">
            <a:spAutoFit/>
          </a:bodyPr>
          <a:lstStyle/>
          <a:p>
            <a:pPr>
              <a:defRPr/>
            </a:pPr>
            <a:r>
              <a:rPr lang="en-US" sz="1400" b="1" dirty="0">
                <a:solidFill>
                  <a:schemeClr val="bg1"/>
                </a:solidFill>
                <a:latin typeface="Arial" panose="020B0604020202020204" pitchFamily="34" charset="0"/>
                <a:cs typeface="Arial" panose="020B0604020202020204" pitchFamily="34" charset="0"/>
              </a:rPr>
              <a:t>G</a:t>
            </a:r>
            <a:r>
              <a:rPr lang="en-US" sz="1400" b="1" dirty="0" smtClean="0">
                <a:solidFill>
                  <a:schemeClr val="bg1"/>
                </a:solidFill>
                <a:latin typeface="Arial" panose="020B0604020202020204" pitchFamily="34" charset="0"/>
                <a:cs typeface="Arial" panose="020B0604020202020204" pitchFamily="34" charset="0"/>
              </a:rPr>
              <a:t>ravity waves in the upper stratosphere, generated by storms above Bangladesh </a:t>
            </a:r>
            <a:endParaRPr lang="en-US" sz="1400" b="1" dirty="0">
              <a:solidFill>
                <a:schemeClr val="bg1"/>
              </a:solidFill>
              <a:latin typeface="Arial" panose="020B0604020202020204" pitchFamily="34" charset="0"/>
              <a:cs typeface="Arial" panose="020B0604020202020204" pitchFamily="34" charset="0"/>
            </a:endParaRPr>
          </a:p>
        </p:txBody>
      </p:sp>
      <p:sp>
        <p:nvSpPr>
          <p:cNvPr id="8" name="TextovéPole 7"/>
          <p:cNvSpPr txBox="1"/>
          <p:nvPr/>
        </p:nvSpPr>
        <p:spPr>
          <a:xfrm>
            <a:off x="8059561" y="153595"/>
            <a:ext cx="3804704" cy="314683"/>
          </a:xfrm>
          <a:prstGeom prst="rect">
            <a:avLst/>
          </a:prstGeom>
          <a:noFill/>
          <a:ln w="0">
            <a:noFill/>
          </a:ln>
        </p:spPr>
        <p:txBody>
          <a:bodyPr wrap="square" lIns="108000" tIns="72000" rIns="108000" bIns="72000" rtlCol="0">
            <a:spAutoFit/>
          </a:bodyPr>
          <a:lstStyle/>
          <a:p>
            <a:r>
              <a:rPr lang="en-US" sz="1100" dirty="0" smtClean="0">
                <a:solidFill>
                  <a:schemeClr val="bg1"/>
                </a:solidFill>
                <a:latin typeface="Arial" panose="020B0604020202020204" pitchFamily="34" charset="0"/>
                <a:cs typeface="Arial" panose="020B0604020202020204" pitchFamily="34" charset="0"/>
              </a:rPr>
              <a:t>27 April 2014  19:29 – 19:41 UTC</a:t>
            </a:r>
            <a:r>
              <a:rPr lang="cs-CZ" sz="1100" dirty="0" smtClean="0">
                <a:solidFill>
                  <a:schemeClr val="bg1"/>
                </a:solidFill>
                <a:latin typeface="Arial" panose="020B0604020202020204" pitchFamily="34" charset="0"/>
                <a:cs typeface="Arial" panose="020B0604020202020204" pitchFamily="34" charset="0"/>
              </a:rPr>
              <a:t>, </a:t>
            </a:r>
            <a:r>
              <a:rPr lang="en-US" sz="1100" dirty="0">
                <a:solidFill>
                  <a:schemeClr val="bg1"/>
                </a:solidFill>
                <a:latin typeface="Arial" panose="020B0604020202020204" pitchFamily="34" charset="0"/>
                <a:cs typeface="Arial" panose="020B0604020202020204" pitchFamily="34" charset="0"/>
              </a:rPr>
              <a:t> </a:t>
            </a:r>
            <a:r>
              <a:rPr lang="en-US" sz="1100" dirty="0" smtClean="0">
                <a:solidFill>
                  <a:schemeClr val="bg1"/>
                </a:solidFill>
                <a:latin typeface="Arial" panose="020B0604020202020204" pitchFamily="34" charset="0"/>
                <a:cs typeface="Arial" panose="020B0604020202020204" pitchFamily="34" charset="0"/>
              </a:rPr>
              <a:t>Aqua AIRS sounder</a:t>
            </a:r>
            <a:endParaRPr lang="cs-CZ" sz="1100"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655006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32630" y="2238702"/>
            <a:ext cx="10050893" cy="369332"/>
          </a:xfrm>
          <a:prstGeom prst="rect">
            <a:avLst/>
          </a:prstGeom>
          <a:noFill/>
        </p:spPr>
        <p:txBody>
          <a:bodyPr wrap="none" rtlCol="0">
            <a:spAutoFit/>
          </a:bodyPr>
          <a:lstStyle/>
          <a:p>
            <a:r>
              <a:rPr lang="cs-CZ" dirty="0" smtClean="0">
                <a:solidFill>
                  <a:schemeClr val="bg1"/>
                </a:solidFill>
                <a:latin typeface="Arial" panose="020B0604020202020204" pitchFamily="34" charset="0"/>
                <a:cs typeface="Arial" panose="020B0604020202020204" pitchFamily="34" charset="0"/>
              </a:rPr>
              <a:t>OTHER CASES OF GRAVITY WAVES GENERATED BY CONVECTIVE STORMS IN AIRGLOW</a:t>
            </a:r>
            <a:endParaRPr lang="en-US"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2813747"/>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5"/>
          <p:cNvSpPr txBox="1">
            <a:spLocks noChangeArrowheads="1"/>
          </p:cNvSpPr>
          <p:nvPr/>
        </p:nvSpPr>
        <p:spPr bwMode="auto">
          <a:xfrm>
            <a:off x="262785" y="1324359"/>
            <a:ext cx="1743204" cy="400110"/>
          </a:xfrm>
          <a:prstGeom prst="rect">
            <a:avLst/>
          </a:prstGeom>
          <a:noFill/>
          <a:ln w="9525">
            <a:noFill/>
            <a:miter lim="800000"/>
            <a:headEnd/>
            <a:tailEnd/>
          </a:ln>
          <a:effectLst/>
        </p:spPr>
        <p:txBody>
          <a:bodyPr wrap="square">
            <a:spAutoFit/>
          </a:bodyPr>
          <a:lstStyle/>
          <a:p>
            <a:pPr>
              <a:defRPr/>
            </a:pPr>
            <a:r>
              <a:rPr lang="cs-CZ" sz="1000" dirty="0" smtClean="0">
                <a:solidFill>
                  <a:schemeClr val="bg1"/>
                </a:solidFill>
                <a:latin typeface="Arial" panose="020B0604020202020204" pitchFamily="34" charset="0"/>
                <a:cs typeface="Arial" panose="020B0604020202020204" pitchFamily="34" charset="0"/>
              </a:rPr>
              <a:t>2021</a:t>
            </a:r>
            <a:r>
              <a:rPr lang="en-US" sz="1000" dirty="0" smtClean="0">
                <a:solidFill>
                  <a:schemeClr val="bg1"/>
                </a:solidFill>
                <a:latin typeface="Arial" panose="020B0604020202020204" pitchFamily="34" charset="0"/>
                <a:cs typeface="Arial" panose="020B0604020202020204" pitchFamily="34" charset="0"/>
              </a:rPr>
              <a:t>-07-08</a:t>
            </a:r>
            <a:r>
              <a:rPr lang="cs-CZ" sz="1000" dirty="0" smtClean="0">
                <a:solidFill>
                  <a:schemeClr val="bg1"/>
                </a:solidFill>
                <a:latin typeface="Arial" panose="020B0604020202020204" pitchFamily="34" charset="0"/>
                <a:cs typeface="Arial" panose="020B0604020202020204" pitchFamily="34" charset="0"/>
              </a:rPr>
              <a:t> 00:36 UTC, </a:t>
            </a:r>
            <a:r>
              <a:rPr lang="en-US" sz="1000" dirty="0" smtClean="0">
                <a:solidFill>
                  <a:schemeClr val="bg1"/>
                </a:solidFill>
                <a:latin typeface="Arial" panose="020B0604020202020204" pitchFamily="34" charset="0"/>
                <a:cs typeface="Arial" panose="020B0604020202020204" pitchFamily="34" charset="0"/>
              </a:rPr>
              <a:t/>
            </a:r>
            <a:br>
              <a:rPr lang="en-US" sz="1000" dirty="0" smtClean="0">
                <a:solidFill>
                  <a:schemeClr val="bg1"/>
                </a:solidFill>
                <a:latin typeface="Arial" panose="020B0604020202020204" pitchFamily="34" charset="0"/>
                <a:cs typeface="Arial" panose="020B0604020202020204" pitchFamily="34" charset="0"/>
              </a:rPr>
            </a:br>
            <a:r>
              <a:rPr lang="cs-CZ" sz="1000" dirty="0" smtClean="0">
                <a:solidFill>
                  <a:schemeClr val="bg1"/>
                </a:solidFill>
                <a:latin typeface="Arial" panose="020B0604020202020204" pitchFamily="34" charset="0"/>
                <a:cs typeface="Arial" panose="020B0604020202020204" pitchFamily="34" charset="0"/>
              </a:rPr>
              <a:t>NOAA-20 VIIRS DNB</a:t>
            </a:r>
          </a:p>
        </p:txBody>
      </p:sp>
      <p:sp>
        <p:nvSpPr>
          <p:cNvPr id="4" name="Text Box 5"/>
          <p:cNvSpPr txBox="1">
            <a:spLocks noChangeArrowheads="1"/>
          </p:cNvSpPr>
          <p:nvPr/>
        </p:nvSpPr>
        <p:spPr bwMode="auto">
          <a:xfrm>
            <a:off x="262785" y="141394"/>
            <a:ext cx="3090016" cy="738664"/>
          </a:xfrm>
          <a:prstGeom prst="rect">
            <a:avLst/>
          </a:prstGeom>
          <a:noFill/>
          <a:ln w="9525">
            <a:noFill/>
            <a:miter lim="800000"/>
            <a:headEnd/>
            <a:tailEnd/>
          </a:ln>
          <a:effectLst/>
        </p:spPr>
        <p:txBody>
          <a:bodyPr wrap="square">
            <a:spAutoFit/>
          </a:bodyPr>
          <a:lstStyle/>
          <a:p>
            <a:pPr>
              <a:defRPr/>
            </a:pPr>
            <a:r>
              <a:rPr lang="en-US" sz="1400" dirty="0" smtClean="0">
                <a:solidFill>
                  <a:schemeClr val="bg1"/>
                </a:solidFill>
                <a:latin typeface="Arial" panose="020B0604020202020204" pitchFamily="34" charset="0"/>
                <a:cs typeface="Arial" panose="020B0604020202020204" pitchFamily="34" charset="0"/>
              </a:rPr>
              <a:t>Extensive gravity waves in nightglow </a:t>
            </a:r>
            <a:br>
              <a:rPr lang="en-US" sz="1400" dirty="0" smtClean="0">
                <a:solidFill>
                  <a:schemeClr val="bg1"/>
                </a:solidFill>
                <a:latin typeface="Arial" panose="020B0604020202020204" pitchFamily="34" charset="0"/>
                <a:cs typeface="Arial" panose="020B0604020202020204" pitchFamily="34" charset="0"/>
              </a:rPr>
            </a:br>
            <a:r>
              <a:rPr lang="en-US" sz="1400" dirty="0" smtClean="0">
                <a:solidFill>
                  <a:schemeClr val="bg1"/>
                </a:solidFill>
                <a:latin typeface="Arial" panose="020B0604020202020204" pitchFamily="34" charset="0"/>
                <a:cs typeface="Arial" panose="020B0604020202020204" pitchFamily="34" charset="0"/>
              </a:rPr>
              <a:t>generated by convective storms </a:t>
            </a:r>
            <a:br>
              <a:rPr lang="en-US" sz="1400" dirty="0" smtClean="0">
                <a:solidFill>
                  <a:schemeClr val="bg1"/>
                </a:solidFill>
                <a:latin typeface="Arial" panose="020B0604020202020204" pitchFamily="34" charset="0"/>
                <a:cs typeface="Arial" panose="020B0604020202020204" pitchFamily="34" charset="0"/>
              </a:rPr>
            </a:br>
            <a:r>
              <a:rPr lang="en-US" sz="1400" dirty="0" smtClean="0">
                <a:solidFill>
                  <a:schemeClr val="bg1"/>
                </a:solidFill>
                <a:latin typeface="Arial" panose="020B0604020202020204" pitchFamily="34" charset="0"/>
                <a:cs typeface="Arial" panose="020B0604020202020204" pitchFamily="34" charset="0"/>
              </a:rPr>
              <a:t>above west Africa </a:t>
            </a:r>
            <a:endParaRPr lang="en-US" sz="1400" dirty="0">
              <a:solidFill>
                <a:schemeClr val="bg1"/>
              </a:solidFill>
              <a:latin typeface="Arial" panose="020B0604020202020204" pitchFamily="34" charset="0"/>
              <a:cs typeface="Arial" panose="020B0604020202020204" pitchFamily="34" charset="0"/>
            </a:endParaRPr>
          </a:p>
        </p:txBody>
      </p:sp>
      <p:pic>
        <p:nvPicPr>
          <p:cNvPr id="5" name="Obrázek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8882" y="0"/>
            <a:ext cx="7415561" cy="6858000"/>
          </a:xfrm>
          <a:prstGeom prst="rect">
            <a:avLst/>
          </a:prstGeom>
        </p:spPr>
      </p:pic>
    </p:spTree>
    <p:extLst>
      <p:ext uri="{BB962C8B-B14F-4D97-AF65-F5344CB8AC3E}">
        <p14:creationId xmlns:p14="http://schemas.microsoft.com/office/powerpoint/2010/main" val="2003065786"/>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5"/>
          <p:cNvSpPr txBox="1">
            <a:spLocks noChangeArrowheads="1"/>
          </p:cNvSpPr>
          <p:nvPr/>
        </p:nvSpPr>
        <p:spPr bwMode="auto">
          <a:xfrm>
            <a:off x="262784" y="141394"/>
            <a:ext cx="5968476" cy="523220"/>
          </a:xfrm>
          <a:prstGeom prst="rect">
            <a:avLst/>
          </a:prstGeom>
          <a:noFill/>
          <a:ln w="9525">
            <a:noFill/>
            <a:miter lim="800000"/>
            <a:headEnd/>
            <a:tailEnd/>
          </a:ln>
          <a:effectLst/>
        </p:spPr>
        <p:txBody>
          <a:bodyPr wrap="square">
            <a:spAutoFit/>
          </a:bodyPr>
          <a:lstStyle/>
          <a:p>
            <a:pPr>
              <a:defRPr/>
            </a:pPr>
            <a:r>
              <a:rPr lang="en-US" sz="1400" dirty="0" smtClean="0">
                <a:solidFill>
                  <a:schemeClr val="bg1"/>
                </a:solidFill>
                <a:latin typeface="Arial" panose="020B0604020202020204" pitchFamily="34" charset="0"/>
                <a:cs typeface="Arial" panose="020B0604020202020204" pitchFamily="34" charset="0"/>
              </a:rPr>
              <a:t>Multiple gravity waves in nightglow generated by convective storms above Sahel </a:t>
            </a:r>
            <a:endParaRPr lang="en-US" sz="1400" dirty="0">
              <a:solidFill>
                <a:schemeClr val="bg1"/>
              </a:solidFill>
              <a:latin typeface="Arial" panose="020B0604020202020204" pitchFamily="34" charset="0"/>
              <a:cs typeface="Arial" panose="020B0604020202020204" pitchFamily="34" charset="0"/>
            </a:endParaRPr>
          </a:p>
        </p:txBody>
      </p:sp>
      <p:pic>
        <p:nvPicPr>
          <p:cNvPr id="5" name="Picture 2" descr="O:\VIIRS-DNB airglow\20150611 0115utc  zap.Afrika  Cb komplexni struktura vln v airglow !!!\20150611_0110-0116-utc_UTM-merged_ver-20150621e_resize-and-crop_DNB.png"/>
          <p:cNvPicPr>
            <a:picLocks noChangeAspect="1" noChangeArrowheads="1"/>
          </p:cNvPicPr>
          <p:nvPr/>
        </p:nvPicPr>
        <p:blipFill>
          <a:blip r:embed="rId2" cstate="print">
            <a:lum bright="5000" contrast="10000"/>
          </a:blip>
          <a:srcRect/>
          <a:stretch>
            <a:fillRect/>
          </a:stretch>
        </p:blipFill>
        <p:spPr bwMode="auto">
          <a:xfrm>
            <a:off x="360000" y="792000"/>
            <a:ext cx="5760000" cy="5760000"/>
          </a:xfrm>
          <a:prstGeom prst="rect">
            <a:avLst/>
          </a:prstGeom>
          <a:noFill/>
          <a:ln>
            <a:gradFill>
              <a:gsLst>
                <a:gs pos="0">
                  <a:schemeClr val="bg1">
                    <a:lumMod val="50000"/>
                  </a:schemeClr>
                </a:gs>
                <a:gs pos="50000">
                  <a:schemeClr val="accent1">
                    <a:tint val="44500"/>
                    <a:satMod val="160000"/>
                  </a:schemeClr>
                </a:gs>
                <a:gs pos="100000">
                  <a:schemeClr val="accent1">
                    <a:tint val="23500"/>
                    <a:satMod val="160000"/>
                  </a:schemeClr>
                </a:gs>
              </a:gsLst>
              <a:lin ang="5400000" scaled="0"/>
            </a:gradFill>
          </a:ln>
        </p:spPr>
      </p:pic>
      <p:pic>
        <p:nvPicPr>
          <p:cNvPr id="6" name="Picture 3" descr="O:\VIIRS-DNB airglow\20150611 0115utc  zap.Afrika  Cb komplexni struktura vln v airglow !!!\20150611_0110-0116-utc_UTM-merged_ver-20150621e_resize-and-crop_M15-BT_180-230K.png"/>
          <p:cNvPicPr>
            <a:picLocks noChangeAspect="1" noChangeArrowheads="1"/>
          </p:cNvPicPr>
          <p:nvPr/>
        </p:nvPicPr>
        <p:blipFill>
          <a:blip r:embed="rId3" cstate="print"/>
          <a:srcRect/>
          <a:stretch>
            <a:fillRect/>
          </a:stretch>
        </p:blipFill>
        <p:spPr bwMode="auto">
          <a:xfrm>
            <a:off x="6228000" y="792000"/>
            <a:ext cx="5760000" cy="5760000"/>
          </a:xfrm>
          <a:prstGeom prst="rect">
            <a:avLst/>
          </a:prstGeom>
          <a:noFill/>
          <a:ln>
            <a:gradFill>
              <a:gsLst>
                <a:gs pos="0">
                  <a:schemeClr val="bg1">
                    <a:lumMod val="50000"/>
                  </a:schemeClr>
                </a:gs>
                <a:gs pos="50000">
                  <a:schemeClr val="accent1">
                    <a:tint val="44500"/>
                    <a:satMod val="160000"/>
                  </a:schemeClr>
                </a:gs>
                <a:gs pos="100000">
                  <a:schemeClr val="accent1">
                    <a:tint val="23500"/>
                    <a:satMod val="160000"/>
                  </a:schemeClr>
                </a:gs>
              </a:gsLst>
              <a:lin ang="5400000" scaled="0"/>
            </a:gradFill>
          </a:ln>
        </p:spPr>
      </p:pic>
      <p:sp>
        <p:nvSpPr>
          <p:cNvPr id="7" name="TextovéPole 6"/>
          <p:cNvSpPr txBox="1"/>
          <p:nvPr/>
        </p:nvSpPr>
        <p:spPr>
          <a:xfrm>
            <a:off x="412180" y="817265"/>
            <a:ext cx="410690" cy="215444"/>
          </a:xfrm>
          <a:prstGeom prst="rect">
            <a:avLst/>
          </a:prstGeom>
          <a:noFill/>
        </p:spPr>
        <p:txBody>
          <a:bodyPr wrap="none" rtlCol="0">
            <a:spAutoFit/>
          </a:bodyPr>
          <a:lstStyle/>
          <a:p>
            <a:r>
              <a:rPr lang="en-US" sz="800" dirty="0" smtClean="0">
                <a:solidFill>
                  <a:schemeClr val="bg1"/>
                </a:solidFill>
                <a:latin typeface="Verdana" pitchFamily="34" charset="0"/>
              </a:rPr>
              <a:t>DNB</a:t>
            </a:r>
          </a:p>
        </p:txBody>
      </p:sp>
      <p:sp>
        <p:nvSpPr>
          <p:cNvPr id="8" name="TextovéPole 7"/>
          <p:cNvSpPr txBox="1"/>
          <p:nvPr/>
        </p:nvSpPr>
        <p:spPr>
          <a:xfrm>
            <a:off x="6231260" y="816685"/>
            <a:ext cx="1213794" cy="215444"/>
          </a:xfrm>
          <a:prstGeom prst="rect">
            <a:avLst/>
          </a:prstGeom>
          <a:solidFill>
            <a:srgbClr val="000000"/>
          </a:solidFill>
        </p:spPr>
        <p:txBody>
          <a:bodyPr wrap="none" rtlCol="0">
            <a:spAutoFit/>
          </a:bodyPr>
          <a:lstStyle/>
          <a:p>
            <a:r>
              <a:rPr lang="en-US" sz="800" dirty="0" smtClean="0">
                <a:solidFill>
                  <a:schemeClr val="bg1"/>
                </a:solidFill>
                <a:latin typeface="Verdana" pitchFamily="34" charset="0"/>
              </a:rPr>
              <a:t>M15 BT (180-230K)</a:t>
            </a:r>
          </a:p>
        </p:txBody>
      </p:sp>
      <p:sp>
        <p:nvSpPr>
          <p:cNvPr id="9" name="Text Box 12"/>
          <p:cNvSpPr txBox="1">
            <a:spLocks noChangeArrowheads="1"/>
          </p:cNvSpPr>
          <p:nvPr/>
        </p:nvSpPr>
        <p:spPr bwMode="auto">
          <a:xfrm>
            <a:off x="10170944" y="220081"/>
            <a:ext cx="1840865" cy="400110"/>
          </a:xfrm>
          <a:prstGeom prst="rect">
            <a:avLst/>
          </a:prstGeom>
          <a:noFill/>
          <a:ln w="9525">
            <a:noFill/>
            <a:miter lim="800000"/>
            <a:headEnd/>
            <a:tailEnd/>
          </a:ln>
        </p:spPr>
        <p:txBody>
          <a:bodyPr wrap="square">
            <a:spAutoFit/>
          </a:bodyPr>
          <a:lstStyle/>
          <a:p>
            <a:pPr algn="r"/>
            <a:r>
              <a:rPr lang="en-US" sz="1000" smtClean="0">
                <a:solidFill>
                  <a:schemeClr val="bg1"/>
                </a:solidFill>
                <a:latin typeface="Arial" panose="020B0604020202020204" pitchFamily="34" charset="0"/>
                <a:cs typeface="Arial" panose="020B0604020202020204" pitchFamily="34" charset="0"/>
              </a:rPr>
              <a:t>20</a:t>
            </a:r>
            <a:r>
              <a:rPr lang="cs-CZ" sz="1000" dirty="0" smtClean="0">
                <a:solidFill>
                  <a:schemeClr val="bg1"/>
                </a:solidFill>
                <a:latin typeface="Arial" panose="020B0604020202020204" pitchFamily="34" charset="0"/>
                <a:cs typeface="Arial" panose="020B0604020202020204" pitchFamily="34" charset="0"/>
              </a:rPr>
              <a:t>1</a:t>
            </a:r>
            <a:r>
              <a:rPr lang="en-US" sz="1000" dirty="0" smtClean="0">
                <a:solidFill>
                  <a:schemeClr val="bg1"/>
                </a:solidFill>
                <a:latin typeface="Arial" panose="020B0604020202020204" pitchFamily="34" charset="0"/>
                <a:cs typeface="Arial" panose="020B0604020202020204" pitchFamily="34" charset="0"/>
              </a:rPr>
              <a:t>5</a:t>
            </a:r>
            <a:r>
              <a:rPr lang="cs-CZ" sz="1000" dirty="0" smtClean="0">
                <a:solidFill>
                  <a:schemeClr val="bg1"/>
                </a:solidFill>
                <a:latin typeface="Arial" panose="020B0604020202020204" pitchFamily="34" charset="0"/>
                <a:cs typeface="Arial" panose="020B0604020202020204" pitchFamily="34" charset="0"/>
              </a:rPr>
              <a:t>-</a:t>
            </a:r>
            <a:r>
              <a:rPr lang="en-US" sz="1000" dirty="0" smtClean="0">
                <a:solidFill>
                  <a:schemeClr val="bg1"/>
                </a:solidFill>
                <a:latin typeface="Arial" panose="020B0604020202020204" pitchFamily="34" charset="0"/>
                <a:cs typeface="Arial" panose="020B0604020202020204" pitchFamily="34" charset="0"/>
              </a:rPr>
              <a:t>06-</a:t>
            </a:r>
            <a:r>
              <a:rPr lang="cs-CZ" sz="1000" smtClean="0">
                <a:solidFill>
                  <a:schemeClr val="bg1"/>
                </a:solidFill>
                <a:latin typeface="Arial" panose="020B0604020202020204" pitchFamily="34" charset="0"/>
                <a:cs typeface="Arial" panose="020B0604020202020204" pitchFamily="34" charset="0"/>
              </a:rPr>
              <a:t>1</a:t>
            </a:r>
            <a:r>
              <a:rPr lang="en-US" sz="1000" smtClean="0">
                <a:solidFill>
                  <a:schemeClr val="bg1"/>
                </a:solidFill>
                <a:latin typeface="Arial" panose="020B0604020202020204" pitchFamily="34" charset="0"/>
                <a:cs typeface="Arial" panose="020B0604020202020204" pitchFamily="34" charset="0"/>
              </a:rPr>
              <a:t>1 </a:t>
            </a:r>
            <a:r>
              <a:rPr lang="cs-CZ" sz="1000" smtClean="0">
                <a:solidFill>
                  <a:schemeClr val="bg1"/>
                </a:solidFill>
                <a:latin typeface="Arial" panose="020B0604020202020204" pitchFamily="34" charset="0"/>
                <a:cs typeface="Arial" panose="020B0604020202020204" pitchFamily="34" charset="0"/>
              </a:rPr>
              <a:t> </a:t>
            </a:r>
            <a:r>
              <a:rPr lang="en-US" sz="1000" smtClean="0">
                <a:solidFill>
                  <a:schemeClr val="bg1"/>
                </a:solidFill>
                <a:latin typeface="Arial" panose="020B0604020202020204" pitchFamily="34" charset="0"/>
                <a:cs typeface="Arial" panose="020B0604020202020204" pitchFamily="34" charset="0"/>
              </a:rPr>
              <a:t>01:15 UTC</a:t>
            </a:r>
          </a:p>
          <a:p>
            <a:pPr algn="r"/>
            <a:r>
              <a:rPr lang="en-US" sz="1000" smtClean="0">
                <a:solidFill>
                  <a:schemeClr val="bg1"/>
                </a:solidFill>
                <a:latin typeface="Arial" panose="020B0604020202020204" pitchFamily="34" charset="0"/>
                <a:cs typeface="Arial" panose="020B0604020202020204" pitchFamily="34" charset="0"/>
              </a:rPr>
              <a:t>Suomi-NPP VIIRS DNB</a:t>
            </a:r>
            <a:endParaRPr lang="cs-CZ"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0882675"/>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4784" y="541599"/>
            <a:ext cx="9890493" cy="6156843"/>
          </a:xfrm>
          <a:prstGeom prst="rect">
            <a:avLst/>
          </a:prstGeom>
          <a:ln w="0">
            <a:solidFill>
              <a:schemeClr val="bg1">
                <a:lumMod val="50000"/>
              </a:schemeClr>
            </a:solidFill>
          </a:ln>
        </p:spPr>
      </p:pic>
      <p:sp>
        <p:nvSpPr>
          <p:cNvPr id="3" name="Text Box 5"/>
          <p:cNvSpPr txBox="1">
            <a:spLocks noChangeArrowheads="1"/>
          </p:cNvSpPr>
          <p:nvPr/>
        </p:nvSpPr>
        <p:spPr bwMode="auto">
          <a:xfrm>
            <a:off x="8398877" y="185477"/>
            <a:ext cx="3108662" cy="246221"/>
          </a:xfrm>
          <a:prstGeom prst="rect">
            <a:avLst/>
          </a:prstGeom>
          <a:noFill/>
          <a:ln w="9525">
            <a:noFill/>
            <a:miter lim="800000"/>
            <a:headEnd/>
            <a:tailEnd/>
          </a:ln>
          <a:effectLst/>
        </p:spPr>
        <p:txBody>
          <a:bodyPr wrap="square">
            <a:spAutoFit/>
          </a:bodyPr>
          <a:lstStyle/>
          <a:p>
            <a:pPr>
              <a:defRPr/>
            </a:pPr>
            <a:r>
              <a:rPr lang="cs-CZ" sz="1000" dirty="0" smtClean="0">
                <a:solidFill>
                  <a:schemeClr val="bg1"/>
                </a:solidFill>
                <a:latin typeface="Arial" panose="020B0604020202020204" pitchFamily="34" charset="0"/>
                <a:cs typeface="Arial" panose="020B0604020202020204" pitchFamily="34" charset="0"/>
              </a:rPr>
              <a:t>2019</a:t>
            </a:r>
            <a:r>
              <a:rPr lang="en-US" sz="1000" dirty="0" smtClean="0">
                <a:solidFill>
                  <a:schemeClr val="bg1"/>
                </a:solidFill>
                <a:latin typeface="Arial" panose="020B0604020202020204" pitchFamily="34" charset="0"/>
                <a:cs typeface="Arial" panose="020B0604020202020204" pitchFamily="34" charset="0"/>
              </a:rPr>
              <a:t>-10-04</a:t>
            </a:r>
            <a:r>
              <a:rPr lang="cs-CZ" sz="1000" dirty="0" smtClean="0">
                <a:solidFill>
                  <a:schemeClr val="bg1"/>
                </a:solidFill>
                <a:latin typeface="Arial" panose="020B0604020202020204" pitchFamily="34" charset="0"/>
                <a:cs typeface="Arial" panose="020B0604020202020204" pitchFamily="34" charset="0"/>
              </a:rPr>
              <a:t> 01:03 UTC, NOAA-20 VIIRS DNB</a:t>
            </a:r>
          </a:p>
        </p:txBody>
      </p:sp>
      <p:sp>
        <p:nvSpPr>
          <p:cNvPr id="4" name="Text Box 5"/>
          <p:cNvSpPr txBox="1">
            <a:spLocks noChangeArrowheads="1"/>
          </p:cNvSpPr>
          <p:nvPr/>
        </p:nvSpPr>
        <p:spPr bwMode="auto">
          <a:xfrm>
            <a:off x="262784" y="141394"/>
            <a:ext cx="6555801" cy="307777"/>
          </a:xfrm>
          <a:prstGeom prst="rect">
            <a:avLst/>
          </a:prstGeom>
          <a:noFill/>
          <a:ln w="9525">
            <a:noFill/>
            <a:miter lim="800000"/>
            <a:headEnd/>
            <a:tailEnd/>
          </a:ln>
          <a:effectLst/>
        </p:spPr>
        <p:txBody>
          <a:bodyPr wrap="square">
            <a:spAutoFit/>
          </a:bodyPr>
          <a:lstStyle/>
          <a:p>
            <a:pPr>
              <a:defRPr/>
            </a:pPr>
            <a:r>
              <a:rPr lang="en-US" sz="1400" dirty="0">
                <a:solidFill>
                  <a:schemeClr val="bg1"/>
                </a:solidFill>
                <a:latin typeface="Arial" panose="020B0604020202020204" pitchFamily="34" charset="0"/>
                <a:cs typeface="Arial" panose="020B0604020202020204" pitchFamily="34" charset="0"/>
              </a:rPr>
              <a:t>G</a:t>
            </a:r>
            <a:r>
              <a:rPr lang="en-US" sz="1400" dirty="0" smtClean="0">
                <a:solidFill>
                  <a:schemeClr val="bg1"/>
                </a:solidFill>
                <a:latin typeface="Arial" panose="020B0604020202020204" pitchFamily="34" charset="0"/>
                <a:cs typeface="Arial" panose="020B0604020202020204" pitchFamily="34" charset="0"/>
              </a:rPr>
              <a:t>ravity waves in nightglow generated by convective</a:t>
            </a:r>
            <a:r>
              <a:rPr lang="cs-CZ" sz="14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storms  </a:t>
            </a:r>
            <a:endParaRPr lang="en-US"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066753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brightnessContrast bright="10000"/>
                    </a14:imgEffect>
                  </a14:imgLayer>
                </a14:imgProps>
              </a:ext>
              <a:ext uri="{28A0092B-C50C-407E-A947-70E740481C1C}">
                <a14:useLocalDpi xmlns:a14="http://schemas.microsoft.com/office/drawing/2010/main" val="0"/>
              </a:ext>
            </a:extLst>
          </a:blip>
          <a:stretch>
            <a:fillRect/>
          </a:stretch>
        </p:blipFill>
        <p:spPr>
          <a:xfrm>
            <a:off x="3878322" y="0"/>
            <a:ext cx="6070344" cy="6845282"/>
          </a:xfrm>
          <a:prstGeom prst="rect">
            <a:avLst/>
          </a:prstGeom>
          <a:ln w="0">
            <a:solidFill>
              <a:schemeClr val="bg1">
                <a:lumMod val="50000"/>
              </a:schemeClr>
            </a:solidFill>
          </a:ln>
        </p:spPr>
      </p:pic>
      <p:sp>
        <p:nvSpPr>
          <p:cNvPr id="3" name="Text Box 5"/>
          <p:cNvSpPr txBox="1">
            <a:spLocks noChangeArrowheads="1"/>
          </p:cNvSpPr>
          <p:nvPr/>
        </p:nvSpPr>
        <p:spPr bwMode="auto">
          <a:xfrm>
            <a:off x="273041" y="1176776"/>
            <a:ext cx="2927358" cy="400110"/>
          </a:xfrm>
          <a:prstGeom prst="rect">
            <a:avLst/>
          </a:prstGeom>
          <a:noFill/>
          <a:ln w="9525">
            <a:noFill/>
            <a:miter lim="800000"/>
            <a:headEnd/>
            <a:tailEnd/>
          </a:ln>
          <a:effectLst/>
        </p:spPr>
        <p:txBody>
          <a:bodyPr wrap="square">
            <a:spAutoFit/>
          </a:bodyPr>
          <a:lstStyle/>
          <a:p>
            <a:pPr>
              <a:defRPr/>
            </a:pPr>
            <a:r>
              <a:rPr lang="cs-CZ" sz="1000" dirty="0" smtClean="0">
                <a:solidFill>
                  <a:schemeClr val="bg1"/>
                </a:solidFill>
                <a:latin typeface="Arial" panose="020B0604020202020204" pitchFamily="34" charset="0"/>
                <a:cs typeface="Arial" panose="020B0604020202020204" pitchFamily="34" charset="0"/>
              </a:rPr>
              <a:t>2021</a:t>
            </a:r>
            <a:r>
              <a:rPr lang="en-US" sz="1000" dirty="0" smtClean="0">
                <a:solidFill>
                  <a:schemeClr val="bg1"/>
                </a:solidFill>
                <a:latin typeface="Arial" panose="020B0604020202020204" pitchFamily="34" charset="0"/>
                <a:cs typeface="Arial" panose="020B0604020202020204" pitchFamily="34" charset="0"/>
              </a:rPr>
              <a:t>-10-05</a:t>
            </a:r>
            <a:r>
              <a:rPr lang="cs-CZ" sz="1000" dirty="0" smtClean="0">
                <a:solidFill>
                  <a:schemeClr val="bg1"/>
                </a:solidFill>
                <a:latin typeface="Arial" panose="020B0604020202020204" pitchFamily="34" charset="0"/>
                <a:cs typeface="Arial" panose="020B0604020202020204" pitchFamily="34" charset="0"/>
              </a:rPr>
              <a:t> 00:40 UTC, </a:t>
            </a:r>
          </a:p>
          <a:p>
            <a:pPr>
              <a:defRPr/>
            </a:pPr>
            <a:r>
              <a:rPr lang="cs-CZ" sz="1000" dirty="0" smtClean="0">
                <a:solidFill>
                  <a:schemeClr val="bg1"/>
                </a:solidFill>
                <a:latin typeface="Arial" panose="020B0604020202020204" pitchFamily="34" charset="0"/>
                <a:cs typeface="Arial" panose="020B0604020202020204" pitchFamily="34" charset="0"/>
              </a:rPr>
              <a:t>NOAA-20 VIIRS DNB </a:t>
            </a:r>
            <a:r>
              <a:rPr lang="en-US" sz="1000" dirty="0" smtClean="0">
                <a:solidFill>
                  <a:schemeClr val="bg1"/>
                </a:solidFill>
                <a:latin typeface="Arial" panose="020B0604020202020204" pitchFamily="34" charset="0"/>
                <a:cs typeface="Arial" panose="020B0604020202020204" pitchFamily="34" charset="0"/>
              </a:rPr>
              <a:t>&amp;</a:t>
            </a:r>
            <a:r>
              <a:rPr lang="cs-CZ" sz="1000" dirty="0" smtClean="0">
                <a:solidFill>
                  <a:schemeClr val="bg1"/>
                </a:solidFill>
                <a:latin typeface="Arial" panose="020B0604020202020204" pitchFamily="34" charset="0"/>
                <a:cs typeface="Arial" panose="020B0604020202020204" pitchFamily="34" charset="0"/>
              </a:rPr>
              <a:t> M15 BT 195-240K</a:t>
            </a:r>
          </a:p>
        </p:txBody>
      </p:sp>
      <p:sp>
        <p:nvSpPr>
          <p:cNvPr id="4" name="Text Box 5"/>
          <p:cNvSpPr txBox="1">
            <a:spLocks noChangeArrowheads="1"/>
          </p:cNvSpPr>
          <p:nvPr/>
        </p:nvSpPr>
        <p:spPr bwMode="auto">
          <a:xfrm>
            <a:off x="262785" y="141394"/>
            <a:ext cx="3090016" cy="523220"/>
          </a:xfrm>
          <a:prstGeom prst="rect">
            <a:avLst/>
          </a:prstGeom>
          <a:noFill/>
          <a:ln w="9525">
            <a:noFill/>
            <a:miter lim="800000"/>
            <a:headEnd/>
            <a:tailEnd/>
          </a:ln>
          <a:effectLst/>
        </p:spPr>
        <p:txBody>
          <a:bodyPr wrap="square">
            <a:spAutoFit/>
          </a:bodyPr>
          <a:lstStyle/>
          <a:p>
            <a:pPr>
              <a:defRPr/>
            </a:pPr>
            <a:r>
              <a:rPr lang="en-US" sz="1400" dirty="0">
                <a:solidFill>
                  <a:schemeClr val="bg1"/>
                </a:solidFill>
                <a:latin typeface="Arial" panose="020B0604020202020204" pitchFamily="34" charset="0"/>
                <a:cs typeface="Arial" panose="020B0604020202020204" pitchFamily="34" charset="0"/>
              </a:rPr>
              <a:t>G</a:t>
            </a:r>
            <a:r>
              <a:rPr lang="en-US" sz="1400" dirty="0" smtClean="0">
                <a:solidFill>
                  <a:schemeClr val="bg1"/>
                </a:solidFill>
                <a:latin typeface="Arial" panose="020B0604020202020204" pitchFamily="34" charset="0"/>
                <a:cs typeface="Arial" panose="020B0604020202020204" pitchFamily="34" charset="0"/>
              </a:rPr>
              <a:t>ravity waves in nightglow </a:t>
            </a:r>
            <a:br>
              <a:rPr lang="en-US" sz="1400" dirty="0" smtClean="0">
                <a:solidFill>
                  <a:schemeClr val="bg1"/>
                </a:solidFill>
                <a:latin typeface="Arial" panose="020B0604020202020204" pitchFamily="34" charset="0"/>
                <a:cs typeface="Arial" panose="020B0604020202020204" pitchFamily="34" charset="0"/>
              </a:rPr>
            </a:br>
            <a:r>
              <a:rPr lang="en-US" sz="1400" dirty="0" smtClean="0">
                <a:solidFill>
                  <a:schemeClr val="bg1"/>
                </a:solidFill>
                <a:latin typeface="Arial" panose="020B0604020202020204" pitchFamily="34" charset="0"/>
                <a:cs typeface="Arial" panose="020B0604020202020204" pitchFamily="34" charset="0"/>
              </a:rPr>
              <a:t>generated by convective storms </a:t>
            </a:r>
            <a:endParaRPr lang="en-US"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280743"/>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3166" y="536900"/>
            <a:ext cx="9046572" cy="6031048"/>
          </a:xfrm>
          <a:prstGeom prst="rect">
            <a:avLst/>
          </a:prstGeom>
          <a:ln w="0">
            <a:solidFill>
              <a:schemeClr val="bg1">
                <a:lumMod val="50000"/>
              </a:schemeClr>
            </a:solidFill>
          </a:ln>
        </p:spPr>
      </p:pic>
      <p:sp>
        <p:nvSpPr>
          <p:cNvPr id="3" name="Text Box 5"/>
          <p:cNvSpPr txBox="1">
            <a:spLocks noChangeArrowheads="1"/>
          </p:cNvSpPr>
          <p:nvPr/>
        </p:nvSpPr>
        <p:spPr bwMode="auto">
          <a:xfrm>
            <a:off x="8398877" y="185477"/>
            <a:ext cx="3108662" cy="246221"/>
          </a:xfrm>
          <a:prstGeom prst="rect">
            <a:avLst/>
          </a:prstGeom>
          <a:noFill/>
          <a:ln w="9525">
            <a:noFill/>
            <a:miter lim="800000"/>
            <a:headEnd/>
            <a:tailEnd/>
          </a:ln>
          <a:effectLst/>
        </p:spPr>
        <p:txBody>
          <a:bodyPr wrap="square">
            <a:spAutoFit/>
          </a:bodyPr>
          <a:lstStyle/>
          <a:p>
            <a:pPr>
              <a:defRPr/>
            </a:pPr>
            <a:r>
              <a:rPr lang="cs-CZ" sz="1000" dirty="0" smtClean="0">
                <a:solidFill>
                  <a:schemeClr val="bg1"/>
                </a:solidFill>
                <a:latin typeface="Arial" panose="020B0604020202020204" pitchFamily="34" charset="0"/>
                <a:cs typeface="Arial" panose="020B0604020202020204" pitchFamily="34" charset="0"/>
              </a:rPr>
              <a:t>20</a:t>
            </a:r>
            <a:r>
              <a:rPr lang="en-US" sz="1000" dirty="0" smtClean="0">
                <a:solidFill>
                  <a:schemeClr val="bg1"/>
                </a:solidFill>
                <a:latin typeface="Arial" panose="020B0604020202020204" pitchFamily="34" charset="0"/>
                <a:cs typeface="Arial" panose="020B0604020202020204" pitchFamily="34" charset="0"/>
              </a:rPr>
              <a:t>24-09-05 </a:t>
            </a:r>
            <a:r>
              <a:rPr lang="cs-CZ" sz="1000" dirty="0" smtClean="0">
                <a:solidFill>
                  <a:schemeClr val="bg1"/>
                </a:solidFill>
                <a:latin typeface="Arial" panose="020B0604020202020204" pitchFamily="34" charset="0"/>
                <a:cs typeface="Arial" panose="020B0604020202020204" pitchFamily="34" charset="0"/>
              </a:rPr>
              <a:t> 01:</a:t>
            </a:r>
            <a:r>
              <a:rPr lang="en-US" sz="1000" dirty="0" smtClean="0">
                <a:solidFill>
                  <a:schemeClr val="bg1"/>
                </a:solidFill>
                <a:latin typeface="Arial" panose="020B0604020202020204" pitchFamily="34" charset="0"/>
                <a:cs typeface="Arial" panose="020B0604020202020204" pitchFamily="34" charset="0"/>
              </a:rPr>
              <a:t>15</a:t>
            </a:r>
            <a:r>
              <a:rPr lang="cs-CZ" sz="1000" dirty="0" smtClean="0">
                <a:solidFill>
                  <a:schemeClr val="bg1"/>
                </a:solidFill>
                <a:latin typeface="Arial" panose="020B0604020202020204" pitchFamily="34" charset="0"/>
                <a:cs typeface="Arial" panose="020B0604020202020204" pitchFamily="34" charset="0"/>
              </a:rPr>
              <a:t> UTC, </a:t>
            </a:r>
            <a:r>
              <a:rPr lang="en-US" sz="1000" dirty="0" smtClean="0">
                <a:solidFill>
                  <a:schemeClr val="bg1"/>
                </a:solidFill>
                <a:latin typeface="Arial" panose="020B0604020202020204" pitchFamily="34" charset="0"/>
                <a:cs typeface="Arial" panose="020B0604020202020204" pitchFamily="34" charset="0"/>
              </a:rPr>
              <a:t> </a:t>
            </a:r>
            <a:r>
              <a:rPr lang="cs-CZ" sz="1000" dirty="0" smtClean="0">
                <a:solidFill>
                  <a:schemeClr val="bg1"/>
                </a:solidFill>
                <a:latin typeface="Arial" panose="020B0604020202020204" pitchFamily="34" charset="0"/>
                <a:cs typeface="Arial" panose="020B0604020202020204" pitchFamily="34" charset="0"/>
              </a:rPr>
              <a:t>NOAA-2</a:t>
            </a:r>
            <a:r>
              <a:rPr lang="en-US" sz="1000" dirty="0" smtClean="0">
                <a:solidFill>
                  <a:schemeClr val="bg1"/>
                </a:solidFill>
                <a:latin typeface="Arial" panose="020B0604020202020204" pitchFamily="34" charset="0"/>
                <a:cs typeface="Arial" panose="020B0604020202020204" pitchFamily="34" charset="0"/>
              </a:rPr>
              <a:t>1 </a:t>
            </a:r>
            <a:r>
              <a:rPr lang="cs-CZ" sz="1000" dirty="0" smtClean="0">
                <a:solidFill>
                  <a:schemeClr val="bg1"/>
                </a:solidFill>
                <a:latin typeface="Arial" panose="020B0604020202020204" pitchFamily="34" charset="0"/>
                <a:cs typeface="Arial" panose="020B0604020202020204" pitchFamily="34" charset="0"/>
              </a:rPr>
              <a:t> VIIRS DNB</a:t>
            </a:r>
          </a:p>
        </p:txBody>
      </p:sp>
      <p:sp>
        <p:nvSpPr>
          <p:cNvPr id="4" name="Text Box 5"/>
          <p:cNvSpPr txBox="1">
            <a:spLocks noChangeArrowheads="1"/>
          </p:cNvSpPr>
          <p:nvPr/>
        </p:nvSpPr>
        <p:spPr bwMode="auto">
          <a:xfrm>
            <a:off x="262784" y="141394"/>
            <a:ext cx="6555801" cy="307777"/>
          </a:xfrm>
          <a:prstGeom prst="rect">
            <a:avLst/>
          </a:prstGeom>
          <a:noFill/>
          <a:ln w="9525">
            <a:noFill/>
            <a:miter lim="800000"/>
            <a:headEnd/>
            <a:tailEnd/>
          </a:ln>
          <a:effectLst/>
        </p:spPr>
        <p:txBody>
          <a:bodyPr wrap="square">
            <a:spAutoFit/>
          </a:bodyPr>
          <a:lstStyle/>
          <a:p>
            <a:pPr>
              <a:defRPr/>
            </a:pPr>
            <a:r>
              <a:rPr lang="en-US" sz="1400" dirty="0">
                <a:solidFill>
                  <a:schemeClr val="bg1"/>
                </a:solidFill>
                <a:latin typeface="Arial" panose="020B0604020202020204" pitchFamily="34" charset="0"/>
                <a:cs typeface="Arial" panose="020B0604020202020204" pitchFamily="34" charset="0"/>
              </a:rPr>
              <a:t>G</a:t>
            </a:r>
            <a:r>
              <a:rPr lang="en-US" sz="1400" dirty="0" smtClean="0">
                <a:solidFill>
                  <a:schemeClr val="bg1"/>
                </a:solidFill>
                <a:latin typeface="Arial" panose="020B0604020202020204" pitchFamily="34" charset="0"/>
                <a:cs typeface="Arial" panose="020B0604020202020204" pitchFamily="34" charset="0"/>
              </a:rPr>
              <a:t>ravity waves in nightglow generated by convective storms</a:t>
            </a:r>
            <a:endParaRPr lang="en-US"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9920431"/>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 name="TextovéPole 2"/>
          <p:cNvSpPr txBox="1"/>
          <p:nvPr/>
        </p:nvSpPr>
        <p:spPr>
          <a:xfrm>
            <a:off x="9695804" y="5927832"/>
            <a:ext cx="1515158" cy="253916"/>
          </a:xfrm>
          <a:prstGeom prst="rect">
            <a:avLst/>
          </a:prstGeom>
          <a:noFill/>
        </p:spPr>
        <p:txBody>
          <a:bodyPr wrap="none" rtlCol="0">
            <a:spAutoFit/>
          </a:bodyPr>
          <a:lstStyle/>
          <a:p>
            <a:r>
              <a:rPr lang="en-US" sz="1050" b="1" dirty="0" smtClean="0">
                <a:solidFill>
                  <a:schemeClr val="bg1"/>
                </a:solidFill>
                <a:latin typeface="Arial" panose="020B0604020202020204" pitchFamily="34" charset="0"/>
                <a:cs typeface="Arial" panose="020B0604020202020204" pitchFamily="34" charset="0"/>
              </a:rPr>
              <a:t>THE END OF PART 4</a:t>
            </a:r>
            <a:endParaRPr lang="cs-CZ" sz="1050" b="1"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106882"/>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166643" y="1702679"/>
            <a:ext cx="9865714" cy="2308324"/>
          </a:xfrm>
          <a:prstGeom prst="rect">
            <a:avLst/>
          </a:prstGeom>
          <a:noFill/>
        </p:spPr>
        <p:txBody>
          <a:bodyPr wrap="none" rtlCol="0">
            <a:spAutoFit/>
          </a:bodyPr>
          <a:lstStyle/>
          <a:p>
            <a:r>
              <a:rPr lang="cs-CZ" dirty="0" smtClean="0">
                <a:solidFill>
                  <a:schemeClr val="bg1"/>
                </a:solidFill>
                <a:latin typeface="Arial" panose="020B0604020202020204" pitchFamily="34" charset="0"/>
                <a:cs typeface="Arial" panose="020B0604020202020204" pitchFamily="34" charset="0"/>
              </a:rPr>
              <a:t>Více k detekci gravitačních vln v horní stratosféře a v airglow (česky) např. zde:  </a:t>
            </a:r>
          </a:p>
          <a:p>
            <a:endParaRPr lang="cs-CZ" sz="1400" dirty="0" smtClean="0">
              <a:solidFill>
                <a:schemeClr val="bg1"/>
              </a:solidFill>
              <a:latin typeface="Arial" panose="020B0604020202020204" pitchFamily="34" charset="0"/>
              <a:cs typeface="Arial" panose="020B0604020202020204" pitchFamily="34" charset="0"/>
            </a:endParaRPr>
          </a:p>
          <a:p>
            <a:r>
              <a:rPr lang="cs-CZ" sz="1400" dirty="0">
                <a:solidFill>
                  <a:schemeClr val="bg1"/>
                </a:solidFill>
                <a:latin typeface="Arial" panose="020B0604020202020204" pitchFamily="34" charset="0"/>
                <a:cs typeface="Arial" panose="020B0604020202020204" pitchFamily="34" charset="0"/>
                <a:hlinkClick r:id="rId2"/>
              </a:rPr>
              <a:t>https://</a:t>
            </a:r>
            <a:r>
              <a:rPr lang="cs-CZ" sz="1400" dirty="0" smtClean="0">
                <a:solidFill>
                  <a:schemeClr val="bg1"/>
                </a:solidFill>
                <a:latin typeface="Arial" panose="020B0604020202020204" pitchFamily="34" charset="0"/>
                <a:cs typeface="Arial" panose="020B0604020202020204" pitchFamily="34" charset="0"/>
                <a:hlinkClick r:id="rId2"/>
              </a:rPr>
              <a:t>www.setvak.cz/presentations/2019-04-04_Setvak_DNB-a-airglow_FEL-Aldebaran.pdf</a:t>
            </a:r>
            <a:r>
              <a:rPr lang="cs-CZ" sz="1400" dirty="0" smtClean="0">
                <a:solidFill>
                  <a:schemeClr val="bg1"/>
                </a:solidFill>
                <a:latin typeface="Arial" panose="020B0604020202020204" pitchFamily="34" charset="0"/>
                <a:cs typeface="Arial" panose="020B0604020202020204" pitchFamily="34" charset="0"/>
              </a:rPr>
              <a:t> </a:t>
            </a:r>
          </a:p>
          <a:p>
            <a:endParaRPr lang="cs-CZ" sz="1400" dirty="0">
              <a:solidFill>
                <a:schemeClr val="bg1"/>
              </a:solidFill>
              <a:latin typeface="Arial" panose="020B0604020202020204" pitchFamily="34" charset="0"/>
              <a:cs typeface="Arial" panose="020B0604020202020204" pitchFamily="34" charset="0"/>
            </a:endParaRPr>
          </a:p>
          <a:p>
            <a:r>
              <a:rPr lang="cs-CZ" sz="1400" dirty="0">
                <a:solidFill>
                  <a:schemeClr val="bg1"/>
                </a:solidFill>
                <a:latin typeface="Arial" panose="020B0604020202020204" pitchFamily="34" charset="0"/>
                <a:cs typeface="Arial" panose="020B0604020202020204" pitchFamily="34" charset="0"/>
                <a:hlinkClick r:id="rId3"/>
              </a:rPr>
              <a:t>https://</a:t>
            </a:r>
            <a:r>
              <a:rPr lang="cs-CZ" sz="1400" dirty="0" smtClean="0">
                <a:solidFill>
                  <a:schemeClr val="bg1"/>
                </a:solidFill>
                <a:latin typeface="Arial" panose="020B0604020202020204" pitchFamily="34" charset="0"/>
                <a:cs typeface="Arial" panose="020B0604020202020204" pitchFamily="34" charset="0"/>
                <a:hlinkClick r:id="rId3"/>
              </a:rPr>
              <a:t>www.setvak.cz/presentations/2023-06-17-22_GW-v-atmosfere_Radostovice_Hvezdarna-Zdanice.pptx</a:t>
            </a:r>
            <a:r>
              <a:rPr lang="cs-CZ" sz="1400" dirty="0" smtClean="0">
                <a:solidFill>
                  <a:schemeClr val="bg1"/>
                </a:solidFill>
                <a:latin typeface="Arial" panose="020B0604020202020204" pitchFamily="34" charset="0"/>
                <a:cs typeface="Arial" panose="020B0604020202020204" pitchFamily="34" charset="0"/>
              </a:rPr>
              <a:t> </a:t>
            </a:r>
          </a:p>
          <a:p>
            <a:endParaRPr lang="cs-CZ" sz="1400" dirty="0" smtClean="0">
              <a:solidFill>
                <a:schemeClr val="bg1"/>
              </a:solidFill>
              <a:latin typeface="Arial" panose="020B0604020202020204" pitchFamily="34" charset="0"/>
              <a:cs typeface="Arial" panose="020B0604020202020204" pitchFamily="34" charset="0"/>
            </a:endParaRPr>
          </a:p>
          <a:p>
            <a:endParaRPr lang="cs-CZ" sz="1400" dirty="0">
              <a:solidFill>
                <a:schemeClr val="bg1"/>
              </a:solidFill>
              <a:latin typeface="Arial" panose="020B0604020202020204" pitchFamily="34" charset="0"/>
              <a:cs typeface="Arial" panose="020B0604020202020204" pitchFamily="34" charset="0"/>
            </a:endParaRPr>
          </a:p>
          <a:p>
            <a:r>
              <a:rPr lang="cs-CZ" sz="1400" dirty="0" smtClean="0">
                <a:solidFill>
                  <a:schemeClr val="bg1"/>
                </a:solidFill>
                <a:latin typeface="Arial" panose="020B0604020202020204" pitchFamily="34" charset="0"/>
                <a:cs typeface="Arial" panose="020B0604020202020204" pitchFamily="34" charset="0"/>
              </a:rPr>
              <a:t>Anglicky:</a:t>
            </a:r>
          </a:p>
          <a:p>
            <a:endParaRPr lang="cs-CZ" sz="1400" dirty="0">
              <a:solidFill>
                <a:schemeClr val="bg1"/>
              </a:solidFill>
              <a:latin typeface="Arial" panose="020B0604020202020204" pitchFamily="34" charset="0"/>
              <a:cs typeface="Arial" panose="020B0604020202020204" pitchFamily="34" charset="0"/>
            </a:endParaRPr>
          </a:p>
          <a:p>
            <a:r>
              <a:rPr lang="cs-CZ" sz="1400" dirty="0">
                <a:solidFill>
                  <a:schemeClr val="bg1"/>
                </a:solidFill>
                <a:latin typeface="Arial" panose="020B0604020202020204" pitchFamily="34" charset="0"/>
                <a:cs typeface="Arial" panose="020B0604020202020204" pitchFamily="34" charset="0"/>
                <a:hlinkClick r:id="rId4"/>
              </a:rPr>
              <a:t>https://www.setvak.cz/presentations/2019-11-06_Setvak-Miller-Calbet_CGW-in-DNB-and-AIRS__</a:t>
            </a:r>
            <a:r>
              <a:rPr lang="cs-CZ" sz="1400" dirty="0" smtClean="0">
                <a:solidFill>
                  <a:schemeClr val="bg1"/>
                </a:solidFill>
                <a:latin typeface="Arial" panose="020B0604020202020204" pitchFamily="34" charset="0"/>
                <a:cs typeface="Arial" panose="020B0604020202020204" pitchFamily="34" charset="0"/>
                <a:hlinkClick r:id="rId4"/>
              </a:rPr>
              <a:t>ECSS2019-Krakow.pptx</a:t>
            </a:r>
            <a:r>
              <a:rPr lang="cs-CZ" sz="1400" dirty="0" smtClean="0">
                <a:solidFill>
                  <a:schemeClr val="bg1"/>
                </a:solidFill>
                <a:latin typeface="Arial" panose="020B0604020202020204" pitchFamily="34" charset="0"/>
                <a:cs typeface="Arial" panose="020B0604020202020204" pitchFamily="34" charset="0"/>
              </a:rPr>
              <a:t> </a:t>
            </a:r>
            <a:endParaRPr lang="cs-CZ" sz="1400" dirty="0">
              <a:solidFill>
                <a:schemeClr val="bg1"/>
              </a:solidFill>
              <a:latin typeface="Arial" panose="020B0604020202020204" pitchFamily="34" charset="0"/>
              <a:cs typeface="Arial" panose="020B0604020202020204" pitchFamily="34" charset="0"/>
            </a:endParaRPr>
          </a:p>
        </p:txBody>
      </p:sp>
      <p:sp>
        <p:nvSpPr>
          <p:cNvPr id="3" name="TextovéPole 2"/>
          <p:cNvSpPr txBox="1"/>
          <p:nvPr/>
        </p:nvSpPr>
        <p:spPr>
          <a:xfrm>
            <a:off x="315309" y="307425"/>
            <a:ext cx="595035" cy="461665"/>
          </a:xfrm>
          <a:prstGeom prst="rect">
            <a:avLst/>
          </a:prstGeom>
          <a:noFill/>
        </p:spPr>
        <p:txBody>
          <a:bodyPr wrap="none" rtlCol="0">
            <a:spAutoFit/>
          </a:bodyPr>
          <a:lstStyle/>
          <a:p>
            <a:r>
              <a:rPr lang="cs-CZ" sz="2400" b="1" dirty="0" smtClean="0">
                <a:solidFill>
                  <a:schemeClr val="bg1"/>
                </a:solidFill>
                <a:latin typeface="Arial" panose="020B0604020202020204" pitchFamily="34" charset="0"/>
                <a:cs typeface="Arial" panose="020B0604020202020204" pitchFamily="34" charset="0"/>
              </a:rPr>
              <a:t>CZ</a:t>
            </a:r>
            <a:endParaRPr lang="en-US" sz="2400" b="1"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2054235"/>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3182236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Office">
  <a:themeElements>
    <a:clrScheme name="Vlastní 4">
      <a:dk1>
        <a:srgbClr val="222A35"/>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0B0F0"/>
      </a:hlink>
      <a:folHlink>
        <a:srgbClr val="A6587F"/>
      </a:folHlink>
    </a:clrScheme>
    <a:fontScheme name="Kancelář">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a:defRPr dirty="0" smtClean="0">
            <a:solidFill>
              <a:schemeClr val="bg1"/>
            </a:solidFill>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otiv Office">
  <a:themeElements>
    <a:clrScheme name="Kancelář">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celář">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3205</TotalTime>
  <Words>2796</Words>
  <Application>Microsoft Office PowerPoint</Application>
  <PresentationFormat>Širokoúhlá obrazovka</PresentationFormat>
  <Paragraphs>334</Paragraphs>
  <Slides>70</Slides>
  <Notes>0</Notes>
  <HiddenSlides>2</HiddenSlides>
  <MMClips>7</MMClips>
  <ScaleCrop>false</ScaleCrop>
  <HeadingPairs>
    <vt:vector size="6" baseType="variant">
      <vt:variant>
        <vt:lpstr>Použitá písma</vt:lpstr>
      </vt:variant>
      <vt:variant>
        <vt:i4>6</vt:i4>
      </vt:variant>
      <vt:variant>
        <vt:lpstr>Motiv</vt:lpstr>
      </vt:variant>
      <vt:variant>
        <vt:i4>1</vt:i4>
      </vt:variant>
      <vt:variant>
        <vt:lpstr>Nadpisy snímků</vt:lpstr>
      </vt:variant>
      <vt:variant>
        <vt:i4>70</vt:i4>
      </vt:variant>
    </vt:vector>
  </HeadingPairs>
  <TitlesOfParts>
    <vt:vector size="77" baseType="lpstr">
      <vt:lpstr>Arial</vt:lpstr>
      <vt:lpstr>Arial Black</vt:lpstr>
      <vt:lpstr>Calibri</vt:lpstr>
      <vt:lpstr>Calibri Light</vt:lpstr>
      <vt:lpstr>Verdana</vt:lpstr>
      <vt:lpstr>Wingdings</vt:lpstr>
      <vt:lpstr>Motiv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Martin Setvák</dc:creator>
  <cp:lastModifiedBy>Martin Setvák</cp:lastModifiedBy>
  <cp:revision>270</cp:revision>
  <dcterms:created xsi:type="dcterms:W3CDTF">2023-08-19T07:06:06Z</dcterms:created>
  <dcterms:modified xsi:type="dcterms:W3CDTF">2026-05-20T15:44:42Z</dcterms:modified>
</cp:coreProperties>
</file>