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6" r:id="rId2"/>
    <p:sldId id="308" r:id="rId3"/>
    <p:sldId id="278" r:id="rId4"/>
    <p:sldId id="283" r:id="rId5"/>
    <p:sldId id="284" r:id="rId6"/>
    <p:sldId id="285" r:id="rId7"/>
    <p:sldId id="286" r:id="rId8"/>
    <p:sldId id="287" r:id="rId9"/>
    <p:sldId id="288" r:id="rId10"/>
    <p:sldId id="296" r:id="rId11"/>
    <p:sldId id="309" r:id="rId12"/>
    <p:sldId id="289" r:id="rId13"/>
    <p:sldId id="299" r:id="rId14"/>
    <p:sldId id="291" r:id="rId15"/>
    <p:sldId id="306" r:id="rId16"/>
    <p:sldId id="307" r:id="rId17"/>
    <p:sldId id="293" r:id="rId18"/>
    <p:sldId id="294" r:id="rId19"/>
    <p:sldId id="295" r:id="rId20"/>
    <p:sldId id="321" r:id="rId21"/>
    <p:sldId id="310" r:id="rId22"/>
    <p:sldId id="305" r:id="rId23"/>
    <p:sldId id="292" r:id="rId24"/>
    <p:sldId id="300" r:id="rId25"/>
    <p:sldId id="311" r:id="rId26"/>
    <p:sldId id="281" r:id="rId27"/>
    <p:sldId id="301" r:id="rId28"/>
    <p:sldId id="302" r:id="rId29"/>
    <p:sldId id="297" r:id="rId30"/>
    <p:sldId id="298" r:id="rId31"/>
    <p:sldId id="312" r:id="rId32"/>
    <p:sldId id="313" r:id="rId33"/>
    <p:sldId id="314" r:id="rId34"/>
    <p:sldId id="315" r:id="rId35"/>
    <p:sldId id="316" r:id="rId36"/>
    <p:sldId id="319" r:id="rId37"/>
    <p:sldId id="320" r:id="rId38"/>
    <p:sldId id="317" r:id="rId39"/>
    <p:sldId id="318" r:id="rId40"/>
    <p:sldId id="322" r:id="rId41"/>
    <p:sldId id="324" r:id="rId42"/>
  </p:sldIdLst>
  <p:sldSz cx="9144000" cy="5143500" type="screen16x9"/>
  <p:notesSz cx="6858000" cy="9144000"/>
  <p:defaultText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324B"/>
    <a:srgbClr val="13314D"/>
    <a:srgbClr val="202020"/>
    <a:srgbClr val="000000"/>
    <a:srgbClr val="404140"/>
    <a:srgbClr val="5454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94634" autoAdjust="0"/>
  </p:normalViewPr>
  <p:slideViewPr>
    <p:cSldViewPr snapToGrid="0">
      <p:cViewPr varScale="1">
        <p:scale>
          <a:sx n="201" d="100"/>
          <a:sy n="201" d="100"/>
        </p:scale>
        <p:origin x="624" y="174"/>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C548F5-8AE7-409F-8B2B-2BBC11E7FE68}" type="datetimeFigureOut">
              <a:rPr lang="cs-CZ" smtClean="0"/>
              <a:t>27.03.2026</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B8AB51-3360-41ED-B4E7-0AE9CC6E7D1B}" type="slidenum">
              <a:rPr lang="cs-CZ" smtClean="0"/>
              <a:t>‹#›</a:t>
            </a:fld>
            <a:endParaRPr lang="cs-CZ"/>
          </a:p>
        </p:txBody>
      </p:sp>
    </p:spTree>
    <p:extLst>
      <p:ext uri="{BB962C8B-B14F-4D97-AF65-F5344CB8AC3E}">
        <p14:creationId xmlns:p14="http://schemas.microsoft.com/office/powerpoint/2010/main" val="296490030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cs-CZ" smtClean="0"/>
              <a:t>Kliknutím lze upravit styl.</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fld id="{BF91059B-798B-48B4-B0C8-102AE7944DAD}" type="datetimeFigureOut">
              <a:rPr lang="cs-CZ" smtClean="0"/>
              <a:t>27.03.2026</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BF413A0-1227-437C-8C62-086DB2ED4870}" type="slidenum">
              <a:rPr lang="cs-CZ" smtClean="0"/>
              <a:t>‹#›</a:t>
            </a:fld>
            <a:endParaRPr lang="cs-CZ"/>
          </a:p>
        </p:txBody>
      </p:sp>
    </p:spTree>
    <p:extLst>
      <p:ext uri="{BB962C8B-B14F-4D97-AF65-F5344CB8AC3E}">
        <p14:creationId xmlns:p14="http://schemas.microsoft.com/office/powerpoint/2010/main" val="1174755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BF91059B-798B-48B4-B0C8-102AE7944DAD}" type="datetimeFigureOut">
              <a:rPr lang="cs-CZ" smtClean="0"/>
              <a:t>27.03.2026</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BF413A0-1227-437C-8C62-086DB2ED4870}" type="slidenum">
              <a:rPr lang="cs-CZ" smtClean="0"/>
              <a:t>‹#›</a:t>
            </a:fld>
            <a:endParaRPr lang="cs-CZ"/>
          </a:p>
        </p:txBody>
      </p:sp>
    </p:spTree>
    <p:extLst>
      <p:ext uri="{BB962C8B-B14F-4D97-AF65-F5344CB8AC3E}">
        <p14:creationId xmlns:p14="http://schemas.microsoft.com/office/powerpoint/2010/main" val="1164922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BF91059B-798B-48B4-B0C8-102AE7944DAD}" type="datetimeFigureOut">
              <a:rPr lang="cs-CZ" smtClean="0"/>
              <a:t>27.03.2026</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BF413A0-1227-437C-8C62-086DB2ED4870}" type="slidenum">
              <a:rPr lang="cs-CZ" smtClean="0"/>
              <a:t>‹#›</a:t>
            </a:fld>
            <a:endParaRPr lang="cs-CZ"/>
          </a:p>
        </p:txBody>
      </p:sp>
    </p:spTree>
    <p:extLst>
      <p:ext uri="{BB962C8B-B14F-4D97-AF65-F5344CB8AC3E}">
        <p14:creationId xmlns:p14="http://schemas.microsoft.com/office/powerpoint/2010/main" val="3371848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BF91059B-798B-48B4-B0C8-102AE7944DAD}" type="datetimeFigureOut">
              <a:rPr lang="cs-CZ" smtClean="0"/>
              <a:t>27.03.2026</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BF413A0-1227-437C-8C62-086DB2ED4870}" type="slidenum">
              <a:rPr lang="cs-CZ" smtClean="0"/>
              <a:t>‹#›</a:t>
            </a:fld>
            <a:endParaRPr lang="cs-CZ"/>
          </a:p>
        </p:txBody>
      </p:sp>
    </p:spTree>
    <p:extLst>
      <p:ext uri="{BB962C8B-B14F-4D97-AF65-F5344CB8AC3E}">
        <p14:creationId xmlns:p14="http://schemas.microsoft.com/office/powerpoint/2010/main" val="3265361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cs-CZ" smtClean="0"/>
              <a:t>Kliknutím lze upravit styl.</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BF91059B-798B-48B4-B0C8-102AE7944DAD}" type="datetimeFigureOut">
              <a:rPr lang="cs-CZ" smtClean="0"/>
              <a:t>27.03.2026</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BF413A0-1227-437C-8C62-086DB2ED4870}" type="slidenum">
              <a:rPr lang="cs-CZ" smtClean="0"/>
              <a:t>‹#›</a:t>
            </a:fld>
            <a:endParaRPr lang="cs-CZ"/>
          </a:p>
        </p:txBody>
      </p:sp>
    </p:spTree>
    <p:extLst>
      <p:ext uri="{BB962C8B-B14F-4D97-AF65-F5344CB8AC3E}">
        <p14:creationId xmlns:p14="http://schemas.microsoft.com/office/powerpoint/2010/main" val="3797177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BF91059B-798B-48B4-B0C8-102AE7944DAD}" type="datetimeFigureOut">
              <a:rPr lang="cs-CZ" smtClean="0"/>
              <a:t>27.03.2026</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8BF413A0-1227-437C-8C62-086DB2ED4870}" type="slidenum">
              <a:rPr lang="cs-CZ" smtClean="0"/>
              <a:t>‹#›</a:t>
            </a:fld>
            <a:endParaRPr lang="cs-CZ"/>
          </a:p>
        </p:txBody>
      </p:sp>
    </p:spTree>
    <p:extLst>
      <p:ext uri="{BB962C8B-B14F-4D97-AF65-F5344CB8AC3E}">
        <p14:creationId xmlns:p14="http://schemas.microsoft.com/office/powerpoint/2010/main" val="1336825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smtClean="0"/>
              <a:t>Kliknutím lze upravit styly předlohy textu.</a:t>
            </a:r>
          </a:p>
        </p:txBody>
      </p:sp>
      <p:sp>
        <p:nvSpPr>
          <p:cNvPr id="4" name="Content Placeholder 3"/>
          <p:cNvSpPr>
            <a:spLocks noGrp="1"/>
          </p:cNvSpPr>
          <p:nvPr>
            <p:ph sz="half" idx="2"/>
          </p:nvPr>
        </p:nvSpPr>
        <p:spPr>
          <a:xfrm>
            <a:off x="629842" y="1878806"/>
            <a:ext cx="3868340" cy="2763441"/>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smtClean="0"/>
              <a:t>Kliknutím lze upravit styly předlohy textu.</a:t>
            </a:r>
          </a:p>
        </p:txBody>
      </p:sp>
      <p:sp>
        <p:nvSpPr>
          <p:cNvPr id="6" name="Content Placeholder 5"/>
          <p:cNvSpPr>
            <a:spLocks noGrp="1"/>
          </p:cNvSpPr>
          <p:nvPr>
            <p:ph sz="quarter" idx="4"/>
          </p:nvPr>
        </p:nvSpPr>
        <p:spPr>
          <a:xfrm>
            <a:off x="4629150" y="1878806"/>
            <a:ext cx="3887391" cy="2763441"/>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BF91059B-798B-48B4-B0C8-102AE7944DAD}" type="datetimeFigureOut">
              <a:rPr lang="cs-CZ" smtClean="0"/>
              <a:t>27.03.2026</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8BF413A0-1227-437C-8C62-086DB2ED4870}" type="slidenum">
              <a:rPr lang="cs-CZ" smtClean="0"/>
              <a:t>‹#›</a:t>
            </a:fld>
            <a:endParaRPr lang="cs-CZ"/>
          </a:p>
        </p:txBody>
      </p:sp>
    </p:spTree>
    <p:extLst>
      <p:ext uri="{BB962C8B-B14F-4D97-AF65-F5344CB8AC3E}">
        <p14:creationId xmlns:p14="http://schemas.microsoft.com/office/powerpoint/2010/main" val="1082291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BF91059B-798B-48B4-B0C8-102AE7944DAD}" type="datetimeFigureOut">
              <a:rPr lang="cs-CZ" smtClean="0"/>
              <a:t>27.03.2026</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8BF413A0-1227-437C-8C62-086DB2ED4870}" type="slidenum">
              <a:rPr lang="cs-CZ" smtClean="0"/>
              <a:t>‹#›</a:t>
            </a:fld>
            <a:endParaRPr lang="cs-CZ"/>
          </a:p>
        </p:txBody>
      </p:sp>
    </p:spTree>
    <p:extLst>
      <p:ext uri="{BB962C8B-B14F-4D97-AF65-F5344CB8AC3E}">
        <p14:creationId xmlns:p14="http://schemas.microsoft.com/office/powerpoint/2010/main" val="1469825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91059B-798B-48B4-B0C8-102AE7944DAD}" type="datetimeFigureOut">
              <a:rPr lang="cs-CZ" smtClean="0"/>
              <a:t>27.03.2026</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8BF413A0-1227-437C-8C62-086DB2ED4870}" type="slidenum">
              <a:rPr lang="cs-CZ" smtClean="0"/>
              <a:t>‹#›</a:t>
            </a:fld>
            <a:endParaRPr lang="cs-CZ"/>
          </a:p>
        </p:txBody>
      </p:sp>
    </p:spTree>
    <p:extLst>
      <p:ext uri="{BB962C8B-B14F-4D97-AF65-F5344CB8AC3E}">
        <p14:creationId xmlns:p14="http://schemas.microsoft.com/office/powerpoint/2010/main" val="2745394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cs-CZ" smtClean="0"/>
              <a:t>Kliknutím lze upravit styl.</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BF91059B-798B-48B4-B0C8-102AE7944DAD}" type="datetimeFigureOut">
              <a:rPr lang="cs-CZ" smtClean="0"/>
              <a:t>27.03.2026</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8BF413A0-1227-437C-8C62-086DB2ED4870}" type="slidenum">
              <a:rPr lang="cs-CZ" smtClean="0"/>
              <a:t>‹#›</a:t>
            </a:fld>
            <a:endParaRPr lang="cs-CZ"/>
          </a:p>
        </p:txBody>
      </p:sp>
    </p:spTree>
    <p:extLst>
      <p:ext uri="{BB962C8B-B14F-4D97-AF65-F5344CB8AC3E}">
        <p14:creationId xmlns:p14="http://schemas.microsoft.com/office/powerpoint/2010/main" val="534289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BF91059B-798B-48B4-B0C8-102AE7944DAD}" type="datetimeFigureOut">
              <a:rPr lang="cs-CZ" smtClean="0"/>
              <a:t>27.03.2026</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8BF413A0-1227-437C-8C62-086DB2ED4870}" type="slidenum">
              <a:rPr lang="cs-CZ" smtClean="0"/>
              <a:t>‹#›</a:t>
            </a:fld>
            <a:endParaRPr lang="cs-CZ"/>
          </a:p>
        </p:txBody>
      </p:sp>
    </p:spTree>
    <p:extLst>
      <p:ext uri="{BB962C8B-B14F-4D97-AF65-F5344CB8AC3E}">
        <p14:creationId xmlns:p14="http://schemas.microsoft.com/office/powerpoint/2010/main" val="1589595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F91059B-798B-48B4-B0C8-102AE7944DAD}" type="datetimeFigureOut">
              <a:rPr lang="cs-CZ" smtClean="0"/>
              <a:t>27.03.2026</a:t>
            </a:fld>
            <a:endParaRPr lang="cs-CZ"/>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BF413A0-1227-437C-8C62-086DB2ED4870}" type="slidenum">
              <a:rPr lang="cs-CZ" smtClean="0"/>
              <a:t>‹#›</a:t>
            </a:fld>
            <a:endParaRPr lang="cs-CZ"/>
          </a:p>
        </p:txBody>
      </p:sp>
    </p:spTree>
    <p:extLst>
      <p:ext uri="{BB962C8B-B14F-4D97-AF65-F5344CB8AC3E}">
        <p14:creationId xmlns:p14="http://schemas.microsoft.com/office/powerpoint/2010/main" val="2161609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1.xml"/><Relationship Id="rId4" Type="http://schemas.openxmlformats.org/officeDocument/2006/relationships/hyperlink" Target="https://mapy.com/s/feburedefa"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mapy.com/s/feburedefa" TargetMode="External"/><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aviewoncities.com/prague/vystaviste" TargetMode="External"/><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hyperlink" Target="https://mapy.com/s/feburedef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hyperlink" Target="https://www.novinky.cz/clanek/krimi-zapnuty-varic-zpusobil-skodu-za-miliardu-s-pozarem-prumysloveho-palace-bojovalo-200-hasicu-40242741" TargetMode="External"/><Relationship Id="rId2" Type="http://schemas.openxmlformats.org/officeDocument/2006/relationships/image" Target="../media/image17.jpe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hyperlink" Target="https://www.blesk.cz/galerie/zpravy-krimi/88360/pozar-palace-mohl-byt-zalozen-umyslne?foto=31"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5" Type="http://schemas.openxmlformats.org/officeDocument/2006/relationships/hyperlink" Target="https://www.novinky.cz/clanek/domaci-zpravy-hlavni-mesto-praha-prumyslovy-palac-chce-otevrit-pristi-rok-v-cervnu-obnovuje-se-ocelova-konstrukce-dokoncuji-vitraze-40514563" TargetMode="Externa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hyperlink" Target="https://www.novinky.cz/clanek/domaci-zpravy-hlavni-mesto-praha-prumyslovy-palac-chce-otevrit-pristi-rok-v-cervnu-obnovuje-se-ocelova-konstrukce-dokoncuji-vitraze-40514563"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stellarium.org/" TargetMode="External"/><Relationship Id="rId2" Type="http://schemas.openxmlformats.org/officeDocument/2006/relationships/hyperlink" Target="https://user.eumetsat.int/resources/service-statuses/meteosat-orbital-parameters"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s://en.wikipedia.org/wiki/Point_spread_function" TargetMode="External"/><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hyperlink" Target="https://www.novinky.cz/clanek/domaci-zpravy-hlavni-mesto-praha-prumyslovy-palac-chce-otevrit-pristi-rok-v-cervnu-obnovuje-se-ocelova-konstrukce-dokoncuji-vitraze-40514563"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www.agc-processing.cz/en/" TargetMode="External"/><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hyperlink" Target="https://metrostavcz.cz/en/homepage/"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s://www.agc-processing.cz/en/" TargetMode="External"/><Relationship Id="rId2" Type="http://schemas.openxmlformats.org/officeDocument/2006/relationships/hyperlink" Target="https://metrostavcz.cz/en/homepage/"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Podnadpis 2"/>
          <p:cNvSpPr txBox="1">
            <a:spLocks/>
          </p:cNvSpPr>
          <p:nvPr/>
        </p:nvSpPr>
        <p:spPr>
          <a:xfrm>
            <a:off x="1060849" y="2208393"/>
            <a:ext cx="7187801" cy="1368152"/>
          </a:xfrm>
          <a:prstGeom prst="rect">
            <a:avLst/>
          </a:prstGeom>
        </p:spPr>
        <p:txBody>
          <a:bodyPr vert="horz" lIns="51435" tIns="25718" rIns="51435" bIns="25718" rtlCol="0">
            <a:normAutofit/>
          </a:bodyPr>
          <a:lstStyle>
            <a:lvl1pPr marL="0" indent="0" algn="l" defTabSz="685783" rtl="0" eaLnBrk="1" latinLnBrk="0" hangingPunct="1">
              <a:lnSpc>
                <a:spcPct val="90000"/>
              </a:lnSpc>
              <a:spcBef>
                <a:spcPts val="751"/>
              </a:spcBef>
              <a:buFont typeface="Arial" panose="020B0604020202020204" pitchFamily="34" charset="0"/>
              <a:buNone/>
              <a:defRPr sz="1867" i="1" kern="1200">
                <a:solidFill>
                  <a:schemeClr val="bg1"/>
                </a:solidFill>
                <a:latin typeface="Arial" panose="020B0604020202020204" pitchFamily="34" charset="0"/>
                <a:ea typeface="+mn-ea"/>
                <a:cs typeface="Arial" panose="020B0604020202020204" pitchFamily="34" charset="0"/>
              </a:defRPr>
            </a:lvl1pPr>
            <a:lvl2pPr marL="342891" indent="0" algn="ctr" defTabSz="685783" rtl="0" eaLnBrk="1" latinLnBrk="0" hangingPunct="1">
              <a:lnSpc>
                <a:spcPct val="90000"/>
              </a:lnSpc>
              <a:spcBef>
                <a:spcPts val="375"/>
              </a:spcBef>
              <a:buFont typeface="Arial" panose="020B0604020202020204" pitchFamily="34" charset="0"/>
              <a:buNone/>
              <a:defRPr sz="1467"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33" kern="1200">
                <a:solidFill>
                  <a:schemeClr val="tx1"/>
                </a:solidFill>
                <a:latin typeface="+mn-lt"/>
                <a:ea typeface="+mn-ea"/>
                <a:cs typeface="+mn-cs"/>
              </a:defRPr>
            </a:lvl3pPr>
            <a:lvl4pPr marL="1028674"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9"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1"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514337">
              <a:spcBef>
                <a:spcPts val="563"/>
              </a:spcBef>
              <a:defRPr/>
            </a:pPr>
            <a:r>
              <a:rPr lang="en-US" sz="1600" i="0" smtClean="0">
                <a:solidFill>
                  <a:sysClr val="window" lastClr="FFFFFF"/>
                </a:solidFill>
              </a:rPr>
              <a:t>Martin </a:t>
            </a:r>
            <a:r>
              <a:rPr lang="en-US" sz="1600" i="0" smtClean="0">
                <a:solidFill>
                  <a:sysClr val="window" lastClr="FFFFFF"/>
                </a:solidFill>
              </a:rPr>
              <a:t>Setvák</a:t>
            </a:r>
            <a:r>
              <a:rPr lang="cs-CZ" sz="1600" i="0" smtClean="0">
                <a:solidFill>
                  <a:sysClr val="window" lastClr="FFFFFF"/>
                </a:solidFill>
              </a:rPr>
              <a:t>   </a:t>
            </a:r>
            <a:r>
              <a:rPr lang="cs-CZ" sz="1200" i="0" smtClean="0">
                <a:solidFill>
                  <a:sysClr val="window" lastClr="FFFFFF"/>
                </a:solidFill>
              </a:rPr>
              <a:t>(with support from Ondřej Nedělčev, Pavel Hampl and Jindřich Šťástka)</a:t>
            </a:r>
            <a:endParaRPr lang="en-US" sz="1200" i="0" dirty="0" smtClean="0">
              <a:solidFill>
                <a:sysClr val="window" lastClr="FFFFFF"/>
              </a:solidFill>
            </a:endParaRPr>
          </a:p>
          <a:p>
            <a:pPr defTabSz="514337">
              <a:spcBef>
                <a:spcPts val="563"/>
              </a:spcBef>
              <a:defRPr/>
            </a:pPr>
            <a:endParaRPr lang="en-US" sz="1200" dirty="0" smtClean="0">
              <a:solidFill>
                <a:sysClr val="window" lastClr="FFFFFF"/>
              </a:solidFill>
            </a:endParaRPr>
          </a:p>
          <a:p>
            <a:pPr defTabSz="514337">
              <a:spcBef>
                <a:spcPts val="563"/>
              </a:spcBef>
              <a:defRPr/>
            </a:pPr>
            <a:r>
              <a:rPr lang="en-US" sz="1200" i="0" dirty="0" smtClean="0">
                <a:solidFill>
                  <a:sysClr val="window" lastClr="FFFFFF"/>
                </a:solidFill>
              </a:rPr>
              <a:t>Satellite Department of CHMI		      </a:t>
            </a:r>
          </a:p>
          <a:p>
            <a:pPr defTabSz="514337">
              <a:spcBef>
                <a:spcPts val="563"/>
              </a:spcBef>
              <a:defRPr/>
            </a:pPr>
            <a:r>
              <a:rPr lang="en-US" sz="1000" i="0" dirty="0" smtClean="0">
                <a:solidFill>
                  <a:sysClr val="window" lastClr="FFFFFF"/>
                </a:solidFill>
              </a:rPr>
              <a:t>E-mail:  </a:t>
            </a:r>
            <a:r>
              <a:rPr lang="en-US" sz="1000" dirty="0" smtClean="0">
                <a:solidFill>
                  <a:sysClr val="window" lastClr="FFFFFF"/>
                </a:solidFill>
              </a:rPr>
              <a:t>martin.setvak@chmi.cz,  setvak@gmail.com </a:t>
            </a:r>
          </a:p>
          <a:p>
            <a:pPr defTabSz="514337">
              <a:spcBef>
                <a:spcPts val="563"/>
              </a:spcBef>
              <a:defRPr/>
            </a:pPr>
            <a:r>
              <a:rPr lang="en-US" sz="1000" i="0" dirty="0" smtClean="0">
                <a:solidFill>
                  <a:sysClr val="window" lastClr="FFFFFF"/>
                </a:solidFill>
              </a:rPr>
              <a:t>Personal web site:  www.setvak.cz </a:t>
            </a:r>
          </a:p>
          <a:p>
            <a:pPr defTabSz="514337">
              <a:spcBef>
                <a:spcPts val="563"/>
              </a:spcBef>
              <a:defRPr/>
            </a:pPr>
            <a:endParaRPr lang="en-US" sz="1000" dirty="0" smtClean="0">
              <a:solidFill>
                <a:sysClr val="window" lastClr="FFFFFF"/>
              </a:solidFill>
            </a:endParaRPr>
          </a:p>
          <a:p>
            <a:pPr defTabSz="514337">
              <a:spcBef>
                <a:spcPts val="563"/>
              </a:spcBef>
              <a:defRPr/>
            </a:pPr>
            <a:endParaRPr lang="en-US" sz="1400" dirty="0">
              <a:solidFill>
                <a:sysClr val="window" lastClr="FFFFFF"/>
              </a:solidFill>
            </a:endParaRPr>
          </a:p>
        </p:txBody>
      </p:sp>
      <p:sp>
        <p:nvSpPr>
          <p:cNvPr id="8" name="Nadpis 1"/>
          <p:cNvSpPr txBox="1">
            <a:spLocks/>
          </p:cNvSpPr>
          <p:nvPr/>
        </p:nvSpPr>
        <p:spPr>
          <a:xfrm>
            <a:off x="1043608" y="699543"/>
            <a:ext cx="7416824" cy="994172"/>
          </a:xfrm>
          <a:prstGeom prst="rect">
            <a:avLst/>
          </a:prstGeom>
        </p:spPr>
        <p:txBody>
          <a:bodyPr vert="horz" lIns="51435" tIns="25718" rIns="51435" bIns="25718" rtlCol="0" anchor="ctr">
            <a:noAutofit/>
          </a:bodyPr>
          <a:lstStyle>
            <a:lvl1pPr algn="l" defTabSz="685783" rtl="0" eaLnBrk="1" latinLnBrk="0" hangingPunct="1">
              <a:lnSpc>
                <a:spcPct val="90000"/>
              </a:lnSpc>
              <a:spcBef>
                <a:spcPct val="0"/>
              </a:spcBef>
              <a:buNone/>
              <a:defRPr sz="5333" b="1" kern="1200" spc="169" baseline="0">
                <a:solidFill>
                  <a:schemeClr val="bg1"/>
                </a:solidFill>
                <a:latin typeface="+mj-lt"/>
                <a:ea typeface="+mj-ea"/>
                <a:cs typeface="+mj-cs"/>
              </a:defRPr>
            </a:lvl1pPr>
          </a:lstStyle>
          <a:p>
            <a:pPr defTabSz="514337">
              <a:defRPr/>
            </a:pPr>
            <a:r>
              <a:rPr lang="en-US" sz="1800" dirty="0" smtClean="0">
                <a:solidFill>
                  <a:sysClr val="window" lastClr="FFFFFF"/>
                </a:solidFill>
                <a:latin typeface="Arial Black" panose="020B0A04020102020204" pitchFamily="34" charset="0"/>
              </a:rPr>
              <a:t>Sun glint from the Industrial Palace in Prague, observed in MTG FCI and MSG SEVIRI data</a:t>
            </a:r>
            <a:endParaRPr lang="en-US" sz="1800" spc="127" dirty="0">
              <a:solidFill>
                <a:sysClr val="window" lastClr="FFFFFF"/>
              </a:solidFill>
              <a:latin typeface="Arial Black" panose="020B0A04020102020204" pitchFamily="34" charset="0"/>
            </a:endParaRPr>
          </a:p>
        </p:txBody>
      </p:sp>
      <p:sp>
        <p:nvSpPr>
          <p:cNvPr id="9" name="TextovéPole 8"/>
          <p:cNvSpPr txBox="1"/>
          <p:nvPr/>
        </p:nvSpPr>
        <p:spPr>
          <a:xfrm>
            <a:off x="3758704" y="4747960"/>
            <a:ext cx="1034257" cy="200055"/>
          </a:xfrm>
          <a:prstGeom prst="rect">
            <a:avLst/>
          </a:prstGeom>
          <a:noFill/>
        </p:spPr>
        <p:txBody>
          <a:bodyPr wrap="none" rtlCol="0">
            <a:spAutoFit/>
          </a:bodyPr>
          <a:lstStyle/>
          <a:p>
            <a:r>
              <a:rPr lang="en-US" sz="700" dirty="0" smtClean="0">
                <a:solidFill>
                  <a:srgbClr val="E7E6E6">
                    <a:lumMod val="50000"/>
                  </a:srgbClr>
                </a:solidFill>
                <a:latin typeface="Arial"/>
              </a:rPr>
              <a:t>version</a:t>
            </a:r>
            <a:r>
              <a:rPr lang="en-US" sz="700" smtClean="0">
                <a:solidFill>
                  <a:srgbClr val="E7E6E6">
                    <a:lumMod val="50000"/>
                  </a:srgbClr>
                </a:solidFill>
                <a:latin typeface="Arial"/>
              </a:rPr>
              <a:t>:   </a:t>
            </a:r>
            <a:r>
              <a:rPr lang="en-US" sz="700" smtClean="0">
                <a:solidFill>
                  <a:srgbClr val="E7E6E6">
                    <a:lumMod val="50000"/>
                  </a:srgbClr>
                </a:solidFill>
                <a:latin typeface="Arial"/>
              </a:rPr>
              <a:t>2026-03-27</a:t>
            </a:r>
            <a:endParaRPr lang="en-US" sz="700" dirty="0">
              <a:solidFill>
                <a:srgbClr val="E7E6E6">
                  <a:lumMod val="50000"/>
                </a:srgbClr>
              </a:solidFill>
              <a:latin typeface="Arial"/>
            </a:endParaRPr>
          </a:p>
        </p:txBody>
      </p:sp>
    </p:spTree>
    <p:extLst>
      <p:ext uri="{BB962C8B-B14F-4D97-AF65-F5344CB8AC3E}">
        <p14:creationId xmlns:p14="http://schemas.microsoft.com/office/powerpoint/2010/main" val="1839437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cs-CZ" sz="550" dirty="0">
                <a:solidFill>
                  <a:schemeClr val="tx1">
                    <a:lumMod val="65000"/>
                    <a:lumOff val="35000"/>
                  </a:schemeClr>
                </a:solidFill>
                <a:latin typeface="Arial" panose="020B0604020202020204" pitchFamily="34" charset="0"/>
                <a:cs typeface="Arial" panose="020B0604020202020204" pitchFamily="34" charset="0"/>
              </a:rPr>
              <a:t>Martin Setvák</a:t>
            </a:r>
            <a:r>
              <a:rPr lang="cs-CZ" sz="550">
                <a:solidFill>
                  <a:schemeClr val="tx1">
                    <a:lumMod val="65000"/>
                    <a:lumOff val="35000"/>
                  </a:schemeClr>
                </a:solidFill>
                <a:latin typeface="Arial" panose="020B0604020202020204" pitchFamily="34" charset="0"/>
                <a:cs typeface="Arial" panose="020B0604020202020204" pitchFamily="34" charset="0"/>
              </a:rPr>
              <a:t>, </a:t>
            </a:r>
            <a:r>
              <a:rPr lang="cs-CZ" sz="550" smtClean="0">
                <a:solidFill>
                  <a:schemeClr val="tx1">
                    <a:lumMod val="65000"/>
                    <a:lumOff val="35000"/>
                  </a:schemeClr>
                </a:solidFill>
                <a:latin typeface="Arial" panose="020B0604020202020204" pitchFamily="34" charset="0"/>
                <a:cs typeface="Arial" panose="020B0604020202020204" pitchFamily="34" charset="0"/>
              </a:rPr>
              <a:t>CHMI</a:t>
            </a:r>
            <a:endParaRPr lang="cs-CZ" sz="55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2">
            <a:extLst>
              <a:ext uri="{BEBA8EAE-BF5A-486C-A8C5-ECC9F3942E4B}">
                <a14:imgProps xmlns:a14="http://schemas.microsoft.com/office/drawing/2010/main">
                  <a14:imgLayer r:embed="rId3">
                    <a14:imgEffect>
                      <a14:brightnessContrast bright="18000" contrast="21000"/>
                    </a14:imgEffect>
                  </a14:imgLayer>
                </a14:imgProps>
              </a:ext>
              <a:ext uri="{28A0092B-C50C-407E-A947-70E740481C1C}">
                <a14:useLocalDpi xmlns:a14="http://schemas.microsoft.com/office/drawing/2010/main" val="0"/>
              </a:ext>
            </a:extLst>
          </a:blip>
          <a:stretch>
            <a:fillRect/>
          </a:stretch>
        </p:blipFill>
        <p:spPr>
          <a:xfrm>
            <a:off x="360000" y="360000"/>
            <a:ext cx="6264000" cy="4320000"/>
          </a:xfrm>
          <a:prstGeom prst="rect">
            <a:avLst/>
          </a:prstGeom>
        </p:spPr>
      </p:pic>
      <p:sp>
        <p:nvSpPr>
          <p:cNvPr id="6" name="TextovéPole 5"/>
          <p:cNvSpPr txBox="1"/>
          <p:nvPr/>
        </p:nvSpPr>
        <p:spPr>
          <a:xfrm>
            <a:off x="6760216" y="311844"/>
            <a:ext cx="2236147" cy="4539704"/>
          </a:xfrm>
          <a:prstGeom prst="rect">
            <a:avLst/>
          </a:prstGeom>
          <a:noFill/>
        </p:spPr>
        <p:txBody>
          <a:bodyPr wrap="square" rtlCol="0">
            <a:spAutoFit/>
          </a:bodyPr>
          <a:lstStyle/>
          <a:p>
            <a:pPr algn="just"/>
            <a:r>
              <a:rPr lang="en-US" sz="900" smtClean="0">
                <a:solidFill>
                  <a:schemeClr val="bg1"/>
                </a:solidFill>
                <a:latin typeface="Arial" panose="020B0604020202020204" pitchFamily="34" charset="0"/>
                <a:cs typeface="Arial" panose="020B0604020202020204" pitchFamily="34" charset="0"/>
              </a:rPr>
              <a:t>The </a:t>
            </a:r>
            <a:r>
              <a:rPr lang="cs-CZ" sz="900" smtClean="0">
                <a:solidFill>
                  <a:schemeClr val="bg1"/>
                </a:solidFill>
                <a:latin typeface="Arial" panose="020B0604020202020204" pitchFamily="34" charset="0"/>
                <a:cs typeface="Arial" panose="020B0604020202020204" pitchFamily="34" charset="0"/>
              </a:rPr>
              <a:t>Sun </a:t>
            </a:r>
            <a:r>
              <a:rPr lang="en-US" sz="900" smtClean="0">
                <a:solidFill>
                  <a:schemeClr val="bg1"/>
                </a:solidFill>
                <a:latin typeface="Arial" panose="020B0604020202020204" pitchFamily="34" charset="0"/>
                <a:cs typeface="Arial" panose="020B0604020202020204" pitchFamily="34" charset="0"/>
              </a:rPr>
              <a:t>glint </a:t>
            </a:r>
            <a:r>
              <a:rPr lang="en-US" sz="900" dirty="0" smtClean="0">
                <a:solidFill>
                  <a:schemeClr val="bg1"/>
                </a:solidFill>
                <a:latin typeface="Arial" panose="020B0604020202020204" pitchFamily="34" charset="0"/>
                <a:cs typeface="Arial" panose="020B0604020202020204" pitchFamily="34" charset="0"/>
              </a:rPr>
              <a:t>was also </a:t>
            </a:r>
            <a:r>
              <a:rPr lang="en-US" sz="900" smtClean="0">
                <a:solidFill>
                  <a:schemeClr val="bg1"/>
                </a:solidFill>
                <a:latin typeface="Arial" panose="020B0604020202020204" pitchFamily="34" charset="0"/>
                <a:cs typeface="Arial" panose="020B0604020202020204" pitchFamily="34" charset="0"/>
              </a:rPr>
              <a:t>recorded </a:t>
            </a:r>
            <a:r>
              <a:rPr lang="en-US" sz="900" smtClean="0">
                <a:solidFill>
                  <a:schemeClr val="bg1"/>
                </a:solidFill>
                <a:latin typeface="Arial" panose="020B0604020202020204" pitchFamily="34" charset="0"/>
                <a:cs typeface="Arial" panose="020B0604020202020204" pitchFamily="34" charset="0"/>
              </a:rPr>
              <a:t>in</a:t>
            </a:r>
            <a:r>
              <a:rPr lang="cs-CZ" sz="900" smtClean="0">
                <a:solidFill>
                  <a:schemeClr val="bg1"/>
                </a:solidFill>
                <a:latin typeface="Arial" panose="020B0604020202020204" pitchFamily="34" charset="0"/>
                <a:cs typeface="Arial" panose="020B0604020202020204" pitchFamily="34" charset="0"/>
              </a:rPr>
              <a:t> </a:t>
            </a:r>
            <a:r>
              <a:rPr lang="en-US" sz="900" u="sng">
                <a:solidFill>
                  <a:schemeClr val="bg1"/>
                </a:solidFill>
                <a:latin typeface="Arial" panose="020B0604020202020204" pitchFamily="34" charset="0"/>
                <a:cs typeface="Arial" panose="020B0604020202020204" pitchFamily="34" charset="0"/>
              </a:rPr>
              <a:t>Meteosat-11</a:t>
            </a:r>
            <a:r>
              <a:rPr lang="en-US" sz="900">
                <a:solidFill>
                  <a:schemeClr val="bg1"/>
                </a:solidFill>
                <a:latin typeface="Arial" panose="020B0604020202020204" pitchFamily="34" charset="0"/>
                <a:cs typeface="Arial" panose="020B0604020202020204" pitchFamily="34" charset="0"/>
              </a:rPr>
              <a:t> (</a:t>
            </a:r>
            <a:r>
              <a:rPr lang="en-US" sz="900">
                <a:solidFill>
                  <a:schemeClr val="bg1"/>
                </a:solidFill>
                <a:latin typeface="Arial" panose="020B0604020202020204" pitchFamily="34" charset="0"/>
                <a:cs typeface="Arial" panose="020B0604020202020204" pitchFamily="34" charset="0"/>
              </a:rPr>
              <a:t>MSG-4</a:t>
            </a:r>
            <a:r>
              <a:rPr lang="en-US" sz="900" smtClean="0">
                <a:solidFill>
                  <a:schemeClr val="bg1"/>
                </a:solidFill>
                <a:latin typeface="Arial" panose="020B0604020202020204" pitchFamily="34" charset="0"/>
                <a:cs typeface="Arial" panose="020B0604020202020204" pitchFamily="34" charset="0"/>
              </a:rPr>
              <a:t>)</a:t>
            </a:r>
            <a:r>
              <a:rPr lang="cs-CZ" sz="900" smtClean="0">
                <a:solidFill>
                  <a:schemeClr val="bg1"/>
                </a:solidFill>
                <a:latin typeface="Arial" panose="020B0604020202020204" pitchFamily="34" charset="0"/>
                <a:cs typeface="Arial" panose="020B0604020202020204" pitchFamily="34" charset="0"/>
              </a:rPr>
              <a:t> SEVIRI</a:t>
            </a:r>
            <a:r>
              <a:rPr lang="en-US" sz="900" smtClean="0">
                <a:solidFill>
                  <a:schemeClr val="bg1"/>
                </a:solidFill>
                <a:latin typeface="Arial" panose="020B0604020202020204" pitchFamily="34" charset="0"/>
                <a:cs typeface="Arial" panose="020B0604020202020204" pitchFamily="34" charset="0"/>
              </a:rPr>
              <a:t> </a:t>
            </a:r>
            <a:r>
              <a:rPr lang="en-US" sz="900" smtClean="0">
                <a:solidFill>
                  <a:schemeClr val="bg1"/>
                </a:solidFill>
                <a:latin typeface="Arial" panose="020B0604020202020204" pitchFamily="34" charset="0"/>
                <a:cs typeface="Arial" panose="020B0604020202020204" pitchFamily="34" charset="0"/>
              </a:rPr>
              <a:t>HRV </a:t>
            </a:r>
            <a:r>
              <a:rPr lang="en-US" sz="900" smtClean="0">
                <a:solidFill>
                  <a:schemeClr val="bg1"/>
                </a:solidFill>
                <a:latin typeface="Arial" panose="020B0604020202020204" pitchFamily="34" charset="0"/>
                <a:cs typeface="Arial" panose="020B0604020202020204" pitchFamily="34" charset="0"/>
              </a:rPr>
              <a:t>band</a:t>
            </a:r>
            <a:r>
              <a:rPr lang="cs-CZ" sz="900" smtClean="0">
                <a:solidFill>
                  <a:schemeClr val="bg1"/>
                </a:solidFill>
                <a:latin typeface="Arial" panose="020B0604020202020204" pitchFamily="34" charset="0"/>
                <a:cs typeface="Arial" panose="020B0604020202020204" pitchFamily="34" charset="0"/>
              </a:rPr>
              <a:t> (0.6 - 0.9 µm)</a:t>
            </a:r>
            <a:r>
              <a:rPr lang="en-US" sz="900" smtClean="0">
                <a:solidFill>
                  <a:schemeClr val="bg1"/>
                </a:solidFill>
                <a:latin typeface="Arial" panose="020B0604020202020204" pitchFamily="34" charset="0"/>
                <a:cs typeface="Arial" panose="020B0604020202020204" pitchFamily="34" charset="0"/>
              </a:rPr>
              <a:t> in</a:t>
            </a:r>
            <a:r>
              <a:rPr lang="cs-CZ" sz="900" smtClean="0">
                <a:solidFill>
                  <a:schemeClr val="bg1"/>
                </a:solidFill>
                <a:latin typeface="Arial" panose="020B0604020202020204" pitchFamily="34" charset="0"/>
                <a:cs typeface="Arial" panose="020B0604020202020204" pitchFamily="34" charset="0"/>
              </a:rPr>
              <a:t> 5</a:t>
            </a:r>
            <a:r>
              <a:rPr lang="en-US" sz="900" smtClean="0">
                <a:solidFill>
                  <a:schemeClr val="bg1"/>
                </a:solidFill>
                <a:latin typeface="Arial" panose="020B0604020202020204" pitchFamily="34" charset="0"/>
                <a:cs typeface="Arial" panose="020B0604020202020204" pitchFamily="34" charset="0"/>
              </a:rPr>
              <a:t> minute RSS </a:t>
            </a:r>
            <a:r>
              <a:rPr lang="en-US" sz="900" dirty="0" smtClean="0">
                <a:solidFill>
                  <a:schemeClr val="bg1"/>
                </a:solidFill>
                <a:latin typeface="Arial" panose="020B0604020202020204" pitchFamily="34" charset="0"/>
                <a:cs typeface="Arial" panose="020B0604020202020204" pitchFamily="34" charset="0"/>
              </a:rPr>
              <a:t>data. Time </a:t>
            </a:r>
            <a:r>
              <a:rPr lang="en-US" sz="900" smtClean="0">
                <a:solidFill>
                  <a:schemeClr val="bg1"/>
                </a:solidFill>
                <a:latin typeface="Arial" panose="020B0604020202020204" pitchFamily="34" charset="0"/>
                <a:cs typeface="Arial" panose="020B0604020202020204" pitchFamily="34" charset="0"/>
              </a:rPr>
              <a:t>of </a:t>
            </a:r>
            <a:r>
              <a:rPr lang="en-US" sz="900" smtClean="0">
                <a:solidFill>
                  <a:schemeClr val="bg1"/>
                </a:solidFill>
                <a:latin typeface="Arial" panose="020B0604020202020204" pitchFamily="34" charset="0"/>
                <a:cs typeface="Arial" panose="020B0604020202020204" pitchFamily="34" charset="0"/>
              </a:rPr>
              <a:t>the </a:t>
            </a:r>
            <a:r>
              <a:rPr lang="en-US" sz="900" dirty="0" smtClean="0">
                <a:solidFill>
                  <a:schemeClr val="bg1"/>
                </a:solidFill>
                <a:latin typeface="Arial" panose="020B0604020202020204" pitchFamily="34" charset="0"/>
                <a:cs typeface="Arial" panose="020B0604020202020204" pitchFamily="34" charset="0"/>
              </a:rPr>
              <a:t>glint differs from that of Meteosat-12 (MTG-I1), which results from different nominal positions of these </a:t>
            </a:r>
            <a:r>
              <a:rPr lang="en-US" sz="900" smtClean="0">
                <a:solidFill>
                  <a:schemeClr val="bg1"/>
                </a:solidFill>
                <a:latin typeface="Arial" panose="020B0604020202020204" pitchFamily="34" charset="0"/>
                <a:cs typeface="Arial" panose="020B0604020202020204" pitchFamily="34" charset="0"/>
              </a:rPr>
              <a:t>two </a:t>
            </a:r>
            <a:r>
              <a:rPr lang="en-US" sz="900" smtClean="0">
                <a:solidFill>
                  <a:schemeClr val="bg1"/>
                </a:solidFill>
                <a:latin typeface="Arial" panose="020B0604020202020204" pitchFamily="34" charset="0"/>
                <a:cs typeface="Arial" panose="020B0604020202020204" pitchFamily="34" charset="0"/>
              </a:rPr>
              <a:t>satellite</a:t>
            </a:r>
            <a:r>
              <a:rPr lang="cs-CZ" sz="900">
                <a:solidFill>
                  <a:schemeClr val="bg1"/>
                </a:solidFill>
                <a:latin typeface="Arial" panose="020B0604020202020204" pitchFamily="34" charset="0"/>
                <a:cs typeface="Arial" panose="020B0604020202020204" pitchFamily="34" charset="0"/>
              </a:rPr>
              <a:t> </a:t>
            </a:r>
            <a:r>
              <a:rPr lang="cs-CZ" sz="900" smtClean="0">
                <a:solidFill>
                  <a:schemeClr val="bg1"/>
                </a:solidFill>
                <a:latin typeface="Arial" panose="020B0604020202020204" pitchFamily="34" charset="0"/>
                <a:cs typeface="Arial" panose="020B0604020202020204" pitchFamily="34" charset="0"/>
              </a:rPr>
              <a:t>(0.3</a:t>
            </a:r>
            <a:r>
              <a:rPr lang="cs-CZ" sz="900">
                <a:solidFill>
                  <a:schemeClr val="bg1"/>
                </a:solidFill>
                <a:latin typeface="Arial" panose="020B0604020202020204" pitchFamily="34" charset="0"/>
                <a:cs typeface="Arial" panose="020B0604020202020204" pitchFamily="34" charset="0"/>
              </a:rPr>
              <a:t>°</a:t>
            </a:r>
            <a:r>
              <a:rPr lang="cs-CZ" sz="900" smtClean="0">
                <a:solidFill>
                  <a:schemeClr val="bg1"/>
                </a:solidFill>
                <a:latin typeface="Arial" panose="020B0604020202020204" pitchFamily="34" charset="0"/>
                <a:cs typeface="Arial" panose="020B0604020202020204" pitchFamily="34" charset="0"/>
              </a:rPr>
              <a:t>W for Met-12 vs. 9.3°E for Met-11). </a:t>
            </a:r>
            <a:endParaRPr lang="en-US" sz="900" dirty="0" smtClean="0">
              <a:solidFill>
                <a:schemeClr val="bg1"/>
              </a:solidFill>
              <a:latin typeface="Arial" panose="020B0604020202020204" pitchFamily="34" charset="0"/>
              <a:cs typeface="Arial" panose="020B0604020202020204" pitchFamily="34" charset="0"/>
            </a:endParaRPr>
          </a:p>
          <a:p>
            <a:pPr algn="just"/>
            <a:endParaRPr lang="en-US" sz="500" dirty="0" smtClean="0">
              <a:solidFill>
                <a:schemeClr val="bg1"/>
              </a:solidFill>
              <a:latin typeface="Arial" panose="020B0604020202020204" pitchFamily="34" charset="0"/>
              <a:cs typeface="Arial" panose="020B0604020202020204" pitchFamily="34" charset="0"/>
            </a:endParaRPr>
          </a:p>
          <a:p>
            <a:pPr algn="just"/>
            <a:r>
              <a:rPr lang="en-US" sz="900" dirty="0" smtClean="0">
                <a:solidFill>
                  <a:schemeClr val="bg1"/>
                </a:solidFill>
                <a:latin typeface="Arial" panose="020B0604020202020204" pitchFamily="34" charset="0"/>
                <a:cs typeface="Arial" panose="020B0604020202020204" pitchFamily="34" charset="0"/>
              </a:rPr>
              <a:t>The glint in 2026 occurred on the same days as for Meteosat-12, but in 2025 it occurred on 2 March only, with no glints between 5 – 7 March. This most likely results from slightly </a:t>
            </a:r>
            <a:r>
              <a:rPr lang="en-US" sz="900" smtClean="0">
                <a:solidFill>
                  <a:schemeClr val="bg1"/>
                </a:solidFill>
                <a:latin typeface="Arial" panose="020B0604020202020204" pitchFamily="34" charset="0"/>
                <a:cs typeface="Arial" panose="020B0604020202020204" pitchFamily="34" charset="0"/>
              </a:rPr>
              <a:t>different </a:t>
            </a:r>
            <a:r>
              <a:rPr lang="en-US" sz="900" smtClean="0">
                <a:solidFill>
                  <a:schemeClr val="bg1"/>
                </a:solidFill>
                <a:latin typeface="Arial" panose="020B0604020202020204" pitchFamily="34" charset="0"/>
                <a:cs typeface="Arial" panose="020B0604020202020204" pitchFamily="34" charset="0"/>
              </a:rPr>
              <a:t>positions </a:t>
            </a:r>
            <a:r>
              <a:rPr lang="en-US" sz="900" dirty="0" smtClean="0">
                <a:solidFill>
                  <a:schemeClr val="bg1"/>
                </a:solidFill>
                <a:latin typeface="Arial" panose="020B0604020202020204" pitchFamily="34" charset="0"/>
                <a:cs typeface="Arial" panose="020B0604020202020204" pitchFamily="34" charset="0"/>
              </a:rPr>
              <a:t>of Meteosat-11 in 2025 and 2026, and thus different viewing geometry.</a:t>
            </a:r>
          </a:p>
          <a:p>
            <a:pPr algn="just"/>
            <a:endParaRPr lang="en-US" sz="500" dirty="0" smtClean="0">
              <a:solidFill>
                <a:schemeClr val="bg1"/>
              </a:solidFill>
              <a:latin typeface="Arial" panose="020B0604020202020204" pitchFamily="34" charset="0"/>
              <a:cs typeface="Arial" panose="020B0604020202020204" pitchFamily="34" charset="0"/>
            </a:endParaRPr>
          </a:p>
          <a:p>
            <a:pPr algn="just"/>
            <a:r>
              <a:rPr lang="en-US" sz="900" dirty="0" smtClean="0">
                <a:solidFill>
                  <a:schemeClr val="bg1"/>
                </a:solidFill>
                <a:latin typeface="Arial" panose="020B0604020202020204" pitchFamily="34" charset="0"/>
                <a:cs typeface="Arial" panose="020B0604020202020204" pitchFamily="34" charset="0"/>
              </a:rPr>
              <a:t>In two cases (6 and 7 March 2026), the glint was observed in two consecutive scans (07:55 and 08:00 UTC), never in three. This indicates that visibility of the glint lasts for about 7 – 8 minutes.</a:t>
            </a:r>
          </a:p>
          <a:p>
            <a:pPr algn="just"/>
            <a:endParaRPr lang="en-US" sz="500" dirty="0" smtClean="0">
              <a:solidFill>
                <a:schemeClr val="bg1"/>
              </a:solidFill>
              <a:latin typeface="Arial" panose="020B0604020202020204" pitchFamily="34" charset="0"/>
              <a:cs typeface="Arial" panose="020B0604020202020204" pitchFamily="34" charset="0"/>
            </a:endParaRPr>
          </a:p>
          <a:p>
            <a:pPr algn="just"/>
            <a:r>
              <a:rPr lang="en-US" sz="900" dirty="0" smtClean="0">
                <a:solidFill>
                  <a:schemeClr val="bg1"/>
                </a:solidFill>
                <a:latin typeface="Arial" panose="020B0604020202020204" pitchFamily="34" charset="0"/>
                <a:cs typeface="Arial" panose="020B0604020202020204" pitchFamily="34" charset="0"/>
              </a:rPr>
              <a:t>The glint was also visible in SEVIRI RGBs containing the NIR 1.6 band.</a:t>
            </a:r>
          </a:p>
          <a:p>
            <a:pPr algn="just"/>
            <a:endParaRPr lang="en-US" sz="900" dirty="0" smtClean="0">
              <a:solidFill>
                <a:schemeClr val="bg1"/>
              </a:solidFill>
              <a:latin typeface="Arial" panose="020B0604020202020204" pitchFamily="34" charset="0"/>
              <a:cs typeface="Arial" panose="020B0604020202020204" pitchFamily="34" charset="0"/>
            </a:endParaRPr>
          </a:p>
          <a:p>
            <a:pPr algn="just"/>
            <a:r>
              <a:rPr lang="en-US" sz="900" dirty="0" smtClean="0">
                <a:solidFill>
                  <a:schemeClr val="bg1"/>
                </a:solidFill>
                <a:latin typeface="Arial" panose="020B0604020202020204" pitchFamily="34" charset="0"/>
                <a:cs typeface="Arial" panose="020B0604020202020204" pitchFamily="34" charset="0"/>
              </a:rPr>
              <a:t>No glint was found </a:t>
            </a:r>
            <a:r>
              <a:rPr lang="en-US" sz="900" smtClean="0">
                <a:solidFill>
                  <a:schemeClr val="bg1"/>
                </a:solidFill>
                <a:latin typeface="Arial" panose="020B0604020202020204" pitchFamily="34" charset="0"/>
                <a:cs typeface="Arial" panose="020B0604020202020204" pitchFamily="34" charset="0"/>
              </a:rPr>
              <a:t>in </a:t>
            </a:r>
            <a:r>
              <a:rPr lang="en-US" sz="900" smtClean="0">
                <a:solidFill>
                  <a:schemeClr val="bg1"/>
                </a:solidFill>
                <a:latin typeface="Arial" panose="020B0604020202020204" pitchFamily="34" charset="0"/>
                <a:cs typeface="Arial" panose="020B0604020202020204" pitchFamily="34" charset="0"/>
              </a:rPr>
              <a:t>MSG RSS </a:t>
            </a:r>
            <a:r>
              <a:rPr lang="en-US" sz="900" dirty="0" smtClean="0">
                <a:solidFill>
                  <a:schemeClr val="bg1"/>
                </a:solidFill>
                <a:latin typeface="Arial" panose="020B0604020202020204" pitchFamily="34" charset="0"/>
                <a:cs typeface="Arial" panose="020B0604020202020204" pitchFamily="34" charset="0"/>
              </a:rPr>
              <a:t>data from previous </a:t>
            </a:r>
            <a:r>
              <a:rPr lang="en-US" sz="900" smtClean="0">
                <a:solidFill>
                  <a:schemeClr val="bg1"/>
                </a:solidFill>
                <a:latin typeface="Arial" panose="020B0604020202020204" pitchFamily="34" charset="0"/>
                <a:cs typeface="Arial" panose="020B0604020202020204" pitchFamily="34" charset="0"/>
              </a:rPr>
              <a:t>years </a:t>
            </a:r>
            <a:r>
              <a:rPr lang="en-US" sz="900" smtClean="0">
                <a:solidFill>
                  <a:schemeClr val="bg1"/>
                </a:solidFill>
                <a:latin typeface="Arial" panose="020B0604020202020204" pitchFamily="34" charset="0"/>
                <a:cs typeface="Arial" panose="020B0604020202020204" pitchFamily="34" charset="0"/>
              </a:rPr>
              <a:t>(March </a:t>
            </a:r>
            <a:r>
              <a:rPr lang="en-US" sz="900" dirty="0" smtClean="0">
                <a:solidFill>
                  <a:schemeClr val="bg1"/>
                </a:solidFill>
                <a:latin typeface="Arial" panose="020B0604020202020204" pitchFamily="34" charset="0"/>
                <a:cs typeface="Arial" panose="020B0604020202020204" pitchFamily="34" charset="0"/>
              </a:rPr>
              <a:t>01 – 10 and October 01 – 10,  2016 – 2024).</a:t>
            </a:r>
          </a:p>
          <a:p>
            <a:pPr algn="just"/>
            <a:endParaRPr lang="en-US" sz="800" dirty="0" smtClean="0">
              <a:solidFill>
                <a:schemeClr val="bg1"/>
              </a:solidFill>
              <a:latin typeface="Arial" panose="020B0604020202020204" pitchFamily="34" charset="0"/>
              <a:cs typeface="Arial" panose="020B0604020202020204" pitchFamily="34" charset="0"/>
            </a:endParaRPr>
          </a:p>
          <a:p>
            <a:pPr algn="just"/>
            <a:r>
              <a:rPr lang="en-US" sz="900" dirty="0" smtClean="0">
                <a:solidFill>
                  <a:schemeClr val="bg1"/>
                </a:solidFill>
                <a:latin typeface="Arial" panose="020B0604020202020204" pitchFamily="34" charset="0"/>
                <a:cs typeface="Arial" panose="020B0604020202020204" pitchFamily="34" charset="0"/>
              </a:rPr>
              <a:t>And no glint was observed in any of the 15 minute </a:t>
            </a:r>
            <a:r>
              <a:rPr lang="en-US" sz="900" smtClean="0">
                <a:solidFill>
                  <a:schemeClr val="bg1"/>
                </a:solidFill>
                <a:latin typeface="Arial" panose="020B0604020202020204" pitchFamily="34" charset="0"/>
                <a:cs typeface="Arial" panose="020B0604020202020204" pitchFamily="34" charset="0"/>
              </a:rPr>
              <a:t>MSG </a:t>
            </a:r>
            <a:r>
              <a:rPr lang="en-US" sz="900" smtClean="0">
                <a:solidFill>
                  <a:schemeClr val="bg1"/>
                </a:solidFill>
                <a:latin typeface="Arial" panose="020B0604020202020204" pitchFamily="34" charset="0"/>
                <a:cs typeface="Arial" panose="020B0604020202020204" pitchFamily="34" charset="0"/>
              </a:rPr>
              <a:t>FES (Full Earth Scan) </a:t>
            </a:r>
            <a:r>
              <a:rPr lang="en-US" sz="900" dirty="0" smtClean="0">
                <a:solidFill>
                  <a:schemeClr val="bg1"/>
                </a:solidFill>
                <a:latin typeface="Arial" panose="020B0604020202020204" pitchFamily="34" charset="0"/>
                <a:cs typeface="Arial" panose="020B0604020202020204" pitchFamily="34" charset="0"/>
              </a:rPr>
              <a:t>data (2017-2026, same range of days).</a:t>
            </a:r>
          </a:p>
        </p:txBody>
      </p:sp>
    </p:spTree>
    <p:extLst>
      <p:ext uri="{BB962C8B-B14F-4D97-AF65-F5344CB8AC3E}">
        <p14:creationId xmlns:p14="http://schemas.microsoft.com/office/powerpoint/2010/main" val="839347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cs-CZ" sz="550" dirty="0">
                <a:solidFill>
                  <a:schemeClr val="tx1">
                    <a:lumMod val="65000"/>
                    <a:lumOff val="35000"/>
                  </a:schemeClr>
                </a:solidFill>
                <a:latin typeface="Arial" panose="020B0604020202020204" pitchFamily="34" charset="0"/>
                <a:cs typeface="Arial" panose="020B0604020202020204" pitchFamily="34" charset="0"/>
              </a:rPr>
              <a:t>Martin Setvák</a:t>
            </a:r>
            <a:r>
              <a:rPr lang="cs-CZ" sz="550">
                <a:solidFill>
                  <a:schemeClr val="tx1">
                    <a:lumMod val="65000"/>
                    <a:lumOff val="35000"/>
                  </a:schemeClr>
                </a:solidFill>
                <a:latin typeface="Arial" panose="020B0604020202020204" pitchFamily="34" charset="0"/>
                <a:cs typeface="Arial" panose="020B0604020202020204" pitchFamily="34" charset="0"/>
              </a:rPr>
              <a:t>, </a:t>
            </a:r>
            <a:r>
              <a:rPr lang="cs-CZ" sz="550" smtClean="0">
                <a:solidFill>
                  <a:schemeClr val="tx1">
                    <a:lumMod val="65000"/>
                    <a:lumOff val="35000"/>
                  </a:schemeClr>
                </a:solidFill>
                <a:latin typeface="Arial" panose="020B0604020202020204" pitchFamily="34" charset="0"/>
                <a:cs typeface="Arial" panose="020B0604020202020204" pitchFamily="34" charset="0"/>
              </a:rPr>
              <a:t>CHMI</a:t>
            </a:r>
            <a:endParaRPr lang="cs-CZ" sz="55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 name="TextovéPole 1"/>
          <p:cNvSpPr txBox="1"/>
          <p:nvPr/>
        </p:nvSpPr>
        <p:spPr>
          <a:xfrm>
            <a:off x="2743201" y="1819833"/>
            <a:ext cx="2959465" cy="307777"/>
          </a:xfrm>
          <a:prstGeom prst="rect">
            <a:avLst/>
          </a:prstGeom>
          <a:noFill/>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Searching for the reflecting surface</a:t>
            </a:r>
          </a:p>
        </p:txBody>
      </p:sp>
    </p:spTree>
    <p:extLst>
      <p:ext uri="{BB962C8B-B14F-4D97-AF65-F5344CB8AC3E}">
        <p14:creationId xmlns:p14="http://schemas.microsoft.com/office/powerpoint/2010/main" val="29513230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cs-CZ" sz="550" dirty="0">
                <a:solidFill>
                  <a:schemeClr val="tx1">
                    <a:lumMod val="65000"/>
                    <a:lumOff val="35000"/>
                  </a:schemeClr>
                </a:solidFill>
                <a:latin typeface="Arial" panose="020B0604020202020204" pitchFamily="34" charset="0"/>
                <a:cs typeface="Arial" panose="020B0604020202020204" pitchFamily="34" charset="0"/>
              </a:rPr>
              <a:t>Martin Setvák</a:t>
            </a:r>
            <a:r>
              <a:rPr lang="cs-CZ" sz="550">
                <a:solidFill>
                  <a:schemeClr val="tx1">
                    <a:lumMod val="65000"/>
                    <a:lumOff val="35000"/>
                  </a:schemeClr>
                </a:solidFill>
                <a:latin typeface="Arial" panose="020B0604020202020204" pitchFamily="34" charset="0"/>
                <a:cs typeface="Arial" panose="020B0604020202020204" pitchFamily="34" charset="0"/>
              </a:rPr>
              <a:t>, </a:t>
            </a:r>
            <a:r>
              <a:rPr lang="cs-CZ" sz="550" smtClean="0">
                <a:solidFill>
                  <a:schemeClr val="tx1">
                    <a:lumMod val="65000"/>
                    <a:lumOff val="35000"/>
                  </a:schemeClr>
                </a:solidFill>
                <a:latin typeface="Arial" panose="020B0604020202020204" pitchFamily="34" charset="0"/>
                <a:cs typeface="Arial" panose="020B0604020202020204" pitchFamily="34" charset="0"/>
              </a:rPr>
              <a:t>CHMI</a:t>
            </a:r>
            <a:endParaRPr lang="cs-CZ" sz="55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0" y="360000"/>
            <a:ext cx="4320000" cy="4320000"/>
          </a:xfrm>
          <a:prstGeom prst="rect">
            <a:avLst/>
          </a:prstGeom>
          <a:ln w="0">
            <a:solidFill>
              <a:schemeClr val="tx1"/>
            </a:solidFill>
          </a:ln>
        </p:spPr>
      </p:pic>
      <p:sp>
        <p:nvSpPr>
          <p:cNvPr id="6" name="TextovéPole 5"/>
          <p:cNvSpPr txBox="1"/>
          <p:nvPr/>
        </p:nvSpPr>
        <p:spPr>
          <a:xfrm>
            <a:off x="4906096" y="317133"/>
            <a:ext cx="3999783" cy="1200329"/>
          </a:xfrm>
          <a:prstGeom prst="rect">
            <a:avLst/>
          </a:prstGeom>
          <a:noFill/>
        </p:spPr>
        <p:txBody>
          <a:bodyPr wrap="square" rtlCol="0">
            <a:spAutoFit/>
          </a:bodyPr>
          <a:lstStyle/>
          <a:p>
            <a:pPr algn="just"/>
            <a:r>
              <a:rPr lang="en-US" sz="900" dirty="0" smtClean="0">
                <a:solidFill>
                  <a:schemeClr val="bg1"/>
                </a:solidFill>
                <a:latin typeface="Arial" panose="020B0604020202020204" pitchFamily="34" charset="0"/>
                <a:cs typeface="Arial" panose="020B0604020202020204" pitchFamily="34" charset="0"/>
              </a:rPr>
              <a:t>EUMETView: strongly </a:t>
            </a:r>
            <a:r>
              <a:rPr lang="en-US" sz="900" smtClean="0">
                <a:solidFill>
                  <a:schemeClr val="bg1"/>
                </a:solidFill>
                <a:latin typeface="Arial" panose="020B0604020202020204" pitchFamily="34" charset="0"/>
                <a:cs typeface="Arial" panose="020B0604020202020204" pitchFamily="34" charset="0"/>
              </a:rPr>
              <a:t>zoomed </a:t>
            </a:r>
            <a:r>
              <a:rPr lang="en-US" sz="900" smtClean="0">
                <a:solidFill>
                  <a:schemeClr val="bg1"/>
                </a:solidFill>
                <a:latin typeface="Arial" panose="020B0604020202020204" pitchFamily="34" charset="0"/>
                <a:cs typeface="Arial" panose="020B0604020202020204" pitchFamily="34" charset="0"/>
              </a:rPr>
              <a:t>MTG-I1 </a:t>
            </a:r>
            <a:r>
              <a:rPr lang="en-US" sz="900" dirty="0" smtClean="0">
                <a:solidFill>
                  <a:schemeClr val="bg1"/>
                </a:solidFill>
                <a:latin typeface="Arial" panose="020B0604020202020204" pitchFamily="34" charset="0"/>
                <a:cs typeface="Arial" panose="020B0604020202020204" pitchFamily="34" charset="0"/>
              </a:rPr>
              <a:t>FCI Cloud Phase RGB (at 1km) and VIS 0.6 band (at 0.5 km), partially transparent, overlayed above map (dark line – Vltava River). This indicates that the source of the Sun reflection might be somewhere at Výstaviště (Prague Exhibition Grounds) in Holešovice – </a:t>
            </a:r>
            <a:r>
              <a:rPr lang="cs-CZ" sz="900" dirty="0" smtClean="0">
                <a:solidFill>
                  <a:schemeClr val="bg1"/>
                </a:solidFill>
                <a:latin typeface="Arial" panose="020B0604020202020204" pitchFamily="34" charset="0"/>
                <a:cs typeface="Arial" panose="020B0604020202020204" pitchFamily="34" charset="0"/>
              </a:rPr>
              <a:t>Bubeneč </a:t>
            </a:r>
            <a:r>
              <a:rPr lang="en-US" sz="900" dirty="0" smtClean="0">
                <a:solidFill>
                  <a:schemeClr val="bg1"/>
                </a:solidFill>
                <a:latin typeface="Arial" panose="020B0604020202020204" pitchFamily="34" charset="0"/>
                <a:cs typeface="Arial" panose="020B0604020202020204" pitchFamily="34" charset="0"/>
              </a:rPr>
              <a:t>area. </a:t>
            </a:r>
          </a:p>
          <a:p>
            <a:pPr algn="just"/>
            <a:endParaRPr lang="en-US" sz="900" dirty="0" smtClean="0">
              <a:solidFill>
                <a:schemeClr val="bg1"/>
              </a:solidFill>
              <a:latin typeface="Arial" panose="020B0604020202020204" pitchFamily="34" charset="0"/>
              <a:cs typeface="Arial" panose="020B0604020202020204" pitchFamily="34" charset="0"/>
            </a:endParaRPr>
          </a:p>
          <a:p>
            <a:pPr algn="just"/>
            <a:r>
              <a:rPr lang="en-US" sz="900" dirty="0" smtClean="0">
                <a:solidFill>
                  <a:schemeClr val="bg1"/>
                </a:solidFill>
                <a:latin typeface="Arial" panose="020B0604020202020204" pitchFamily="34" charset="0"/>
                <a:cs typeface="Arial" panose="020B0604020202020204" pitchFamily="34" charset="0"/>
              </a:rPr>
              <a:t>„Diffusion” of the glint into surrounding pixels is partially (among other) due to re-mapping interpolation in this view.</a:t>
            </a:r>
          </a:p>
        </p:txBody>
      </p:sp>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6783" y="1966221"/>
            <a:ext cx="3963521" cy="2512124"/>
          </a:xfrm>
          <a:prstGeom prst="rect">
            <a:avLst/>
          </a:prstGeom>
        </p:spPr>
      </p:pic>
      <p:sp>
        <p:nvSpPr>
          <p:cNvPr id="9" name="TextovéPole 8"/>
          <p:cNvSpPr txBox="1"/>
          <p:nvPr/>
        </p:nvSpPr>
        <p:spPr>
          <a:xfrm>
            <a:off x="6316237" y="4535005"/>
            <a:ext cx="1197764" cy="200055"/>
          </a:xfrm>
          <a:prstGeom prst="rect">
            <a:avLst/>
          </a:prstGeom>
          <a:noFill/>
        </p:spPr>
        <p:txBody>
          <a:bodyPr wrap="none" rtlCol="0">
            <a:spAutoFit/>
          </a:bodyPr>
          <a:lstStyle/>
          <a:p>
            <a:r>
              <a:rPr lang="en-US" sz="700" dirty="0">
                <a:solidFill>
                  <a:schemeClr val="bg1"/>
                </a:solidFill>
                <a:latin typeface="Arial" panose="020B0604020202020204" pitchFamily="34" charset="0"/>
                <a:cs typeface="Arial" panose="020B0604020202020204" pitchFamily="34" charset="0"/>
              </a:rPr>
              <a:t>M</a:t>
            </a:r>
            <a:r>
              <a:rPr lang="en-US" sz="700" dirty="0" smtClean="0">
                <a:solidFill>
                  <a:schemeClr val="bg1"/>
                </a:solidFill>
                <a:latin typeface="Arial" panose="020B0604020202020204" pitchFamily="34" charset="0"/>
                <a:cs typeface="Arial" panose="020B0604020202020204" pitchFamily="34" charset="0"/>
              </a:rPr>
              <a:t>ap source:  </a:t>
            </a:r>
            <a:r>
              <a:rPr lang="en-US" sz="700" dirty="0" smtClean="0">
                <a:solidFill>
                  <a:schemeClr val="bg1"/>
                </a:solidFill>
                <a:latin typeface="Arial" panose="020B0604020202020204" pitchFamily="34" charset="0"/>
                <a:cs typeface="Arial" panose="020B0604020202020204" pitchFamily="34" charset="0"/>
                <a:hlinkClick r:id="rId4"/>
              </a:rPr>
              <a:t>Mapy.com</a:t>
            </a:r>
            <a:r>
              <a:rPr lang="en-US" sz="700" dirty="0" smtClean="0">
                <a:solidFill>
                  <a:schemeClr val="bg1"/>
                </a:solidFill>
                <a:latin typeface="Arial" panose="020B0604020202020204" pitchFamily="34" charset="0"/>
                <a:cs typeface="Arial" panose="020B0604020202020204" pitchFamily="34" charset="0"/>
              </a:rPr>
              <a:t>  </a:t>
            </a:r>
          </a:p>
        </p:txBody>
      </p:sp>
      <p:sp>
        <p:nvSpPr>
          <p:cNvPr id="10" name="TextovéPole 9"/>
          <p:cNvSpPr txBox="1"/>
          <p:nvPr/>
        </p:nvSpPr>
        <p:spPr>
          <a:xfrm>
            <a:off x="4123127" y="4464430"/>
            <a:ext cx="524503" cy="184666"/>
          </a:xfrm>
          <a:prstGeom prst="rect">
            <a:avLst/>
          </a:prstGeom>
          <a:noFill/>
        </p:spPr>
        <p:txBody>
          <a:bodyPr wrap="none" rtlCol="0">
            <a:spAutoFit/>
          </a:bodyPr>
          <a:lstStyle/>
          <a:p>
            <a:r>
              <a:rPr lang="en-US" sz="600" dirty="0" smtClean="0">
                <a:solidFill>
                  <a:srgbClr val="FFC000"/>
                </a:solidFill>
                <a:latin typeface="Arial" panose="020B0604020202020204" pitchFamily="34" charset="0"/>
                <a:cs typeface="Arial" panose="020B0604020202020204" pitchFamily="34" charset="0"/>
              </a:rPr>
              <a:t>ANIM GIF</a:t>
            </a:r>
          </a:p>
        </p:txBody>
      </p:sp>
    </p:spTree>
    <p:extLst>
      <p:ext uri="{BB962C8B-B14F-4D97-AF65-F5344CB8AC3E}">
        <p14:creationId xmlns:p14="http://schemas.microsoft.com/office/powerpoint/2010/main" val="15012463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11"/>
            <a:ext cx="9144000" cy="4897041"/>
          </a:xfrm>
          <a:prstGeom prst="rect">
            <a:avLst/>
          </a:prstGeom>
        </p:spPr>
      </p:pic>
      <p:sp>
        <p:nvSpPr>
          <p:cNvPr id="3" name="TextovéPole 2"/>
          <p:cNvSpPr txBox="1"/>
          <p:nvPr/>
        </p:nvSpPr>
        <p:spPr>
          <a:xfrm>
            <a:off x="7907474" y="4920484"/>
            <a:ext cx="1197764" cy="200055"/>
          </a:xfrm>
          <a:prstGeom prst="rect">
            <a:avLst/>
          </a:prstGeom>
          <a:noFill/>
        </p:spPr>
        <p:txBody>
          <a:bodyPr wrap="none" rtlCol="0">
            <a:spAutoFit/>
          </a:bodyPr>
          <a:lstStyle/>
          <a:p>
            <a:r>
              <a:rPr lang="en-US" sz="700" dirty="0">
                <a:solidFill>
                  <a:schemeClr val="bg1">
                    <a:lumMod val="50000"/>
                  </a:schemeClr>
                </a:solidFill>
                <a:latin typeface="Arial" panose="020B0604020202020204" pitchFamily="34" charset="0"/>
                <a:cs typeface="Arial" panose="020B0604020202020204" pitchFamily="34" charset="0"/>
              </a:rPr>
              <a:t>M</a:t>
            </a:r>
            <a:r>
              <a:rPr lang="en-US" sz="700" dirty="0" smtClean="0">
                <a:solidFill>
                  <a:schemeClr val="bg1">
                    <a:lumMod val="50000"/>
                  </a:schemeClr>
                </a:solidFill>
                <a:latin typeface="Arial" panose="020B0604020202020204" pitchFamily="34" charset="0"/>
                <a:cs typeface="Arial" panose="020B0604020202020204" pitchFamily="34" charset="0"/>
              </a:rPr>
              <a:t>ap source:  </a:t>
            </a:r>
            <a:r>
              <a:rPr lang="en-US" sz="700" dirty="0" smtClean="0">
                <a:solidFill>
                  <a:schemeClr val="bg1">
                    <a:lumMod val="50000"/>
                  </a:schemeClr>
                </a:solidFill>
                <a:latin typeface="Arial" panose="020B0604020202020204" pitchFamily="34" charset="0"/>
                <a:cs typeface="Arial" panose="020B0604020202020204" pitchFamily="34" charset="0"/>
                <a:hlinkClick r:id="rId3"/>
              </a:rPr>
              <a:t>Mapy.com</a:t>
            </a:r>
            <a:r>
              <a:rPr lang="en-US" sz="700" dirty="0" smtClean="0">
                <a:solidFill>
                  <a:schemeClr val="bg1">
                    <a:lumMod val="50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4127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cs-CZ" sz="550" dirty="0">
                <a:solidFill>
                  <a:schemeClr val="tx1">
                    <a:lumMod val="65000"/>
                    <a:lumOff val="35000"/>
                  </a:schemeClr>
                </a:solidFill>
                <a:latin typeface="Arial" panose="020B0604020202020204" pitchFamily="34" charset="0"/>
                <a:cs typeface="Arial" panose="020B0604020202020204" pitchFamily="34" charset="0"/>
              </a:rPr>
              <a:t>Martin Setvák</a:t>
            </a:r>
            <a:r>
              <a:rPr lang="cs-CZ" sz="550">
                <a:solidFill>
                  <a:schemeClr val="tx1">
                    <a:lumMod val="65000"/>
                    <a:lumOff val="35000"/>
                  </a:schemeClr>
                </a:solidFill>
                <a:latin typeface="Arial" panose="020B0604020202020204" pitchFamily="34" charset="0"/>
                <a:cs typeface="Arial" panose="020B0604020202020204" pitchFamily="34" charset="0"/>
              </a:rPr>
              <a:t>, </a:t>
            </a:r>
            <a:r>
              <a:rPr lang="cs-CZ" sz="550" smtClean="0">
                <a:solidFill>
                  <a:schemeClr val="tx1">
                    <a:lumMod val="65000"/>
                    <a:lumOff val="35000"/>
                  </a:schemeClr>
                </a:solidFill>
                <a:latin typeface="Arial" panose="020B0604020202020204" pitchFamily="34" charset="0"/>
                <a:cs typeface="Arial" panose="020B0604020202020204" pitchFamily="34" charset="0"/>
              </a:rPr>
              <a:t>CHMI</a:t>
            </a:r>
            <a:endParaRPr lang="cs-CZ" sz="55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01" y="360000"/>
            <a:ext cx="5794033" cy="4320000"/>
          </a:xfrm>
          <a:prstGeom prst="rect">
            <a:avLst/>
          </a:prstGeom>
          <a:ln w="0">
            <a:solidFill>
              <a:schemeClr val="tx1"/>
            </a:solidFill>
          </a:ln>
        </p:spPr>
      </p:pic>
      <p:sp>
        <p:nvSpPr>
          <p:cNvPr id="6" name="TextovéPole 5"/>
          <p:cNvSpPr txBox="1"/>
          <p:nvPr/>
        </p:nvSpPr>
        <p:spPr>
          <a:xfrm>
            <a:off x="6247517" y="295989"/>
            <a:ext cx="2801341" cy="4493538"/>
          </a:xfrm>
          <a:prstGeom prst="rect">
            <a:avLst/>
          </a:prstGeom>
          <a:noFill/>
        </p:spPr>
        <p:txBody>
          <a:bodyPr wrap="square" rtlCol="0">
            <a:spAutoFit/>
          </a:bodyPr>
          <a:lstStyle/>
          <a:p>
            <a:pPr algn="just"/>
            <a:r>
              <a:rPr lang="en-US" sz="1000" dirty="0" smtClean="0">
                <a:solidFill>
                  <a:schemeClr val="bg1"/>
                </a:solidFill>
                <a:latin typeface="Arial" panose="020B0604020202020204" pitchFamily="34" charset="0"/>
                <a:cs typeface="Arial" panose="020B0604020202020204" pitchFamily="34" charset="0"/>
              </a:rPr>
              <a:t>Prague’s Výstaviště (more </a:t>
            </a:r>
            <a:r>
              <a:rPr lang="en-US" sz="1000" dirty="0" smtClean="0">
                <a:solidFill>
                  <a:schemeClr val="bg1"/>
                </a:solidFill>
                <a:latin typeface="Arial" panose="020B0604020202020204" pitchFamily="34" charset="0"/>
                <a:cs typeface="Arial" panose="020B0604020202020204" pitchFamily="34" charset="0"/>
                <a:hlinkClick r:id="rId3"/>
              </a:rPr>
              <a:t>here</a:t>
            </a:r>
            <a:r>
              <a:rPr lang="en-US" sz="1000" dirty="0" smtClean="0">
                <a:solidFill>
                  <a:schemeClr val="bg1"/>
                </a:solidFill>
                <a:latin typeface="Arial" panose="020B0604020202020204" pitchFamily="34" charset="0"/>
                <a:cs typeface="Arial" panose="020B0604020202020204" pitchFamily="34" charset="0"/>
              </a:rPr>
              <a:t>) offers several buildings which might be responsible for the Sun glint. To narrow the search, it was needed to compute orientation of the reflecting surface, based on position of Sun and MTG-I1 at time of the glint, 07:18:52 UTC, which is the time of satellite sampling of this area.</a:t>
            </a:r>
          </a:p>
          <a:p>
            <a:pPr algn="just"/>
            <a:endParaRPr lang="en-US" sz="1000" dirty="0" smtClean="0">
              <a:solidFill>
                <a:schemeClr val="bg1"/>
              </a:solidFill>
              <a:latin typeface="Arial" panose="020B0604020202020204" pitchFamily="34" charset="0"/>
              <a:cs typeface="Arial" panose="020B0604020202020204" pitchFamily="34" charset="0"/>
            </a:endParaRPr>
          </a:p>
          <a:p>
            <a:pPr algn="just"/>
            <a:endParaRPr lang="en-US" sz="1000" dirty="0" smtClean="0">
              <a:solidFill>
                <a:schemeClr val="bg1"/>
              </a:solidFill>
              <a:latin typeface="Arial" panose="020B0604020202020204" pitchFamily="34" charset="0"/>
              <a:cs typeface="Arial" panose="020B0604020202020204" pitchFamily="34" charset="0"/>
            </a:endParaRPr>
          </a:p>
          <a:p>
            <a:pPr algn="just"/>
            <a:r>
              <a:rPr lang="en-US" sz="1000" dirty="0" smtClean="0">
                <a:solidFill>
                  <a:schemeClr val="bg1"/>
                </a:solidFill>
                <a:latin typeface="Arial" panose="020B0604020202020204" pitchFamily="34" charset="0"/>
                <a:cs typeface="Arial" panose="020B0604020202020204" pitchFamily="34" charset="0"/>
              </a:rPr>
              <a:t>First computations (using AI) indicated that azimuth of the </a:t>
            </a:r>
            <a:r>
              <a:rPr lang="en-US" sz="1000" u="sng" dirty="0" smtClean="0">
                <a:solidFill>
                  <a:schemeClr val="bg1"/>
                </a:solidFill>
                <a:latin typeface="Arial" panose="020B0604020202020204" pitchFamily="34" charset="0"/>
                <a:cs typeface="Arial" panose="020B0604020202020204" pitchFamily="34" charset="0"/>
              </a:rPr>
              <a:t>normal of the reflecting surface</a:t>
            </a:r>
            <a:r>
              <a:rPr lang="en-US" sz="1000" dirty="0" smtClean="0">
                <a:solidFill>
                  <a:schemeClr val="bg1"/>
                </a:solidFill>
                <a:latin typeface="Arial" panose="020B0604020202020204" pitchFamily="34" charset="0"/>
                <a:cs typeface="Arial" panose="020B0604020202020204" pitchFamily="34" charset="0"/>
              </a:rPr>
              <a:t> has to be somewhere close to 156 – 158° (which exactly matches orientation of the entire </a:t>
            </a:r>
            <a:r>
              <a:rPr lang="cs-CZ" sz="1000" dirty="0" smtClean="0">
                <a:solidFill>
                  <a:schemeClr val="bg1"/>
                </a:solidFill>
                <a:latin typeface="Arial" panose="020B0604020202020204" pitchFamily="34" charset="0"/>
                <a:cs typeface="Arial" panose="020B0604020202020204" pitchFamily="34" charset="0"/>
              </a:rPr>
              <a:t>Výstaviště </a:t>
            </a:r>
            <a:r>
              <a:rPr lang="en-US" sz="1000" dirty="0" smtClean="0">
                <a:solidFill>
                  <a:schemeClr val="bg1"/>
                </a:solidFill>
                <a:latin typeface="Arial" panose="020B0604020202020204" pitchFamily="34" charset="0"/>
                <a:cs typeface="Arial" panose="020B0604020202020204" pitchFamily="34" charset="0"/>
              </a:rPr>
              <a:t>area, 156°, red arrow) and its elevation </a:t>
            </a:r>
            <a:r>
              <a:rPr lang="en-US" sz="1000" smtClean="0">
                <a:solidFill>
                  <a:schemeClr val="bg1"/>
                </a:solidFill>
                <a:latin typeface="Arial" panose="020B0604020202020204" pitchFamily="34" charset="0"/>
                <a:cs typeface="Arial" panose="020B0604020202020204" pitchFamily="34" charset="0"/>
              </a:rPr>
              <a:t>about </a:t>
            </a:r>
            <a:r>
              <a:rPr lang="en-US" sz="1000" smtClean="0">
                <a:solidFill>
                  <a:schemeClr val="bg1"/>
                </a:solidFill>
                <a:latin typeface="Arial" panose="020B0604020202020204" pitchFamily="34" charset="0"/>
                <a:cs typeface="Arial" panose="020B0604020202020204" pitchFamily="34" charset="0"/>
              </a:rPr>
              <a:t>23</a:t>
            </a:r>
            <a:r>
              <a:rPr lang="cs-CZ" sz="1000" smtClean="0">
                <a:solidFill>
                  <a:schemeClr val="bg1"/>
                </a:solidFill>
                <a:latin typeface="Arial" panose="020B0604020202020204" pitchFamily="34" charset="0"/>
                <a:cs typeface="Arial" panose="020B0604020202020204" pitchFamily="34" charset="0"/>
              </a:rPr>
              <a:t>°</a:t>
            </a:r>
            <a:r>
              <a:rPr lang="en-US" sz="1000" smtClean="0">
                <a:solidFill>
                  <a:schemeClr val="bg1"/>
                </a:solidFill>
                <a:latin typeface="Arial" panose="020B0604020202020204" pitchFamily="34" charset="0"/>
                <a:cs typeface="Arial" panose="020B0604020202020204" pitchFamily="34" charset="0"/>
              </a:rPr>
              <a:t> </a:t>
            </a:r>
            <a:r>
              <a:rPr lang="en-US" sz="1000" dirty="0" smtClean="0">
                <a:solidFill>
                  <a:schemeClr val="bg1"/>
                </a:solidFill>
                <a:latin typeface="Arial" panose="020B0604020202020204" pitchFamily="34" charset="0"/>
                <a:cs typeface="Arial" panose="020B0604020202020204" pitchFamily="34" charset="0"/>
              </a:rPr>
              <a:t>– 28°.</a:t>
            </a:r>
          </a:p>
          <a:p>
            <a:pPr algn="just"/>
            <a:endParaRPr lang="en-US" sz="1000" dirty="0" smtClean="0">
              <a:solidFill>
                <a:schemeClr val="bg1"/>
              </a:solidFill>
              <a:latin typeface="Arial" panose="020B0604020202020204" pitchFamily="34" charset="0"/>
              <a:cs typeface="Arial" panose="020B0604020202020204" pitchFamily="34" charset="0"/>
            </a:endParaRPr>
          </a:p>
          <a:p>
            <a:pPr algn="just"/>
            <a:r>
              <a:rPr lang="en-US" sz="1000" dirty="0" smtClean="0">
                <a:solidFill>
                  <a:schemeClr val="bg1"/>
                </a:solidFill>
                <a:latin typeface="Arial" panose="020B0604020202020204" pitchFamily="34" charset="0"/>
                <a:cs typeface="Arial" panose="020B0604020202020204" pitchFamily="34" charset="0"/>
              </a:rPr>
              <a:t>After these </a:t>
            </a:r>
            <a:r>
              <a:rPr lang="en-US" sz="1000" smtClean="0">
                <a:solidFill>
                  <a:schemeClr val="bg1"/>
                </a:solidFill>
                <a:latin typeface="Arial" panose="020B0604020202020204" pitchFamily="34" charset="0"/>
                <a:cs typeface="Arial" panose="020B0604020202020204" pitchFamily="34" charset="0"/>
              </a:rPr>
              <a:t>preliminary </a:t>
            </a:r>
            <a:r>
              <a:rPr lang="cs-CZ" sz="1000" smtClean="0">
                <a:solidFill>
                  <a:schemeClr val="bg1"/>
                </a:solidFill>
                <a:latin typeface="Arial" panose="020B0604020202020204" pitchFamily="34" charset="0"/>
                <a:cs typeface="Arial" panose="020B0604020202020204" pitchFamily="34" charset="0"/>
              </a:rPr>
              <a:t>AI </a:t>
            </a:r>
            <a:r>
              <a:rPr lang="en-US" sz="1000" smtClean="0">
                <a:solidFill>
                  <a:schemeClr val="bg1"/>
                </a:solidFill>
                <a:latin typeface="Arial" panose="020B0604020202020204" pitchFamily="34" charset="0"/>
                <a:cs typeface="Arial" panose="020B0604020202020204" pitchFamily="34" charset="0"/>
              </a:rPr>
              <a:t>computations </a:t>
            </a:r>
            <a:r>
              <a:rPr lang="en-US" sz="1000" dirty="0" smtClean="0">
                <a:solidFill>
                  <a:schemeClr val="bg1"/>
                </a:solidFill>
                <a:latin typeface="Arial" panose="020B0604020202020204" pitchFamily="34" charset="0"/>
                <a:cs typeface="Arial" panose="020B0604020202020204" pitchFamily="34" charset="0"/>
              </a:rPr>
              <a:t>of orientation of the reflecting </a:t>
            </a:r>
            <a:r>
              <a:rPr lang="en-US" sz="1000" smtClean="0">
                <a:solidFill>
                  <a:schemeClr val="bg1"/>
                </a:solidFill>
                <a:latin typeface="Arial" panose="020B0604020202020204" pitchFamily="34" charset="0"/>
                <a:cs typeface="Arial" panose="020B0604020202020204" pitchFamily="34" charset="0"/>
              </a:rPr>
              <a:t>surface</a:t>
            </a:r>
            <a:r>
              <a:rPr lang="en-US" sz="1000" smtClean="0">
                <a:solidFill>
                  <a:schemeClr val="bg1"/>
                </a:solidFill>
                <a:latin typeface="Arial" panose="020B0604020202020204" pitchFamily="34" charset="0"/>
                <a:cs typeface="Arial" panose="020B0604020202020204" pitchFamily="34" charset="0"/>
              </a:rPr>
              <a:t>,</a:t>
            </a:r>
            <a:r>
              <a:rPr lang="cs-CZ" sz="1000" smtClean="0">
                <a:solidFill>
                  <a:schemeClr val="bg1"/>
                </a:solidFill>
                <a:latin typeface="Arial" panose="020B0604020202020204" pitchFamily="34" charset="0"/>
                <a:cs typeface="Arial" panose="020B0604020202020204" pitchFamily="34" charset="0"/>
              </a:rPr>
              <a:t> and </a:t>
            </a:r>
            <a:r>
              <a:rPr lang="en-US" sz="1000">
                <a:solidFill>
                  <a:schemeClr val="bg1"/>
                </a:solidFill>
                <a:latin typeface="Arial" panose="020B0604020202020204" pitchFamily="34" charset="0"/>
                <a:cs typeface="Arial" panose="020B0604020202020204" pitchFamily="34" charset="0"/>
              </a:rPr>
              <a:t>detailed </a:t>
            </a:r>
            <a:r>
              <a:rPr lang="en-US" sz="1000">
                <a:solidFill>
                  <a:schemeClr val="bg1"/>
                </a:solidFill>
                <a:latin typeface="Arial" panose="020B0604020202020204" pitchFamily="34" charset="0"/>
                <a:cs typeface="Arial" panose="020B0604020202020204" pitchFamily="34" charset="0"/>
              </a:rPr>
              <a:t>search </a:t>
            </a:r>
            <a:r>
              <a:rPr lang="cs-CZ" sz="1000" smtClean="0">
                <a:solidFill>
                  <a:schemeClr val="bg1"/>
                </a:solidFill>
                <a:latin typeface="Arial" panose="020B0604020202020204" pitchFamily="34" charset="0"/>
                <a:cs typeface="Arial" panose="020B0604020202020204" pitchFamily="34" charset="0"/>
              </a:rPr>
              <a:t>in</a:t>
            </a:r>
            <a:r>
              <a:rPr lang="en-US" sz="1000" smtClean="0">
                <a:solidFill>
                  <a:schemeClr val="bg1"/>
                </a:solidFill>
                <a:latin typeface="Arial" panose="020B0604020202020204" pitchFamily="34" charset="0"/>
                <a:cs typeface="Arial" panose="020B0604020202020204" pitchFamily="34" charset="0"/>
              </a:rPr>
              <a:t> </a:t>
            </a:r>
            <a:r>
              <a:rPr lang="en-US" sz="1000">
                <a:solidFill>
                  <a:schemeClr val="bg1"/>
                </a:solidFill>
                <a:latin typeface="Arial" panose="020B0604020202020204" pitchFamily="34" charset="0"/>
                <a:cs typeface="Arial" panose="020B0604020202020204" pitchFamily="34" charset="0"/>
              </a:rPr>
              <a:t>aerial </a:t>
            </a:r>
            <a:r>
              <a:rPr lang="en-US" sz="1000" smtClean="0">
                <a:solidFill>
                  <a:schemeClr val="bg1"/>
                </a:solidFill>
                <a:latin typeface="Arial" panose="020B0604020202020204" pitchFamily="34" charset="0"/>
                <a:cs typeface="Arial" panose="020B0604020202020204" pitchFamily="34" charset="0"/>
              </a:rPr>
              <a:t>maps</a:t>
            </a:r>
            <a:r>
              <a:rPr lang="cs-CZ" sz="1000" smtClean="0">
                <a:solidFill>
                  <a:schemeClr val="bg1"/>
                </a:solidFill>
                <a:latin typeface="Arial" panose="020B0604020202020204" pitchFamily="34" charset="0"/>
                <a:cs typeface="Arial" panose="020B0604020202020204" pitchFamily="34" charset="0"/>
              </a:rPr>
              <a:t> of the larger area,</a:t>
            </a:r>
            <a:r>
              <a:rPr lang="en-US" sz="1000" smtClean="0">
                <a:solidFill>
                  <a:schemeClr val="bg1"/>
                </a:solidFill>
                <a:latin typeface="Arial" panose="020B0604020202020204" pitchFamily="34" charset="0"/>
                <a:cs typeface="Arial" panose="020B0604020202020204" pitchFamily="34" charset="0"/>
              </a:rPr>
              <a:t> </a:t>
            </a:r>
            <a:r>
              <a:rPr lang="en-US" sz="1000" dirty="0" smtClean="0">
                <a:solidFill>
                  <a:schemeClr val="bg1"/>
                </a:solidFill>
                <a:latin typeface="Arial" panose="020B0604020202020204" pitchFamily="34" charset="0"/>
                <a:cs typeface="Arial" panose="020B0604020202020204" pitchFamily="34" charset="0"/>
              </a:rPr>
              <a:t>as the most likely candidate turned out to be the Industrial Palace, </a:t>
            </a:r>
            <a:r>
              <a:rPr lang="en-US" sz="1000" dirty="0">
                <a:solidFill>
                  <a:schemeClr val="bg1"/>
                </a:solidFill>
                <a:latin typeface="Arial" panose="020B0604020202020204" pitchFamily="34" charset="0"/>
                <a:cs typeface="Arial" panose="020B0604020202020204" pitchFamily="34" charset="0"/>
              </a:rPr>
              <a:t>specifically the glazing of the side clerestory windows of </a:t>
            </a:r>
            <a:r>
              <a:rPr lang="en-US" sz="1000" dirty="0" smtClean="0">
                <a:solidFill>
                  <a:schemeClr val="bg1"/>
                </a:solidFill>
                <a:latin typeface="Arial" panose="020B0604020202020204" pitchFamily="34" charset="0"/>
                <a:cs typeface="Arial" panose="020B0604020202020204" pitchFamily="34" charset="0"/>
              </a:rPr>
              <a:t>its wings – see the next </a:t>
            </a:r>
            <a:r>
              <a:rPr lang="en-US" sz="1000" smtClean="0">
                <a:solidFill>
                  <a:schemeClr val="bg1"/>
                </a:solidFill>
                <a:latin typeface="Arial" panose="020B0604020202020204" pitchFamily="34" charset="0"/>
                <a:cs typeface="Arial" panose="020B0604020202020204" pitchFamily="34" charset="0"/>
              </a:rPr>
              <a:t>slides</a:t>
            </a:r>
            <a:r>
              <a:rPr lang="en-US" sz="1000" smtClean="0">
                <a:solidFill>
                  <a:schemeClr val="bg1"/>
                </a:solidFill>
                <a:latin typeface="Arial" panose="020B0604020202020204" pitchFamily="34" charset="0"/>
                <a:cs typeface="Arial" panose="020B0604020202020204" pitchFamily="34" charset="0"/>
              </a:rPr>
              <a:t>.</a:t>
            </a:r>
            <a:endParaRPr lang="cs-CZ" sz="1000" smtClean="0">
              <a:solidFill>
                <a:schemeClr val="bg1"/>
              </a:solidFill>
              <a:latin typeface="Arial" panose="020B0604020202020204" pitchFamily="34" charset="0"/>
              <a:cs typeface="Arial" panose="020B0604020202020204" pitchFamily="34" charset="0"/>
            </a:endParaRPr>
          </a:p>
          <a:p>
            <a:pPr algn="just"/>
            <a:endParaRPr lang="en-US" sz="1000" smtClean="0">
              <a:solidFill>
                <a:schemeClr val="bg1"/>
              </a:solidFill>
              <a:latin typeface="Arial" panose="020B0604020202020204" pitchFamily="34" charset="0"/>
              <a:cs typeface="Arial" panose="020B0604020202020204" pitchFamily="34" charset="0"/>
            </a:endParaRPr>
          </a:p>
          <a:p>
            <a:pPr algn="just"/>
            <a:endParaRPr lang="cs-CZ" sz="1000">
              <a:solidFill>
                <a:schemeClr val="bg1"/>
              </a:solidFill>
              <a:latin typeface="Arial" panose="020B0604020202020204" pitchFamily="34" charset="0"/>
              <a:cs typeface="Arial" panose="020B0604020202020204" pitchFamily="34" charset="0"/>
            </a:endParaRPr>
          </a:p>
          <a:p>
            <a:pPr algn="just"/>
            <a:r>
              <a:rPr lang="cs-CZ" sz="900" smtClean="0">
                <a:solidFill>
                  <a:schemeClr val="bg1">
                    <a:lumMod val="50000"/>
                  </a:schemeClr>
                </a:solidFill>
                <a:latin typeface="Arial" panose="020B0604020202020204" pitchFamily="34" charset="0"/>
                <a:cs typeface="Arial" panose="020B0604020202020204" pitchFamily="34" charset="0"/>
              </a:rPr>
              <a:t>Note: the blueish pyramid of GOJA Music Hall was excluded as a possible glint source due to its orientation in azimuth, too high slopes of its walls, as well as the </a:t>
            </a:r>
            <a:r>
              <a:rPr lang="en-US" sz="900" smtClean="0">
                <a:solidFill>
                  <a:schemeClr val="bg1">
                    <a:lumMod val="50000"/>
                  </a:schemeClr>
                </a:solidFill>
                <a:latin typeface="Arial" panose="020B0604020202020204" pitchFamily="34" charset="0"/>
                <a:cs typeface="Arial" panose="020B0604020202020204" pitchFamily="34" charset="0"/>
              </a:rPr>
              <a:t>material of these (mate metal).</a:t>
            </a:r>
            <a:endParaRPr lang="en-US" sz="1000" dirty="0" smtClean="0">
              <a:solidFill>
                <a:schemeClr val="bg1">
                  <a:lumMod val="50000"/>
                </a:schemeClr>
              </a:solidFill>
              <a:latin typeface="Arial" panose="020B0604020202020204" pitchFamily="34" charset="0"/>
              <a:cs typeface="Arial" panose="020B0604020202020204" pitchFamily="34" charset="0"/>
            </a:endParaRPr>
          </a:p>
        </p:txBody>
      </p:sp>
      <p:cxnSp>
        <p:nvCxnSpPr>
          <p:cNvPr id="7" name="Přímá spojnice se šipkou 6"/>
          <p:cNvCxnSpPr/>
          <p:nvPr/>
        </p:nvCxnSpPr>
        <p:spPr>
          <a:xfrm>
            <a:off x="3128682" y="2675965"/>
            <a:ext cx="797859" cy="1461247"/>
          </a:xfrm>
          <a:prstGeom prst="straightConnector1">
            <a:avLst/>
          </a:prstGeom>
          <a:ln w="254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8" name="TextovéPole 7"/>
          <p:cNvSpPr txBox="1"/>
          <p:nvPr/>
        </p:nvSpPr>
        <p:spPr>
          <a:xfrm>
            <a:off x="3783829" y="4165010"/>
            <a:ext cx="461986" cy="230832"/>
          </a:xfrm>
          <a:prstGeom prst="rect">
            <a:avLst/>
          </a:prstGeom>
          <a:noFill/>
        </p:spPr>
        <p:txBody>
          <a:bodyPr wrap="none" rtlCol="0">
            <a:spAutoFit/>
          </a:bodyPr>
          <a:lstStyle/>
          <a:p>
            <a:r>
              <a:rPr lang="cs-CZ" sz="900" b="1" smtClean="0">
                <a:solidFill>
                  <a:srgbClr val="FF0000"/>
                </a:solidFill>
                <a:latin typeface="Arial Black" panose="020B0A04020102020204" pitchFamily="34" charset="0"/>
                <a:cs typeface="Arial" panose="020B0604020202020204" pitchFamily="34" charset="0"/>
              </a:rPr>
              <a:t>156°</a:t>
            </a:r>
            <a:endParaRPr lang="en-US" sz="900" b="1" dirty="0" smtClean="0">
              <a:solidFill>
                <a:srgbClr val="FF0000"/>
              </a:solidFill>
              <a:latin typeface="Arial Black" panose="020B0A04020102020204" pitchFamily="34" charset="0"/>
              <a:cs typeface="Arial" panose="020B0604020202020204" pitchFamily="34" charset="0"/>
            </a:endParaRPr>
          </a:p>
        </p:txBody>
      </p:sp>
      <p:sp>
        <p:nvSpPr>
          <p:cNvPr id="3" name="Ovál 2"/>
          <p:cNvSpPr/>
          <p:nvPr/>
        </p:nvSpPr>
        <p:spPr>
          <a:xfrm rot="-1080000">
            <a:off x="1406542" y="1569836"/>
            <a:ext cx="2793533" cy="115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ovéPole 8"/>
          <p:cNvSpPr txBox="1"/>
          <p:nvPr/>
        </p:nvSpPr>
        <p:spPr>
          <a:xfrm>
            <a:off x="4949113" y="4673958"/>
            <a:ext cx="1197764" cy="200055"/>
          </a:xfrm>
          <a:prstGeom prst="rect">
            <a:avLst/>
          </a:prstGeom>
          <a:noFill/>
        </p:spPr>
        <p:txBody>
          <a:bodyPr wrap="none" rtlCol="0">
            <a:spAutoFit/>
          </a:bodyPr>
          <a:lstStyle/>
          <a:p>
            <a:r>
              <a:rPr lang="en-US" sz="700">
                <a:solidFill>
                  <a:schemeClr val="bg1">
                    <a:lumMod val="50000"/>
                  </a:schemeClr>
                </a:solidFill>
                <a:latin typeface="Arial" panose="020B0604020202020204" pitchFamily="34" charset="0"/>
                <a:cs typeface="Arial" panose="020B0604020202020204" pitchFamily="34" charset="0"/>
              </a:rPr>
              <a:t>m</a:t>
            </a:r>
            <a:r>
              <a:rPr lang="en-US" sz="700" smtClean="0">
                <a:solidFill>
                  <a:schemeClr val="bg1">
                    <a:lumMod val="50000"/>
                  </a:schemeClr>
                </a:solidFill>
                <a:latin typeface="Arial" panose="020B0604020202020204" pitchFamily="34" charset="0"/>
                <a:cs typeface="Arial" panose="020B0604020202020204" pitchFamily="34" charset="0"/>
              </a:rPr>
              <a:t>ap source:  </a:t>
            </a:r>
            <a:r>
              <a:rPr lang="en-US" sz="700" smtClean="0">
                <a:solidFill>
                  <a:schemeClr val="bg1">
                    <a:lumMod val="50000"/>
                  </a:schemeClr>
                </a:solidFill>
                <a:latin typeface="Arial" panose="020B0604020202020204" pitchFamily="34" charset="0"/>
                <a:cs typeface="Arial" panose="020B0604020202020204" pitchFamily="34" charset="0"/>
                <a:hlinkClick r:id="rId4"/>
              </a:rPr>
              <a:t>Mapy.com</a:t>
            </a:r>
            <a:r>
              <a:rPr lang="en-US" sz="700" smtClean="0">
                <a:solidFill>
                  <a:schemeClr val="bg1">
                    <a:lumMod val="50000"/>
                  </a:schemeClr>
                </a:solidFill>
                <a:latin typeface="Arial" panose="020B0604020202020204" pitchFamily="34" charset="0"/>
                <a:cs typeface="Arial" panose="020B0604020202020204" pitchFamily="34" charset="0"/>
              </a:rPr>
              <a:t>  </a:t>
            </a:r>
            <a:endParaRPr lang="en-US" sz="700" dirty="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33237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cs-CZ" sz="550" dirty="0">
                <a:solidFill>
                  <a:schemeClr val="tx1">
                    <a:lumMod val="65000"/>
                    <a:lumOff val="35000"/>
                  </a:schemeClr>
                </a:solidFill>
                <a:latin typeface="Arial" panose="020B0604020202020204" pitchFamily="34" charset="0"/>
                <a:cs typeface="Arial" panose="020B0604020202020204" pitchFamily="34" charset="0"/>
              </a:rPr>
              <a:t>Martin Setvák</a:t>
            </a:r>
            <a:r>
              <a:rPr lang="cs-CZ" sz="550">
                <a:solidFill>
                  <a:schemeClr val="tx1">
                    <a:lumMod val="65000"/>
                    <a:lumOff val="35000"/>
                  </a:schemeClr>
                </a:solidFill>
                <a:latin typeface="Arial" panose="020B0604020202020204" pitchFamily="34" charset="0"/>
                <a:cs typeface="Arial" panose="020B0604020202020204" pitchFamily="34" charset="0"/>
              </a:rPr>
              <a:t>, </a:t>
            </a:r>
            <a:r>
              <a:rPr lang="cs-CZ" sz="550" smtClean="0">
                <a:solidFill>
                  <a:schemeClr val="tx1">
                    <a:lumMod val="65000"/>
                    <a:lumOff val="35000"/>
                  </a:schemeClr>
                </a:solidFill>
                <a:latin typeface="Arial" panose="020B0604020202020204" pitchFamily="34" charset="0"/>
                <a:cs typeface="Arial" panose="020B0604020202020204" pitchFamily="34" charset="0"/>
              </a:rPr>
              <a:t>CHMI</a:t>
            </a:r>
            <a:endParaRPr lang="cs-CZ" sz="55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015" y="359999"/>
            <a:ext cx="5468161" cy="2096329"/>
          </a:xfrm>
          <a:prstGeom prst="rect">
            <a:avLst/>
          </a:prstGeom>
          <a:ln w="0">
            <a:solidFill>
              <a:schemeClr val="bg1">
                <a:lumMod val="50000"/>
              </a:schemeClr>
            </a:solidFill>
          </a:ln>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7153" y="2634233"/>
            <a:ext cx="3591566" cy="2260491"/>
          </a:xfrm>
          <a:prstGeom prst="rect">
            <a:avLst/>
          </a:prstGeom>
        </p:spPr>
      </p:pic>
      <p:sp>
        <p:nvSpPr>
          <p:cNvPr id="6" name="TextovéPole 5"/>
          <p:cNvSpPr txBox="1"/>
          <p:nvPr/>
        </p:nvSpPr>
        <p:spPr>
          <a:xfrm>
            <a:off x="417559" y="428127"/>
            <a:ext cx="649537" cy="215444"/>
          </a:xfrm>
          <a:prstGeom prst="rect">
            <a:avLst/>
          </a:prstGeom>
          <a:noFill/>
        </p:spPr>
        <p:txBody>
          <a:bodyPr wrap="none" rtlCol="0">
            <a:spAutoFit/>
          </a:bodyPr>
          <a:lstStyle/>
          <a:p>
            <a:r>
              <a:rPr lang="cs-CZ" sz="800" smtClean="0">
                <a:solidFill>
                  <a:schemeClr val="bg1">
                    <a:lumMod val="50000"/>
                  </a:schemeClr>
                </a:solidFill>
                <a:latin typeface="Arial" panose="020B0604020202020204" pitchFamily="34" charset="0"/>
                <a:cs typeface="Arial" panose="020B0604020202020204" pitchFamily="34" charset="0"/>
              </a:rPr>
              <a:t>April 1891</a:t>
            </a:r>
            <a:endParaRPr lang="en-US" sz="800" dirty="0" smtClean="0">
              <a:solidFill>
                <a:schemeClr val="bg1">
                  <a:lumMod val="50000"/>
                </a:schemeClr>
              </a:solidFill>
              <a:latin typeface="Arial" panose="020B0604020202020204" pitchFamily="34" charset="0"/>
              <a:cs typeface="Arial" panose="020B0604020202020204" pitchFamily="34" charset="0"/>
            </a:endParaRPr>
          </a:p>
        </p:txBody>
      </p:sp>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1278" y="2634234"/>
            <a:ext cx="3493485" cy="2260490"/>
          </a:xfrm>
          <a:prstGeom prst="rect">
            <a:avLst/>
          </a:prstGeom>
        </p:spPr>
      </p:pic>
      <p:sp>
        <p:nvSpPr>
          <p:cNvPr id="8" name="TextovéPole 7"/>
          <p:cNvSpPr txBox="1"/>
          <p:nvPr/>
        </p:nvSpPr>
        <p:spPr>
          <a:xfrm>
            <a:off x="5877638" y="305301"/>
            <a:ext cx="2966112" cy="1200329"/>
          </a:xfrm>
          <a:prstGeom prst="rect">
            <a:avLst/>
          </a:prstGeom>
          <a:noFill/>
        </p:spPr>
        <p:txBody>
          <a:bodyPr wrap="square" rtlCol="0">
            <a:spAutoFit/>
          </a:bodyPr>
          <a:lstStyle/>
          <a:p>
            <a:pPr algn="just"/>
            <a:r>
              <a:rPr lang="en-US" sz="800" dirty="0" smtClean="0">
                <a:solidFill>
                  <a:schemeClr val="bg1"/>
                </a:solidFill>
                <a:latin typeface="Arial" panose="020B0604020202020204" pitchFamily="34" charset="0"/>
                <a:cs typeface="Arial" panose="020B0604020202020204" pitchFamily="34" charset="0"/>
              </a:rPr>
              <a:t>Industrial Palace (</a:t>
            </a:r>
            <a:r>
              <a:rPr lang="en-US" sz="800" dirty="0" err="1" smtClean="0">
                <a:solidFill>
                  <a:schemeClr val="bg1"/>
                </a:solidFill>
                <a:latin typeface="Arial" panose="020B0604020202020204" pitchFamily="34" charset="0"/>
                <a:cs typeface="Arial" panose="020B0604020202020204" pitchFamily="34" charset="0"/>
              </a:rPr>
              <a:t>Průmyslový</a:t>
            </a:r>
            <a:r>
              <a:rPr lang="en-US" sz="800" dirty="0" smtClean="0">
                <a:solidFill>
                  <a:schemeClr val="bg1"/>
                </a:solidFill>
                <a:latin typeface="Arial" panose="020B0604020202020204" pitchFamily="34" charset="0"/>
                <a:cs typeface="Arial" panose="020B0604020202020204" pitchFamily="34" charset="0"/>
              </a:rPr>
              <a:t> </a:t>
            </a:r>
            <a:r>
              <a:rPr lang="en-US" sz="800" dirty="0" err="1" smtClean="0">
                <a:solidFill>
                  <a:schemeClr val="bg1"/>
                </a:solidFill>
                <a:latin typeface="Arial" panose="020B0604020202020204" pitchFamily="34" charset="0"/>
                <a:cs typeface="Arial" panose="020B0604020202020204" pitchFamily="34" charset="0"/>
              </a:rPr>
              <a:t>palác</a:t>
            </a:r>
            <a:r>
              <a:rPr lang="en-US" sz="800" dirty="0" smtClean="0">
                <a:solidFill>
                  <a:schemeClr val="bg1"/>
                </a:solidFill>
                <a:latin typeface="Arial" panose="020B0604020202020204" pitchFamily="34" charset="0"/>
                <a:cs typeface="Arial" panose="020B0604020202020204" pitchFamily="34" charset="0"/>
              </a:rPr>
              <a:t>) at Prague Exhibition Grounds (Výstaviště) was built in 1891, on the occasion of General Land Centennial Exhibition held in Prague that year. </a:t>
            </a:r>
          </a:p>
          <a:p>
            <a:pPr algn="just"/>
            <a:endParaRPr lang="en-US" sz="800" dirty="0" smtClean="0">
              <a:solidFill>
                <a:schemeClr val="bg1"/>
              </a:solidFill>
              <a:latin typeface="Arial" panose="020B0604020202020204" pitchFamily="34" charset="0"/>
              <a:cs typeface="Arial" panose="020B0604020202020204" pitchFamily="34" charset="0"/>
            </a:endParaRPr>
          </a:p>
          <a:p>
            <a:pPr algn="just"/>
            <a:r>
              <a:rPr lang="en-US" sz="800" dirty="0" smtClean="0">
                <a:solidFill>
                  <a:schemeClr val="bg1">
                    <a:lumMod val="65000"/>
                  </a:schemeClr>
                </a:solidFill>
                <a:latin typeface="Arial" panose="020B0604020202020204" pitchFamily="34" charset="0"/>
                <a:cs typeface="Arial" panose="020B0604020202020204" pitchFamily="34" charset="0"/>
              </a:rPr>
              <a:t>It served not only as an exhibition facility, but it also became a center of entertainment, culture, and the arts.  The Prague Industrial Palace was one of the first mounted steel structures in the Czech lands and the glass palace is still one of the most important Art Nouveau buildings in the city.  </a:t>
            </a:r>
          </a:p>
        </p:txBody>
      </p:sp>
    </p:spTree>
    <p:extLst>
      <p:ext uri="{BB962C8B-B14F-4D97-AF65-F5344CB8AC3E}">
        <p14:creationId xmlns:p14="http://schemas.microsoft.com/office/powerpoint/2010/main" val="9883413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cs-CZ" sz="550" dirty="0">
                <a:solidFill>
                  <a:schemeClr val="tx1">
                    <a:lumMod val="65000"/>
                    <a:lumOff val="35000"/>
                  </a:schemeClr>
                </a:solidFill>
                <a:latin typeface="Arial" panose="020B0604020202020204" pitchFamily="34" charset="0"/>
                <a:cs typeface="Arial" panose="020B0604020202020204" pitchFamily="34" charset="0"/>
              </a:rPr>
              <a:t>Martin Setvák</a:t>
            </a:r>
            <a:r>
              <a:rPr lang="cs-CZ" sz="550">
                <a:solidFill>
                  <a:schemeClr val="tx1">
                    <a:lumMod val="65000"/>
                    <a:lumOff val="35000"/>
                  </a:schemeClr>
                </a:solidFill>
                <a:latin typeface="Arial" panose="020B0604020202020204" pitchFamily="34" charset="0"/>
                <a:cs typeface="Arial" panose="020B0604020202020204" pitchFamily="34" charset="0"/>
              </a:rPr>
              <a:t>, </a:t>
            </a:r>
            <a:r>
              <a:rPr lang="cs-CZ" sz="550" smtClean="0">
                <a:solidFill>
                  <a:schemeClr val="tx1">
                    <a:lumMod val="65000"/>
                    <a:lumOff val="35000"/>
                  </a:schemeClr>
                </a:solidFill>
                <a:latin typeface="Arial" panose="020B0604020202020204" pitchFamily="34" charset="0"/>
                <a:cs typeface="Arial" panose="020B0604020202020204" pitchFamily="34" charset="0"/>
              </a:rPr>
              <a:t>CHMI</a:t>
            </a:r>
            <a:endParaRPr lang="cs-CZ" sz="55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358" y="1271273"/>
            <a:ext cx="3928499" cy="2413220"/>
          </a:xfrm>
          <a:prstGeom prst="rect">
            <a:avLst/>
          </a:prstGeom>
        </p:spPr>
      </p:pic>
      <p:sp>
        <p:nvSpPr>
          <p:cNvPr id="6" name="TextovéPole 5"/>
          <p:cNvSpPr txBox="1"/>
          <p:nvPr/>
        </p:nvSpPr>
        <p:spPr>
          <a:xfrm>
            <a:off x="519300" y="3681845"/>
            <a:ext cx="2912977" cy="200055"/>
          </a:xfrm>
          <a:prstGeom prst="rect">
            <a:avLst/>
          </a:prstGeom>
          <a:noFill/>
        </p:spPr>
        <p:txBody>
          <a:bodyPr wrap="none" rtlCol="0">
            <a:spAutoFit/>
          </a:bodyPr>
          <a:lstStyle/>
          <a:p>
            <a:r>
              <a:rPr lang="en-US" sz="700" dirty="0" smtClean="0">
                <a:solidFill>
                  <a:schemeClr val="bg1">
                    <a:lumMod val="65000"/>
                  </a:schemeClr>
                </a:solidFill>
                <a:latin typeface="Arial" panose="020B0604020202020204" pitchFamily="34" charset="0"/>
                <a:cs typeface="Arial" panose="020B0604020202020204" pitchFamily="34" charset="0"/>
              </a:rPr>
              <a:t>Source: e.g. </a:t>
            </a:r>
            <a:r>
              <a:rPr lang="en-US" sz="700" dirty="0" smtClean="0">
                <a:solidFill>
                  <a:schemeClr val="bg1">
                    <a:lumMod val="65000"/>
                  </a:schemeClr>
                </a:solidFill>
                <a:latin typeface="Arial" panose="020B0604020202020204" pitchFamily="34" charset="0"/>
                <a:cs typeface="Arial" panose="020B0604020202020204" pitchFamily="34" charset="0"/>
                <a:hlinkClick r:id="rId3"/>
              </a:rPr>
              <a:t>Novinky.cz</a:t>
            </a:r>
            <a:r>
              <a:rPr lang="en-US" sz="700" dirty="0" smtClean="0">
                <a:solidFill>
                  <a:schemeClr val="bg1">
                    <a:lumMod val="65000"/>
                  </a:schemeClr>
                </a:solidFill>
                <a:latin typeface="Arial" panose="020B0604020202020204" pitchFamily="34" charset="0"/>
                <a:cs typeface="Arial" panose="020B0604020202020204" pitchFamily="34" charset="0"/>
              </a:rPr>
              <a:t>,  Photo: </a:t>
            </a:r>
            <a:r>
              <a:rPr lang="cs-CZ" sz="700" dirty="0" smtClean="0">
                <a:solidFill>
                  <a:schemeClr val="bg1">
                    <a:lumMod val="65000"/>
                  </a:schemeClr>
                </a:solidFill>
                <a:latin typeface="Arial" panose="020B0604020202020204" pitchFamily="34" charset="0"/>
                <a:cs typeface="Arial" panose="020B0604020202020204" pitchFamily="34" charset="0"/>
              </a:rPr>
              <a:t>Leoš Kučera</a:t>
            </a:r>
            <a:r>
              <a:rPr lang="en-US" sz="700" dirty="0" smtClean="0">
                <a:solidFill>
                  <a:schemeClr val="bg1">
                    <a:lumMod val="65000"/>
                  </a:schemeClr>
                </a:solidFill>
                <a:latin typeface="Arial" panose="020B0604020202020204" pitchFamily="34" charset="0"/>
                <a:cs typeface="Arial" panose="020B0604020202020204" pitchFamily="34" charset="0"/>
              </a:rPr>
              <a:t>, HZS Praha (modified)</a:t>
            </a:r>
          </a:p>
        </p:txBody>
      </p:sp>
      <p:sp>
        <p:nvSpPr>
          <p:cNvPr id="7" name="TextovéPole 6"/>
          <p:cNvSpPr txBox="1"/>
          <p:nvPr/>
        </p:nvSpPr>
        <p:spPr>
          <a:xfrm>
            <a:off x="4098622" y="3688919"/>
            <a:ext cx="5003293" cy="338554"/>
          </a:xfrm>
          <a:prstGeom prst="rect">
            <a:avLst/>
          </a:prstGeom>
          <a:noFill/>
        </p:spPr>
        <p:txBody>
          <a:bodyPr wrap="none" rtlCol="0">
            <a:spAutoFit/>
          </a:bodyPr>
          <a:lstStyle/>
          <a:p>
            <a:pPr algn="r"/>
            <a:r>
              <a:rPr lang="en-US" sz="800" smtClean="0">
                <a:solidFill>
                  <a:schemeClr val="bg1"/>
                </a:solidFill>
                <a:latin typeface="Arial" panose="020B0604020202020204" pitchFamily="34" charset="0"/>
                <a:cs typeface="Arial" panose="020B0604020202020204" pitchFamily="34" charset="0"/>
              </a:rPr>
              <a:t>Aerial </a:t>
            </a:r>
            <a:r>
              <a:rPr lang="en-US" sz="800" smtClean="0">
                <a:solidFill>
                  <a:schemeClr val="bg1"/>
                </a:solidFill>
                <a:latin typeface="Arial" panose="020B0604020202020204" pitchFamily="34" charset="0"/>
                <a:cs typeface="Arial" panose="020B0604020202020204" pitchFamily="34" charset="0"/>
              </a:rPr>
              <a:t>photo </a:t>
            </a:r>
            <a:r>
              <a:rPr lang="en-US" sz="800" smtClean="0">
                <a:solidFill>
                  <a:schemeClr val="bg1"/>
                </a:solidFill>
                <a:latin typeface="Arial" panose="020B0604020202020204" pitchFamily="34" charset="0"/>
                <a:cs typeface="Arial" panose="020B0604020202020204" pitchFamily="34" charset="0"/>
              </a:rPr>
              <a:t>of </a:t>
            </a:r>
            <a:r>
              <a:rPr lang="cs-CZ" sz="800" smtClean="0">
                <a:solidFill>
                  <a:schemeClr val="bg1"/>
                </a:solidFill>
                <a:latin typeface="Arial" panose="020B0604020202020204" pitchFamily="34" charset="0"/>
                <a:cs typeface="Arial" panose="020B0604020202020204" pitchFamily="34" charset="0"/>
              </a:rPr>
              <a:t>the </a:t>
            </a:r>
            <a:r>
              <a:rPr lang="en-US" sz="800" smtClean="0">
                <a:solidFill>
                  <a:schemeClr val="bg1"/>
                </a:solidFill>
                <a:latin typeface="Arial" panose="020B0604020202020204" pitchFamily="34" charset="0"/>
                <a:cs typeface="Arial" panose="020B0604020202020204" pitchFamily="34" charset="0"/>
              </a:rPr>
              <a:t>Industrial </a:t>
            </a:r>
            <a:r>
              <a:rPr lang="en-US" sz="800" dirty="0" smtClean="0">
                <a:solidFill>
                  <a:schemeClr val="bg1"/>
                </a:solidFill>
                <a:latin typeface="Arial" panose="020B0604020202020204" pitchFamily="34" charset="0"/>
                <a:cs typeface="Arial" panose="020B0604020202020204" pitchFamily="34" charset="0"/>
              </a:rPr>
              <a:t>Palace, damaged </a:t>
            </a:r>
            <a:r>
              <a:rPr lang="en-US" sz="800" smtClean="0">
                <a:solidFill>
                  <a:schemeClr val="bg1"/>
                </a:solidFill>
                <a:latin typeface="Arial" panose="020B0604020202020204" pitchFamily="34" charset="0"/>
                <a:cs typeface="Arial" panose="020B0604020202020204" pitchFamily="34" charset="0"/>
              </a:rPr>
              <a:t>by </a:t>
            </a:r>
            <a:r>
              <a:rPr lang="cs-CZ" sz="800" smtClean="0">
                <a:solidFill>
                  <a:schemeClr val="bg1"/>
                </a:solidFill>
                <a:latin typeface="Arial" panose="020B0604020202020204" pitchFamily="34" charset="0"/>
                <a:cs typeface="Arial" panose="020B0604020202020204" pitchFamily="34" charset="0"/>
              </a:rPr>
              <a:t>the </a:t>
            </a:r>
            <a:r>
              <a:rPr lang="en-US" sz="800" smtClean="0">
                <a:solidFill>
                  <a:schemeClr val="bg1"/>
                </a:solidFill>
                <a:latin typeface="Arial" panose="020B0604020202020204" pitchFamily="34" charset="0"/>
                <a:cs typeface="Arial" panose="020B0604020202020204" pitchFamily="34" charset="0"/>
              </a:rPr>
              <a:t>fire</a:t>
            </a:r>
            <a:r>
              <a:rPr lang="en-US" sz="800" dirty="0" smtClean="0">
                <a:solidFill>
                  <a:schemeClr val="bg1"/>
                </a:solidFill>
                <a:latin typeface="Arial" panose="020B0604020202020204" pitchFamily="34" charset="0"/>
                <a:cs typeface="Arial" panose="020B0604020202020204" pitchFamily="34" charset="0"/>
              </a:rPr>
              <a:t>. The central part and right wing remained intact.</a:t>
            </a:r>
            <a:r>
              <a:rPr lang="cs-CZ" sz="800" dirty="0" smtClean="0">
                <a:solidFill>
                  <a:schemeClr val="bg1"/>
                </a:solidFill>
                <a:latin typeface="Arial" panose="020B0604020202020204" pitchFamily="34" charset="0"/>
                <a:cs typeface="Arial" panose="020B0604020202020204" pitchFamily="34" charset="0"/>
              </a:rPr>
              <a:t> </a:t>
            </a:r>
            <a:r>
              <a:rPr lang="cs-CZ" sz="800" smtClean="0">
                <a:solidFill>
                  <a:schemeClr val="bg1"/>
                </a:solidFill>
                <a:latin typeface="Arial" panose="020B0604020202020204" pitchFamily="34" charset="0"/>
                <a:cs typeface="Arial" panose="020B0604020202020204" pitchFamily="34" charset="0"/>
              </a:rPr>
              <a:t/>
            </a:r>
            <a:br>
              <a:rPr lang="cs-CZ" sz="800" smtClean="0">
                <a:solidFill>
                  <a:schemeClr val="bg1"/>
                </a:solidFill>
                <a:latin typeface="Arial" panose="020B0604020202020204" pitchFamily="34" charset="0"/>
                <a:cs typeface="Arial" panose="020B0604020202020204" pitchFamily="34" charset="0"/>
              </a:rPr>
            </a:br>
            <a:r>
              <a:rPr lang="en-US" sz="800" smtClean="0">
                <a:solidFill>
                  <a:schemeClr val="bg1">
                    <a:lumMod val="50000"/>
                  </a:schemeClr>
                </a:solidFill>
                <a:latin typeface="Arial" panose="020B0604020202020204" pitchFamily="34" charset="0"/>
                <a:cs typeface="Arial" panose="020B0604020202020204" pitchFamily="34" charset="0"/>
              </a:rPr>
              <a:t>Photo</a:t>
            </a:r>
            <a:r>
              <a:rPr lang="cs-CZ" sz="800" smtClean="0">
                <a:solidFill>
                  <a:schemeClr val="bg1">
                    <a:lumMod val="50000"/>
                  </a:schemeClr>
                </a:solidFill>
                <a:latin typeface="Arial" panose="020B0604020202020204" pitchFamily="34" charset="0"/>
                <a:cs typeface="Arial" panose="020B0604020202020204" pitchFamily="34" charset="0"/>
              </a:rPr>
              <a:t> (17 Oct 2028)</a:t>
            </a:r>
            <a:r>
              <a:rPr lang="en-US" sz="800" smtClean="0">
                <a:solidFill>
                  <a:schemeClr val="bg1">
                    <a:lumMod val="50000"/>
                  </a:schemeClr>
                </a:solidFill>
                <a:latin typeface="Arial" panose="020B0604020202020204" pitchFamily="34" charset="0"/>
                <a:cs typeface="Arial" panose="020B0604020202020204" pitchFamily="34" charset="0"/>
              </a:rPr>
              <a:t>: David Mal</a:t>
            </a:r>
            <a:r>
              <a:rPr lang="cs-CZ" sz="800" smtClean="0">
                <a:solidFill>
                  <a:schemeClr val="bg1">
                    <a:lumMod val="50000"/>
                  </a:schemeClr>
                </a:solidFill>
                <a:latin typeface="Arial" panose="020B0604020202020204" pitchFamily="34" charset="0"/>
                <a:cs typeface="Arial" panose="020B0604020202020204" pitchFamily="34" charset="0"/>
              </a:rPr>
              <a:t>ík, source</a:t>
            </a:r>
            <a:r>
              <a:rPr lang="cs-CZ"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hlinkClick r:id="rId4"/>
              </a:rPr>
              <a:t>Blesk.cz</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en-US" sz="800" dirty="0" smtClean="0">
              <a:solidFill>
                <a:schemeClr val="bg1">
                  <a:lumMod val="50000"/>
                </a:schemeClr>
              </a:solidFill>
              <a:latin typeface="Arial" panose="020B0604020202020204" pitchFamily="34" charset="0"/>
              <a:cs typeface="Arial" panose="020B0604020202020204" pitchFamily="34" charset="0"/>
            </a:endParaRPr>
          </a:p>
        </p:txBody>
      </p:sp>
      <p:pic>
        <p:nvPicPr>
          <p:cNvPr id="8" name="Obráze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4180" y="492356"/>
            <a:ext cx="4802938" cy="3192137"/>
          </a:xfrm>
          <a:prstGeom prst="rect">
            <a:avLst/>
          </a:prstGeom>
        </p:spPr>
      </p:pic>
      <p:sp>
        <p:nvSpPr>
          <p:cNvPr id="3" name="Obdélník 2"/>
          <p:cNvSpPr/>
          <p:nvPr/>
        </p:nvSpPr>
        <p:spPr>
          <a:xfrm>
            <a:off x="108285" y="422868"/>
            <a:ext cx="4048628" cy="707886"/>
          </a:xfrm>
          <a:prstGeom prst="rect">
            <a:avLst/>
          </a:prstGeom>
        </p:spPr>
        <p:txBody>
          <a:bodyPr wrap="square">
            <a:spAutoFit/>
          </a:bodyPr>
          <a:lstStyle/>
          <a:p>
            <a:pPr algn="just"/>
            <a:r>
              <a:rPr lang="en-US" sz="1000" b="1">
                <a:solidFill>
                  <a:srgbClr val="FF0000"/>
                </a:solidFill>
                <a:latin typeface="Arial" panose="020B0604020202020204" pitchFamily="34" charset="0"/>
                <a:cs typeface="Arial" panose="020B0604020202020204" pitchFamily="34" charset="0"/>
              </a:rPr>
              <a:t>On </a:t>
            </a:r>
            <a:r>
              <a:rPr lang="en-US" sz="1000" b="1" smtClean="0">
                <a:solidFill>
                  <a:srgbClr val="FF0000"/>
                </a:solidFill>
                <a:latin typeface="Arial" panose="020B0604020202020204" pitchFamily="34" charset="0"/>
                <a:cs typeface="Arial" panose="020B0604020202020204" pitchFamily="34" charset="0"/>
              </a:rPr>
              <a:t>16 </a:t>
            </a:r>
            <a:r>
              <a:rPr lang="en-US" sz="1000" b="1" dirty="0">
                <a:solidFill>
                  <a:srgbClr val="FF0000"/>
                </a:solidFill>
                <a:latin typeface="Arial" panose="020B0604020202020204" pitchFamily="34" charset="0"/>
                <a:cs typeface="Arial" panose="020B0604020202020204" pitchFamily="34" charset="0"/>
              </a:rPr>
              <a:t>October 2008, the left (west) wing of </a:t>
            </a:r>
            <a:r>
              <a:rPr lang="en-US" sz="1000" b="1">
                <a:solidFill>
                  <a:srgbClr val="FF0000"/>
                </a:solidFill>
                <a:latin typeface="Arial" panose="020B0604020202020204" pitchFamily="34" charset="0"/>
                <a:cs typeface="Arial" panose="020B0604020202020204" pitchFamily="34" charset="0"/>
              </a:rPr>
              <a:t>the </a:t>
            </a:r>
            <a:r>
              <a:rPr lang="cs-CZ" sz="1000" b="1" smtClean="0">
                <a:solidFill>
                  <a:srgbClr val="FF0000"/>
                </a:solidFill>
                <a:latin typeface="Arial" panose="020B0604020202020204" pitchFamily="34" charset="0"/>
                <a:cs typeface="Arial" panose="020B0604020202020204" pitchFamily="34" charset="0"/>
              </a:rPr>
              <a:t>Industrial </a:t>
            </a:r>
            <a:r>
              <a:rPr lang="en-US" sz="1000" b="1" smtClean="0">
                <a:solidFill>
                  <a:srgbClr val="FF0000"/>
                </a:solidFill>
                <a:latin typeface="Arial" panose="020B0604020202020204" pitchFamily="34" charset="0"/>
                <a:cs typeface="Arial" panose="020B0604020202020204" pitchFamily="34" charset="0"/>
              </a:rPr>
              <a:t>Palace </a:t>
            </a:r>
            <a:r>
              <a:rPr lang="en-US" sz="1000" b="1" dirty="0">
                <a:solidFill>
                  <a:srgbClr val="FF0000"/>
                </a:solidFill>
                <a:latin typeface="Arial" panose="020B0604020202020204" pitchFamily="34" charset="0"/>
                <a:cs typeface="Arial" panose="020B0604020202020204" pitchFamily="34" charset="0"/>
              </a:rPr>
              <a:t>was destroyed by large fire (caused by an electric cooker). Reconstruction of the Industrial Palace began in 2022, and is to be finished later this year (2026).</a:t>
            </a:r>
          </a:p>
        </p:txBody>
      </p:sp>
    </p:spTree>
    <p:extLst>
      <p:ext uri="{BB962C8B-B14F-4D97-AF65-F5344CB8AC3E}">
        <p14:creationId xmlns:p14="http://schemas.microsoft.com/office/powerpoint/2010/main" val="7787251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cs-CZ" sz="550" dirty="0">
                <a:solidFill>
                  <a:schemeClr val="tx1">
                    <a:lumMod val="65000"/>
                    <a:lumOff val="35000"/>
                  </a:schemeClr>
                </a:solidFill>
                <a:latin typeface="Arial" panose="020B0604020202020204" pitchFamily="34" charset="0"/>
                <a:cs typeface="Arial" panose="020B0604020202020204" pitchFamily="34" charset="0"/>
              </a:rPr>
              <a:t>Martin Setvák</a:t>
            </a:r>
            <a:r>
              <a:rPr lang="cs-CZ" sz="550">
                <a:solidFill>
                  <a:schemeClr val="tx1">
                    <a:lumMod val="65000"/>
                    <a:lumOff val="35000"/>
                  </a:schemeClr>
                </a:solidFill>
                <a:latin typeface="Arial" panose="020B0604020202020204" pitchFamily="34" charset="0"/>
                <a:cs typeface="Arial" panose="020B0604020202020204" pitchFamily="34" charset="0"/>
              </a:rPr>
              <a:t>, </a:t>
            </a:r>
            <a:r>
              <a:rPr lang="cs-CZ" sz="550" smtClean="0">
                <a:solidFill>
                  <a:schemeClr val="tx1">
                    <a:lumMod val="65000"/>
                    <a:lumOff val="35000"/>
                  </a:schemeClr>
                </a:solidFill>
                <a:latin typeface="Arial" panose="020B0604020202020204" pitchFamily="34" charset="0"/>
                <a:cs typeface="Arial" panose="020B0604020202020204" pitchFamily="34" charset="0"/>
              </a:rPr>
              <a:t>CHMI</a:t>
            </a:r>
            <a:endParaRPr lang="cs-CZ" sz="55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0000"/>
            <a:ext cx="9144000" cy="4220308"/>
          </a:xfrm>
          <a:prstGeom prst="rect">
            <a:avLst/>
          </a:prstGeom>
        </p:spPr>
      </p:pic>
      <p:sp>
        <p:nvSpPr>
          <p:cNvPr id="3" name="TextovéPole 2"/>
          <p:cNvSpPr txBox="1"/>
          <p:nvPr/>
        </p:nvSpPr>
        <p:spPr>
          <a:xfrm>
            <a:off x="2592391" y="4634970"/>
            <a:ext cx="4021225" cy="230832"/>
          </a:xfrm>
          <a:prstGeom prst="rect">
            <a:avLst/>
          </a:prstGeom>
          <a:noFill/>
        </p:spPr>
        <p:txBody>
          <a:bodyPr wrap="square" rtlCol="0">
            <a:spAutoFit/>
          </a:bodyPr>
          <a:lstStyle/>
          <a:p>
            <a:r>
              <a:rPr lang="en-US" sz="900" dirty="0" smtClean="0">
                <a:solidFill>
                  <a:schemeClr val="bg1"/>
                </a:solidFill>
                <a:latin typeface="Arial" panose="020B0604020202020204" pitchFamily="34" charset="0"/>
                <a:cs typeface="Arial" panose="020B0604020202020204" pitchFamily="34" charset="0"/>
              </a:rPr>
              <a:t>Industrial Palace during the reconstruction, 13 March 2026  </a:t>
            </a:r>
            <a:r>
              <a:rPr lang="en-US" sz="900" dirty="0" smtClean="0">
                <a:solidFill>
                  <a:schemeClr val="bg1">
                    <a:lumMod val="50000"/>
                  </a:schemeClr>
                </a:solidFill>
                <a:latin typeface="Arial" panose="020B0604020202020204" pitchFamily="34" charset="0"/>
                <a:cs typeface="Arial" panose="020B0604020202020204" pitchFamily="34" charset="0"/>
              </a:rPr>
              <a:t>(photo MS).</a:t>
            </a:r>
          </a:p>
        </p:txBody>
      </p:sp>
    </p:spTree>
    <p:extLst>
      <p:ext uri="{BB962C8B-B14F-4D97-AF65-F5344CB8AC3E}">
        <p14:creationId xmlns:p14="http://schemas.microsoft.com/office/powerpoint/2010/main" val="4603668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cs-CZ" sz="550" dirty="0">
                <a:solidFill>
                  <a:schemeClr val="tx1">
                    <a:lumMod val="65000"/>
                    <a:lumOff val="35000"/>
                  </a:schemeClr>
                </a:solidFill>
                <a:latin typeface="Arial" panose="020B0604020202020204" pitchFamily="34" charset="0"/>
                <a:cs typeface="Arial" panose="020B0604020202020204" pitchFamily="34" charset="0"/>
              </a:rPr>
              <a:t>Martin Setvák</a:t>
            </a:r>
            <a:r>
              <a:rPr lang="cs-CZ" sz="550">
                <a:solidFill>
                  <a:schemeClr val="tx1">
                    <a:lumMod val="65000"/>
                    <a:lumOff val="35000"/>
                  </a:schemeClr>
                </a:solidFill>
                <a:latin typeface="Arial" panose="020B0604020202020204" pitchFamily="34" charset="0"/>
                <a:cs typeface="Arial" panose="020B0604020202020204" pitchFamily="34" charset="0"/>
              </a:rPr>
              <a:t>, </a:t>
            </a:r>
            <a:r>
              <a:rPr lang="cs-CZ" sz="550" smtClean="0">
                <a:solidFill>
                  <a:schemeClr val="tx1">
                    <a:lumMod val="65000"/>
                    <a:lumOff val="35000"/>
                  </a:schemeClr>
                </a:solidFill>
                <a:latin typeface="Arial" panose="020B0604020202020204" pitchFamily="34" charset="0"/>
                <a:cs typeface="Arial" panose="020B0604020202020204" pitchFamily="34" charset="0"/>
              </a:rPr>
              <a:t>CHMI</a:t>
            </a:r>
            <a:endParaRPr lang="cs-CZ" sz="55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000" y="338564"/>
            <a:ext cx="4416000" cy="3312000"/>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4283" y="180000"/>
            <a:ext cx="4416000" cy="3312000"/>
          </a:xfrm>
          <a:prstGeom prst="rect">
            <a:avLst/>
          </a:prstGeom>
        </p:spPr>
      </p:pic>
      <p:sp>
        <p:nvSpPr>
          <p:cNvPr id="6" name="TextovéPole 5"/>
          <p:cNvSpPr txBox="1"/>
          <p:nvPr/>
        </p:nvSpPr>
        <p:spPr>
          <a:xfrm>
            <a:off x="215153" y="3773876"/>
            <a:ext cx="4237318" cy="923330"/>
          </a:xfrm>
          <a:prstGeom prst="rect">
            <a:avLst/>
          </a:prstGeom>
          <a:noFill/>
        </p:spPr>
        <p:txBody>
          <a:bodyPr wrap="square" rtlCol="0">
            <a:spAutoFit/>
          </a:bodyPr>
          <a:lstStyle/>
          <a:p>
            <a:pPr algn="just"/>
            <a:r>
              <a:rPr lang="en-US" sz="900" dirty="0" smtClean="0">
                <a:solidFill>
                  <a:schemeClr val="bg1"/>
                </a:solidFill>
                <a:latin typeface="Arial" panose="020B0604020202020204" pitchFamily="34" charset="0"/>
                <a:cs typeface="Arial" panose="020B0604020202020204" pitchFamily="34" charset="0"/>
              </a:rPr>
              <a:t>Left (western) wing of the palace, destroyed by fire in October 2008, after its reconstruction. </a:t>
            </a:r>
          </a:p>
          <a:p>
            <a:pPr algn="just"/>
            <a:endParaRPr lang="en-US" sz="900" dirty="0" smtClean="0">
              <a:solidFill>
                <a:schemeClr val="bg1"/>
              </a:solidFill>
              <a:latin typeface="Arial" panose="020B0604020202020204" pitchFamily="34" charset="0"/>
              <a:cs typeface="Arial" panose="020B0604020202020204" pitchFamily="34" charset="0"/>
            </a:endParaRPr>
          </a:p>
          <a:p>
            <a:pPr algn="just"/>
            <a:r>
              <a:rPr lang="en-US" sz="900" dirty="0" smtClean="0">
                <a:solidFill>
                  <a:schemeClr val="bg1"/>
                </a:solidFill>
                <a:latin typeface="Arial" panose="020B0604020202020204" pitchFamily="34" charset="0"/>
                <a:cs typeface="Arial" panose="020B0604020202020204" pitchFamily="34" charset="0"/>
              </a:rPr>
              <a:t>Highlighted in red is </a:t>
            </a:r>
            <a:r>
              <a:rPr lang="en-US" sz="900" dirty="0">
                <a:solidFill>
                  <a:schemeClr val="bg1"/>
                </a:solidFill>
                <a:latin typeface="Arial" panose="020B0604020202020204" pitchFamily="34" charset="0"/>
                <a:cs typeface="Arial" panose="020B0604020202020204" pitchFamily="34" charset="0"/>
              </a:rPr>
              <a:t>the glazing of the side clerestory </a:t>
            </a:r>
            <a:r>
              <a:rPr lang="en-US" sz="900" dirty="0" smtClean="0">
                <a:solidFill>
                  <a:schemeClr val="bg1"/>
                </a:solidFill>
                <a:latin typeface="Arial" panose="020B0604020202020204" pitchFamily="34" charset="0"/>
                <a:cs typeface="Arial" panose="020B0604020202020204" pitchFamily="34" charset="0"/>
              </a:rPr>
              <a:t>windows, which is responsible for the Sun glint, recorded by satellites. Size of </a:t>
            </a:r>
            <a:r>
              <a:rPr lang="en-US" sz="900" dirty="0">
                <a:solidFill>
                  <a:schemeClr val="bg1"/>
                </a:solidFill>
                <a:latin typeface="Arial" panose="020B0604020202020204" pitchFamily="34" charset="0"/>
                <a:cs typeface="Arial" panose="020B0604020202020204" pitchFamily="34" charset="0"/>
              </a:rPr>
              <a:t>the clerestory </a:t>
            </a:r>
            <a:r>
              <a:rPr lang="en-US" sz="900" dirty="0" smtClean="0">
                <a:solidFill>
                  <a:schemeClr val="bg1"/>
                </a:solidFill>
                <a:latin typeface="Arial" panose="020B0604020202020204" pitchFamily="34" charset="0"/>
                <a:cs typeface="Arial" panose="020B0604020202020204" pitchFamily="34" charset="0"/>
              </a:rPr>
              <a:t>glazing is about 315 m</a:t>
            </a:r>
            <a:r>
              <a:rPr lang="en-US" sz="900" baseline="30000" dirty="0" smtClean="0">
                <a:solidFill>
                  <a:schemeClr val="bg1"/>
                </a:solidFill>
                <a:latin typeface="Arial" panose="020B0604020202020204" pitchFamily="34" charset="0"/>
                <a:cs typeface="Arial" panose="020B0604020202020204" pitchFamily="34" charset="0"/>
              </a:rPr>
              <a:t>2</a:t>
            </a:r>
            <a:r>
              <a:rPr lang="en-US" sz="900" dirty="0" smtClean="0">
                <a:solidFill>
                  <a:schemeClr val="bg1"/>
                </a:solidFill>
                <a:latin typeface="Arial" panose="020B0604020202020204" pitchFamily="34" charset="0"/>
                <a:cs typeface="Arial" panose="020B0604020202020204" pitchFamily="34" charset="0"/>
              </a:rPr>
              <a:t> (each wing), 630 m</a:t>
            </a:r>
            <a:r>
              <a:rPr lang="en-US" sz="900" baseline="30000" dirty="0" smtClean="0">
                <a:solidFill>
                  <a:schemeClr val="bg1"/>
                </a:solidFill>
                <a:latin typeface="Arial" panose="020B0604020202020204" pitchFamily="34" charset="0"/>
                <a:cs typeface="Arial" panose="020B0604020202020204" pitchFamily="34" charset="0"/>
              </a:rPr>
              <a:t>2</a:t>
            </a:r>
            <a:r>
              <a:rPr lang="en-US" sz="900" dirty="0" smtClean="0">
                <a:solidFill>
                  <a:schemeClr val="bg1"/>
                </a:solidFill>
                <a:latin typeface="Arial" panose="020B0604020202020204" pitchFamily="34" charset="0"/>
                <a:cs typeface="Arial" panose="020B0604020202020204" pitchFamily="34" charset="0"/>
              </a:rPr>
              <a:t> total.</a:t>
            </a:r>
          </a:p>
        </p:txBody>
      </p:sp>
      <p:sp>
        <p:nvSpPr>
          <p:cNvPr id="7" name="TextovéPole 6"/>
          <p:cNvSpPr txBox="1"/>
          <p:nvPr/>
        </p:nvSpPr>
        <p:spPr>
          <a:xfrm>
            <a:off x="4581099" y="3774466"/>
            <a:ext cx="4485577" cy="784830"/>
          </a:xfrm>
          <a:prstGeom prst="rect">
            <a:avLst/>
          </a:prstGeom>
          <a:noFill/>
        </p:spPr>
        <p:txBody>
          <a:bodyPr wrap="square" rtlCol="0">
            <a:spAutoFit/>
          </a:bodyPr>
          <a:lstStyle/>
          <a:p>
            <a:r>
              <a:rPr lang="en-US" sz="900" dirty="0" smtClean="0">
                <a:solidFill>
                  <a:schemeClr val="bg1"/>
                </a:solidFill>
                <a:latin typeface="Arial" panose="020B0604020202020204" pitchFamily="34" charset="0"/>
                <a:cs typeface="Arial" panose="020B0604020202020204" pitchFamily="34" charset="0"/>
              </a:rPr>
              <a:t>Right (eastern) wing of the palace, restored during the reconstruction of the palace. </a:t>
            </a:r>
            <a:br>
              <a:rPr lang="en-US" sz="900" dirty="0" smtClean="0">
                <a:solidFill>
                  <a:schemeClr val="bg1"/>
                </a:solidFill>
                <a:latin typeface="Arial" panose="020B0604020202020204" pitchFamily="34" charset="0"/>
                <a:cs typeface="Arial" panose="020B0604020202020204" pitchFamily="34" charset="0"/>
              </a:rPr>
            </a:br>
            <a:r>
              <a:rPr lang="en-US" sz="900" dirty="0" smtClean="0">
                <a:solidFill>
                  <a:schemeClr val="bg1"/>
                </a:solidFill>
                <a:latin typeface="Arial" panose="020B0604020202020204" pitchFamily="34" charset="0"/>
                <a:cs typeface="Arial" panose="020B0604020202020204" pitchFamily="34" charset="0"/>
              </a:rPr>
              <a:t/>
            </a:r>
            <a:br>
              <a:rPr lang="en-US" sz="900" dirty="0" smtClean="0">
                <a:solidFill>
                  <a:schemeClr val="bg1"/>
                </a:solidFill>
                <a:latin typeface="Arial" panose="020B0604020202020204" pitchFamily="34" charset="0"/>
                <a:cs typeface="Arial" panose="020B0604020202020204" pitchFamily="34" charset="0"/>
              </a:rPr>
            </a:br>
            <a:endParaRPr lang="en-US" sz="900" dirty="0" smtClean="0">
              <a:solidFill>
                <a:schemeClr val="bg1"/>
              </a:solidFill>
              <a:latin typeface="Arial" panose="020B0604020202020204" pitchFamily="34" charset="0"/>
              <a:cs typeface="Arial" panose="020B0604020202020204" pitchFamily="34" charset="0"/>
            </a:endParaRPr>
          </a:p>
          <a:p>
            <a:endParaRPr lang="en-US" sz="900" dirty="0" smtClean="0">
              <a:solidFill>
                <a:schemeClr val="bg1"/>
              </a:solidFill>
              <a:latin typeface="Arial" panose="020B0604020202020204" pitchFamily="34" charset="0"/>
              <a:cs typeface="Arial" panose="020B0604020202020204" pitchFamily="34" charset="0"/>
            </a:endParaRPr>
          </a:p>
          <a:p>
            <a:r>
              <a:rPr lang="en-US" sz="900" dirty="0" smtClean="0">
                <a:solidFill>
                  <a:schemeClr val="bg1"/>
                </a:solidFill>
                <a:latin typeface="Arial" panose="020B0604020202020204" pitchFamily="34" charset="0"/>
                <a:cs typeface="Arial" panose="020B0604020202020204" pitchFamily="34" charset="0"/>
              </a:rPr>
              <a:t>			        </a:t>
            </a:r>
            <a:r>
              <a:rPr lang="en-US" sz="800" dirty="0" smtClean="0">
                <a:solidFill>
                  <a:schemeClr val="bg1">
                    <a:lumMod val="50000"/>
                  </a:schemeClr>
                </a:solidFill>
                <a:latin typeface="Arial" panose="020B0604020202020204" pitchFamily="34" charset="0"/>
                <a:cs typeface="Arial" panose="020B0604020202020204" pitchFamily="34" charset="0"/>
              </a:rPr>
              <a:t>Both photos taken by MS, 13 March 2026.</a:t>
            </a:r>
          </a:p>
        </p:txBody>
      </p:sp>
    </p:spTree>
    <p:extLst>
      <p:ext uri="{BB962C8B-B14F-4D97-AF65-F5344CB8AC3E}">
        <p14:creationId xmlns:p14="http://schemas.microsoft.com/office/powerpoint/2010/main" val="10620009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cs-CZ" sz="550" dirty="0">
                <a:solidFill>
                  <a:schemeClr val="tx1">
                    <a:lumMod val="65000"/>
                    <a:lumOff val="35000"/>
                  </a:schemeClr>
                </a:solidFill>
                <a:latin typeface="Arial" panose="020B0604020202020204" pitchFamily="34" charset="0"/>
                <a:cs typeface="Arial" panose="020B0604020202020204" pitchFamily="34" charset="0"/>
              </a:rPr>
              <a:t>Martin Setvák</a:t>
            </a:r>
            <a:r>
              <a:rPr lang="cs-CZ" sz="550">
                <a:solidFill>
                  <a:schemeClr val="tx1">
                    <a:lumMod val="65000"/>
                    <a:lumOff val="35000"/>
                  </a:schemeClr>
                </a:solidFill>
                <a:latin typeface="Arial" panose="020B0604020202020204" pitchFamily="34" charset="0"/>
                <a:cs typeface="Arial" panose="020B0604020202020204" pitchFamily="34" charset="0"/>
              </a:rPr>
              <a:t>, </a:t>
            </a:r>
            <a:r>
              <a:rPr lang="cs-CZ" sz="550" smtClean="0">
                <a:solidFill>
                  <a:schemeClr val="tx1">
                    <a:lumMod val="65000"/>
                    <a:lumOff val="35000"/>
                  </a:schemeClr>
                </a:solidFill>
                <a:latin typeface="Arial" panose="020B0604020202020204" pitchFamily="34" charset="0"/>
                <a:cs typeface="Arial" panose="020B0604020202020204" pitchFamily="34" charset="0"/>
              </a:rPr>
              <a:t>CHMI</a:t>
            </a:r>
            <a:endParaRPr lang="cs-CZ" sz="55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31" y="291356"/>
            <a:ext cx="3478304" cy="3478304"/>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1507" y="2755142"/>
            <a:ext cx="5342953" cy="2179925"/>
          </a:xfrm>
          <a:prstGeom prst="rect">
            <a:avLst/>
          </a:prstGeom>
        </p:spPr>
      </p:pic>
      <p:sp>
        <p:nvSpPr>
          <p:cNvPr id="6" name="TextovéPole 5"/>
          <p:cNvSpPr txBox="1"/>
          <p:nvPr/>
        </p:nvSpPr>
        <p:spPr>
          <a:xfrm>
            <a:off x="434341" y="3772647"/>
            <a:ext cx="2765501" cy="215444"/>
          </a:xfrm>
          <a:prstGeom prst="rect">
            <a:avLst/>
          </a:prstGeom>
          <a:noFill/>
        </p:spPr>
        <p:txBody>
          <a:bodyPr wrap="none" rtlCol="0">
            <a:spAutoFit/>
          </a:bodyPr>
          <a:lstStyle/>
          <a:p>
            <a:r>
              <a:rPr lang="en-US" sz="800" dirty="0" smtClean="0">
                <a:solidFill>
                  <a:schemeClr val="bg1"/>
                </a:solidFill>
                <a:latin typeface="Arial" panose="020B0604020202020204" pitchFamily="34" charset="0"/>
                <a:cs typeface="Arial" panose="020B0604020202020204" pitchFamily="34" charset="0"/>
              </a:rPr>
              <a:t>Detail of the </a:t>
            </a:r>
            <a:r>
              <a:rPr lang="en-US" sz="800" dirty="0">
                <a:solidFill>
                  <a:schemeClr val="bg1"/>
                </a:solidFill>
                <a:latin typeface="Arial" panose="020B0604020202020204" pitchFamily="34" charset="0"/>
                <a:cs typeface="Arial" panose="020B0604020202020204" pitchFamily="34" charset="0"/>
              </a:rPr>
              <a:t>clerestory glazing</a:t>
            </a:r>
            <a:r>
              <a:rPr lang="cs-CZ" sz="800" dirty="0" smtClean="0">
                <a:solidFill>
                  <a:schemeClr val="bg1"/>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a:t>
            </a:r>
            <a:r>
              <a:rPr lang="en-US" sz="800" dirty="0" smtClean="0">
                <a:solidFill>
                  <a:schemeClr val="bg1">
                    <a:lumMod val="50000"/>
                  </a:schemeClr>
                </a:solidFill>
                <a:latin typeface="Arial" panose="020B0604020202020204" pitchFamily="34" charset="0"/>
                <a:cs typeface="Arial" panose="020B0604020202020204" pitchFamily="34" charset="0"/>
              </a:rPr>
              <a:t>March 2026, photo MS)</a:t>
            </a:r>
          </a:p>
        </p:txBody>
      </p:sp>
      <p:sp>
        <p:nvSpPr>
          <p:cNvPr id="7" name="TextovéPole 6"/>
          <p:cNvSpPr txBox="1"/>
          <p:nvPr/>
        </p:nvSpPr>
        <p:spPr>
          <a:xfrm>
            <a:off x="4483869" y="4603548"/>
            <a:ext cx="3813865" cy="353943"/>
          </a:xfrm>
          <a:prstGeom prst="rect">
            <a:avLst/>
          </a:prstGeom>
          <a:noFill/>
        </p:spPr>
        <p:txBody>
          <a:bodyPr wrap="none" rtlCol="0">
            <a:spAutoFit/>
          </a:bodyPr>
          <a:lstStyle/>
          <a:p>
            <a:pPr algn="r"/>
            <a:r>
              <a:rPr lang="en-US" sz="900" dirty="0" smtClean="0">
                <a:latin typeface="Arial" panose="020B0604020202020204" pitchFamily="34" charset="0"/>
                <a:cs typeface="Arial" panose="020B0604020202020204" pitchFamily="34" charset="0"/>
              </a:rPr>
              <a:t>Profile of the roof construction, with details of the clerestory glazing tilt. </a:t>
            </a:r>
            <a:br>
              <a:rPr lang="en-US" sz="900" dirty="0" smtClean="0">
                <a:latin typeface="Arial" panose="020B0604020202020204" pitchFamily="34" charset="0"/>
                <a:cs typeface="Arial" panose="020B0604020202020204" pitchFamily="34" charset="0"/>
              </a:rPr>
            </a:br>
            <a:r>
              <a:rPr lang="en-US" sz="800" dirty="0" smtClean="0">
                <a:solidFill>
                  <a:schemeClr val="bg1">
                    <a:lumMod val="50000"/>
                  </a:schemeClr>
                </a:solidFill>
                <a:latin typeface="Arial" panose="020B0604020202020204" pitchFamily="34" charset="0"/>
                <a:cs typeface="Arial" panose="020B0604020202020204" pitchFamily="34" charset="0"/>
              </a:rPr>
              <a:t>Source: Metrostav (modified)</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en-US" sz="800" dirty="0" smtClean="0">
              <a:solidFill>
                <a:schemeClr val="bg1">
                  <a:lumMod val="50000"/>
                </a:schemeClr>
              </a:solidFill>
              <a:latin typeface="Arial" panose="020B0604020202020204" pitchFamily="34" charset="0"/>
              <a:cs typeface="Arial" panose="020B0604020202020204" pitchFamily="34" charset="0"/>
            </a:endParaRPr>
          </a:p>
        </p:txBody>
      </p:sp>
      <p:pic>
        <p:nvPicPr>
          <p:cNvPr id="8" name="Obráze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1507" y="95624"/>
            <a:ext cx="5002736" cy="2581601"/>
          </a:xfrm>
          <a:prstGeom prst="rect">
            <a:avLst/>
          </a:prstGeom>
        </p:spPr>
      </p:pic>
      <p:sp>
        <p:nvSpPr>
          <p:cNvPr id="9" name="TextovéPole 8"/>
          <p:cNvSpPr txBox="1"/>
          <p:nvPr/>
        </p:nvSpPr>
        <p:spPr>
          <a:xfrm>
            <a:off x="3705413" y="124020"/>
            <a:ext cx="1443024" cy="215444"/>
          </a:xfrm>
          <a:prstGeom prst="rect">
            <a:avLst/>
          </a:prstGeom>
          <a:solidFill>
            <a:schemeClr val="tx1"/>
          </a:solidFill>
        </p:spPr>
        <p:txBody>
          <a:bodyPr wrap="none" rtlCol="0">
            <a:spAutoFit/>
          </a:bodyPr>
          <a:lstStyle/>
          <a:p>
            <a:r>
              <a:rPr lang="en-US" sz="800" dirty="0" smtClean="0">
                <a:solidFill>
                  <a:schemeClr val="bg1"/>
                </a:solidFill>
                <a:latin typeface="Arial" panose="020B0604020202020204" pitchFamily="34" charset="0"/>
                <a:cs typeface="Arial" panose="020B0604020202020204" pitchFamily="34" charset="0"/>
              </a:rPr>
              <a:t>October 2025, source </a:t>
            </a:r>
            <a:r>
              <a:rPr lang="en-US" sz="800" dirty="0" smtClean="0">
                <a:solidFill>
                  <a:schemeClr val="bg1"/>
                </a:solidFill>
                <a:latin typeface="Arial" panose="020B0604020202020204" pitchFamily="34" charset="0"/>
                <a:cs typeface="Arial" panose="020B0604020202020204" pitchFamily="34" charset="0"/>
                <a:hlinkClick r:id="rId5"/>
              </a:rPr>
              <a:t>here</a:t>
            </a:r>
            <a:r>
              <a:rPr lang="en-US" sz="800" dirty="0" smtClean="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150289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en-US" sz="550" dirty="0" smtClean="0">
                <a:solidFill>
                  <a:schemeClr val="tx1">
                    <a:lumMod val="65000"/>
                    <a:lumOff val="35000"/>
                  </a:schemeClr>
                </a:solidFill>
                <a:latin typeface="Arial" panose="020B0604020202020204" pitchFamily="34" charset="0"/>
                <a:cs typeface="Arial" panose="020B0604020202020204" pitchFamily="34" charset="0"/>
              </a:rPr>
              <a:t>Martin Setvák, CHMI</a:t>
            </a:r>
            <a:endParaRPr lang="en-US" sz="55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 name="TextovéPole 1"/>
          <p:cNvSpPr txBox="1"/>
          <p:nvPr/>
        </p:nvSpPr>
        <p:spPr>
          <a:xfrm>
            <a:off x="2537014" y="1819833"/>
            <a:ext cx="3430747" cy="307777"/>
          </a:xfrm>
          <a:prstGeom prst="rect">
            <a:avLst/>
          </a:prstGeom>
          <a:noFill/>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MTG FCI and MSG SEVIRI observations</a:t>
            </a:r>
          </a:p>
        </p:txBody>
      </p:sp>
    </p:spTree>
    <p:extLst>
      <p:ext uri="{BB962C8B-B14F-4D97-AF65-F5344CB8AC3E}">
        <p14:creationId xmlns:p14="http://schemas.microsoft.com/office/powerpoint/2010/main" val="35527520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cs-CZ" sz="550" dirty="0">
                <a:solidFill>
                  <a:schemeClr val="tx1">
                    <a:lumMod val="65000"/>
                    <a:lumOff val="35000"/>
                  </a:schemeClr>
                </a:solidFill>
                <a:latin typeface="Arial" panose="020B0604020202020204" pitchFamily="34" charset="0"/>
                <a:cs typeface="Arial" panose="020B0604020202020204" pitchFamily="34" charset="0"/>
              </a:rPr>
              <a:t>Martin Setvák</a:t>
            </a:r>
            <a:r>
              <a:rPr lang="cs-CZ" sz="550">
                <a:solidFill>
                  <a:schemeClr val="tx1">
                    <a:lumMod val="65000"/>
                    <a:lumOff val="35000"/>
                  </a:schemeClr>
                </a:solidFill>
                <a:latin typeface="Arial" panose="020B0604020202020204" pitchFamily="34" charset="0"/>
                <a:cs typeface="Arial" panose="020B0604020202020204" pitchFamily="34" charset="0"/>
              </a:rPr>
              <a:t>, </a:t>
            </a:r>
            <a:r>
              <a:rPr lang="cs-CZ" sz="550" smtClean="0">
                <a:solidFill>
                  <a:schemeClr val="tx1">
                    <a:lumMod val="65000"/>
                    <a:lumOff val="35000"/>
                  </a:schemeClr>
                </a:solidFill>
                <a:latin typeface="Arial" panose="020B0604020202020204" pitchFamily="34" charset="0"/>
                <a:cs typeface="Arial" panose="020B0604020202020204" pitchFamily="34" charset="0"/>
              </a:rPr>
              <a:t>CHMI</a:t>
            </a:r>
            <a:endParaRPr lang="cs-CZ" sz="55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226" y="349621"/>
            <a:ext cx="3864467" cy="3303497"/>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6591" y="676841"/>
            <a:ext cx="5649045" cy="3208142"/>
          </a:xfrm>
          <a:prstGeom prst="rect">
            <a:avLst/>
          </a:prstGeom>
        </p:spPr>
      </p:pic>
      <p:sp>
        <p:nvSpPr>
          <p:cNvPr id="6" name="TextovéPole 5"/>
          <p:cNvSpPr txBox="1"/>
          <p:nvPr/>
        </p:nvSpPr>
        <p:spPr>
          <a:xfrm>
            <a:off x="4150674" y="277876"/>
            <a:ext cx="4770858" cy="246221"/>
          </a:xfrm>
          <a:prstGeom prst="rect">
            <a:avLst/>
          </a:prstGeom>
          <a:noFill/>
        </p:spPr>
        <p:txBody>
          <a:bodyPr wrap="none" rtlCol="0">
            <a:spAutoFit/>
          </a:bodyPr>
          <a:lstStyle/>
          <a:p>
            <a:r>
              <a:rPr lang="en-US" sz="1000" dirty="0" smtClean="0">
                <a:solidFill>
                  <a:schemeClr val="bg1"/>
                </a:solidFill>
                <a:latin typeface="Arial" panose="020B0604020202020204" pitchFamily="34" charset="0"/>
                <a:cs typeface="Arial" panose="020B0604020202020204" pitchFamily="34" charset="0"/>
              </a:rPr>
              <a:t>The glint is reflected by the clerestory glazing on the side of the roof, not at its top!</a:t>
            </a:r>
          </a:p>
        </p:txBody>
      </p:sp>
      <p:sp>
        <p:nvSpPr>
          <p:cNvPr id="7" name="TextovéPole 6"/>
          <p:cNvSpPr txBox="1"/>
          <p:nvPr/>
        </p:nvSpPr>
        <p:spPr>
          <a:xfrm>
            <a:off x="959718" y="3683002"/>
            <a:ext cx="1580882" cy="215444"/>
          </a:xfrm>
          <a:prstGeom prst="rect">
            <a:avLst/>
          </a:prstGeom>
          <a:noFill/>
        </p:spPr>
        <p:txBody>
          <a:bodyPr wrap="none" rtlCol="0">
            <a:spAutoFit/>
          </a:bodyPr>
          <a:lstStyle/>
          <a:p>
            <a:r>
              <a:rPr lang="cs-CZ" sz="800">
                <a:solidFill>
                  <a:schemeClr val="bg1">
                    <a:lumMod val="50000"/>
                  </a:schemeClr>
                </a:solidFill>
                <a:latin typeface="Arial" panose="020B0604020202020204" pitchFamily="34" charset="0"/>
                <a:cs typeface="Arial" panose="020B0604020202020204" pitchFamily="34" charset="0"/>
              </a:rPr>
              <a:t>P</a:t>
            </a:r>
            <a:r>
              <a:rPr lang="en-US" sz="800" smtClean="0">
                <a:solidFill>
                  <a:schemeClr val="bg1">
                    <a:lumMod val="50000"/>
                  </a:schemeClr>
                </a:solidFill>
                <a:latin typeface="Arial" panose="020B0604020202020204" pitchFamily="34" charset="0"/>
                <a:cs typeface="Arial" panose="020B0604020202020204" pitchFamily="34" charset="0"/>
              </a:rPr>
              <a:t>hoto </a:t>
            </a:r>
            <a:r>
              <a:rPr lang="cs-CZ" sz="800" smtClean="0">
                <a:solidFill>
                  <a:schemeClr val="bg1">
                    <a:lumMod val="50000"/>
                  </a:schemeClr>
                </a:solidFill>
                <a:latin typeface="Arial" panose="020B0604020202020204" pitchFamily="34" charset="0"/>
                <a:cs typeface="Arial" panose="020B0604020202020204" pitchFamily="34" charset="0"/>
              </a:rPr>
              <a:t>Metrostav, 01 July 2025</a:t>
            </a:r>
            <a:endParaRPr lang="en-US" sz="800" dirty="0" smtClean="0">
              <a:solidFill>
                <a:schemeClr val="bg1">
                  <a:lumMod val="50000"/>
                </a:schemeClr>
              </a:solidFill>
              <a:latin typeface="Arial" panose="020B0604020202020204" pitchFamily="34" charset="0"/>
              <a:cs typeface="Arial" panose="020B0604020202020204" pitchFamily="34" charset="0"/>
            </a:endParaRPr>
          </a:p>
        </p:txBody>
      </p:sp>
      <p:sp>
        <p:nvSpPr>
          <p:cNvPr id="8" name="TextovéPole 7"/>
          <p:cNvSpPr txBox="1"/>
          <p:nvPr/>
        </p:nvSpPr>
        <p:spPr>
          <a:xfrm>
            <a:off x="4935603" y="3880225"/>
            <a:ext cx="2686954" cy="215444"/>
          </a:xfrm>
          <a:prstGeom prst="rect">
            <a:avLst/>
          </a:prstGeom>
          <a:noFill/>
        </p:spPr>
        <p:txBody>
          <a:bodyPr wrap="none" rtlCol="0">
            <a:spAutoFit/>
          </a:bodyPr>
          <a:lstStyle/>
          <a:p>
            <a:r>
              <a:rPr lang="cs-CZ" sz="800">
                <a:solidFill>
                  <a:schemeClr val="bg1">
                    <a:lumMod val="50000"/>
                  </a:schemeClr>
                </a:solidFill>
                <a:latin typeface="Arial" panose="020B0604020202020204" pitchFamily="34" charset="0"/>
                <a:cs typeface="Arial" panose="020B0604020202020204" pitchFamily="34" charset="0"/>
              </a:rPr>
              <a:t>P</a:t>
            </a:r>
            <a:r>
              <a:rPr lang="en-US" sz="800" smtClean="0">
                <a:solidFill>
                  <a:schemeClr val="bg1">
                    <a:lumMod val="50000"/>
                  </a:schemeClr>
                </a:solidFill>
                <a:latin typeface="Arial" panose="020B0604020202020204" pitchFamily="34" charset="0"/>
                <a:cs typeface="Arial" panose="020B0604020202020204" pitchFamily="34" charset="0"/>
              </a:rPr>
              <a:t>hoto </a:t>
            </a:r>
            <a:r>
              <a:rPr lang="cs-CZ" sz="800" smtClean="0">
                <a:solidFill>
                  <a:schemeClr val="bg1">
                    <a:lumMod val="50000"/>
                  </a:schemeClr>
                </a:solidFill>
                <a:latin typeface="Arial" panose="020B0604020202020204" pitchFamily="34" charset="0"/>
                <a:cs typeface="Arial" panose="020B0604020202020204" pitchFamily="34" charset="0"/>
              </a:rPr>
              <a:t>Novinky.cz,  26 March 2025 (source photo </a:t>
            </a:r>
            <a:r>
              <a:rPr lang="cs-CZ" sz="800" smtClean="0">
                <a:solidFill>
                  <a:schemeClr val="bg1">
                    <a:lumMod val="50000"/>
                  </a:schemeClr>
                </a:solidFill>
                <a:latin typeface="Arial" panose="020B0604020202020204" pitchFamily="34" charset="0"/>
                <a:cs typeface="Arial" panose="020B0604020202020204" pitchFamily="34" charset="0"/>
                <a:hlinkClick r:id="rId4"/>
              </a:rPr>
              <a:t>here</a:t>
            </a:r>
            <a:r>
              <a:rPr lang="cs-CZ" sz="800" smtClean="0">
                <a:solidFill>
                  <a:schemeClr val="bg1">
                    <a:lumMod val="50000"/>
                  </a:schemeClr>
                </a:solidFill>
                <a:latin typeface="Arial" panose="020B0604020202020204" pitchFamily="34" charset="0"/>
                <a:cs typeface="Arial" panose="020B0604020202020204" pitchFamily="34" charset="0"/>
              </a:rPr>
              <a:t>)</a:t>
            </a:r>
            <a:endParaRPr lang="en-US" sz="800" dirty="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75377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cs-CZ" sz="550" dirty="0">
                <a:solidFill>
                  <a:schemeClr val="tx1">
                    <a:lumMod val="65000"/>
                    <a:lumOff val="35000"/>
                  </a:schemeClr>
                </a:solidFill>
                <a:latin typeface="Arial" panose="020B0604020202020204" pitchFamily="34" charset="0"/>
                <a:cs typeface="Arial" panose="020B0604020202020204" pitchFamily="34" charset="0"/>
              </a:rPr>
              <a:t>Martin Setvák</a:t>
            </a:r>
            <a:r>
              <a:rPr lang="cs-CZ" sz="550">
                <a:solidFill>
                  <a:schemeClr val="tx1">
                    <a:lumMod val="65000"/>
                    <a:lumOff val="35000"/>
                  </a:schemeClr>
                </a:solidFill>
                <a:latin typeface="Arial" panose="020B0604020202020204" pitchFamily="34" charset="0"/>
                <a:cs typeface="Arial" panose="020B0604020202020204" pitchFamily="34" charset="0"/>
              </a:rPr>
              <a:t>, </a:t>
            </a:r>
            <a:r>
              <a:rPr lang="cs-CZ" sz="550" smtClean="0">
                <a:solidFill>
                  <a:schemeClr val="tx1">
                    <a:lumMod val="65000"/>
                    <a:lumOff val="35000"/>
                  </a:schemeClr>
                </a:solidFill>
                <a:latin typeface="Arial" panose="020B0604020202020204" pitchFamily="34" charset="0"/>
                <a:cs typeface="Arial" panose="020B0604020202020204" pitchFamily="34" charset="0"/>
              </a:rPr>
              <a:t>CHMI</a:t>
            </a:r>
            <a:endParaRPr lang="cs-CZ" sz="55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 name="TextovéPole 1"/>
          <p:cNvSpPr txBox="1"/>
          <p:nvPr/>
        </p:nvSpPr>
        <p:spPr>
          <a:xfrm>
            <a:off x="1461239" y="1819833"/>
            <a:ext cx="5434501" cy="307777"/>
          </a:xfrm>
          <a:prstGeom prst="rect">
            <a:avLst/>
          </a:prstGeom>
          <a:noFill/>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More accurate computations of orientation of the reflecting surface</a:t>
            </a:r>
          </a:p>
        </p:txBody>
      </p:sp>
    </p:spTree>
    <p:extLst>
      <p:ext uri="{BB962C8B-B14F-4D97-AF65-F5344CB8AC3E}">
        <p14:creationId xmlns:p14="http://schemas.microsoft.com/office/powerpoint/2010/main" val="7112058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cs-CZ" sz="550" dirty="0">
                <a:solidFill>
                  <a:schemeClr val="tx1">
                    <a:lumMod val="65000"/>
                    <a:lumOff val="35000"/>
                  </a:schemeClr>
                </a:solidFill>
                <a:latin typeface="Arial" panose="020B0604020202020204" pitchFamily="34" charset="0"/>
                <a:cs typeface="Arial" panose="020B0604020202020204" pitchFamily="34" charset="0"/>
              </a:rPr>
              <a:t>Martin Setvák</a:t>
            </a:r>
            <a:r>
              <a:rPr lang="cs-CZ" sz="550">
                <a:solidFill>
                  <a:schemeClr val="tx1">
                    <a:lumMod val="65000"/>
                    <a:lumOff val="35000"/>
                  </a:schemeClr>
                </a:solidFill>
                <a:latin typeface="Arial" panose="020B0604020202020204" pitchFamily="34" charset="0"/>
                <a:cs typeface="Arial" panose="020B0604020202020204" pitchFamily="34" charset="0"/>
              </a:rPr>
              <a:t>, </a:t>
            </a:r>
            <a:r>
              <a:rPr lang="cs-CZ" sz="550" smtClean="0">
                <a:solidFill>
                  <a:schemeClr val="tx1">
                    <a:lumMod val="65000"/>
                    <a:lumOff val="35000"/>
                  </a:schemeClr>
                </a:solidFill>
                <a:latin typeface="Arial" panose="020B0604020202020204" pitchFamily="34" charset="0"/>
                <a:cs typeface="Arial" panose="020B0604020202020204" pitchFamily="34" charset="0"/>
              </a:rPr>
              <a:t>CHMI</a:t>
            </a:r>
            <a:endParaRPr lang="cs-CZ" sz="55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6" name="TextovéPole 5"/>
          <p:cNvSpPr txBox="1"/>
          <p:nvPr/>
        </p:nvSpPr>
        <p:spPr>
          <a:xfrm>
            <a:off x="1034826" y="619249"/>
            <a:ext cx="7074456" cy="2985433"/>
          </a:xfrm>
          <a:prstGeom prst="rect">
            <a:avLst/>
          </a:prstGeom>
          <a:noFill/>
        </p:spPr>
        <p:txBody>
          <a:bodyPr wrap="square" rtlCol="0">
            <a:spAutoFit/>
          </a:bodyPr>
          <a:lstStyle/>
          <a:p>
            <a:pPr algn="just"/>
            <a:r>
              <a:rPr lang="en-US" sz="1000" dirty="0" smtClean="0">
                <a:solidFill>
                  <a:schemeClr val="bg1"/>
                </a:solidFill>
                <a:latin typeface="Arial" panose="020B0604020202020204" pitchFamily="34" charset="0"/>
                <a:cs typeface="Arial" panose="020B0604020202020204" pitchFamily="34" charset="0"/>
              </a:rPr>
              <a:t>Further refinement of the reflecting surface parameters was achieved by instructing AI (ChatGPT 5.3, paid version) to use more accurate models for computation of the Sun position, and namely for computation of precise position of both satellites (Meteosat-12 and Meteosat-11) at time of the glint. Detailed orbit ephemerides (obtained </a:t>
            </a:r>
            <a:r>
              <a:rPr lang="en-US" sz="1000" dirty="0" smtClean="0">
                <a:solidFill>
                  <a:schemeClr val="bg1"/>
                </a:solidFill>
                <a:latin typeface="Arial" panose="020B0604020202020204" pitchFamily="34" charset="0"/>
                <a:cs typeface="Arial" panose="020B0604020202020204" pitchFamily="34" charset="0"/>
                <a:hlinkClick r:id="rId2"/>
              </a:rPr>
              <a:t>here</a:t>
            </a:r>
            <a:r>
              <a:rPr lang="en-US" sz="1000" dirty="0" smtClean="0">
                <a:solidFill>
                  <a:schemeClr val="bg1"/>
                </a:solidFill>
                <a:latin typeface="Arial" panose="020B0604020202020204" pitchFamily="34" charset="0"/>
                <a:cs typeface="Arial" panose="020B0604020202020204" pitchFamily="34" charset="0"/>
              </a:rPr>
              <a:t>) were used to avoid daily motion of the satellites around their nominal positions. Also, exact location of the reflecting surface (defined as middle part of the Industrial Palace) was used at this step.</a:t>
            </a:r>
          </a:p>
          <a:p>
            <a:pPr algn="just"/>
            <a:endParaRPr lang="en-US" sz="1000" dirty="0" smtClean="0">
              <a:solidFill>
                <a:schemeClr val="bg1"/>
              </a:solidFill>
              <a:latin typeface="Arial" panose="020B0604020202020204" pitchFamily="34" charset="0"/>
              <a:cs typeface="Arial" panose="020B0604020202020204" pitchFamily="34" charset="0"/>
            </a:endParaRPr>
          </a:p>
          <a:p>
            <a:pPr marL="360363" lvl="1" indent="-179388">
              <a:buFont typeface="Arial" panose="020B0604020202020204" pitchFamily="34" charset="0"/>
              <a:buChar char="•"/>
            </a:pPr>
            <a:r>
              <a:rPr lang="en-US" sz="1000" dirty="0" smtClean="0">
                <a:solidFill>
                  <a:schemeClr val="bg1"/>
                </a:solidFill>
                <a:latin typeface="Arial" panose="020B0604020202020204" pitchFamily="34" charset="0"/>
                <a:cs typeface="Arial" panose="020B0604020202020204" pitchFamily="34" charset="0"/>
              </a:rPr>
              <a:t>Solar position: NREL SPA / VSOP87-based astronomy</a:t>
            </a:r>
          </a:p>
          <a:p>
            <a:pPr marL="360363" lvl="1" indent="-179388">
              <a:buFont typeface="Arial" panose="020B0604020202020204" pitchFamily="34" charset="0"/>
              <a:buChar char="•"/>
            </a:pPr>
            <a:endParaRPr lang="en-US" sz="400" dirty="0" smtClean="0">
              <a:solidFill>
                <a:schemeClr val="bg1"/>
              </a:solidFill>
              <a:latin typeface="Arial" panose="020B0604020202020204" pitchFamily="34" charset="0"/>
              <a:cs typeface="Arial" panose="020B0604020202020204" pitchFamily="34" charset="0"/>
            </a:endParaRPr>
          </a:p>
          <a:p>
            <a:pPr marL="360363" lvl="1" indent="-179388">
              <a:buFont typeface="Arial" panose="020B0604020202020204" pitchFamily="34" charset="0"/>
              <a:buChar char="•"/>
            </a:pPr>
            <a:r>
              <a:rPr lang="en-US" sz="1000" dirty="0" smtClean="0">
                <a:solidFill>
                  <a:schemeClr val="bg1"/>
                </a:solidFill>
                <a:latin typeface="Arial" panose="020B0604020202020204" pitchFamily="34" charset="0"/>
                <a:cs typeface="Arial" panose="020B0604020202020204" pitchFamily="34" charset="0"/>
              </a:rPr>
              <a:t>Satellite position: derived from operational geostationary ephemerides (including station-keeping deviations </a:t>
            </a:r>
            <a:br>
              <a:rPr lang="en-US" sz="1000" dirty="0" smtClean="0">
                <a:solidFill>
                  <a:schemeClr val="bg1"/>
                </a:solidFill>
                <a:latin typeface="Arial" panose="020B0604020202020204" pitchFamily="34" charset="0"/>
                <a:cs typeface="Arial" panose="020B0604020202020204" pitchFamily="34" charset="0"/>
              </a:rPr>
            </a:br>
            <a:r>
              <a:rPr lang="en-US" sz="1000" dirty="0" smtClean="0">
                <a:solidFill>
                  <a:schemeClr val="bg1"/>
                </a:solidFill>
                <a:latin typeface="Arial" panose="020B0604020202020204" pitchFamily="34" charset="0"/>
                <a:cs typeface="Arial" panose="020B0604020202020204" pitchFamily="34" charset="0"/>
              </a:rPr>
              <a:t>and capturing north–south and east–west librations)</a:t>
            </a:r>
          </a:p>
          <a:p>
            <a:pPr marL="360363" lvl="1" indent="-179388">
              <a:buFont typeface="Arial" panose="020B0604020202020204" pitchFamily="34" charset="0"/>
              <a:buChar char="•"/>
            </a:pPr>
            <a:endParaRPr lang="en-US" sz="400" dirty="0" smtClean="0">
              <a:solidFill>
                <a:schemeClr val="bg1"/>
              </a:solidFill>
              <a:latin typeface="Arial" panose="020B0604020202020204" pitchFamily="34" charset="0"/>
              <a:cs typeface="Arial" panose="020B0604020202020204" pitchFamily="34" charset="0"/>
            </a:endParaRPr>
          </a:p>
          <a:p>
            <a:pPr marL="360363" lvl="1" indent="-179388">
              <a:buFont typeface="Arial" panose="020B0604020202020204" pitchFamily="34" charset="0"/>
              <a:buChar char="•"/>
            </a:pPr>
            <a:r>
              <a:rPr lang="en-US" sz="1000" dirty="0" smtClean="0">
                <a:solidFill>
                  <a:schemeClr val="bg1"/>
                </a:solidFill>
                <a:latin typeface="Arial" panose="020B0604020202020204" pitchFamily="34" charset="0"/>
                <a:cs typeface="Arial" panose="020B0604020202020204" pitchFamily="34" charset="0"/>
              </a:rPr>
              <a:t>Geometry: topocentric transformation (geodetic coordinates → </a:t>
            </a:r>
            <a:r>
              <a:rPr lang="en-US" sz="1000" dirty="0">
                <a:solidFill>
                  <a:schemeClr val="bg1"/>
                </a:solidFill>
                <a:latin typeface="Arial" panose="020B0604020202020204" pitchFamily="34" charset="0"/>
                <a:cs typeface="Arial" panose="020B0604020202020204" pitchFamily="34" charset="0"/>
              </a:rPr>
              <a:t>ECEF </a:t>
            </a:r>
            <a:r>
              <a:rPr lang="en-US" sz="900" dirty="0">
                <a:solidFill>
                  <a:schemeClr val="bg1"/>
                </a:solidFill>
                <a:latin typeface="Arial" panose="020B0604020202020204" pitchFamily="34" charset="0"/>
                <a:cs typeface="Arial" panose="020B0604020202020204" pitchFamily="34" charset="0"/>
              </a:rPr>
              <a:t>(Earth-centered, Earth-fixed)</a:t>
            </a:r>
            <a:r>
              <a:rPr lang="en-US" sz="1000" dirty="0">
                <a:solidFill>
                  <a:schemeClr val="bg1"/>
                </a:solidFill>
                <a:latin typeface="Arial" panose="020B0604020202020204" pitchFamily="34" charset="0"/>
                <a:cs typeface="Arial" panose="020B0604020202020204" pitchFamily="34" charset="0"/>
              </a:rPr>
              <a:t>, </a:t>
            </a:r>
            <a:r>
              <a:rPr lang="en-US" sz="1000" dirty="0" smtClean="0">
                <a:solidFill>
                  <a:schemeClr val="bg1"/>
                </a:solidFill>
                <a:latin typeface="Arial" panose="020B0604020202020204" pitchFamily="34" charset="0"/>
                <a:cs typeface="Arial" panose="020B0604020202020204" pitchFamily="34" charset="0"/>
              </a:rPr>
              <a:t/>
            </a:r>
            <a:br>
              <a:rPr lang="en-US" sz="1000" dirty="0" smtClean="0">
                <a:solidFill>
                  <a:schemeClr val="bg1"/>
                </a:solidFill>
                <a:latin typeface="Arial" panose="020B0604020202020204" pitchFamily="34" charset="0"/>
                <a:cs typeface="Arial" panose="020B0604020202020204" pitchFamily="34" charset="0"/>
              </a:rPr>
            </a:br>
            <a:r>
              <a:rPr lang="en-US" sz="1000" dirty="0" smtClean="0">
                <a:solidFill>
                  <a:schemeClr val="bg1"/>
                </a:solidFill>
                <a:latin typeface="Arial" panose="020B0604020202020204" pitchFamily="34" charset="0"/>
                <a:cs typeface="Arial" panose="020B0604020202020204" pitchFamily="34" charset="0"/>
              </a:rPr>
              <a:t>ECEF → topocentric horizontal system (Azimuth / Elevation)), WGS84 ellipsoid </a:t>
            </a:r>
          </a:p>
          <a:p>
            <a:pPr marL="360363" lvl="1" indent="-179388">
              <a:buFont typeface="Arial" panose="020B0604020202020204" pitchFamily="34" charset="0"/>
              <a:buChar char="•"/>
            </a:pPr>
            <a:endParaRPr lang="en-US" sz="400" dirty="0" smtClean="0">
              <a:solidFill>
                <a:schemeClr val="bg1"/>
              </a:solidFill>
              <a:latin typeface="Arial" panose="020B0604020202020204" pitchFamily="34" charset="0"/>
              <a:cs typeface="Arial" panose="020B0604020202020204" pitchFamily="34" charset="0"/>
            </a:endParaRPr>
          </a:p>
          <a:p>
            <a:pPr marL="360363" lvl="1" indent="-179388">
              <a:buFont typeface="Arial" panose="020B0604020202020204" pitchFamily="34" charset="0"/>
              <a:buChar char="•"/>
            </a:pPr>
            <a:r>
              <a:rPr lang="en-US" sz="1000" dirty="0" smtClean="0">
                <a:solidFill>
                  <a:schemeClr val="bg1"/>
                </a:solidFill>
                <a:latin typeface="Arial" panose="020B0604020202020204" pitchFamily="34" charset="0"/>
                <a:cs typeface="Arial" panose="020B0604020202020204" pitchFamily="34" charset="0"/>
              </a:rPr>
              <a:t>Reflection: specular reflection (vector bisector)</a:t>
            </a:r>
          </a:p>
          <a:p>
            <a:pPr algn="just"/>
            <a:endParaRPr lang="en-US" sz="1000" dirty="0" smtClean="0">
              <a:solidFill>
                <a:schemeClr val="bg1"/>
              </a:solidFill>
              <a:latin typeface="Arial" panose="020B0604020202020204" pitchFamily="34" charset="0"/>
              <a:cs typeface="Arial" panose="020B0604020202020204" pitchFamily="34" charset="0"/>
            </a:endParaRPr>
          </a:p>
          <a:p>
            <a:pPr algn="just"/>
            <a:r>
              <a:rPr lang="en-US" sz="1000" dirty="0" smtClean="0">
                <a:solidFill>
                  <a:schemeClr val="bg1"/>
                </a:solidFill>
                <a:latin typeface="Arial" panose="020B0604020202020204" pitchFamily="34" charset="0"/>
                <a:cs typeface="Arial" panose="020B0604020202020204" pitchFamily="34" charset="0"/>
              </a:rPr>
              <a:t>Exact instrument sampling time of the area (not the image header time) was used as time of the glint.</a:t>
            </a:r>
          </a:p>
          <a:p>
            <a:pPr algn="just"/>
            <a:endParaRPr lang="en-US" sz="1000" dirty="0" smtClean="0">
              <a:solidFill>
                <a:schemeClr val="bg1"/>
              </a:solidFill>
              <a:latin typeface="Arial" panose="020B0604020202020204" pitchFamily="34" charset="0"/>
              <a:cs typeface="Arial" panose="020B0604020202020204" pitchFamily="34" charset="0"/>
            </a:endParaRPr>
          </a:p>
          <a:p>
            <a:pPr algn="just"/>
            <a:r>
              <a:rPr lang="en-US" sz="1000" dirty="0" smtClean="0">
                <a:solidFill>
                  <a:schemeClr val="bg1"/>
                </a:solidFill>
                <a:latin typeface="Arial" panose="020B0604020202020204" pitchFamily="34" charset="0"/>
                <a:cs typeface="Arial" panose="020B0604020202020204" pitchFamily="34" charset="0"/>
              </a:rPr>
              <a:t>Verification of accuracy of </a:t>
            </a:r>
            <a:r>
              <a:rPr lang="en-US" sz="1000" dirty="0">
                <a:solidFill>
                  <a:schemeClr val="bg1"/>
                </a:solidFill>
                <a:latin typeface="Arial" panose="020B0604020202020204" pitchFamily="34" charset="0"/>
                <a:cs typeface="Arial" panose="020B0604020202020204" pitchFamily="34" charset="0"/>
              </a:rPr>
              <a:t>the computations (interim </a:t>
            </a:r>
            <a:r>
              <a:rPr lang="en-US" sz="1000" dirty="0" smtClean="0">
                <a:solidFill>
                  <a:schemeClr val="bg1"/>
                </a:solidFill>
                <a:latin typeface="Arial" panose="020B0604020202020204" pitchFamily="34" charset="0"/>
                <a:cs typeface="Arial" panose="020B0604020202020204" pitchFamily="34" charset="0"/>
              </a:rPr>
              <a:t>result</a:t>
            </a:r>
            <a:r>
              <a:rPr lang="cs-CZ" sz="1000" dirty="0" smtClean="0">
                <a:solidFill>
                  <a:schemeClr val="bg1"/>
                </a:solidFill>
                <a:latin typeface="Arial" panose="020B0604020202020204" pitchFamily="34" charset="0"/>
                <a:cs typeface="Arial" panose="020B0604020202020204" pitchFamily="34" charset="0"/>
              </a:rPr>
              <a:t>s</a:t>
            </a:r>
            <a:r>
              <a:rPr lang="en-US" sz="1000" dirty="0" smtClean="0">
                <a:solidFill>
                  <a:schemeClr val="bg1"/>
                </a:solidFill>
                <a:latin typeface="Arial" panose="020B0604020202020204" pitchFamily="34" charset="0"/>
                <a:cs typeface="Arial" panose="020B0604020202020204" pitchFamily="34" charset="0"/>
              </a:rPr>
              <a:t>) was done by comparing position</a:t>
            </a:r>
            <a:r>
              <a:rPr lang="cs-CZ" sz="1000" dirty="0" smtClean="0">
                <a:solidFill>
                  <a:schemeClr val="bg1"/>
                </a:solidFill>
                <a:latin typeface="Arial" panose="020B0604020202020204" pitchFamily="34" charset="0"/>
                <a:cs typeface="Arial" panose="020B0604020202020204" pitchFamily="34" charset="0"/>
              </a:rPr>
              <a:t>s</a:t>
            </a:r>
            <a:r>
              <a:rPr lang="en-US" sz="1000" dirty="0" smtClean="0">
                <a:solidFill>
                  <a:schemeClr val="bg1"/>
                </a:solidFill>
                <a:latin typeface="Arial" panose="020B0604020202020204" pitchFamily="34" charset="0"/>
                <a:cs typeface="Arial" panose="020B0604020202020204" pitchFamily="34" charset="0"/>
              </a:rPr>
              <a:t> of</a:t>
            </a:r>
            <a:r>
              <a:rPr lang="cs-CZ" sz="1000" dirty="0" smtClean="0">
                <a:solidFill>
                  <a:schemeClr val="bg1"/>
                </a:solidFill>
                <a:latin typeface="Arial" panose="020B0604020202020204" pitchFamily="34" charset="0"/>
                <a:cs typeface="Arial" panose="020B0604020202020204" pitchFamily="34" charset="0"/>
              </a:rPr>
              <a:t> </a:t>
            </a:r>
            <a:r>
              <a:rPr lang="en-US" sz="1000" dirty="0" smtClean="0">
                <a:solidFill>
                  <a:schemeClr val="bg1"/>
                </a:solidFill>
                <a:latin typeface="Arial" panose="020B0604020202020204" pitchFamily="34" charset="0"/>
                <a:cs typeface="Arial" panose="020B0604020202020204" pitchFamily="34" charset="0"/>
              </a:rPr>
              <a:t>the Sun and the satellites against values obtained for the given time and location from </a:t>
            </a:r>
            <a:r>
              <a:rPr lang="en-US" sz="1000" dirty="0" smtClean="0">
                <a:solidFill>
                  <a:schemeClr val="bg1"/>
                </a:solidFill>
                <a:latin typeface="Arial" panose="020B0604020202020204" pitchFamily="34" charset="0"/>
                <a:cs typeface="Arial" panose="020B0604020202020204" pitchFamily="34" charset="0"/>
                <a:hlinkClick r:id="rId3"/>
              </a:rPr>
              <a:t>Stellarium</a:t>
            </a:r>
            <a:r>
              <a:rPr lang="en-US" sz="1000" dirty="0" smtClean="0">
                <a:solidFill>
                  <a:schemeClr val="bg1"/>
                </a:solidFill>
                <a:latin typeface="Arial" panose="020B0604020202020204" pitchFamily="34" charset="0"/>
                <a:cs typeface="Arial" panose="020B0604020202020204" pitchFamily="34" charset="0"/>
              </a:rPr>
              <a:t> software. </a:t>
            </a:r>
          </a:p>
        </p:txBody>
      </p:sp>
    </p:spTree>
    <p:extLst>
      <p:ext uri="{BB962C8B-B14F-4D97-AF65-F5344CB8AC3E}">
        <p14:creationId xmlns:p14="http://schemas.microsoft.com/office/powerpoint/2010/main" val="37479598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cs-CZ" sz="550" dirty="0">
                <a:solidFill>
                  <a:schemeClr val="tx1">
                    <a:lumMod val="65000"/>
                    <a:lumOff val="35000"/>
                  </a:schemeClr>
                </a:solidFill>
                <a:latin typeface="Arial" panose="020B0604020202020204" pitchFamily="34" charset="0"/>
                <a:cs typeface="Arial" panose="020B0604020202020204" pitchFamily="34" charset="0"/>
              </a:rPr>
              <a:t>Martin Setvák</a:t>
            </a:r>
            <a:r>
              <a:rPr lang="cs-CZ" sz="550">
                <a:solidFill>
                  <a:schemeClr val="tx1">
                    <a:lumMod val="65000"/>
                    <a:lumOff val="35000"/>
                  </a:schemeClr>
                </a:solidFill>
                <a:latin typeface="Arial" panose="020B0604020202020204" pitchFamily="34" charset="0"/>
                <a:cs typeface="Arial" panose="020B0604020202020204" pitchFamily="34" charset="0"/>
              </a:rPr>
              <a:t>, </a:t>
            </a:r>
            <a:r>
              <a:rPr lang="cs-CZ" sz="550" smtClean="0">
                <a:solidFill>
                  <a:schemeClr val="tx1">
                    <a:lumMod val="65000"/>
                    <a:lumOff val="35000"/>
                  </a:schemeClr>
                </a:solidFill>
                <a:latin typeface="Arial" panose="020B0604020202020204" pitchFamily="34" charset="0"/>
                <a:cs typeface="Arial" panose="020B0604020202020204" pitchFamily="34" charset="0"/>
              </a:rPr>
              <a:t>CHMI</a:t>
            </a:r>
            <a:endParaRPr lang="cs-CZ" sz="55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 name="TextovéPole 1"/>
          <p:cNvSpPr txBox="1"/>
          <p:nvPr/>
        </p:nvSpPr>
        <p:spPr>
          <a:xfrm>
            <a:off x="396413" y="132139"/>
            <a:ext cx="3132589" cy="4801314"/>
          </a:xfrm>
          <a:prstGeom prst="rect">
            <a:avLst/>
          </a:prstGeom>
          <a:noFill/>
        </p:spPr>
        <p:txBody>
          <a:bodyPr wrap="none" rtlCol="0">
            <a:spAutoFit/>
          </a:bodyPr>
          <a:lstStyle/>
          <a:p>
            <a:r>
              <a:rPr lang="en-US" sz="700" noProof="1" smtClean="0">
                <a:solidFill>
                  <a:schemeClr val="bg1"/>
                </a:solidFill>
                <a:latin typeface="Arial" panose="020B0604020202020204" pitchFamily="34" charset="0"/>
                <a:cs typeface="Arial" panose="020B0604020202020204" pitchFamily="34" charset="0"/>
              </a:rPr>
              <a:t>Current orbit details for </a:t>
            </a:r>
            <a:r>
              <a:rPr lang="en-US" sz="700" b="1" noProof="1" smtClean="0">
                <a:solidFill>
                  <a:schemeClr val="bg1"/>
                </a:solidFill>
                <a:latin typeface="Arial" panose="020B0604020202020204" pitchFamily="34" charset="0"/>
                <a:cs typeface="Arial" panose="020B0604020202020204" pitchFamily="34" charset="0"/>
              </a:rPr>
              <a:t>Meteosat-12 (MTG-I1)</a:t>
            </a:r>
          </a:p>
          <a:p>
            <a:r>
              <a:rPr lang="en-US" sz="700" noProof="1" smtClean="0">
                <a:solidFill>
                  <a:schemeClr val="bg1"/>
                </a:solidFill>
                <a:latin typeface="Arial" panose="020B0604020202020204" pitchFamily="34" charset="0"/>
                <a:cs typeface="Arial" panose="020B0604020202020204" pitchFamily="34" charset="0"/>
              </a:rPr>
              <a:t>Last update: 9/3/2026, day: 68</a:t>
            </a:r>
          </a:p>
          <a:p>
            <a:endParaRPr lang="en-US" sz="300" noProof="1" smtClean="0">
              <a:solidFill>
                <a:schemeClr val="bg1"/>
              </a:solidFill>
              <a:latin typeface="Arial" panose="020B0604020202020204" pitchFamily="34" charset="0"/>
              <a:cs typeface="Arial" panose="020B0604020202020204" pitchFamily="34" charset="0"/>
            </a:endParaRPr>
          </a:p>
          <a:p>
            <a:r>
              <a:rPr lang="en-US" sz="700" noProof="1" smtClean="0">
                <a:solidFill>
                  <a:schemeClr val="bg1"/>
                </a:solidFill>
                <a:latin typeface="Arial" panose="020B0604020202020204" pitchFamily="34" charset="0"/>
                <a:cs typeface="Arial" panose="020B0604020202020204" pitchFamily="34" charset="0"/>
              </a:rPr>
              <a:t>Coordinate Frame: Earth-centred, True of date</a:t>
            </a:r>
          </a:p>
          <a:p>
            <a:r>
              <a:rPr lang="en-US" sz="700" noProof="1" smtClean="0">
                <a:solidFill>
                  <a:schemeClr val="bg1"/>
                </a:solidFill>
                <a:latin typeface="Arial" panose="020B0604020202020204" pitchFamily="34" charset="0"/>
                <a:cs typeface="Arial" panose="020B0604020202020204" pitchFamily="34" charset="0"/>
              </a:rPr>
              <a:t>MTG-I1 Orbit State</a:t>
            </a:r>
          </a:p>
          <a:p>
            <a:endParaRPr lang="en-US" sz="300" noProof="1" smtClean="0">
              <a:solidFill>
                <a:schemeClr val="bg1"/>
              </a:solidFill>
              <a:latin typeface="Arial" panose="020B0604020202020204" pitchFamily="34" charset="0"/>
              <a:cs typeface="Arial" panose="020B0604020202020204" pitchFamily="34" charset="0"/>
            </a:endParaRPr>
          </a:p>
          <a:p>
            <a:r>
              <a:rPr lang="en-US" sz="700" noProof="1" smtClean="0">
                <a:solidFill>
                  <a:schemeClr val="bg1"/>
                </a:solidFill>
                <a:latin typeface="Arial" panose="020B0604020202020204" pitchFamily="34" charset="0"/>
                <a:cs typeface="Arial" panose="020B0604020202020204" pitchFamily="34" charset="0"/>
              </a:rPr>
              <a:t>Epoch (UTC) = 2026-068T00:00:00.000Z</a:t>
            </a:r>
          </a:p>
          <a:p>
            <a:r>
              <a:rPr lang="en-US" sz="700" noProof="1" smtClean="0">
                <a:solidFill>
                  <a:schemeClr val="bg1"/>
                </a:solidFill>
                <a:latin typeface="Arial" panose="020B0604020202020204" pitchFamily="34" charset="0"/>
                <a:cs typeface="Arial" panose="020B0604020202020204" pitchFamily="34" charset="0"/>
              </a:rPr>
              <a:t>X-Position: X = -40982.359326 km, X-Velocity: XDOT = -0.724378 km/s</a:t>
            </a:r>
          </a:p>
          <a:p>
            <a:r>
              <a:rPr lang="en-US" sz="700" noProof="1" smtClean="0">
                <a:solidFill>
                  <a:schemeClr val="bg1"/>
                </a:solidFill>
                <a:latin typeface="Arial" panose="020B0604020202020204" pitchFamily="34" charset="0"/>
                <a:cs typeface="Arial" panose="020B0604020202020204" pitchFamily="34" charset="0"/>
              </a:rPr>
              <a:t>Y-Position: Y = 9939.181522 km, Y-Velocity: YDOT = -2.987495 km/s</a:t>
            </a:r>
          </a:p>
          <a:p>
            <a:r>
              <a:rPr lang="en-US" sz="700" noProof="1" smtClean="0">
                <a:solidFill>
                  <a:schemeClr val="bg1"/>
                </a:solidFill>
                <a:latin typeface="Arial" panose="020B0604020202020204" pitchFamily="34" charset="0"/>
                <a:cs typeface="Arial" panose="020B0604020202020204" pitchFamily="34" charset="0"/>
              </a:rPr>
              <a:t>Z-Position: Z = 304.296001 km, Z-Velocity: ZDOT = -0.029642 km/s</a:t>
            </a:r>
          </a:p>
          <a:p>
            <a:r>
              <a:rPr lang="en-US" sz="700" noProof="1" smtClean="0">
                <a:solidFill>
                  <a:schemeClr val="bg1"/>
                </a:solidFill>
                <a:latin typeface="Arial" panose="020B0604020202020204" pitchFamily="34" charset="0"/>
                <a:cs typeface="Arial" panose="020B0604020202020204" pitchFamily="34" charset="0"/>
              </a:rPr>
              <a:t>SRP coefficient: CR = 1.16104325</a:t>
            </a:r>
          </a:p>
          <a:p>
            <a:r>
              <a:rPr lang="en-US" sz="700" noProof="1" smtClean="0">
                <a:solidFill>
                  <a:schemeClr val="bg1"/>
                </a:solidFill>
                <a:latin typeface="Arial" panose="020B0604020202020204" pitchFamily="34" charset="0"/>
                <a:cs typeface="Arial" panose="020B0604020202020204" pitchFamily="34" charset="0"/>
              </a:rPr>
              <a:t>Semi-Major Axis: A = 42166.263 km</a:t>
            </a:r>
          </a:p>
          <a:p>
            <a:r>
              <a:rPr lang="en-US" sz="700" noProof="1" smtClean="0">
                <a:solidFill>
                  <a:schemeClr val="bg1"/>
                </a:solidFill>
                <a:latin typeface="Arial" panose="020B0604020202020204" pitchFamily="34" charset="0"/>
                <a:cs typeface="Arial" panose="020B0604020202020204" pitchFamily="34" charset="0"/>
              </a:rPr>
              <a:t>Eccentricity: E = 0.0001722</a:t>
            </a:r>
          </a:p>
          <a:p>
            <a:r>
              <a:rPr lang="en-US" sz="700" noProof="1" smtClean="0">
                <a:solidFill>
                  <a:schemeClr val="bg1"/>
                </a:solidFill>
                <a:latin typeface="Arial" panose="020B0604020202020204" pitchFamily="34" charset="0"/>
                <a:cs typeface="Arial" panose="020B0604020202020204" pitchFamily="34" charset="0"/>
              </a:rPr>
              <a:t>Inclination: I = 0.6899919 deg</a:t>
            </a:r>
          </a:p>
          <a:p>
            <a:r>
              <a:rPr lang="en-US" sz="700" noProof="1" smtClean="0">
                <a:solidFill>
                  <a:schemeClr val="bg1"/>
                </a:solidFill>
                <a:latin typeface="Arial" panose="020B0604020202020204" pitchFamily="34" charset="0"/>
                <a:cs typeface="Arial" panose="020B0604020202020204" pitchFamily="34" charset="0"/>
              </a:rPr>
              <a:t>Right Asc. of Asc. Node: RAAN = 23.177747 deg</a:t>
            </a:r>
          </a:p>
          <a:p>
            <a:r>
              <a:rPr lang="en-US" sz="700" noProof="1" smtClean="0">
                <a:solidFill>
                  <a:schemeClr val="bg1"/>
                </a:solidFill>
                <a:latin typeface="Arial" panose="020B0604020202020204" pitchFamily="34" charset="0"/>
                <a:cs typeface="Arial" panose="020B0604020202020204" pitchFamily="34" charset="0"/>
              </a:rPr>
              <a:t>Argument of Perigee: AOP = 279.09017 deg</a:t>
            </a:r>
          </a:p>
          <a:p>
            <a:r>
              <a:rPr lang="en-US" sz="700" noProof="1" smtClean="0">
                <a:solidFill>
                  <a:schemeClr val="bg1"/>
                </a:solidFill>
                <a:latin typeface="Arial" panose="020B0604020202020204" pitchFamily="34" charset="0"/>
                <a:cs typeface="Arial" panose="020B0604020202020204" pitchFamily="34" charset="0"/>
              </a:rPr>
              <a:t>True Anomaly: TA = 224.09772 deg</a:t>
            </a:r>
          </a:p>
          <a:p>
            <a:r>
              <a:rPr lang="en-US" sz="700" noProof="1" smtClean="0">
                <a:solidFill>
                  <a:schemeClr val="bg1"/>
                </a:solidFill>
                <a:latin typeface="Arial" panose="020B0604020202020204" pitchFamily="34" charset="0"/>
                <a:cs typeface="Arial" panose="020B0604020202020204" pitchFamily="34" charset="0"/>
              </a:rPr>
              <a:t>Longitude at epoch: LONG = -0.333505 deg</a:t>
            </a:r>
          </a:p>
          <a:p>
            <a:r>
              <a:rPr lang="en-US" sz="700" noProof="1" smtClean="0">
                <a:solidFill>
                  <a:schemeClr val="bg1"/>
                </a:solidFill>
                <a:latin typeface="Arial" panose="020B0604020202020204" pitchFamily="34" charset="0"/>
                <a:cs typeface="Arial" panose="020B0604020202020204" pitchFamily="34" charset="0"/>
              </a:rPr>
              <a:t>Mean Longitude: MEAN LONG = -0.319769 deg</a:t>
            </a:r>
          </a:p>
          <a:p>
            <a:r>
              <a:rPr lang="en-US" sz="700" noProof="1" smtClean="0">
                <a:solidFill>
                  <a:schemeClr val="bg1"/>
                </a:solidFill>
                <a:latin typeface="Arial" panose="020B0604020202020204" pitchFamily="34" charset="0"/>
                <a:cs typeface="Arial" panose="020B0604020202020204" pitchFamily="34" charset="0"/>
              </a:rPr>
              <a:t>Mean Drift Rate: MEAN DRIFT = -0.006748 deg/day</a:t>
            </a:r>
          </a:p>
          <a:p>
            <a:r>
              <a:rPr lang="en-US" sz="700" noProof="1" smtClean="0">
                <a:solidFill>
                  <a:schemeClr val="bg1"/>
                </a:solidFill>
                <a:latin typeface="Arial" panose="020B0604020202020204" pitchFamily="34" charset="0"/>
                <a:cs typeface="Arial" panose="020B0604020202020204" pitchFamily="34" charset="0"/>
              </a:rPr>
              <a:t>Perigee Height at Epoch: HPERI = 35780.8649695114 km</a:t>
            </a:r>
          </a:p>
          <a:p>
            <a:r>
              <a:rPr lang="en-US" sz="700" noProof="1" smtClean="0">
                <a:solidFill>
                  <a:schemeClr val="bg1"/>
                </a:solidFill>
                <a:latin typeface="Arial" panose="020B0604020202020204" pitchFamily="34" charset="0"/>
                <a:cs typeface="Arial" panose="020B0604020202020204" pitchFamily="34" charset="0"/>
              </a:rPr>
              <a:t>Apogee Height at Epoch: HAPO = 35795.3870304886 km</a:t>
            </a:r>
          </a:p>
          <a:p>
            <a:endParaRPr lang="en-US" sz="700" noProof="1" smtClean="0">
              <a:solidFill>
                <a:schemeClr val="bg1"/>
              </a:solidFill>
              <a:latin typeface="Arial" panose="020B0604020202020204" pitchFamily="34" charset="0"/>
              <a:cs typeface="Arial" panose="020B0604020202020204" pitchFamily="34" charset="0"/>
            </a:endParaRPr>
          </a:p>
          <a:p>
            <a:endParaRPr lang="en-US" sz="700" noProof="1" smtClean="0">
              <a:solidFill>
                <a:schemeClr val="bg1"/>
              </a:solidFill>
              <a:latin typeface="Arial" panose="020B0604020202020204" pitchFamily="34" charset="0"/>
              <a:cs typeface="Arial" panose="020B0604020202020204" pitchFamily="34" charset="0"/>
            </a:endParaRPr>
          </a:p>
          <a:p>
            <a:r>
              <a:rPr lang="en-US" sz="700" noProof="1" smtClean="0">
                <a:solidFill>
                  <a:schemeClr val="bg1"/>
                </a:solidFill>
                <a:latin typeface="Arial" panose="020B0604020202020204" pitchFamily="34" charset="0"/>
                <a:cs typeface="Arial" panose="020B0604020202020204" pitchFamily="34" charset="0"/>
              </a:rPr>
              <a:t>Current orbit details for </a:t>
            </a:r>
            <a:r>
              <a:rPr lang="en-US" sz="700" b="1" noProof="1" smtClean="0">
                <a:solidFill>
                  <a:schemeClr val="bg1"/>
                </a:solidFill>
                <a:latin typeface="Arial" panose="020B0604020202020204" pitchFamily="34" charset="0"/>
                <a:cs typeface="Arial" panose="020B0604020202020204" pitchFamily="34" charset="0"/>
              </a:rPr>
              <a:t>Meteosat-11 (MSG4)</a:t>
            </a:r>
          </a:p>
          <a:p>
            <a:r>
              <a:rPr lang="en-US" sz="700" noProof="1" smtClean="0">
                <a:solidFill>
                  <a:schemeClr val="bg1"/>
                </a:solidFill>
                <a:latin typeface="Arial" panose="020B0604020202020204" pitchFamily="34" charset="0"/>
                <a:cs typeface="Arial" panose="020B0604020202020204" pitchFamily="34" charset="0"/>
              </a:rPr>
              <a:t>Last update: 9/3/2026, day: 68</a:t>
            </a:r>
          </a:p>
          <a:p>
            <a:endParaRPr lang="en-US" sz="300" noProof="1" smtClean="0">
              <a:solidFill>
                <a:schemeClr val="bg1"/>
              </a:solidFill>
              <a:latin typeface="Arial" panose="020B0604020202020204" pitchFamily="34" charset="0"/>
              <a:cs typeface="Arial" panose="020B0604020202020204" pitchFamily="34" charset="0"/>
            </a:endParaRPr>
          </a:p>
          <a:p>
            <a:r>
              <a:rPr lang="en-US" sz="700" noProof="1" smtClean="0">
                <a:solidFill>
                  <a:schemeClr val="bg1"/>
                </a:solidFill>
                <a:latin typeface="Arial" panose="020B0604020202020204" pitchFamily="34" charset="0"/>
                <a:cs typeface="Arial" panose="020B0604020202020204" pitchFamily="34" charset="0"/>
              </a:rPr>
              <a:t>Coordinate Frame: Earth-centred, True of date</a:t>
            </a:r>
          </a:p>
          <a:p>
            <a:r>
              <a:rPr lang="en-US" sz="700" noProof="1" smtClean="0">
                <a:solidFill>
                  <a:schemeClr val="bg1"/>
                </a:solidFill>
                <a:latin typeface="Arial" panose="020B0604020202020204" pitchFamily="34" charset="0"/>
                <a:cs typeface="Arial" panose="020B0604020202020204" pitchFamily="34" charset="0"/>
              </a:rPr>
              <a:t>MSG4 Orbit State</a:t>
            </a:r>
          </a:p>
          <a:p>
            <a:endParaRPr lang="en-US" sz="300" noProof="1" smtClean="0">
              <a:solidFill>
                <a:schemeClr val="bg1"/>
              </a:solidFill>
              <a:latin typeface="Arial" panose="020B0604020202020204" pitchFamily="34" charset="0"/>
              <a:cs typeface="Arial" panose="020B0604020202020204" pitchFamily="34" charset="0"/>
            </a:endParaRPr>
          </a:p>
          <a:p>
            <a:r>
              <a:rPr lang="en-US" sz="700" noProof="1" smtClean="0">
                <a:solidFill>
                  <a:schemeClr val="bg1"/>
                </a:solidFill>
                <a:latin typeface="Arial" panose="020B0604020202020204" pitchFamily="34" charset="0"/>
                <a:cs typeface="Arial" panose="020B0604020202020204" pitchFamily="34" charset="0"/>
              </a:rPr>
              <a:t>Epoch: 2026/03/09 00:00:00.000 ( 26.068.00.00.00.000 ) UTC</a:t>
            </a:r>
          </a:p>
          <a:p>
            <a:r>
              <a:rPr lang="en-US" sz="700" noProof="1" smtClean="0">
                <a:solidFill>
                  <a:schemeClr val="bg1"/>
                </a:solidFill>
                <a:latin typeface="Arial" panose="020B0604020202020204" pitchFamily="34" charset="0"/>
                <a:cs typeface="Arial" panose="020B0604020202020204" pitchFamily="34" charset="0"/>
              </a:rPr>
              <a:t>X-Position: X = -42019.0339237 km, X-Velocity: XDOT = -0.2149564 km/s</a:t>
            </a:r>
          </a:p>
          <a:p>
            <a:r>
              <a:rPr lang="en-US" sz="700" noProof="1" smtClean="0">
                <a:solidFill>
                  <a:schemeClr val="bg1"/>
                </a:solidFill>
                <a:latin typeface="Arial" panose="020B0604020202020204" pitchFamily="34" charset="0"/>
                <a:cs typeface="Arial" panose="020B0604020202020204" pitchFamily="34" charset="0"/>
              </a:rPr>
              <a:t>Y-Position: Y = 2920.5616219 km, Y-Velocity: YDOT = -3.0663691 km/s</a:t>
            </a:r>
          </a:p>
          <a:p>
            <a:r>
              <a:rPr lang="en-US" sz="700" noProof="1" smtClean="0">
                <a:solidFill>
                  <a:schemeClr val="bg1"/>
                </a:solidFill>
                <a:latin typeface="Arial" panose="020B0604020202020204" pitchFamily="34" charset="0"/>
                <a:cs typeface="Arial" panose="020B0604020202020204" pitchFamily="34" charset="0"/>
              </a:rPr>
              <a:t>Z-Position: Z = 2103.7938648 km, Z-Velocity: ZDOT = -0.0381225 km/s</a:t>
            </a:r>
          </a:p>
          <a:p>
            <a:r>
              <a:rPr lang="en-US" sz="700" noProof="1" smtClean="0">
                <a:solidFill>
                  <a:schemeClr val="bg1"/>
                </a:solidFill>
                <a:latin typeface="Arial" panose="020B0604020202020204" pitchFamily="34" charset="0"/>
                <a:cs typeface="Arial" panose="020B0604020202020204" pitchFamily="34" charset="0"/>
              </a:rPr>
              <a:t>SRP coefficient: CR = 1.14761</a:t>
            </a:r>
          </a:p>
          <a:p>
            <a:r>
              <a:rPr lang="en-US" sz="700" noProof="1" smtClean="0">
                <a:solidFill>
                  <a:schemeClr val="bg1"/>
                </a:solidFill>
                <a:latin typeface="Arial" panose="020B0604020202020204" pitchFamily="34" charset="0"/>
                <a:cs typeface="Arial" panose="020B0604020202020204" pitchFamily="34" charset="0"/>
              </a:rPr>
              <a:t>Semi-Major Axis: A = 42167.1399531 km</a:t>
            </a:r>
          </a:p>
          <a:p>
            <a:r>
              <a:rPr lang="en-US" sz="700" noProof="1" smtClean="0">
                <a:solidFill>
                  <a:schemeClr val="bg1"/>
                </a:solidFill>
                <a:latin typeface="Arial" panose="020B0604020202020204" pitchFamily="34" charset="0"/>
                <a:cs typeface="Arial" panose="020B0604020202020204" pitchFamily="34" charset="0"/>
              </a:rPr>
              <a:t>Eccentricity: E = 0.00013950</a:t>
            </a:r>
          </a:p>
          <a:p>
            <a:r>
              <a:rPr lang="en-US" sz="700" noProof="1" smtClean="0">
                <a:solidFill>
                  <a:schemeClr val="bg1"/>
                </a:solidFill>
                <a:latin typeface="Arial" panose="020B0604020202020204" pitchFamily="34" charset="0"/>
                <a:cs typeface="Arial" panose="020B0604020202020204" pitchFamily="34" charset="0"/>
              </a:rPr>
              <a:t>Inclination: I = 2.9464698 deg</a:t>
            </a:r>
          </a:p>
          <a:p>
            <a:r>
              <a:rPr lang="en-US" sz="700" noProof="1" smtClean="0">
                <a:solidFill>
                  <a:schemeClr val="bg1"/>
                </a:solidFill>
                <a:latin typeface="Arial" panose="020B0604020202020204" pitchFamily="34" charset="0"/>
                <a:cs typeface="Arial" panose="020B0604020202020204" pitchFamily="34" charset="0"/>
              </a:rPr>
              <a:t>Right Asc. of Asc. Node: RAAN = 72.0473331 deg</a:t>
            </a:r>
          </a:p>
          <a:p>
            <a:r>
              <a:rPr lang="en-US" sz="700" noProof="1" smtClean="0">
                <a:solidFill>
                  <a:schemeClr val="bg1"/>
                </a:solidFill>
                <a:latin typeface="Arial" panose="020B0604020202020204" pitchFamily="34" charset="0"/>
                <a:cs typeface="Arial" panose="020B0604020202020204" pitchFamily="34" charset="0"/>
              </a:rPr>
              <a:t>Argument of Perigee: AOP = 272.9385988 deg</a:t>
            </a:r>
          </a:p>
          <a:p>
            <a:r>
              <a:rPr lang="en-US" sz="700" noProof="1" smtClean="0">
                <a:solidFill>
                  <a:schemeClr val="bg1"/>
                </a:solidFill>
                <a:latin typeface="Arial" panose="020B0604020202020204" pitchFamily="34" charset="0"/>
                <a:cs typeface="Arial" panose="020B0604020202020204" pitchFamily="34" charset="0"/>
              </a:rPr>
              <a:t>True Anomaly: TA = 191.0203258 deg</a:t>
            </a:r>
          </a:p>
          <a:p>
            <a:r>
              <a:rPr lang="en-US" sz="700" noProof="1" smtClean="0">
                <a:solidFill>
                  <a:schemeClr val="bg1"/>
                </a:solidFill>
                <a:latin typeface="Arial" panose="020B0604020202020204" pitchFamily="34" charset="0"/>
                <a:cs typeface="Arial" panose="020B0604020202020204" pitchFamily="34" charset="0"/>
              </a:rPr>
              <a:t>Longitude at epoch: LONG = 9.32283700 deg</a:t>
            </a:r>
          </a:p>
          <a:p>
            <a:r>
              <a:rPr lang="en-US" sz="700" noProof="1" smtClean="0">
                <a:solidFill>
                  <a:schemeClr val="bg1"/>
                </a:solidFill>
                <a:latin typeface="Arial" panose="020B0604020202020204" pitchFamily="34" charset="0"/>
                <a:cs typeface="Arial" panose="020B0604020202020204" pitchFamily="34" charset="0"/>
              </a:rPr>
              <a:t>Mean Longitude: MEAN LONG = 9.307403 deg</a:t>
            </a:r>
          </a:p>
          <a:p>
            <a:r>
              <a:rPr lang="en-US" sz="700" noProof="1" smtClean="0">
                <a:solidFill>
                  <a:schemeClr val="bg1"/>
                </a:solidFill>
                <a:latin typeface="Arial" panose="020B0604020202020204" pitchFamily="34" charset="0"/>
                <a:cs typeface="Arial" panose="020B0604020202020204" pitchFamily="34" charset="0"/>
              </a:rPr>
              <a:t>Mean Drift Rate: MEAN DRIFT = -0.01499 deg/day</a:t>
            </a:r>
          </a:p>
          <a:p>
            <a:r>
              <a:rPr lang="en-US" sz="700" noProof="1" smtClean="0">
                <a:solidFill>
                  <a:schemeClr val="bg1"/>
                </a:solidFill>
                <a:latin typeface="Arial" panose="020B0604020202020204" pitchFamily="34" charset="0"/>
                <a:cs typeface="Arial" panose="020B0604020202020204" pitchFamily="34" charset="0"/>
              </a:rPr>
              <a:t>Perigee Height at Epoch: HPERI = 35783.12063708 km</a:t>
            </a:r>
          </a:p>
          <a:p>
            <a:r>
              <a:rPr lang="en-US" sz="700" noProof="1" smtClean="0">
                <a:solidFill>
                  <a:schemeClr val="bg1"/>
                </a:solidFill>
                <a:latin typeface="Arial" panose="020B0604020202020204" pitchFamily="34" charset="0"/>
                <a:cs typeface="Arial" panose="020B0604020202020204" pitchFamily="34" charset="0"/>
              </a:rPr>
              <a:t>Apogee Height at Epoch: HAPO = 35794.88526912 km</a:t>
            </a:r>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6732" y="439193"/>
            <a:ext cx="4873276" cy="1873075"/>
          </a:xfrm>
          <a:prstGeom prst="rect">
            <a:avLst/>
          </a:prstGeom>
        </p:spPr>
      </p:pic>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6731" y="2585138"/>
            <a:ext cx="4873277" cy="1881274"/>
          </a:xfrm>
          <a:prstGeom prst="rect">
            <a:avLst/>
          </a:prstGeom>
        </p:spPr>
      </p:pic>
      <p:sp>
        <p:nvSpPr>
          <p:cNvPr id="7" name="TextovéPole 6"/>
          <p:cNvSpPr txBox="1"/>
          <p:nvPr/>
        </p:nvSpPr>
        <p:spPr>
          <a:xfrm>
            <a:off x="3697803" y="169139"/>
            <a:ext cx="5109091" cy="230832"/>
          </a:xfrm>
          <a:prstGeom prst="rect">
            <a:avLst/>
          </a:prstGeom>
          <a:noFill/>
        </p:spPr>
        <p:txBody>
          <a:bodyPr wrap="none" rtlCol="0">
            <a:spAutoFit/>
          </a:bodyPr>
          <a:lstStyle/>
          <a:p>
            <a:r>
              <a:rPr lang="en-US" sz="900" dirty="0" smtClean="0">
                <a:solidFill>
                  <a:schemeClr val="bg1"/>
                </a:solidFill>
                <a:latin typeface="Arial" panose="020B0604020202020204" pitchFamily="34" charset="0"/>
                <a:cs typeface="Arial" panose="020B0604020202020204" pitchFamily="34" charset="0"/>
              </a:rPr>
              <a:t>Daily motion (analemma) of Meteosat-12 (MTG-I1) and Meteosat-11 (MSG-4) for 06 March 2026</a:t>
            </a:r>
          </a:p>
        </p:txBody>
      </p:sp>
      <p:sp>
        <p:nvSpPr>
          <p:cNvPr id="8" name="TextovéPole 7"/>
          <p:cNvSpPr txBox="1"/>
          <p:nvPr/>
        </p:nvSpPr>
        <p:spPr>
          <a:xfrm>
            <a:off x="5232693" y="2330924"/>
            <a:ext cx="2223686" cy="230832"/>
          </a:xfrm>
          <a:prstGeom prst="rect">
            <a:avLst/>
          </a:prstGeom>
          <a:noFill/>
        </p:spPr>
        <p:txBody>
          <a:bodyPr wrap="none" rtlCol="0">
            <a:spAutoFit/>
          </a:bodyPr>
          <a:lstStyle/>
          <a:p>
            <a:r>
              <a:rPr lang="cs-CZ" sz="900" smtClean="0">
                <a:solidFill>
                  <a:schemeClr val="bg1"/>
                </a:solidFill>
                <a:latin typeface="Arial" panose="020B0604020202020204" pitchFamily="34" charset="0"/>
                <a:cs typeface="Arial" panose="020B0604020202020204" pitchFamily="34" charset="0"/>
              </a:rPr>
              <a:t>… and the same at corresponding scale</a:t>
            </a:r>
            <a:endParaRPr lang="en-US" sz="900" dirty="0" smtClean="0">
              <a:solidFill>
                <a:schemeClr val="bg1"/>
              </a:solidFill>
              <a:latin typeface="Arial" panose="020B0604020202020204" pitchFamily="34" charset="0"/>
              <a:cs typeface="Arial" panose="020B0604020202020204" pitchFamily="34" charset="0"/>
            </a:endParaRPr>
          </a:p>
        </p:txBody>
      </p:sp>
      <p:sp>
        <p:nvSpPr>
          <p:cNvPr id="9" name="TextovéPole 8"/>
          <p:cNvSpPr txBox="1"/>
          <p:nvPr/>
        </p:nvSpPr>
        <p:spPr>
          <a:xfrm>
            <a:off x="4432498" y="4508577"/>
            <a:ext cx="3816176" cy="369332"/>
          </a:xfrm>
          <a:prstGeom prst="rect">
            <a:avLst/>
          </a:prstGeom>
          <a:noFill/>
        </p:spPr>
        <p:txBody>
          <a:bodyPr wrap="square" rtlCol="0">
            <a:spAutoFit/>
          </a:bodyPr>
          <a:lstStyle/>
          <a:p>
            <a:r>
              <a:rPr lang="en-US" sz="900" dirty="0" smtClean="0">
                <a:solidFill>
                  <a:schemeClr val="bg1"/>
                </a:solidFill>
                <a:latin typeface="Arial" panose="020B0604020202020204" pitchFamily="34" charset="0"/>
                <a:cs typeface="Arial" panose="020B0604020202020204" pitchFamily="34" charset="0"/>
              </a:rPr>
              <a:t>Neglecting the daily motion of satellites would result in inaccurate value of orientation of the reflecting surface, namely in its inclination.</a:t>
            </a:r>
          </a:p>
        </p:txBody>
      </p:sp>
    </p:spTree>
    <p:extLst>
      <p:ext uri="{BB962C8B-B14F-4D97-AF65-F5344CB8AC3E}">
        <p14:creationId xmlns:p14="http://schemas.microsoft.com/office/powerpoint/2010/main" val="12629471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cs-CZ" sz="550" dirty="0">
                <a:solidFill>
                  <a:schemeClr val="tx1">
                    <a:lumMod val="65000"/>
                    <a:lumOff val="35000"/>
                  </a:schemeClr>
                </a:solidFill>
                <a:latin typeface="Arial" panose="020B0604020202020204" pitchFamily="34" charset="0"/>
                <a:cs typeface="Arial" panose="020B0604020202020204" pitchFamily="34" charset="0"/>
              </a:rPr>
              <a:t>Martin Setvák</a:t>
            </a:r>
            <a:r>
              <a:rPr lang="cs-CZ" sz="550">
                <a:solidFill>
                  <a:schemeClr val="tx1">
                    <a:lumMod val="65000"/>
                    <a:lumOff val="35000"/>
                  </a:schemeClr>
                </a:solidFill>
                <a:latin typeface="Arial" panose="020B0604020202020204" pitchFamily="34" charset="0"/>
                <a:cs typeface="Arial" panose="020B0604020202020204" pitchFamily="34" charset="0"/>
              </a:rPr>
              <a:t>, </a:t>
            </a:r>
            <a:r>
              <a:rPr lang="cs-CZ" sz="550" smtClean="0">
                <a:solidFill>
                  <a:schemeClr val="tx1">
                    <a:lumMod val="65000"/>
                    <a:lumOff val="35000"/>
                  </a:schemeClr>
                </a:solidFill>
                <a:latin typeface="Arial" panose="020B0604020202020204" pitchFamily="34" charset="0"/>
                <a:cs typeface="Arial" panose="020B0604020202020204" pitchFamily="34" charset="0"/>
              </a:rPr>
              <a:t>CHMI</a:t>
            </a:r>
            <a:endParaRPr lang="cs-CZ" sz="55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7" name="TextovéPole 6"/>
          <p:cNvSpPr txBox="1"/>
          <p:nvPr/>
        </p:nvSpPr>
        <p:spPr>
          <a:xfrm>
            <a:off x="1321608" y="678633"/>
            <a:ext cx="2787943" cy="2746906"/>
          </a:xfrm>
          <a:prstGeom prst="rect">
            <a:avLst/>
          </a:prstGeom>
          <a:noFill/>
          <a:ln w="0">
            <a:solidFill>
              <a:srgbClr val="C00000"/>
            </a:solidFill>
          </a:ln>
        </p:spPr>
        <p:txBody>
          <a:bodyPr wrap="none" rtlCol="0">
            <a:spAutoFit/>
          </a:bodyPr>
          <a:lstStyle/>
          <a:p>
            <a:r>
              <a:rPr lang="en-US" sz="1050" b="1" dirty="0" smtClean="0">
                <a:solidFill>
                  <a:schemeClr val="bg1"/>
                </a:solidFill>
                <a:latin typeface="Arial" panose="020B0604020202020204" pitchFamily="34" charset="0"/>
                <a:cs typeface="Arial" panose="020B0604020202020204" pitchFamily="34" charset="0"/>
              </a:rPr>
              <a:t>Meteosat-12  (MTG-I1)</a:t>
            </a:r>
          </a:p>
          <a:p>
            <a:r>
              <a:rPr lang="en-US" sz="200" dirty="0" smtClean="0">
                <a:solidFill>
                  <a:schemeClr val="bg1"/>
                </a:solidFill>
                <a:latin typeface="Arial" panose="020B0604020202020204" pitchFamily="34" charset="0"/>
                <a:cs typeface="Arial" panose="020B0604020202020204" pitchFamily="34" charset="0"/>
              </a:rPr>
              <a:t/>
            </a:r>
            <a:br>
              <a:rPr lang="en-US" sz="200" dirty="0" smtClean="0">
                <a:solidFill>
                  <a:schemeClr val="bg1"/>
                </a:solidFill>
                <a:latin typeface="Arial" panose="020B0604020202020204" pitchFamily="34" charset="0"/>
                <a:cs typeface="Arial" panose="020B0604020202020204" pitchFamily="34" charset="0"/>
              </a:rPr>
            </a:br>
            <a:r>
              <a:rPr lang="en-US" sz="1000" dirty="0" smtClean="0">
                <a:solidFill>
                  <a:schemeClr val="bg1"/>
                </a:solidFill>
                <a:latin typeface="Arial" panose="020B0604020202020204" pitchFamily="34" charset="0"/>
                <a:cs typeface="Arial" panose="020B0604020202020204" pitchFamily="34" charset="0"/>
              </a:rPr>
              <a:t>2026-03-06  07:18:52 UTC</a:t>
            </a:r>
            <a:br>
              <a:rPr lang="en-US" sz="1000" dirty="0" smtClean="0">
                <a:solidFill>
                  <a:schemeClr val="bg1"/>
                </a:solidFill>
                <a:latin typeface="Arial" panose="020B0604020202020204" pitchFamily="34" charset="0"/>
                <a:cs typeface="Arial" panose="020B0604020202020204" pitchFamily="34" charset="0"/>
              </a:rPr>
            </a:br>
            <a:endParaRPr lang="en-US" sz="200" dirty="0" smtClean="0">
              <a:solidFill>
                <a:schemeClr val="bg1"/>
              </a:solidFill>
              <a:latin typeface="Arial" panose="020B0604020202020204" pitchFamily="34" charset="0"/>
              <a:cs typeface="Arial" panose="020B0604020202020204" pitchFamily="34" charset="0"/>
            </a:endParaRPr>
          </a:p>
          <a:p>
            <a:r>
              <a:rPr lang="en-US" sz="1000" dirty="0" smtClean="0">
                <a:solidFill>
                  <a:schemeClr val="bg1"/>
                </a:solidFill>
                <a:latin typeface="Arial" panose="020B0604020202020204" pitchFamily="34" charset="0"/>
                <a:cs typeface="Arial" panose="020B0604020202020204" pitchFamily="34" charset="0"/>
              </a:rPr>
              <a:t>Location coordinates:  </a:t>
            </a:r>
            <a:r>
              <a:rPr lang="en-US" sz="1000" dirty="0" smtClean="0">
                <a:solidFill>
                  <a:schemeClr val="bg1"/>
                </a:solidFill>
              </a:rPr>
              <a:t>50.1065°N, 14.4300°E</a:t>
            </a:r>
            <a:endParaRPr lang="en-US" sz="1000" dirty="0" smtClean="0">
              <a:solidFill>
                <a:schemeClr val="bg1"/>
              </a:solidFill>
              <a:latin typeface="Arial" panose="020B0604020202020204" pitchFamily="34" charset="0"/>
              <a:cs typeface="Arial" panose="020B0604020202020204" pitchFamily="34" charset="0"/>
            </a:endParaRPr>
          </a:p>
          <a:p>
            <a:endParaRPr lang="en-US" sz="1000" dirty="0" smtClean="0">
              <a:solidFill>
                <a:schemeClr val="bg1"/>
              </a:solidFill>
              <a:latin typeface="Arial" panose="020B0604020202020204" pitchFamily="34" charset="0"/>
              <a:cs typeface="Arial" panose="020B0604020202020204" pitchFamily="34" charset="0"/>
            </a:endParaRPr>
          </a:p>
          <a:p>
            <a:r>
              <a:rPr lang="en-US" sz="1000" dirty="0" smtClean="0">
                <a:solidFill>
                  <a:schemeClr val="bg1"/>
                </a:solidFill>
                <a:latin typeface="Arial" panose="020B0604020202020204" pitchFamily="34" charset="0"/>
                <a:cs typeface="Arial" panose="020B0604020202020204" pitchFamily="34" charset="0"/>
              </a:rPr>
              <a:t>Position of the satellite:</a:t>
            </a:r>
            <a:br>
              <a:rPr lang="en-US" sz="1000" dirty="0" smtClean="0">
                <a:solidFill>
                  <a:schemeClr val="bg1"/>
                </a:solidFill>
                <a:latin typeface="Arial" panose="020B0604020202020204" pitchFamily="34" charset="0"/>
                <a:cs typeface="Arial" panose="020B0604020202020204" pitchFamily="34" charset="0"/>
              </a:rPr>
            </a:br>
            <a:endParaRPr lang="en-US" sz="200" dirty="0" smtClean="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dirty="0" smtClean="0">
                <a:solidFill>
                  <a:schemeClr val="bg1"/>
                </a:solidFill>
                <a:latin typeface="Arial" panose="020B0604020202020204" pitchFamily="34" charset="0"/>
                <a:cs typeface="Arial" panose="020B0604020202020204" pitchFamily="34" charset="0"/>
              </a:rPr>
              <a:t>azimuth:		198.69° 	</a:t>
            </a:r>
            <a:r>
              <a:rPr lang="en-US" sz="1000" dirty="0" smtClean="0">
                <a:solidFill>
                  <a:schemeClr val="bg1">
                    <a:lumMod val="50000"/>
                  </a:schemeClr>
                </a:solidFill>
                <a:latin typeface="Arial" panose="020B0604020202020204" pitchFamily="34" charset="0"/>
                <a:cs typeface="Arial" panose="020B0604020202020204" pitchFamily="34" charset="0"/>
              </a:rPr>
              <a:t>(198.89°)</a:t>
            </a:r>
          </a:p>
          <a:p>
            <a:pPr marL="171450" indent="-171450">
              <a:buFont typeface="Arial" panose="020B0604020202020204" pitchFamily="34" charset="0"/>
              <a:buChar char="•"/>
            </a:pPr>
            <a:r>
              <a:rPr lang="en-US" sz="1000" dirty="0" smtClean="0">
                <a:solidFill>
                  <a:schemeClr val="bg1"/>
                </a:solidFill>
                <a:latin typeface="Arial" panose="020B0604020202020204" pitchFamily="34" charset="0"/>
                <a:cs typeface="Arial" panose="020B0604020202020204" pitchFamily="34" charset="0"/>
              </a:rPr>
              <a:t>elevation:	  30.20°   	 </a:t>
            </a:r>
            <a:r>
              <a:rPr lang="en-US" sz="1000" dirty="0" smtClean="0">
                <a:solidFill>
                  <a:schemeClr val="bg1">
                    <a:lumMod val="50000"/>
                  </a:schemeClr>
                </a:solidFill>
                <a:latin typeface="Arial" panose="020B0604020202020204" pitchFamily="34" charset="0"/>
                <a:cs typeface="Arial" panose="020B0604020202020204" pitchFamily="34" charset="0"/>
              </a:rPr>
              <a:t> (30.24°)</a:t>
            </a:r>
          </a:p>
          <a:p>
            <a:endParaRPr lang="en-US" sz="1000" dirty="0" smtClean="0">
              <a:solidFill>
                <a:schemeClr val="bg1"/>
              </a:solidFill>
              <a:latin typeface="Arial" panose="020B0604020202020204" pitchFamily="34" charset="0"/>
              <a:cs typeface="Arial" panose="020B0604020202020204" pitchFamily="34" charset="0"/>
            </a:endParaRPr>
          </a:p>
          <a:p>
            <a:r>
              <a:rPr lang="en-US" sz="1000" dirty="0" smtClean="0">
                <a:solidFill>
                  <a:schemeClr val="bg1"/>
                </a:solidFill>
                <a:latin typeface="Arial" panose="020B0604020202020204" pitchFamily="34" charset="0"/>
                <a:cs typeface="Arial" panose="020B0604020202020204" pitchFamily="34" charset="0"/>
              </a:rPr>
              <a:t>Sun position:</a:t>
            </a:r>
            <a:br>
              <a:rPr lang="en-US" sz="1000" dirty="0" smtClean="0">
                <a:solidFill>
                  <a:schemeClr val="bg1"/>
                </a:solidFill>
                <a:latin typeface="Arial" panose="020B0604020202020204" pitchFamily="34" charset="0"/>
                <a:cs typeface="Arial" panose="020B0604020202020204" pitchFamily="34" charset="0"/>
              </a:rPr>
            </a:br>
            <a:endParaRPr lang="en-US" sz="200" dirty="0" smtClean="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dirty="0" smtClean="0">
                <a:solidFill>
                  <a:schemeClr val="bg1"/>
                </a:solidFill>
                <a:latin typeface="Arial" panose="020B0604020202020204" pitchFamily="34" charset="0"/>
                <a:cs typeface="Arial" panose="020B0604020202020204" pitchFamily="34" charset="0"/>
              </a:rPr>
              <a:t>azimuth:		118.51° 	</a:t>
            </a:r>
            <a:r>
              <a:rPr lang="en-US" sz="1000" dirty="0" smtClean="0">
                <a:solidFill>
                  <a:schemeClr val="bg1">
                    <a:lumMod val="50000"/>
                  </a:schemeClr>
                </a:solidFill>
                <a:latin typeface="Arial" panose="020B0604020202020204" pitchFamily="34" charset="0"/>
                <a:cs typeface="Arial" panose="020B0604020202020204" pitchFamily="34" charset="0"/>
              </a:rPr>
              <a:t>(118.41°)</a:t>
            </a:r>
          </a:p>
          <a:p>
            <a:pPr marL="171450" indent="-171450">
              <a:buFont typeface="Arial" panose="020B0604020202020204" pitchFamily="34" charset="0"/>
              <a:buChar char="•"/>
            </a:pPr>
            <a:r>
              <a:rPr lang="en-US" sz="1000" dirty="0" smtClean="0">
                <a:solidFill>
                  <a:schemeClr val="bg1"/>
                </a:solidFill>
                <a:latin typeface="Arial" panose="020B0604020202020204" pitchFamily="34" charset="0"/>
                <a:cs typeface="Arial" panose="020B0604020202020204" pitchFamily="34" charset="0"/>
              </a:rPr>
              <a:t>elevation:	  14.43°   	 </a:t>
            </a:r>
            <a:r>
              <a:rPr lang="en-US" sz="1000" dirty="0" smtClean="0">
                <a:solidFill>
                  <a:schemeClr val="bg1">
                    <a:lumMod val="50000"/>
                  </a:schemeClr>
                </a:solidFill>
                <a:latin typeface="Arial" panose="020B0604020202020204" pitchFamily="34" charset="0"/>
                <a:cs typeface="Arial" panose="020B0604020202020204" pitchFamily="34" charset="0"/>
              </a:rPr>
              <a:t> (14.93°)</a:t>
            </a:r>
          </a:p>
          <a:p>
            <a:r>
              <a:rPr lang="en-US" sz="1000" dirty="0" smtClean="0">
                <a:solidFill>
                  <a:schemeClr val="bg1"/>
                </a:solidFill>
                <a:latin typeface="Arial" panose="020B0604020202020204" pitchFamily="34" charset="0"/>
                <a:cs typeface="Arial" panose="020B0604020202020204" pitchFamily="34" charset="0"/>
              </a:rPr>
              <a:t/>
            </a:r>
            <a:br>
              <a:rPr lang="en-US" sz="1000" dirty="0" smtClean="0">
                <a:solidFill>
                  <a:schemeClr val="bg1"/>
                </a:solidFill>
                <a:latin typeface="Arial" panose="020B0604020202020204" pitchFamily="34" charset="0"/>
                <a:cs typeface="Arial" panose="020B0604020202020204" pitchFamily="34" charset="0"/>
              </a:rPr>
            </a:br>
            <a:endParaRPr lang="en-US" sz="1000" dirty="0" smtClean="0">
              <a:solidFill>
                <a:schemeClr val="bg1"/>
              </a:solidFill>
              <a:latin typeface="Arial" panose="020B0604020202020204" pitchFamily="34" charset="0"/>
              <a:cs typeface="Arial" panose="020B0604020202020204" pitchFamily="34" charset="0"/>
            </a:endParaRPr>
          </a:p>
          <a:p>
            <a:r>
              <a:rPr lang="en-US" sz="1000" dirty="0" smtClean="0">
                <a:solidFill>
                  <a:schemeClr val="bg1"/>
                </a:solidFill>
                <a:latin typeface="Arial" panose="020B0604020202020204" pitchFamily="34" charset="0"/>
                <a:cs typeface="Arial" panose="020B0604020202020204" pitchFamily="34" charset="0"/>
              </a:rPr>
              <a:t>Orientation of normal of the reflecting surface:</a:t>
            </a:r>
          </a:p>
          <a:p>
            <a:endParaRPr lang="en-US" sz="200" dirty="0" smtClean="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dirty="0" smtClean="0">
                <a:solidFill>
                  <a:schemeClr val="bg1"/>
                </a:solidFill>
                <a:latin typeface="Arial" panose="020B0604020202020204" pitchFamily="34" charset="0"/>
                <a:cs typeface="Arial" panose="020B0604020202020204" pitchFamily="34" charset="0"/>
              </a:rPr>
              <a:t>azimuth:		</a:t>
            </a:r>
            <a:r>
              <a:rPr lang="en-US" sz="1000" b="1" dirty="0" smtClean="0">
                <a:solidFill>
                  <a:srgbClr val="FFC000"/>
                </a:solidFill>
                <a:latin typeface="Arial" panose="020B0604020202020204" pitchFamily="34" charset="0"/>
                <a:cs typeface="Arial" panose="020B0604020202020204" pitchFamily="34" charset="0"/>
              </a:rPr>
              <a:t>155.86°</a:t>
            </a:r>
            <a:r>
              <a:rPr lang="en-US" sz="1000" b="1" dirty="0" smtClean="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sz="1000" dirty="0" smtClean="0">
                <a:solidFill>
                  <a:schemeClr val="bg1"/>
                </a:solidFill>
                <a:latin typeface="Arial" panose="020B0604020202020204" pitchFamily="34" charset="0"/>
                <a:cs typeface="Arial" panose="020B0604020202020204" pitchFamily="34" charset="0"/>
              </a:rPr>
              <a:t>elevation:	  </a:t>
            </a:r>
            <a:r>
              <a:rPr lang="en-US" sz="1000" b="1" dirty="0" smtClean="0">
                <a:solidFill>
                  <a:srgbClr val="FFC000"/>
                </a:solidFill>
                <a:latin typeface="Arial" panose="020B0604020202020204" pitchFamily="34" charset="0"/>
                <a:cs typeface="Arial" panose="020B0604020202020204" pitchFamily="34" charset="0"/>
              </a:rPr>
              <a:t>28.18°</a:t>
            </a:r>
            <a:r>
              <a:rPr lang="en-US" sz="1000" b="1" dirty="0" smtClean="0">
                <a:solidFill>
                  <a:schemeClr val="bg1"/>
                </a:solidFill>
                <a:latin typeface="Arial" panose="020B0604020202020204" pitchFamily="34" charset="0"/>
                <a:cs typeface="Arial" panose="020B0604020202020204" pitchFamily="34" charset="0"/>
              </a:rPr>
              <a:t> </a:t>
            </a:r>
          </a:p>
        </p:txBody>
      </p:sp>
      <p:sp>
        <p:nvSpPr>
          <p:cNvPr id="8" name="TextovéPole 7"/>
          <p:cNvSpPr txBox="1"/>
          <p:nvPr/>
        </p:nvSpPr>
        <p:spPr>
          <a:xfrm>
            <a:off x="4921671" y="683031"/>
            <a:ext cx="2787943" cy="2746906"/>
          </a:xfrm>
          <a:prstGeom prst="rect">
            <a:avLst/>
          </a:prstGeom>
          <a:noFill/>
          <a:ln w="0">
            <a:solidFill>
              <a:srgbClr val="C00000"/>
            </a:solidFill>
          </a:ln>
        </p:spPr>
        <p:txBody>
          <a:bodyPr wrap="none" rtlCol="0">
            <a:spAutoFit/>
          </a:bodyPr>
          <a:lstStyle/>
          <a:p>
            <a:r>
              <a:rPr lang="en-US" sz="1050" b="1" dirty="0" smtClean="0">
                <a:solidFill>
                  <a:schemeClr val="bg1"/>
                </a:solidFill>
                <a:latin typeface="Arial" panose="020B0604020202020204" pitchFamily="34" charset="0"/>
                <a:cs typeface="Arial" panose="020B0604020202020204" pitchFamily="34" charset="0"/>
              </a:rPr>
              <a:t>Meteosat-11  (MSG-4, RSS)</a:t>
            </a:r>
          </a:p>
          <a:p>
            <a:r>
              <a:rPr lang="en-US" sz="200" dirty="0" smtClean="0">
                <a:solidFill>
                  <a:schemeClr val="bg1"/>
                </a:solidFill>
                <a:latin typeface="Arial" panose="020B0604020202020204" pitchFamily="34" charset="0"/>
                <a:cs typeface="Arial" panose="020B0604020202020204" pitchFamily="34" charset="0"/>
              </a:rPr>
              <a:t/>
            </a:r>
            <a:br>
              <a:rPr lang="en-US" sz="200" dirty="0" smtClean="0">
                <a:solidFill>
                  <a:schemeClr val="bg1"/>
                </a:solidFill>
                <a:latin typeface="Arial" panose="020B0604020202020204" pitchFamily="34" charset="0"/>
                <a:cs typeface="Arial" panose="020B0604020202020204" pitchFamily="34" charset="0"/>
              </a:rPr>
            </a:br>
            <a:r>
              <a:rPr lang="en-US" sz="1000" smtClean="0">
                <a:solidFill>
                  <a:schemeClr val="bg1"/>
                </a:solidFill>
                <a:latin typeface="Arial" panose="020B0604020202020204" pitchFamily="34" charset="0"/>
                <a:cs typeface="Arial" panose="020B0604020202020204" pitchFamily="34" charset="0"/>
              </a:rPr>
              <a:t>2026-03-06    </a:t>
            </a:r>
            <a:r>
              <a:rPr lang="cs-CZ" sz="1000">
                <a:solidFill>
                  <a:schemeClr val="bg1"/>
                </a:solidFill>
                <a:latin typeface="Arial" panose="020B0604020202020204" pitchFamily="34" charset="0"/>
                <a:cs typeface="Arial" panose="020B0604020202020204" pitchFamily="34" charset="0"/>
              </a:rPr>
              <a:t> </a:t>
            </a:r>
            <a:r>
              <a:rPr lang="en-US" sz="1000" smtClean="0">
                <a:solidFill>
                  <a:schemeClr val="bg1"/>
                </a:solidFill>
                <a:latin typeface="Arial" panose="020B0604020202020204" pitchFamily="34" charset="0"/>
                <a:cs typeface="Arial" panose="020B0604020202020204" pitchFamily="34" charset="0"/>
              </a:rPr>
              <a:t>08:03 </a:t>
            </a:r>
            <a:r>
              <a:rPr lang="en-US" sz="1000" dirty="0" smtClean="0">
                <a:solidFill>
                  <a:schemeClr val="bg1"/>
                </a:solidFill>
                <a:latin typeface="Arial" panose="020B0604020202020204" pitchFamily="34" charset="0"/>
                <a:cs typeface="Arial" panose="020B0604020202020204" pitchFamily="34" charset="0"/>
              </a:rPr>
              <a:t>UTC</a:t>
            </a:r>
            <a:br>
              <a:rPr lang="en-US" sz="1000" dirty="0" smtClean="0">
                <a:solidFill>
                  <a:schemeClr val="bg1"/>
                </a:solidFill>
                <a:latin typeface="Arial" panose="020B0604020202020204" pitchFamily="34" charset="0"/>
                <a:cs typeface="Arial" panose="020B0604020202020204" pitchFamily="34" charset="0"/>
              </a:rPr>
            </a:br>
            <a:endParaRPr lang="en-US" sz="200" dirty="0" smtClean="0">
              <a:solidFill>
                <a:schemeClr val="bg1"/>
              </a:solidFill>
              <a:latin typeface="Arial" panose="020B0604020202020204" pitchFamily="34" charset="0"/>
              <a:cs typeface="Arial" panose="020B0604020202020204" pitchFamily="34" charset="0"/>
            </a:endParaRPr>
          </a:p>
          <a:p>
            <a:r>
              <a:rPr lang="en-US" sz="1000" dirty="0" smtClean="0">
                <a:solidFill>
                  <a:schemeClr val="bg1"/>
                </a:solidFill>
                <a:latin typeface="Arial" panose="020B0604020202020204" pitchFamily="34" charset="0"/>
                <a:cs typeface="Arial" panose="020B0604020202020204" pitchFamily="34" charset="0"/>
              </a:rPr>
              <a:t>Location coordinates:  </a:t>
            </a:r>
            <a:r>
              <a:rPr lang="en-US" sz="1000" dirty="0" smtClean="0">
                <a:solidFill>
                  <a:schemeClr val="bg1"/>
                </a:solidFill>
              </a:rPr>
              <a:t>50.1065°N, 14.4300°E</a:t>
            </a:r>
            <a:endParaRPr lang="en-US" sz="1000" dirty="0" smtClean="0">
              <a:solidFill>
                <a:schemeClr val="bg1"/>
              </a:solidFill>
              <a:latin typeface="Arial" panose="020B0604020202020204" pitchFamily="34" charset="0"/>
              <a:cs typeface="Arial" panose="020B0604020202020204" pitchFamily="34" charset="0"/>
            </a:endParaRPr>
          </a:p>
          <a:p>
            <a:endParaRPr lang="en-US" sz="1000" dirty="0" smtClean="0">
              <a:solidFill>
                <a:schemeClr val="bg1"/>
              </a:solidFill>
              <a:latin typeface="Arial" panose="020B0604020202020204" pitchFamily="34" charset="0"/>
              <a:cs typeface="Arial" panose="020B0604020202020204" pitchFamily="34" charset="0"/>
            </a:endParaRPr>
          </a:p>
          <a:p>
            <a:r>
              <a:rPr lang="en-US" sz="1000" dirty="0" smtClean="0">
                <a:solidFill>
                  <a:schemeClr val="bg1"/>
                </a:solidFill>
                <a:latin typeface="Arial" panose="020B0604020202020204" pitchFamily="34" charset="0"/>
                <a:cs typeface="Arial" panose="020B0604020202020204" pitchFamily="34" charset="0"/>
              </a:rPr>
              <a:t>Position of the satellite:</a:t>
            </a:r>
            <a:br>
              <a:rPr lang="en-US" sz="1000" dirty="0" smtClean="0">
                <a:solidFill>
                  <a:schemeClr val="bg1"/>
                </a:solidFill>
                <a:latin typeface="Arial" panose="020B0604020202020204" pitchFamily="34" charset="0"/>
                <a:cs typeface="Arial" panose="020B0604020202020204" pitchFamily="34" charset="0"/>
              </a:rPr>
            </a:br>
            <a:endParaRPr lang="en-US" sz="200" dirty="0" smtClean="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dirty="0" smtClean="0">
                <a:solidFill>
                  <a:schemeClr val="bg1"/>
                </a:solidFill>
                <a:latin typeface="Arial" panose="020B0604020202020204" pitchFamily="34" charset="0"/>
                <a:cs typeface="Arial" panose="020B0604020202020204" pitchFamily="34" charset="0"/>
              </a:rPr>
              <a:t>azimuth:		186.41° 	</a:t>
            </a:r>
            <a:r>
              <a:rPr lang="en-US" sz="1000" dirty="0" smtClean="0">
                <a:solidFill>
                  <a:schemeClr val="bg1">
                    <a:lumMod val="50000"/>
                  </a:schemeClr>
                </a:solidFill>
                <a:latin typeface="Arial" panose="020B0604020202020204" pitchFamily="34" charset="0"/>
                <a:cs typeface="Arial" panose="020B0604020202020204" pitchFamily="34" charset="0"/>
              </a:rPr>
              <a:t>(186.49°)</a:t>
            </a:r>
          </a:p>
          <a:p>
            <a:pPr marL="171450" indent="-171450">
              <a:buFont typeface="Arial" panose="020B0604020202020204" pitchFamily="34" charset="0"/>
              <a:buChar char="•"/>
            </a:pPr>
            <a:r>
              <a:rPr lang="en-US" sz="1000" dirty="0" smtClean="0">
                <a:solidFill>
                  <a:schemeClr val="bg1"/>
                </a:solidFill>
                <a:latin typeface="Arial" panose="020B0604020202020204" pitchFamily="34" charset="0"/>
                <a:cs typeface="Arial" panose="020B0604020202020204" pitchFamily="34" charset="0"/>
              </a:rPr>
              <a:t>elevation:	  30.22°   	</a:t>
            </a:r>
            <a:r>
              <a:rPr lang="en-US" sz="1000" dirty="0" smtClean="0">
                <a:solidFill>
                  <a:schemeClr val="bg1">
                    <a:lumMod val="50000"/>
                  </a:schemeClr>
                </a:solidFill>
                <a:latin typeface="Arial" panose="020B0604020202020204" pitchFamily="34" charset="0"/>
                <a:cs typeface="Arial" panose="020B0604020202020204" pitchFamily="34" charset="0"/>
              </a:rPr>
              <a:t>  (30.29°)</a:t>
            </a:r>
          </a:p>
          <a:p>
            <a:endParaRPr lang="en-US" sz="1000" dirty="0" smtClean="0">
              <a:solidFill>
                <a:schemeClr val="bg1"/>
              </a:solidFill>
              <a:latin typeface="Arial" panose="020B0604020202020204" pitchFamily="34" charset="0"/>
              <a:cs typeface="Arial" panose="020B0604020202020204" pitchFamily="34" charset="0"/>
            </a:endParaRPr>
          </a:p>
          <a:p>
            <a:r>
              <a:rPr lang="en-US" sz="1000" dirty="0" smtClean="0">
                <a:solidFill>
                  <a:schemeClr val="bg1"/>
                </a:solidFill>
                <a:latin typeface="Arial" panose="020B0604020202020204" pitchFamily="34" charset="0"/>
                <a:cs typeface="Arial" panose="020B0604020202020204" pitchFamily="34" charset="0"/>
              </a:rPr>
              <a:t>Sun position:</a:t>
            </a:r>
            <a:br>
              <a:rPr lang="en-US" sz="1000" dirty="0" smtClean="0">
                <a:solidFill>
                  <a:schemeClr val="bg1"/>
                </a:solidFill>
                <a:latin typeface="Arial" panose="020B0604020202020204" pitchFamily="34" charset="0"/>
                <a:cs typeface="Arial" panose="020B0604020202020204" pitchFamily="34" charset="0"/>
              </a:rPr>
            </a:br>
            <a:endParaRPr lang="en-US" sz="200" dirty="0" smtClean="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dirty="0" smtClean="0">
                <a:solidFill>
                  <a:schemeClr val="bg1"/>
                </a:solidFill>
                <a:latin typeface="Arial" panose="020B0604020202020204" pitchFamily="34" charset="0"/>
                <a:cs typeface="Arial" panose="020B0604020202020204" pitchFamily="34" charset="0"/>
              </a:rPr>
              <a:t>azimuth:		128.20° 	</a:t>
            </a:r>
            <a:r>
              <a:rPr lang="en-US" sz="1000" dirty="0" smtClean="0">
                <a:solidFill>
                  <a:schemeClr val="bg1">
                    <a:lumMod val="50000"/>
                  </a:schemeClr>
                </a:solidFill>
                <a:latin typeface="Arial" panose="020B0604020202020204" pitchFamily="34" charset="0"/>
                <a:cs typeface="Arial" panose="020B0604020202020204" pitchFamily="34" charset="0"/>
              </a:rPr>
              <a:t>(128.13°)</a:t>
            </a:r>
          </a:p>
          <a:p>
            <a:pPr marL="171450" indent="-171450">
              <a:buFont typeface="Arial" panose="020B0604020202020204" pitchFamily="34" charset="0"/>
              <a:buChar char="•"/>
            </a:pPr>
            <a:r>
              <a:rPr lang="en-US" sz="1000" dirty="0" smtClean="0">
                <a:solidFill>
                  <a:schemeClr val="bg1"/>
                </a:solidFill>
                <a:latin typeface="Arial" panose="020B0604020202020204" pitchFamily="34" charset="0"/>
                <a:cs typeface="Arial" panose="020B0604020202020204" pitchFamily="34" charset="0"/>
              </a:rPr>
              <a:t>elevation:	  20.35°   	</a:t>
            </a:r>
            <a:r>
              <a:rPr lang="en-US" sz="1000" dirty="0" smtClean="0">
                <a:solidFill>
                  <a:schemeClr val="bg1">
                    <a:lumMod val="50000"/>
                  </a:schemeClr>
                </a:solidFill>
                <a:latin typeface="Arial" panose="020B0604020202020204" pitchFamily="34" charset="0"/>
                <a:cs typeface="Arial" panose="020B0604020202020204" pitchFamily="34" charset="0"/>
              </a:rPr>
              <a:t>  (20.84°)</a:t>
            </a:r>
          </a:p>
          <a:p>
            <a:r>
              <a:rPr lang="en-US" sz="1000" dirty="0" smtClean="0">
                <a:solidFill>
                  <a:schemeClr val="bg1"/>
                </a:solidFill>
                <a:latin typeface="Arial" panose="020B0604020202020204" pitchFamily="34" charset="0"/>
                <a:cs typeface="Arial" panose="020B0604020202020204" pitchFamily="34" charset="0"/>
              </a:rPr>
              <a:t/>
            </a:r>
            <a:br>
              <a:rPr lang="en-US" sz="1000" dirty="0" smtClean="0">
                <a:solidFill>
                  <a:schemeClr val="bg1"/>
                </a:solidFill>
                <a:latin typeface="Arial" panose="020B0604020202020204" pitchFamily="34" charset="0"/>
                <a:cs typeface="Arial" panose="020B0604020202020204" pitchFamily="34" charset="0"/>
              </a:rPr>
            </a:br>
            <a:endParaRPr lang="en-US" sz="1000" dirty="0" smtClean="0">
              <a:solidFill>
                <a:schemeClr val="bg1"/>
              </a:solidFill>
              <a:latin typeface="Arial" panose="020B0604020202020204" pitchFamily="34" charset="0"/>
              <a:cs typeface="Arial" panose="020B0604020202020204" pitchFamily="34" charset="0"/>
            </a:endParaRPr>
          </a:p>
          <a:p>
            <a:r>
              <a:rPr lang="en-US" sz="1000" dirty="0" smtClean="0">
                <a:solidFill>
                  <a:schemeClr val="bg1"/>
                </a:solidFill>
                <a:latin typeface="Arial" panose="020B0604020202020204" pitchFamily="34" charset="0"/>
                <a:cs typeface="Arial" panose="020B0604020202020204" pitchFamily="34" charset="0"/>
              </a:rPr>
              <a:t>Orientation of normal of the reflecting surface:</a:t>
            </a:r>
          </a:p>
          <a:p>
            <a:endParaRPr lang="en-US" sz="200" dirty="0" smtClean="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dirty="0" smtClean="0">
                <a:solidFill>
                  <a:schemeClr val="bg1"/>
                </a:solidFill>
                <a:latin typeface="Arial" panose="020B0604020202020204" pitchFamily="34" charset="0"/>
                <a:cs typeface="Arial" panose="020B0604020202020204" pitchFamily="34" charset="0"/>
              </a:rPr>
              <a:t>azimuth:		</a:t>
            </a:r>
            <a:r>
              <a:rPr lang="en-US" sz="1000" b="1" dirty="0" smtClean="0">
                <a:solidFill>
                  <a:srgbClr val="FFC000"/>
                </a:solidFill>
                <a:latin typeface="Arial" panose="020B0604020202020204" pitchFamily="34" charset="0"/>
                <a:cs typeface="Arial" panose="020B0604020202020204" pitchFamily="34" charset="0"/>
              </a:rPr>
              <a:t>156.00°</a:t>
            </a:r>
            <a:r>
              <a:rPr lang="en-US" sz="1000" b="1" dirty="0" smtClean="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sz="1000" dirty="0" smtClean="0">
                <a:solidFill>
                  <a:schemeClr val="bg1"/>
                </a:solidFill>
                <a:latin typeface="Arial" panose="020B0604020202020204" pitchFamily="34" charset="0"/>
                <a:cs typeface="Arial" panose="020B0604020202020204" pitchFamily="34" charset="0"/>
              </a:rPr>
              <a:t>elevation:	  </a:t>
            </a:r>
            <a:r>
              <a:rPr lang="en-US" sz="1000" b="1" dirty="0" smtClean="0">
                <a:solidFill>
                  <a:srgbClr val="FFC000"/>
                </a:solidFill>
                <a:latin typeface="Arial" panose="020B0604020202020204" pitchFamily="34" charset="0"/>
                <a:cs typeface="Arial" panose="020B0604020202020204" pitchFamily="34" charset="0"/>
              </a:rPr>
              <a:t>28.40° </a:t>
            </a:r>
          </a:p>
        </p:txBody>
      </p:sp>
      <p:sp>
        <p:nvSpPr>
          <p:cNvPr id="9" name="TextovéPole 8"/>
          <p:cNvSpPr txBox="1"/>
          <p:nvPr/>
        </p:nvSpPr>
        <p:spPr>
          <a:xfrm>
            <a:off x="1269217" y="3685308"/>
            <a:ext cx="6488892" cy="815608"/>
          </a:xfrm>
          <a:prstGeom prst="rect">
            <a:avLst/>
          </a:prstGeom>
          <a:noFill/>
        </p:spPr>
        <p:txBody>
          <a:bodyPr wrap="square" rtlCol="0">
            <a:spAutoFit/>
          </a:bodyPr>
          <a:lstStyle/>
          <a:p>
            <a:pPr algn="just"/>
            <a:r>
              <a:rPr lang="en-US" sz="1000" dirty="0" smtClean="0">
                <a:solidFill>
                  <a:schemeClr val="bg1"/>
                </a:solidFill>
                <a:latin typeface="Arial" panose="020B0604020202020204" pitchFamily="34" charset="0"/>
                <a:cs typeface="Arial" panose="020B0604020202020204" pitchFamily="34" charset="0"/>
              </a:rPr>
              <a:t>Orientation </a:t>
            </a:r>
            <a:r>
              <a:rPr lang="en-US" sz="1000" smtClean="0">
                <a:solidFill>
                  <a:schemeClr val="bg1"/>
                </a:solidFill>
                <a:latin typeface="Arial" panose="020B0604020202020204" pitchFamily="34" charset="0"/>
                <a:cs typeface="Arial" panose="020B0604020202020204" pitchFamily="34" charset="0"/>
              </a:rPr>
              <a:t>of </a:t>
            </a:r>
            <a:r>
              <a:rPr lang="cs-CZ" sz="1000" smtClean="0">
                <a:solidFill>
                  <a:schemeClr val="bg1"/>
                </a:solidFill>
                <a:latin typeface="Arial" panose="020B0604020202020204" pitchFamily="34" charset="0"/>
                <a:cs typeface="Arial" panose="020B0604020202020204" pitchFamily="34" charset="0"/>
              </a:rPr>
              <a:t>the </a:t>
            </a:r>
            <a:r>
              <a:rPr lang="en-US" sz="1000" smtClean="0">
                <a:solidFill>
                  <a:schemeClr val="bg1"/>
                </a:solidFill>
                <a:latin typeface="Arial" panose="020B0604020202020204" pitchFamily="34" charset="0"/>
                <a:cs typeface="Arial" panose="020B0604020202020204" pitchFamily="34" charset="0"/>
              </a:rPr>
              <a:t>normal </a:t>
            </a:r>
            <a:r>
              <a:rPr lang="en-US" sz="1000" smtClean="0">
                <a:solidFill>
                  <a:schemeClr val="bg1"/>
                </a:solidFill>
                <a:latin typeface="Arial" panose="020B0604020202020204" pitchFamily="34" charset="0"/>
                <a:cs typeface="Arial" panose="020B0604020202020204" pitchFamily="34" charset="0"/>
              </a:rPr>
              <a:t>of the side </a:t>
            </a:r>
            <a:r>
              <a:rPr lang="en-US" sz="1000">
                <a:solidFill>
                  <a:schemeClr val="bg1"/>
                </a:solidFill>
                <a:latin typeface="Arial" panose="020B0604020202020204" pitchFamily="34" charset="0"/>
                <a:cs typeface="Arial" panose="020B0604020202020204" pitchFamily="34" charset="0"/>
              </a:rPr>
              <a:t>clerestory windows is</a:t>
            </a:r>
            <a:r>
              <a:rPr lang="en-US" sz="1000" dirty="0" smtClean="0">
                <a:solidFill>
                  <a:schemeClr val="bg1"/>
                </a:solidFill>
                <a:latin typeface="Arial" panose="020B0604020202020204" pitchFamily="34" charset="0"/>
                <a:cs typeface="Arial" panose="020B0604020202020204" pitchFamily="34" charset="0"/>
              </a:rPr>
              <a:t>:  </a:t>
            </a:r>
            <a:r>
              <a:rPr lang="en-US" sz="1000" dirty="0" smtClean="0">
                <a:solidFill>
                  <a:srgbClr val="FFC000"/>
                </a:solidFill>
                <a:latin typeface="Arial" panose="020B0604020202020204" pitchFamily="34" charset="0"/>
                <a:cs typeface="Arial" panose="020B0604020202020204" pitchFamily="34" charset="0"/>
              </a:rPr>
              <a:t>azimuth </a:t>
            </a:r>
            <a:r>
              <a:rPr lang="en-US" sz="1000" b="1" dirty="0" smtClean="0">
                <a:solidFill>
                  <a:srgbClr val="FFC000"/>
                </a:solidFill>
                <a:latin typeface="Arial" panose="020B0604020202020204" pitchFamily="34" charset="0"/>
                <a:cs typeface="Arial" panose="020B0604020202020204" pitchFamily="34" charset="0"/>
              </a:rPr>
              <a:t>156°</a:t>
            </a:r>
            <a:r>
              <a:rPr lang="en-US" sz="1000" dirty="0" smtClean="0">
                <a:solidFill>
                  <a:srgbClr val="FFC000"/>
                </a:solidFill>
                <a:latin typeface="Arial" panose="020B0604020202020204" pitchFamily="34" charset="0"/>
                <a:cs typeface="Arial" panose="020B0604020202020204" pitchFamily="34" charset="0"/>
              </a:rPr>
              <a:t>, elevation </a:t>
            </a:r>
            <a:r>
              <a:rPr lang="en-US" sz="1000" b="1" dirty="0" smtClean="0">
                <a:solidFill>
                  <a:srgbClr val="FFC000"/>
                </a:solidFill>
                <a:latin typeface="Arial" panose="020B0604020202020204" pitchFamily="34" charset="0"/>
                <a:cs typeface="Arial" panose="020B0604020202020204" pitchFamily="34" charset="0"/>
              </a:rPr>
              <a:t>28.5°</a:t>
            </a:r>
            <a:r>
              <a:rPr lang="en-US" sz="1000" dirty="0" smtClean="0">
                <a:solidFill>
                  <a:schemeClr val="bg1"/>
                </a:solidFill>
                <a:latin typeface="Arial" panose="020B0604020202020204" pitchFamily="34" charset="0"/>
                <a:cs typeface="Arial" panose="020B0604020202020204" pitchFamily="34" charset="0"/>
              </a:rPr>
              <a:t>. This is in excellent agreement with computed values obtained from positions </a:t>
            </a:r>
            <a:r>
              <a:rPr lang="en-US" sz="1000" smtClean="0">
                <a:solidFill>
                  <a:schemeClr val="bg1"/>
                </a:solidFill>
                <a:latin typeface="Arial" panose="020B0604020202020204" pitchFamily="34" charset="0"/>
                <a:cs typeface="Arial" panose="020B0604020202020204" pitchFamily="34" charset="0"/>
              </a:rPr>
              <a:t>of </a:t>
            </a:r>
            <a:r>
              <a:rPr lang="cs-CZ" sz="1000" smtClean="0">
                <a:solidFill>
                  <a:schemeClr val="bg1"/>
                </a:solidFill>
                <a:latin typeface="Arial" panose="020B0604020202020204" pitchFamily="34" charset="0"/>
                <a:cs typeface="Arial" panose="020B0604020202020204" pitchFamily="34" charset="0"/>
              </a:rPr>
              <a:t>the </a:t>
            </a:r>
            <a:r>
              <a:rPr lang="en-US" sz="1000" smtClean="0">
                <a:solidFill>
                  <a:schemeClr val="bg1"/>
                </a:solidFill>
                <a:latin typeface="Arial" panose="020B0604020202020204" pitchFamily="34" charset="0"/>
                <a:cs typeface="Arial" panose="020B0604020202020204" pitchFamily="34" charset="0"/>
              </a:rPr>
              <a:t>Sun </a:t>
            </a:r>
            <a:r>
              <a:rPr lang="en-US" sz="1000" dirty="0" smtClean="0">
                <a:solidFill>
                  <a:schemeClr val="bg1"/>
                </a:solidFill>
                <a:latin typeface="Arial" panose="020B0604020202020204" pitchFamily="34" charset="0"/>
                <a:cs typeface="Arial" panose="020B0604020202020204" pitchFamily="34" charset="0"/>
              </a:rPr>
              <a:t>and the two satellites at the glint time. </a:t>
            </a:r>
          </a:p>
          <a:p>
            <a:pPr algn="just"/>
            <a:endParaRPr lang="en-US" sz="900" dirty="0" smtClean="0">
              <a:solidFill>
                <a:schemeClr val="bg1"/>
              </a:solidFill>
              <a:latin typeface="Arial" panose="020B0604020202020204" pitchFamily="34" charset="0"/>
              <a:cs typeface="Arial" panose="020B0604020202020204" pitchFamily="34" charset="0"/>
            </a:endParaRPr>
          </a:p>
          <a:p>
            <a:pPr algn="just"/>
            <a:r>
              <a:rPr lang="en-US" sz="900" dirty="0" smtClean="0">
                <a:solidFill>
                  <a:schemeClr val="bg1">
                    <a:lumMod val="50000"/>
                  </a:schemeClr>
                </a:solidFill>
                <a:latin typeface="Arial" panose="020B0604020202020204" pitchFamily="34" charset="0"/>
                <a:cs typeface="Arial" panose="020B0604020202020204" pitchFamily="34" charset="0"/>
              </a:rPr>
              <a:t>Values in brackets are position data from Stellarium, set at the same time and location. Satellite TLE data used by Stellarium are from </a:t>
            </a:r>
            <a:r>
              <a:rPr lang="en-US" sz="900" smtClean="0">
                <a:solidFill>
                  <a:schemeClr val="bg1">
                    <a:lumMod val="50000"/>
                  </a:schemeClr>
                </a:solidFill>
                <a:latin typeface="Arial" panose="020B0604020202020204" pitchFamily="34" charset="0"/>
                <a:cs typeface="Arial" panose="020B0604020202020204" pitchFamily="34" charset="0"/>
              </a:rPr>
              <a:t>2026-03-20</a:t>
            </a:r>
            <a:r>
              <a:rPr lang="en-US" sz="900" smtClean="0">
                <a:solidFill>
                  <a:schemeClr val="bg1">
                    <a:lumMod val="50000"/>
                  </a:schemeClr>
                </a:solidFill>
                <a:latin typeface="Arial" panose="020B0604020202020204" pitchFamily="34" charset="0"/>
                <a:cs typeface="Arial" panose="020B0604020202020204" pitchFamily="34" charset="0"/>
              </a:rPr>
              <a:t>.</a:t>
            </a:r>
            <a:r>
              <a:rPr lang="cs-CZ" sz="900" smtClean="0">
                <a:solidFill>
                  <a:schemeClr val="bg1">
                    <a:lumMod val="50000"/>
                  </a:schemeClr>
                </a:solidFill>
                <a:latin typeface="Arial" panose="020B0604020202020204" pitchFamily="34" charset="0"/>
                <a:cs typeface="Arial" panose="020B0604020202020204" pitchFamily="34" charset="0"/>
              </a:rPr>
              <a:t>;</a:t>
            </a:r>
            <a:endParaRPr lang="en-US" sz="900" dirty="0" smtClean="0">
              <a:solidFill>
                <a:schemeClr val="bg1">
                  <a:lumMod val="50000"/>
                </a:schemeClr>
              </a:solidFill>
              <a:latin typeface="Arial" panose="020B0604020202020204" pitchFamily="34" charset="0"/>
              <a:cs typeface="Arial" panose="020B0604020202020204" pitchFamily="34" charset="0"/>
            </a:endParaRPr>
          </a:p>
        </p:txBody>
      </p:sp>
      <p:sp>
        <p:nvSpPr>
          <p:cNvPr id="10" name="TextovéPole 9"/>
          <p:cNvSpPr txBox="1"/>
          <p:nvPr/>
        </p:nvSpPr>
        <p:spPr>
          <a:xfrm>
            <a:off x="583780" y="206140"/>
            <a:ext cx="1369286" cy="261610"/>
          </a:xfrm>
          <a:prstGeom prst="rect">
            <a:avLst/>
          </a:prstGeom>
          <a:noFill/>
        </p:spPr>
        <p:txBody>
          <a:bodyPr wrap="none" rtlCol="0">
            <a:spAutoFit/>
          </a:bodyPr>
          <a:lstStyle/>
          <a:p>
            <a:r>
              <a:rPr lang="en-US" sz="1100" u="sng" smtClean="0">
                <a:solidFill>
                  <a:schemeClr val="bg1"/>
                </a:solidFill>
                <a:latin typeface="Arial" panose="020B0604020202020204" pitchFamily="34" charset="0"/>
                <a:cs typeface="Arial" panose="020B0604020202020204" pitchFamily="34" charset="0"/>
              </a:rPr>
              <a:t>Final </a:t>
            </a:r>
            <a:r>
              <a:rPr lang="en-US" sz="1100" u="sng" smtClean="0">
                <a:solidFill>
                  <a:schemeClr val="bg1"/>
                </a:solidFill>
                <a:latin typeface="Arial" panose="020B0604020202020204" pitchFamily="34" charset="0"/>
                <a:cs typeface="Arial" panose="020B0604020202020204" pitchFamily="34" charset="0"/>
              </a:rPr>
              <a:t>computation</a:t>
            </a:r>
            <a:r>
              <a:rPr lang="cs-CZ" sz="1100" u="sng" smtClean="0">
                <a:solidFill>
                  <a:schemeClr val="bg1"/>
                </a:solidFill>
                <a:latin typeface="Arial" panose="020B0604020202020204" pitchFamily="34" charset="0"/>
                <a:cs typeface="Arial" panose="020B0604020202020204" pitchFamily="34" charset="0"/>
              </a:rPr>
              <a:t>s</a:t>
            </a:r>
            <a:endParaRPr lang="en-US" sz="11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84861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cs-CZ" sz="550" dirty="0">
                <a:solidFill>
                  <a:schemeClr val="tx1">
                    <a:lumMod val="65000"/>
                    <a:lumOff val="35000"/>
                  </a:schemeClr>
                </a:solidFill>
                <a:latin typeface="Arial" panose="020B0604020202020204" pitchFamily="34" charset="0"/>
                <a:cs typeface="Arial" panose="020B0604020202020204" pitchFamily="34" charset="0"/>
              </a:rPr>
              <a:t>Martin Setvák</a:t>
            </a:r>
            <a:r>
              <a:rPr lang="cs-CZ" sz="550">
                <a:solidFill>
                  <a:schemeClr val="tx1">
                    <a:lumMod val="65000"/>
                    <a:lumOff val="35000"/>
                  </a:schemeClr>
                </a:solidFill>
                <a:latin typeface="Arial" panose="020B0604020202020204" pitchFamily="34" charset="0"/>
                <a:cs typeface="Arial" panose="020B0604020202020204" pitchFamily="34" charset="0"/>
              </a:rPr>
              <a:t>, </a:t>
            </a:r>
            <a:r>
              <a:rPr lang="cs-CZ" sz="550" smtClean="0">
                <a:solidFill>
                  <a:schemeClr val="tx1">
                    <a:lumMod val="65000"/>
                    <a:lumOff val="35000"/>
                  </a:schemeClr>
                </a:solidFill>
                <a:latin typeface="Arial" panose="020B0604020202020204" pitchFamily="34" charset="0"/>
                <a:cs typeface="Arial" panose="020B0604020202020204" pitchFamily="34" charset="0"/>
              </a:rPr>
              <a:t>CHMI</a:t>
            </a:r>
            <a:endParaRPr lang="cs-CZ" sz="55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 name="TextovéPole 1"/>
          <p:cNvSpPr txBox="1"/>
          <p:nvPr/>
        </p:nvSpPr>
        <p:spPr>
          <a:xfrm>
            <a:off x="2981059" y="1819833"/>
            <a:ext cx="2930610" cy="307777"/>
          </a:xfrm>
          <a:prstGeom prst="rect">
            <a:avLst/>
          </a:prstGeom>
          <a:noFill/>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Spectral properties of the Sun glint</a:t>
            </a:r>
          </a:p>
        </p:txBody>
      </p:sp>
    </p:spTree>
    <p:extLst>
      <p:ext uri="{BB962C8B-B14F-4D97-AF65-F5344CB8AC3E}">
        <p14:creationId xmlns:p14="http://schemas.microsoft.com/office/powerpoint/2010/main" val="37429418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cs-CZ" sz="550" dirty="0">
                <a:solidFill>
                  <a:schemeClr val="tx1">
                    <a:lumMod val="65000"/>
                    <a:lumOff val="35000"/>
                  </a:schemeClr>
                </a:solidFill>
                <a:latin typeface="Arial" panose="020B0604020202020204" pitchFamily="34" charset="0"/>
                <a:cs typeface="Arial" panose="020B0604020202020204" pitchFamily="34" charset="0"/>
              </a:rPr>
              <a:t>Martin Setvák</a:t>
            </a:r>
            <a:r>
              <a:rPr lang="cs-CZ" sz="550">
                <a:solidFill>
                  <a:schemeClr val="tx1">
                    <a:lumMod val="65000"/>
                    <a:lumOff val="35000"/>
                  </a:schemeClr>
                </a:solidFill>
                <a:latin typeface="Arial" panose="020B0604020202020204" pitchFamily="34" charset="0"/>
                <a:cs typeface="Arial" panose="020B0604020202020204" pitchFamily="34" charset="0"/>
              </a:rPr>
              <a:t>, </a:t>
            </a:r>
            <a:r>
              <a:rPr lang="cs-CZ" sz="550" smtClean="0">
                <a:solidFill>
                  <a:schemeClr val="tx1">
                    <a:lumMod val="65000"/>
                    <a:lumOff val="35000"/>
                  </a:schemeClr>
                </a:solidFill>
                <a:latin typeface="Arial" panose="020B0604020202020204" pitchFamily="34" charset="0"/>
                <a:cs typeface="Arial" panose="020B0604020202020204" pitchFamily="34" charset="0"/>
              </a:rPr>
              <a:t>CHMI</a:t>
            </a:r>
            <a:endParaRPr lang="cs-CZ" sz="55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000" y="360000"/>
            <a:ext cx="5809222" cy="4320000"/>
          </a:xfrm>
          <a:prstGeom prst="rect">
            <a:avLst/>
          </a:prstGeom>
        </p:spPr>
      </p:pic>
      <p:sp>
        <p:nvSpPr>
          <p:cNvPr id="6" name="TextovéPole 5"/>
          <p:cNvSpPr txBox="1"/>
          <p:nvPr/>
        </p:nvSpPr>
        <p:spPr>
          <a:xfrm>
            <a:off x="7114221" y="322410"/>
            <a:ext cx="1782119" cy="1862048"/>
          </a:xfrm>
          <a:prstGeom prst="rect">
            <a:avLst/>
          </a:prstGeom>
          <a:noFill/>
        </p:spPr>
        <p:txBody>
          <a:bodyPr wrap="square" rtlCol="0">
            <a:spAutoFit/>
          </a:bodyPr>
          <a:lstStyle/>
          <a:p>
            <a:pPr algn="just"/>
            <a:r>
              <a:rPr lang="cs-CZ" sz="1000" dirty="0" smtClean="0">
                <a:solidFill>
                  <a:schemeClr val="bg1"/>
                </a:solidFill>
                <a:latin typeface="Arial" panose="020B0604020202020204" pitchFamily="34" charset="0"/>
                <a:cs typeface="Arial" panose="020B0604020202020204" pitchFamily="34" charset="0"/>
              </a:rPr>
              <a:t>2026-03-07  07:10 UTC</a:t>
            </a:r>
          </a:p>
          <a:p>
            <a:pPr algn="just"/>
            <a:endParaRPr lang="cs-CZ" sz="1000" dirty="0">
              <a:solidFill>
                <a:schemeClr val="bg1"/>
              </a:solidFill>
              <a:latin typeface="Arial" panose="020B0604020202020204" pitchFamily="34" charset="0"/>
              <a:cs typeface="Arial" panose="020B0604020202020204" pitchFamily="34" charset="0"/>
            </a:endParaRPr>
          </a:p>
          <a:p>
            <a:pPr algn="just"/>
            <a:r>
              <a:rPr lang="cs-CZ" sz="1000" dirty="0" smtClean="0">
                <a:solidFill>
                  <a:schemeClr val="bg1"/>
                </a:solidFill>
                <a:latin typeface="Arial" panose="020B0604020202020204" pitchFamily="34" charset="0"/>
                <a:cs typeface="Arial" panose="020B0604020202020204" pitchFamily="34" charset="0"/>
              </a:rPr>
              <a:t>MTG FCI VIS 0.4</a:t>
            </a:r>
          </a:p>
          <a:p>
            <a:pPr algn="just"/>
            <a:endParaRPr lang="cs-CZ" sz="1000" dirty="0">
              <a:solidFill>
                <a:schemeClr val="bg1"/>
              </a:solidFill>
              <a:latin typeface="Arial" panose="020B0604020202020204" pitchFamily="34" charset="0"/>
              <a:cs typeface="Arial" panose="020B0604020202020204" pitchFamily="34" charset="0"/>
            </a:endParaRPr>
          </a:p>
          <a:p>
            <a:pPr algn="just"/>
            <a:endParaRPr lang="cs-CZ" sz="1000" dirty="0" smtClean="0">
              <a:solidFill>
                <a:schemeClr val="bg1"/>
              </a:solidFill>
              <a:latin typeface="Arial" panose="020B0604020202020204" pitchFamily="34" charset="0"/>
              <a:cs typeface="Arial" panose="020B0604020202020204" pitchFamily="34" charset="0"/>
            </a:endParaRPr>
          </a:p>
          <a:p>
            <a:pPr algn="just"/>
            <a:endParaRPr lang="cs-CZ" sz="1000" dirty="0">
              <a:solidFill>
                <a:schemeClr val="bg1"/>
              </a:solidFill>
              <a:latin typeface="Arial" panose="020B0604020202020204" pitchFamily="34" charset="0"/>
              <a:cs typeface="Arial" panose="020B0604020202020204" pitchFamily="34" charset="0"/>
            </a:endParaRPr>
          </a:p>
          <a:p>
            <a:pPr algn="just"/>
            <a:endParaRPr lang="en-US" sz="1000" dirty="0">
              <a:solidFill>
                <a:schemeClr val="bg1"/>
              </a:solidFill>
              <a:latin typeface="Arial" panose="020B0604020202020204" pitchFamily="34" charset="0"/>
              <a:cs typeface="Arial" panose="020B0604020202020204" pitchFamily="34" charset="0"/>
            </a:endParaRPr>
          </a:p>
          <a:p>
            <a:pPr algn="just"/>
            <a:r>
              <a:rPr lang="en-US" sz="900" dirty="0" smtClean="0">
                <a:solidFill>
                  <a:schemeClr val="bg1"/>
                </a:solidFill>
                <a:latin typeface="Arial" panose="020B0604020202020204" pitchFamily="34" charset="0"/>
                <a:cs typeface="Arial" panose="020B0604020202020204" pitchFamily="34" charset="0"/>
              </a:rPr>
              <a:t>The Sun glint is very weak, almost invisible </a:t>
            </a:r>
            <a:r>
              <a:rPr lang="en-US" sz="900" smtClean="0">
                <a:solidFill>
                  <a:schemeClr val="bg1"/>
                </a:solidFill>
                <a:latin typeface="Arial" panose="020B0604020202020204" pitchFamily="34" charset="0"/>
                <a:cs typeface="Arial" panose="020B0604020202020204" pitchFamily="34" charset="0"/>
              </a:rPr>
              <a:t>in </a:t>
            </a:r>
            <a:r>
              <a:rPr lang="en-US" sz="900" smtClean="0">
                <a:solidFill>
                  <a:schemeClr val="bg1"/>
                </a:solidFill>
                <a:latin typeface="Arial" panose="020B0604020202020204" pitchFamily="34" charset="0"/>
                <a:cs typeface="Arial" panose="020B0604020202020204" pitchFamily="34" charset="0"/>
              </a:rPr>
              <a:t>VIS</a:t>
            </a:r>
            <a:r>
              <a:rPr lang="cs-CZ" sz="900" smtClean="0">
                <a:solidFill>
                  <a:schemeClr val="bg1"/>
                </a:solidFill>
                <a:latin typeface="Arial" panose="020B0604020202020204" pitchFamily="34" charset="0"/>
                <a:cs typeface="Arial" panose="020B0604020202020204" pitchFamily="34" charset="0"/>
              </a:rPr>
              <a:t> </a:t>
            </a:r>
            <a:r>
              <a:rPr lang="en-US" sz="900" smtClean="0">
                <a:solidFill>
                  <a:schemeClr val="bg1"/>
                </a:solidFill>
                <a:latin typeface="Arial" panose="020B0604020202020204" pitchFamily="34" charset="0"/>
                <a:cs typeface="Arial" panose="020B0604020202020204" pitchFamily="34" charset="0"/>
              </a:rPr>
              <a:t>0.4 </a:t>
            </a:r>
            <a:r>
              <a:rPr lang="en-US" sz="900" smtClean="0">
                <a:solidFill>
                  <a:schemeClr val="bg1"/>
                </a:solidFill>
                <a:latin typeface="Arial" panose="020B0604020202020204" pitchFamily="34" charset="0"/>
                <a:cs typeface="Arial" panose="020B0604020202020204" pitchFamily="34" charset="0"/>
              </a:rPr>
              <a:t>and </a:t>
            </a:r>
            <a:r>
              <a:rPr lang="en-US" sz="900" smtClean="0">
                <a:solidFill>
                  <a:schemeClr val="bg1"/>
                </a:solidFill>
                <a:latin typeface="Arial" panose="020B0604020202020204" pitchFamily="34" charset="0"/>
                <a:cs typeface="Arial" panose="020B0604020202020204" pitchFamily="34" charset="0"/>
              </a:rPr>
              <a:t>VIS</a:t>
            </a:r>
            <a:r>
              <a:rPr lang="cs-CZ" sz="900" smtClean="0">
                <a:solidFill>
                  <a:schemeClr val="bg1"/>
                </a:solidFill>
                <a:latin typeface="Arial" panose="020B0604020202020204" pitchFamily="34" charset="0"/>
                <a:cs typeface="Arial" panose="020B0604020202020204" pitchFamily="34" charset="0"/>
              </a:rPr>
              <a:t> </a:t>
            </a:r>
            <a:r>
              <a:rPr lang="en-US" sz="900" smtClean="0">
                <a:solidFill>
                  <a:schemeClr val="bg1"/>
                </a:solidFill>
                <a:latin typeface="Arial" panose="020B0604020202020204" pitchFamily="34" charset="0"/>
                <a:cs typeface="Arial" panose="020B0604020202020204" pitchFamily="34" charset="0"/>
              </a:rPr>
              <a:t>0.5</a:t>
            </a:r>
            <a:r>
              <a:rPr lang="en-US" sz="900" dirty="0" smtClean="0">
                <a:solidFill>
                  <a:schemeClr val="bg1"/>
                </a:solidFill>
                <a:latin typeface="Arial" panose="020B0604020202020204" pitchFamily="34" charset="0"/>
                <a:cs typeface="Arial" panose="020B0604020202020204" pitchFamily="34" charset="0"/>
              </a:rPr>
              <a:t>, appears first </a:t>
            </a:r>
            <a:r>
              <a:rPr lang="en-US" sz="900" smtClean="0">
                <a:solidFill>
                  <a:schemeClr val="bg1"/>
                </a:solidFill>
                <a:latin typeface="Arial" panose="020B0604020202020204" pitchFamily="34" charset="0"/>
                <a:cs typeface="Arial" panose="020B0604020202020204" pitchFamily="34" charset="0"/>
              </a:rPr>
              <a:t>in </a:t>
            </a:r>
            <a:r>
              <a:rPr lang="en-US" sz="900" smtClean="0">
                <a:solidFill>
                  <a:schemeClr val="bg1"/>
                </a:solidFill>
                <a:latin typeface="Arial" panose="020B0604020202020204" pitchFamily="34" charset="0"/>
                <a:cs typeface="Arial" panose="020B0604020202020204" pitchFamily="34" charset="0"/>
              </a:rPr>
              <a:t>VIS</a:t>
            </a:r>
            <a:r>
              <a:rPr lang="cs-CZ" sz="900" smtClean="0">
                <a:solidFill>
                  <a:schemeClr val="bg1"/>
                </a:solidFill>
                <a:latin typeface="Arial" panose="020B0604020202020204" pitchFamily="34" charset="0"/>
                <a:cs typeface="Arial" panose="020B0604020202020204" pitchFamily="34" charset="0"/>
              </a:rPr>
              <a:t> </a:t>
            </a:r>
            <a:r>
              <a:rPr lang="en-US" sz="900" smtClean="0">
                <a:solidFill>
                  <a:schemeClr val="bg1"/>
                </a:solidFill>
                <a:latin typeface="Arial" panose="020B0604020202020204" pitchFamily="34" charset="0"/>
                <a:cs typeface="Arial" panose="020B0604020202020204" pitchFamily="34" charset="0"/>
              </a:rPr>
              <a:t>0.6 </a:t>
            </a:r>
            <a:r>
              <a:rPr lang="en-US" sz="900" dirty="0" smtClean="0">
                <a:solidFill>
                  <a:schemeClr val="bg1"/>
                </a:solidFill>
                <a:latin typeface="Arial" panose="020B0604020202020204" pitchFamily="34" charset="0"/>
                <a:cs typeface="Arial" panose="020B0604020202020204" pitchFamily="34" charset="0"/>
              </a:rPr>
              <a:t>and gets stronger further on, at longer wavelengths.</a:t>
            </a:r>
            <a:endParaRPr lang="cs-CZ" sz="900" dirty="0" smtClean="0">
              <a:solidFill>
                <a:schemeClr val="bg1"/>
              </a:solidFill>
              <a:latin typeface="Arial" panose="020B0604020202020204" pitchFamily="34" charset="0"/>
              <a:cs typeface="Arial" panose="020B0604020202020204" pitchFamily="34" charset="0"/>
            </a:endParaRPr>
          </a:p>
        </p:txBody>
      </p:sp>
      <p:sp>
        <p:nvSpPr>
          <p:cNvPr id="7" name="Ovál 6"/>
          <p:cNvSpPr/>
          <p:nvPr/>
        </p:nvSpPr>
        <p:spPr>
          <a:xfrm>
            <a:off x="3752740" y="2283353"/>
            <a:ext cx="253707" cy="25370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ovéPole 7"/>
          <p:cNvSpPr txBox="1"/>
          <p:nvPr/>
        </p:nvSpPr>
        <p:spPr>
          <a:xfrm>
            <a:off x="4108816" y="2226245"/>
            <a:ext cx="590226" cy="415498"/>
          </a:xfrm>
          <a:prstGeom prst="rect">
            <a:avLst/>
          </a:prstGeom>
          <a:noFill/>
        </p:spPr>
        <p:txBody>
          <a:bodyPr wrap="none" rtlCol="0">
            <a:spAutoFit/>
          </a:bodyPr>
          <a:lstStyle/>
          <a:p>
            <a:r>
              <a:rPr lang="en-US" sz="700" dirty="0" smtClean="0">
                <a:solidFill>
                  <a:srgbClr val="FF0000"/>
                </a:solidFill>
                <a:latin typeface="Arial" panose="020B0604020202020204" pitchFamily="34" charset="0"/>
                <a:cs typeface="Arial" panose="020B0604020202020204" pitchFamily="34" charset="0"/>
              </a:rPr>
              <a:t>FOLLOW </a:t>
            </a:r>
          </a:p>
          <a:p>
            <a:r>
              <a:rPr lang="en-US" sz="700" dirty="0" smtClean="0">
                <a:solidFill>
                  <a:srgbClr val="FF0000"/>
                </a:solidFill>
                <a:latin typeface="Arial" panose="020B0604020202020204" pitchFamily="34" charset="0"/>
                <a:cs typeface="Arial" panose="020B0604020202020204" pitchFamily="34" charset="0"/>
              </a:rPr>
              <a:t>THIS</a:t>
            </a:r>
          </a:p>
          <a:p>
            <a:r>
              <a:rPr lang="en-US" sz="700" dirty="0" smtClean="0">
                <a:solidFill>
                  <a:srgbClr val="FF0000"/>
                </a:solidFill>
                <a:latin typeface="Arial" panose="020B0604020202020204" pitchFamily="34" charset="0"/>
                <a:cs typeface="Arial" panose="020B0604020202020204" pitchFamily="34" charset="0"/>
              </a:rPr>
              <a:t>AREA</a:t>
            </a:r>
          </a:p>
        </p:txBody>
      </p:sp>
    </p:spTree>
    <p:extLst>
      <p:ext uri="{BB962C8B-B14F-4D97-AF65-F5344CB8AC3E}">
        <p14:creationId xmlns:p14="http://schemas.microsoft.com/office/powerpoint/2010/main" val="35005625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cs-CZ" sz="550" dirty="0">
                <a:solidFill>
                  <a:schemeClr val="tx1">
                    <a:lumMod val="65000"/>
                    <a:lumOff val="35000"/>
                  </a:schemeClr>
                </a:solidFill>
                <a:latin typeface="Arial" panose="020B0604020202020204" pitchFamily="34" charset="0"/>
                <a:cs typeface="Arial" panose="020B0604020202020204" pitchFamily="34" charset="0"/>
              </a:rPr>
              <a:t>Martin Setvák</a:t>
            </a:r>
            <a:r>
              <a:rPr lang="cs-CZ" sz="550">
                <a:solidFill>
                  <a:schemeClr val="tx1">
                    <a:lumMod val="65000"/>
                    <a:lumOff val="35000"/>
                  </a:schemeClr>
                </a:solidFill>
                <a:latin typeface="Arial" panose="020B0604020202020204" pitchFamily="34" charset="0"/>
                <a:cs typeface="Arial" panose="020B0604020202020204" pitchFamily="34" charset="0"/>
              </a:rPr>
              <a:t>, </a:t>
            </a:r>
            <a:r>
              <a:rPr lang="cs-CZ" sz="550" smtClean="0">
                <a:solidFill>
                  <a:schemeClr val="tx1">
                    <a:lumMod val="65000"/>
                    <a:lumOff val="35000"/>
                  </a:schemeClr>
                </a:solidFill>
                <a:latin typeface="Arial" panose="020B0604020202020204" pitchFamily="34" charset="0"/>
                <a:cs typeface="Arial" panose="020B0604020202020204" pitchFamily="34" charset="0"/>
              </a:rPr>
              <a:t>CHMI</a:t>
            </a:r>
            <a:endParaRPr lang="cs-CZ" sz="55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6" name="TextovéPole 5"/>
          <p:cNvSpPr txBox="1"/>
          <p:nvPr/>
        </p:nvSpPr>
        <p:spPr>
          <a:xfrm>
            <a:off x="7114221" y="322410"/>
            <a:ext cx="1523174" cy="553998"/>
          </a:xfrm>
          <a:prstGeom prst="rect">
            <a:avLst/>
          </a:prstGeom>
          <a:noFill/>
        </p:spPr>
        <p:txBody>
          <a:bodyPr wrap="none" rtlCol="0">
            <a:spAutoFit/>
          </a:bodyPr>
          <a:lstStyle/>
          <a:p>
            <a:r>
              <a:rPr lang="cs-CZ" sz="1000" smtClean="0">
                <a:solidFill>
                  <a:schemeClr val="bg1"/>
                </a:solidFill>
                <a:latin typeface="Arial" panose="020B0604020202020204" pitchFamily="34" charset="0"/>
                <a:cs typeface="Arial" panose="020B0604020202020204" pitchFamily="34" charset="0"/>
              </a:rPr>
              <a:t>2026-03-07  07:10 UTC</a:t>
            </a:r>
          </a:p>
          <a:p>
            <a:endParaRPr lang="cs-CZ" sz="1000">
              <a:solidFill>
                <a:schemeClr val="bg1"/>
              </a:solidFill>
              <a:latin typeface="Arial" panose="020B0604020202020204" pitchFamily="34" charset="0"/>
              <a:cs typeface="Arial" panose="020B0604020202020204" pitchFamily="34" charset="0"/>
            </a:endParaRPr>
          </a:p>
          <a:p>
            <a:r>
              <a:rPr lang="cs-CZ" sz="1000" smtClean="0">
                <a:solidFill>
                  <a:schemeClr val="bg1"/>
                </a:solidFill>
                <a:latin typeface="Arial" panose="020B0604020202020204" pitchFamily="34" charset="0"/>
                <a:cs typeface="Arial" panose="020B0604020202020204" pitchFamily="34" charset="0"/>
              </a:rPr>
              <a:t>MTG FCI VIS 0.5</a:t>
            </a:r>
            <a:endParaRPr lang="en-US" sz="1000" dirty="0" smtClean="0">
              <a:solidFill>
                <a:schemeClr val="bg1"/>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000" y="360000"/>
            <a:ext cx="5809219" cy="4320000"/>
          </a:xfrm>
          <a:prstGeom prst="rect">
            <a:avLst/>
          </a:prstGeom>
        </p:spPr>
      </p:pic>
      <p:sp>
        <p:nvSpPr>
          <p:cNvPr id="7" name="Ovál 6"/>
          <p:cNvSpPr/>
          <p:nvPr/>
        </p:nvSpPr>
        <p:spPr>
          <a:xfrm>
            <a:off x="3752740" y="2283353"/>
            <a:ext cx="253707" cy="25370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94386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cs-CZ" sz="550" dirty="0">
                <a:solidFill>
                  <a:schemeClr val="tx1">
                    <a:lumMod val="65000"/>
                    <a:lumOff val="35000"/>
                  </a:schemeClr>
                </a:solidFill>
                <a:latin typeface="Arial" panose="020B0604020202020204" pitchFamily="34" charset="0"/>
                <a:cs typeface="Arial" panose="020B0604020202020204" pitchFamily="34" charset="0"/>
              </a:rPr>
              <a:t>Martin Setvák</a:t>
            </a:r>
            <a:r>
              <a:rPr lang="cs-CZ" sz="550">
                <a:solidFill>
                  <a:schemeClr val="tx1">
                    <a:lumMod val="65000"/>
                    <a:lumOff val="35000"/>
                  </a:schemeClr>
                </a:solidFill>
                <a:latin typeface="Arial" panose="020B0604020202020204" pitchFamily="34" charset="0"/>
                <a:cs typeface="Arial" panose="020B0604020202020204" pitchFamily="34" charset="0"/>
              </a:rPr>
              <a:t>, </a:t>
            </a:r>
            <a:r>
              <a:rPr lang="cs-CZ" sz="550" smtClean="0">
                <a:solidFill>
                  <a:schemeClr val="tx1">
                    <a:lumMod val="65000"/>
                    <a:lumOff val="35000"/>
                  </a:schemeClr>
                </a:solidFill>
                <a:latin typeface="Arial" panose="020B0604020202020204" pitchFamily="34" charset="0"/>
                <a:cs typeface="Arial" panose="020B0604020202020204" pitchFamily="34" charset="0"/>
              </a:rPr>
              <a:t>CHMI</a:t>
            </a:r>
            <a:endParaRPr lang="cs-CZ" sz="55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6" name="TextovéPole 5"/>
          <p:cNvSpPr txBox="1"/>
          <p:nvPr/>
        </p:nvSpPr>
        <p:spPr>
          <a:xfrm>
            <a:off x="7114221" y="322410"/>
            <a:ext cx="1523174" cy="553998"/>
          </a:xfrm>
          <a:prstGeom prst="rect">
            <a:avLst/>
          </a:prstGeom>
          <a:noFill/>
        </p:spPr>
        <p:txBody>
          <a:bodyPr wrap="none" rtlCol="0">
            <a:spAutoFit/>
          </a:bodyPr>
          <a:lstStyle/>
          <a:p>
            <a:r>
              <a:rPr lang="cs-CZ" sz="1000" smtClean="0">
                <a:solidFill>
                  <a:schemeClr val="bg1"/>
                </a:solidFill>
                <a:latin typeface="Arial" panose="020B0604020202020204" pitchFamily="34" charset="0"/>
                <a:cs typeface="Arial" panose="020B0604020202020204" pitchFamily="34" charset="0"/>
              </a:rPr>
              <a:t>2026-03-07  07:10 UTC</a:t>
            </a:r>
          </a:p>
          <a:p>
            <a:endParaRPr lang="cs-CZ" sz="1000">
              <a:solidFill>
                <a:schemeClr val="bg1"/>
              </a:solidFill>
              <a:latin typeface="Arial" panose="020B0604020202020204" pitchFamily="34" charset="0"/>
              <a:cs typeface="Arial" panose="020B0604020202020204" pitchFamily="34" charset="0"/>
            </a:endParaRPr>
          </a:p>
          <a:p>
            <a:r>
              <a:rPr lang="cs-CZ" sz="1000" smtClean="0">
                <a:solidFill>
                  <a:schemeClr val="bg1"/>
                </a:solidFill>
                <a:latin typeface="Arial" panose="020B0604020202020204" pitchFamily="34" charset="0"/>
                <a:cs typeface="Arial" panose="020B0604020202020204" pitchFamily="34" charset="0"/>
              </a:rPr>
              <a:t>MTG FCI VIS 0.6</a:t>
            </a:r>
            <a:endParaRPr lang="en-US" sz="1000" dirty="0" smtClean="0">
              <a:solidFill>
                <a:schemeClr val="bg1"/>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000" y="360000"/>
            <a:ext cx="5809219" cy="4320000"/>
          </a:xfrm>
          <a:prstGeom prst="rect">
            <a:avLst/>
          </a:prstGeom>
        </p:spPr>
      </p:pic>
      <p:sp>
        <p:nvSpPr>
          <p:cNvPr id="7" name="Ovál 6"/>
          <p:cNvSpPr/>
          <p:nvPr/>
        </p:nvSpPr>
        <p:spPr>
          <a:xfrm>
            <a:off x="3752740" y="2283353"/>
            <a:ext cx="253707" cy="25370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5864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cs-CZ" sz="550" dirty="0">
                <a:solidFill>
                  <a:schemeClr val="tx1">
                    <a:lumMod val="65000"/>
                    <a:lumOff val="35000"/>
                  </a:schemeClr>
                </a:solidFill>
                <a:latin typeface="Arial" panose="020B0604020202020204" pitchFamily="34" charset="0"/>
                <a:cs typeface="Arial" panose="020B0604020202020204" pitchFamily="34" charset="0"/>
              </a:rPr>
              <a:t>Martin Setvák</a:t>
            </a:r>
            <a:r>
              <a:rPr lang="cs-CZ" sz="550">
                <a:solidFill>
                  <a:schemeClr val="tx1">
                    <a:lumMod val="65000"/>
                    <a:lumOff val="35000"/>
                  </a:schemeClr>
                </a:solidFill>
                <a:latin typeface="Arial" panose="020B0604020202020204" pitchFamily="34" charset="0"/>
                <a:cs typeface="Arial" panose="020B0604020202020204" pitchFamily="34" charset="0"/>
              </a:rPr>
              <a:t>, </a:t>
            </a:r>
            <a:r>
              <a:rPr lang="cs-CZ" sz="550" smtClean="0">
                <a:solidFill>
                  <a:schemeClr val="tx1">
                    <a:lumMod val="65000"/>
                    <a:lumOff val="35000"/>
                  </a:schemeClr>
                </a:solidFill>
                <a:latin typeface="Arial" panose="020B0604020202020204" pitchFamily="34" charset="0"/>
                <a:cs typeface="Arial" panose="020B0604020202020204" pitchFamily="34" charset="0"/>
              </a:rPr>
              <a:t>CHMI</a:t>
            </a:r>
            <a:endParaRPr lang="cs-CZ" sz="55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6" name="TextovéPole 5"/>
          <p:cNvSpPr txBox="1"/>
          <p:nvPr/>
        </p:nvSpPr>
        <p:spPr>
          <a:xfrm>
            <a:off x="7114221" y="322410"/>
            <a:ext cx="1523174" cy="553998"/>
          </a:xfrm>
          <a:prstGeom prst="rect">
            <a:avLst/>
          </a:prstGeom>
          <a:noFill/>
        </p:spPr>
        <p:txBody>
          <a:bodyPr wrap="none" rtlCol="0">
            <a:spAutoFit/>
          </a:bodyPr>
          <a:lstStyle/>
          <a:p>
            <a:r>
              <a:rPr lang="cs-CZ" sz="1000" smtClean="0">
                <a:solidFill>
                  <a:schemeClr val="bg1"/>
                </a:solidFill>
                <a:latin typeface="Arial" panose="020B0604020202020204" pitchFamily="34" charset="0"/>
                <a:cs typeface="Arial" panose="020B0604020202020204" pitchFamily="34" charset="0"/>
              </a:rPr>
              <a:t>2026-03-07  07:10 UTC</a:t>
            </a:r>
          </a:p>
          <a:p>
            <a:endParaRPr lang="cs-CZ" sz="1000">
              <a:solidFill>
                <a:schemeClr val="bg1"/>
              </a:solidFill>
              <a:latin typeface="Arial" panose="020B0604020202020204" pitchFamily="34" charset="0"/>
              <a:cs typeface="Arial" panose="020B0604020202020204" pitchFamily="34" charset="0"/>
            </a:endParaRPr>
          </a:p>
          <a:p>
            <a:r>
              <a:rPr lang="cs-CZ" sz="1000" smtClean="0">
                <a:solidFill>
                  <a:schemeClr val="bg1"/>
                </a:solidFill>
                <a:latin typeface="Arial" panose="020B0604020202020204" pitchFamily="34" charset="0"/>
                <a:cs typeface="Arial" panose="020B0604020202020204" pitchFamily="34" charset="0"/>
              </a:rPr>
              <a:t>MTG FCI VIS 0.8</a:t>
            </a:r>
            <a:endParaRPr lang="en-US" sz="1000" dirty="0" smtClean="0">
              <a:solidFill>
                <a:schemeClr val="bg1"/>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000" y="360000"/>
            <a:ext cx="5809219" cy="4320000"/>
          </a:xfrm>
          <a:prstGeom prst="rect">
            <a:avLst/>
          </a:prstGeom>
        </p:spPr>
      </p:pic>
      <p:sp>
        <p:nvSpPr>
          <p:cNvPr id="7" name="Ovál 6"/>
          <p:cNvSpPr/>
          <p:nvPr/>
        </p:nvSpPr>
        <p:spPr>
          <a:xfrm>
            <a:off x="3752740" y="2283353"/>
            <a:ext cx="253707" cy="25370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19820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en-US" sz="550" dirty="0" smtClean="0">
                <a:solidFill>
                  <a:schemeClr val="tx1">
                    <a:lumMod val="65000"/>
                    <a:lumOff val="35000"/>
                  </a:schemeClr>
                </a:solidFill>
                <a:latin typeface="Arial" panose="020B0604020202020204" pitchFamily="34" charset="0"/>
                <a:cs typeface="Arial" panose="020B0604020202020204" pitchFamily="34" charset="0"/>
              </a:rPr>
              <a:t>Martin Setvák, CHMI</a:t>
            </a:r>
            <a:endParaRPr lang="en-US" sz="55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0" y="360000"/>
            <a:ext cx="6264000" cy="4320000"/>
          </a:xfrm>
          <a:prstGeom prst="rect">
            <a:avLst/>
          </a:prstGeom>
        </p:spPr>
      </p:pic>
      <p:sp>
        <p:nvSpPr>
          <p:cNvPr id="4" name="TextovéPole 3"/>
          <p:cNvSpPr txBox="1"/>
          <p:nvPr/>
        </p:nvSpPr>
        <p:spPr>
          <a:xfrm>
            <a:off x="6760216" y="311844"/>
            <a:ext cx="2198789" cy="3785652"/>
          </a:xfrm>
          <a:prstGeom prst="rect">
            <a:avLst/>
          </a:prstGeom>
          <a:noFill/>
        </p:spPr>
        <p:txBody>
          <a:bodyPr wrap="square" rtlCol="0">
            <a:spAutoFit/>
          </a:bodyPr>
          <a:lstStyle/>
          <a:p>
            <a:pPr algn="just"/>
            <a:r>
              <a:rPr lang="en-US" sz="1000" dirty="0" smtClean="0">
                <a:solidFill>
                  <a:schemeClr val="bg1"/>
                </a:solidFill>
                <a:latin typeface="Arial" panose="020B0604020202020204" pitchFamily="34" charset="0"/>
                <a:cs typeface="Arial" panose="020B0604020202020204" pitchFamily="34" charset="0"/>
              </a:rPr>
              <a:t>The Sun glint was first observed </a:t>
            </a:r>
            <a:r>
              <a:rPr lang="en-US" sz="1000" smtClean="0">
                <a:solidFill>
                  <a:schemeClr val="bg1"/>
                </a:solidFill>
                <a:latin typeface="Arial" panose="020B0604020202020204" pitchFamily="34" charset="0"/>
                <a:cs typeface="Arial" panose="020B0604020202020204" pitchFamily="34" charset="0"/>
              </a:rPr>
              <a:t>in </a:t>
            </a:r>
            <a:r>
              <a:rPr lang="en-US" sz="1000" u="sng" smtClean="0">
                <a:solidFill>
                  <a:schemeClr val="bg1"/>
                </a:solidFill>
                <a:latin typeface="Arial" panose="020B0604020202020204" pitchFamily="34" charset="0"/>
                <a:cs typeface="Arial" panose="020B0604020202020204" pitchFamily="34" charset="0"/>
              </a:rPr>
              <a:t>Meteosat-12</a:t>
            </a:r>
            <a:r>
              <a:rPr lang="en-US" sz="1000" smtClean="0">
                <a:solidFill>
                  <a:schemeClr val="bg1"/>
                </a:solidFill>
                <a:latin typeface="Arial" panose="020B0604020202020204" pitchFamily="34" charset="0"/>
                <a:cs typeface="Arial" panose="020B0604020202020204" pitchFamily="34" charset="0"/>
              </a:rPr>
              <a:t> (MTG-I1) Cloud </a:t>
            </a:r>
            <a:r>
              <a:rPr lang="en-US" sz="1000" dirty="0" smtClean="0">
                <a:solidFill>
                  <a:schemeClr val="bg1"/>
                </a:solidFill>
                <a:latin typeface="Arial" panose="020B0604020202020204" pitchFamily="34" charset="0"/>
                <a:cs typeface="Arial" panose="020B0604020202020204" pitchFamily="34" charset="0"/>
              </a:rPr>
              <a:t>Phase RGB (version CHMI), composed of FCI </a:t>
            </a:r>
            <a:r>
              <a:rPr lang="en-US" sz="1000" dirty="0" smtClean="0">
                <a:solidFill>
                  <a:srgbClr val="FF0000"/>
                </a:solidFill>
                <a:latin typeface="Arial" panose="020B0604020202020204" pitchFamily="34" charset="0"/>
                <a:cs typeface="Arial" panose="020B0604020202020204" pitchFamily="34" charset="0"/>
              </a:rPr>
              <a:t>NIR1.6</a:t>
            </a:r>
            <a:r>
              <a:rPr lang="en-US" sz="1000" dirty="0" smtClean="0">
                <a:solidFill>
                  <a:schemeClr val="bg1"/>
                </a:solidFill>
                <a:latin typeface="Arial" panose="020B0604020202020204" pitchFamily="34" charset="0"/>
                <a:cs typeface="Arial" panose="020B0604020202020204" pitchFamily="34" charset="0"/>
              </a:rPr>
              <a:t>,</a:t>
            </a:r>
            <a:r>
              <a:rPr lang="en-US" sz="1000" dirty="0" smtClean="0">
                <a:solidFill>
                  <a:srgbClr val="FF0000"/>
                </a:solidFill>
                <a:latin typeface="Arial" panose="020B0604020202020204" pitchFamily="34" charset="0"/>
                <a:cs typeface="Arial" panose="020B0604020202020204" pitchFamily="34" charset="0"/>
              </a:rPr>
              <a:t> </a:t>
            </a:r>
            <a:r>
              <a:rPr lang="en-US" sz="1000" dirty="0" smtClean="0">
                <a:solidFill>
                  <a:srgbClr val="92D050"/>
                </a:solidFill>
                <a:latin typeface="Arial" panose="020B0604020202020204" pitchFamily="34" charset="0"/>
                <a:cs typeface="Arial" panose="020B0604020202020204" pitchFamily="34" charset="0"/>
              </a:rPr>
              <a:t>NIR2.2 </a:t>
            </a:r>
            <a:r>
              <a:rPr lang="en-US" sz="1000" dirty="0" smtClean="0">
                <a:solidFill>
                  <a:schemeClr val="bg1"/>
                </a:solidFill>
                <a:latin typeface="Arial" panose="020B0604020202020204" pitchFamily="34" charset="0"/>
                <a:cs typeface="Arial" panose="020B0604020202020204" pitchFamily="34" charset="0"/>
              </a:rPr>
              <a:t>and</a:t>
            </a:r>
            <a:r>
              <a:rPr lang="en-US" sz="1000" dirty="0" smtClean="0">
                <a:solidFill>
                  <a:srgbClr val="92D050"/>
                </a:solidFill>
                <a:latin typeface="Arial" panose="020B0604020202020204" pitchFamily="34" charset="0"/>
                <a:cs typeface="Arial" panose="020B0604020202020204" pitchFamily="34" charset="0"/>
              </a:rPr>
              <a:t> </a:t>
            </a:r>
            <a:r>
              <a:rPr lang="en-US" sz="1000" dirty="0" smtClean="0">
                <a:solidFill>
                  <a:srgbClr val="00B0F0"/>
                </a:solidFill>
                <a:latin typeface="Arial" panose="020B0604020202020204" pitchFamily="34" charset="0"/>
                <a:cs typeface="Arial" panose="020B0604020202020204" pitchFamily="34" charset="0"/>
              </a:rPr>
              <a:t>VIS0.6 </a:t>
            </a:r>
            <a:r>
              <a:rPr lang="en-US" sz="1000" dirty="0" smtClean="0">
                <a:solidFill>
                  <a:schemeClr val="bg1"/>
                </a:solidFill>
                <a:latin typeface="Arial" panose="020B0604020202020204" pitchFamily="34" charset="0"/>
                <a:cs typeface="Arial" panose="020B0604020202020204" pitchFamily="34" charset="0"/>
              </a:rPr>
              <a:t>bands, at </a:t>
            </a:r>
            <a:r>
              <a:rPr lang="en-US" sz="1000" b="1" dirty="0" smtClean="0">
                <a:solidFill>
                  <a:schemeClr val="bg1"/>
                </a:solidFill>
                <a:latin typeface="Arial" panose="020B0604020202020204" pitchFamily="34" charset="0"/>
                <a:cs typeface="Arial" panose="020B0604020202020204" pitchFamily="34" charset="0"/>
              </a:rPr>
              <a:t>07:10 UTC</a:t>
            </a:r>
          </a:p>
          <a:p>
            <a:pPr algn="just"/>
            <a:endParaRPr lang="en-US" sz="1000" dirty="0" smtClean="0">
              <a:solidFill>
                <a:schemeClr val="bg1"/>
              </a:solidFill>
              <a:latin typeface="Arial" panose="020B0604020202020204" pitchFamily="34" charset="0"/>
              <a:cs typeface="Arial" panose="020B0604020202020204" pitchFamily="34" charset="0"/>
            </a:endParaRPr>
          </a:p>
          <a:p>
            <a:pPr algn="just"/>
            <a:endParaRPr lang="en-US" sz="1000" dirty="0" smtClean="0">
              <a:solidFill>
                <a:schemeClr val="bg1"/>
              </a:solidFill>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r>
              <a:rPr lang="en-US" sz="1000" dirty="0" smtClean="0">
                <a:solidFill>
                  <a:schemeClr val="bg1"/>
                </a:solidFill>
                <a:latin typeface="Arial" panose="020B0604020202020204" pitchFamily="34" charset="0"/>
                <a:cs typeface="Arial" panose="020B0604020202020204" pitchFamily="34" charset="0"/>
              </a:rPr>
              <a:t>present in one single image only, not before or after it,</a:t>
            </a:r>
          </a:p>
          <a:p>
            <a:pPr marL="171450" indent="-171450" algn="just">
              <a:buFont typeface="Arial" panose="020B0604020202020204" pitchFamily="34" charset="0"/>
              <a:buChar char="•"/>
            </a:pPr>
            <a:endParaRPr lang="en-US" sz="1000" dirty="0" smtClean="0">
              <a:solidFill>
                <a:schemeClr val="bg1"/>
              </a:solidFill>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r>
              <a:rPr lang="en-US" sz="1000" smtClean="0">
                <a:solidFill>
                  <a:schemeClr val="bg1"/>
                </a:solidFill>
                <a:latin typeface="Arial" panose="020B0604020202020204" pitchFamily="34" charset="0"/>
                <a:cs typeface="Arial" panose="020B0604020202020204" pitchFamily="34" charset="0"/>
              </a:rPr>
              <a:t>best </a:t>
            </a:r>
            <a:r>
              <a:rPr lang="cs-CZ" sz="1000" smtClean="0">
                <a:solidFill>
                  <a:schemeClr val="bg1"/>
                </a:solidFill>
                <a:latin typeface="Arial" panose="020B0604020202020204" pitchFamily="34" charset="0"/>
                <a:cs typeface="Arial" panose="020B0604020202020204" pitchFamily="34" charset="0"/>
              </a:rPr>
              <a:t>seen</a:t>
            </a:r>
            <a:r>
              <a:rPr lang="en-US" sz="1000" smtClean="0">
                <a:solidFill>
                  <a:schemeClr val="bg1"/>
                </a:solidFill>
                <a:latin typeface="Arial" panose="020B0604020202020204" pitchFamily="34" charset="0"/>
                <a:cs typeface="Arial" panose="020B0604020202020204" pitchFamily="34" charset="0"/>
              </a:rPr>
              <a:t> </a:t>
            </a:r>
            <a:r>
              <a:rPr lang="en-US" sz="1000" dirty="0" smtClean="0">
                <a:solidFill>
                  <a:schemeClr val="bg1"/>
                </a:solidFill>
                <a:latin typeface="Arial" panose="020B0604020202020204" pitchFamily="34" charset="0"/>
                <a:cs typeface="Arial" panose="020B0604020202020204" pitchFamily="34" charset="0"/>
              </a:rPr>
              <a:t>in near infrared bands </a:t>
            </a:r>
            <a:r>
              <a:rPr lang="en-US" sz="1000" smtClean="0">
                <a:solidFill>
                  <a:schemeClr val="bg1"/>
                </a:solidFill>
                <a:latin typeface="Arial" panose="020B0604020202020204" pitchFamily="34" charset="0"/>
                <a:cs typeface="Arial" panose="020B0604020202020204" pitchFamily="34" charset="0"/>
              </a:rPr>
              <a:t>or </a:t>
            </a:r>
            <a:r>
              <a:rPr lang="en-US" sz="1000" smtClean="0">
                <a:solidFill>
                  <a:schemeClr val="bg1"/>
                </a:solidFill>
                <a:latin typeface="Arial" panose="020B0604020202020204" pitchFamily="34" charset="0"/>
                <a:cs typeface="Arial" panose="020B0604020202020204" pitchFamily="34" charset="0"/>
              </a:rPr>
              <a:t>RGBs </a:t>
            </a:r>
            <a:r>
              <a:rPr lang="en-US" sz="1000" dirty="0" smtClean="0">
                <a:solidFill>
                  <a:schemeClr val="bg1"/>
                </a:solidFill>
                <a:latin typeface="Arial" panose="020B0604020202020204" pitchFamily="34" charset="0"/>
                <a:cs typeface="Arial" panose="020B0604020202020204" pitchFamily="34" charset="0"/>
              </a:rPr>
              <a:t>containing one or more of these,</a:t>
            </a:r>
          </a:p>
          <a:p>
            <a:pPr marL="171450" indent="-171450" algn="just">
              <a:buFont typeface="Arial" panose="020B0604020202020204" pitchFamily="34" charset="0"/>
              <a:buChar char="•"/>
            </a:pPr>
            <a:endParaRPr lang="en-US" sz="1000" dirty="0" smtClean="0">
              <a:solidFill>
                <a:schemeClr val="bg1"/>
              </a:solidFill>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r>
              <a:rPr lang="en-US" sz="1000" dirty="0" smtClean="0">
                <a:solidFill>
                  <a:schemeClr val="bg1"/>
                </a:solidFill>
                <a:latin typeface="Arial" panose="020B0604020202020204" pitchFamily="34" charset="0"/>
                <a:cs typeface="Arial" panose="020B0604020202020204" pitchFamily="34" charset="0"/>
              </a:rPr>
              <a:t>in FCI imagery observed at the same time on three consecutive days - March 5, 6 and 7, 2026 (limited by clear weather above the region),</a:t>
            </a:r>
          </a:p>
          <a:p>
            <a:pPr marL="171450" indent="-171450" algn="just">
              <a:buFont typeface="Arial" panose="020B0604020202020204" pitchFamily="34" charset="0"/>
              <a:buChar char="•"/>
            </a:pPr>
            <a:endParaRPr lang="en-US" sz="1000" dirty="0" smtClean="0">
              <a:solidFill>
                <a:schemeClr val="bg1"/>
              </a:solidFill>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r>
              <a:rPr lang="en-US" sz="1000" dirty="0" smtClean="0">
                <a:solidFill>
                  <a:schemeClr val="bg1"/>
                </a:solidFill>
                <a:latin typeface="Arial" panose="020B0604020202020204" pitchFamily="34" charset="0"/>
                <a:cs typeface="Arial" panose="020B0604020202020204" pitchFamily="34" charset="0"/>
              </a:rPr>
              <a:t>later found in FCI images for the same three days in 2025, with the same weather limit</a:t>
            </a:r>
            <a:r>
              <a:rPr lang="en-US" sz="1000" dirty="0">
                <a:solidFill>
                  <a:schemeClr val="bg1"/>
                </a:solidFill>
                <a:latin typeface="Arial" panose="020B0604020202020204" pitchFamily="34" charset="0"/>
                <a:cs typeface="Arial" panose="020B0604020202020204" pitchFamily="34" charset="0"/>
              </a:rPr>
              <a:t> </a:t>
            </a:r>
            <a:r>
              <a:rPr lang="en-US" sz="1000" dirty="0" smtClean="0">
                <a:solidFill>
                  <a:schemeClr val="bg1"/>
                </a:solidFill>
                <a:latin typeface="Arial" panose="020B0604020202020204" pitchFamily="34" charset="0"/>
                <a:cs typeface="Arial" panose="020B0604020202020204" pitchFamily="34" charset="0"/>
              </a:rPr>
              <a:t>(cloudy before and after these dates).</a:t>
            </a:r>
          </a:p>
        </p:txBody>
      </p:sp>
      <p:sp>
        <p:nvSpPr>
          <p:cNvPr id="6" name="TextovéPole 5"/>
          <p:cNvSpPr txBox="1"/>
          <p:nvPr/>
        </p:nvSpPr>
        <p:spPr>
          <a:xfrm>
            <a:off x="6048184" y="4464430"/>
            <a:ext cx="524503" cy="184666"/>
          </a:xfrm>
          <a:prstGeom prst="rect">
            <a:avLst/>
          </a:prstGeom>
          <a:noFill/>
        </p:spPr>
        <p:txBody>
          <a:bodyPr wrap="none" rtlCol="0">
            <a:spAutoFit/>
          </a:bodyPr>
          <a:lstStyle/>
          <a:p>
            <a:r>
              <a:rPr lang="en-US" sz="600" dirty="0" smtClean="0">
                <a:solidFill>
                  <a:srgbClr val="FFC000"/>
                </a:solidFill>
                <a:latin typeface="Arial" panose="020B0604020202020204" pitchFamily="34" charset="0"/>
                <a:cs typeface="Arial" panose="020B0604020202020204" pitchFamily="34" charset="0"/>
              </a:rPr>
              <a:t>ANIM GIF</a:t>
            </a:r>
          </a:p>
        </p:txBody>
      </p:sp>
      <p:sp>
        <p:nvSpPr>
          <p:cNvPr id="7" name="Ovál 6"/>
          <p:cNvSpPr/>
          <p:nvPr/>
        </p:nvSpPr>
        <p:spPr>
          <a:xfrm>
            <a:off x="2628336" y="2037980"/>
            <a:ext cx="358589" cy="3585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ovéPole 7"/>
          <p:cNvSpPr txBox="1"/>
          <p:nvPr/>
        </p:nvSpPr>
        <p:spPr>
          <a:xfrm>
            <a:off x="3062930" y="2011095"/>
            <a:ext cx="590226" cy="415498"/>
          </a:xfrm>
          <a:prstGeom prst="rect">
            <a:avLst/>
          </a:prstGeom>
          <a:noFill/>
        </p:spPr>
        <p:txBody>
          <a:bodyPr wrap="none" rtlCol="0">
            <a:spAutoFit/>
          </a:bodyPr>
          <a:lstStyle/>
          <a:p>
            <a:r>
              <a:rPr lang="en-US" sz="700" dirty="0" smtClean="0">
                <a:solidFill>
                  <a:srgbClr val="FF0000"/>
                </a:solidFill>
                <a:latin typeface="Arial" panose="020B0604020202020204" pitchFamily="34" charset="0"/>
                <a:cs typeface="Arial" panose="020B0604020202020204" pitchFamily="34" charset="0"/>
              </a:rPr>
              <a:t>FOLLOW </a:t>
            </a:r>
          </a:p>
          <a:p>
            <a:r>
              <a:rPr lang="en-US" sz="700" dirty="0" smtClean="0">
                <a:solidFill>
                  <a:srgbClr val="FF0000"/>
                </a:solidFill>
                <a:latin typeface="Arial" panose="020B0604020202020204" pitchFamily="34" charset="0"/>
                <a:cs typeface="Arial" panose="020B0604020202020204" pitchFamily="34" charset="0"/>
              </a:rPr>
              <a:t>THIS</a:t>
            </a:r>
          </a:p>
          <a:p>
            <a:r>
              <a:rPr lang="en-US" sz="700" dirty="0" smtClean="0">
                <a:solidFill>
                  <a:srgbClr val="FF0000"/>
                </a:solidFill>
                <a:latin typeface="Arial" panose="020B0604020202020204" pitchFamily="34" charset="0"/>
                <a:cs typeface="Arial" panose="020B0604020202020204" pitchFamily="34" charset="0"/>
              </a:rPr>
              <a:t>AREA</a:t>
            </a:r>
          </a:p>
        </p:txBody>
      </p:sp>
    </p:spTree>
    <p:extLst>
      <p:ext uri="{BB962C8B-B14F-4D97-AF65-F5344CB8AC3E}">
        <p14:creationId xmlns:p14="http://schemas.microsoft.com/office/powerpoint/2010/main" val="3624289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cs-CZ" sz="550" dirty="0">
                <a:solidFill>
                  <a:schemeClr val="tx1">
                    <a:lumMod val="65000"/>
                    <a:lumOff val="35000"/>
                  </a:schemeClr>
                </a:solidFill>
                <a:latin typeface="Arial" panose="020B0604020202020204" pitchFamily="34" charset="0"/>
                <a:cs typeface="Arial" panose="020B0604020202020204" pitchFamily="34" charset="0"/>
              </a:rPr>
              <a:t>Martin Setvák</a:t>
            </a:r>
            <a:r>
              <a:rPr lang="cs-CZ" sz="550">
                <a:solidFill>
                  <a:schemeClr val="tx1">
                    <a:lumMod val="65000"/>
                    <a:lumOff val="35000"/>
                  </a:schemeClr>
                </a:solidFill>
                <a:latin typeface="Arial" panose="020B0604020202020204" pitchFamily="34" charset="0"/>
                <a:cs typeface="Arial" panose="020B0604020202020204" pitchFamily="34" charset="0"/>
              </a:rPr>
              <a:t>, </a:t>
            </a:r>
            <a:r>
              <a:rPr lang="cs-CZ" sz="550" smtClean="0">
                <a:solidFill>
                  <a:schemeClr val="tx1">
                    <a:lumMod val="65000"/>
                    <a:lumOff val="35000"/>
                  </a:schemeClr>
                </a:solidFill>
                <a:latin typeface="Arial" panose="020B0604020202020204" pitchFamily="34" charset="0"/>
                <a:cs typeface="Arial" panose="020B0604020202020204" pitchFamily="34" charset="0"/>
              </a:rPr>
              <a:t>CHMI</a:t>
            </a:r>
            <a:endParaRPr lang="cs-CZ" sz="55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6" name="TextovéPole 5"/>
          <p:cNvSpPr txBox="1"/>
          <p:nvPr/>
        </p:nvSpPr>
        <p:spPr>
          <a:xfrm>
            <a:off x="7114221" y="322410"/>
            <a:ext cx="1523174" cy="553998"/>
          </a:xfrm>
          <a:prstGeom prst="rect">
            <a:avLst/>
          </a:prstGeom>
          <a:noFill/>
        </p:spPr>
        <p:txBody>
          <a:bodyPr wrap="none" rtlCol="0">
            <a:spAutoFit/>
          </a:bodyPr>
          <a:lstStyle/>
          <a:p>
            <a:r>
              <a:rPr lang="cs-CZ" sz="1000" smtClean="0">
                <a:solidFill>
                  <a:schemeClr val="bg1"/>
                </a:solidFill>
                <a:latin typeface="Arial" panose="020B0604020202020204" pitchFamily="34" charset="0"/>
                <a:cs typeface="Arial" panose="020B0604020202020204" pitchFamily="34" charset="0"/>
              </a:rPr>
              <a:t>2026-03-07  07:10 UTC</a:t>
            </a:r>
          </a:p>
          <a:p>
            <a:endParaRPr lang="cs-CZ" sz="1000">
              <a:solidFill>
                <a:schemeClr val="bg1"/>
              </a:solidFill>
              <a:latin typeface="Arial" panose="020B0604020202020204" pitchFamily="34" charset="0"/>
              <a:cs typeface="Arial" panose="020B0604020202020204" pitchFamily="34" charset="0"/>
            </a:endParaRPr>
          </a:p>
          <a:p>
            <a:r>
              <a:rPr lang="cs-CZ" sz="1000" smtClean="0">
                <a:solidFill>
                  <a:schemeClr val="bg1"/>
                </a:solidFill>
                <a:latin typeface="Arial" panose="020B0604020202020204" pitchFamily="34" charset="0"/>
                <a:cs typeface="Arial" panose="020B0604020202020204" pitchFamily="34" charset="0"/>
              </a:rPr>
              <a:t>MTG FCI VIS 0.9</a:t>
            </a:r>
            <a:endParaRPr lang="en-US" sz="1000" dirty="0" smtClean="0">
              <a:solidFill>
                <a:schemeClr val="bg1"/>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000" y="360000"/>
            <a:ext cx="5809219" cy="4320000"/>
          </a:xfrm>
          <a:prstGeom prst="rect">
            <a:avLst/>
          </a:prstGeom>
        </p:spPr>
      </p:pic>
      <p:sp>
        <p:nvSpPr>
          <p:cNvPr id="7" name="Ovál 6"/>
          <p:cNvSpPr/>
          <p:nvPr/>
        </p:nvSpPr>
        <p:spPr>
          <a:xfrm>
            <a:off x="3752740" y="2283353"/>
            <a:ext cx="253707" cy="25370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5634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cs-CZ" sz="550" dirty="0">
                <a:solidFill>
                  <a:schemeClr val="tx1">
                    <a:lumMod val="65000"/>
                    <a:lumOff val="35000"/>
                  </a:schemeClr>
                </a:solidFill>
                <a:latin typeface="Arial" panose="020B0604020202020204" pitchFamily="34" charset="0"/>
                <a:cs typeface="Arial" panose="020B0604020202020204" pitchFamily="34" charset="0"/>
              </a:rPr>
              <a:t>Martin Setvák</a:t>
            </a:r>
            <a:r>
              <a:rPr lang="cs-CZ" sz="550">
                <a:solidFill>
                  <a:schemeClr val="tx1">
                    <a:lumMod val="65000"/>
                    <a:lumOff val="35000"/>
                  </a:schemeClr>
                </a:solidFill>
                <a:latin typeface="Arial" panose="020B0604020202020204" pitchFamily="34" charset="0"/>
                <a:cs typeface="Arial" panose="020B0604020202020204" pitchFamily="34" charset="0"/>
              </a:rPr>
              <a:t>, </a:t>
            </a:r>
            <a:r>
              <a:rPr lang="cs-CZ" sz="550" smtClean="0">
                <a:solidFill>
                  <a:schemeClr val="tx1">
                    <a:lumMod val="65000"/>
                    <a:lumOff val="35000"/>
                  </a:schemeClr>
                </a:solidFill>
                <a:latin typeface="Arial" panose="020B0604020202020204" pitchFamily="34" charset="0"/>
                <a:cs typeface="Arial" panose="020B0604020202020204" pitchFamily="34" charset="0"/>
              </a:rPr>
              <a:t>CHMI</a:t>
            </a:r>
            <a:endParaRPr lang="cs-CZ" sz="55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6" name="TextovéPole 5"/>
          <p:cNvSpPr txBox="1"/>
          <p:nvPr/>
        </p:nvSpPr>
        <p:spPr>
          <a:xfrm>
            <a:off x="7114221" y="322410"/>
            <a:ext cx="1523174" cy="553998"/>
          </a:xfrm>
          <a:prstGeom prst="rect">
            <a:avLst/>
          </a:prstGeom>
          <a:noFill/>
        </p:spPr>
        <p:txBody>
          <a:bodyPr wrap="none" rtlCol="0">
            <a:spAutoFit/>
          </a:bodyPr>
          <a:lstStyle/>
          <a:p>
            <a:r>
              <a:rPr lang="cs-CZ" sz="1000" smtClean="0">
                <a:solidFill>
                  <a:schemeClr val="bg1"/>
                </a:solidFill>
                <a:latin typeface="Arial" panose="020B0604020202020204" pitchFamily="34" charset="0"/>
                <a:cs typeface="Arial" panose="020B0604020202020204" pitchFamily="34" charset="0"/>
              </a:rPr>
              <a:t>2026-03-07  07:10 UTC</a:t>
            </a:r>
          </a:p>
          <a:p>
            <a:endParaRPr lang="cs-CZ" sz="1000">
              <a:solidFill>
                <a:schemeClr val="bg1"/>
              </a:solidFill>
              <a:latin typeface="Arial" panose="020B0604020202020204" pitchFamily="34" charset="0"/>
              <a:cs typeface="Arial" panose="020B0604020202020204" pitchFamily="34" charset="0"/>
            </a:endParaRPr>
          </a:p>
          <a:p>
            <a:r>
              <a:rPr lang="cs-CZ" sz="1000" smtClean="0">
                <a:solidFill>
                  <a:schemeClr val="bg1"/>
                </a:solidFill>
                <a:latin typeface="Arial" panose="020B0604020202020204" pitchFamily="34" charset="0"/>
                <a:cs typeface="Arial" panose="020B0604020202020204" pitchFamily="34" charset="0"/>
              </a:rPr>
              <a:t>MTG FCI NIR 1.6</a:t>
            </a:r>
            <a:endParaRPr lang="en-US" sz="1000" dirty="0" smtClean="0">
              <a:solidFill>
                <a:schemeClr val="bg1"/>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000" y="360000"/>
            <a:ext cx="5809219" cy="4320000"/>
          </a:xfrm>
          <a:prstGeom prst="rect">
            <a:avLst/>
          </a:prstGeom>
        </p:spPr>
      </p:pic>
      <p:sp>
        <p:nvSpPr>
          <p:cNvPr id="3" name="Ovál 2"/>
          <p:cNvSpPr/>
          <p:nvPr/>
        </p:nvSpPr>
        <p:spPr>
          <a:xfrm>
            <a:off x="3752740" y="2283353"/>
            <a:ext cx="253707" cy="25370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30381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cs-CZ" sz="550" dirty="0">
                <a:solidFill>
                  <a:schemeClr val="tx1">
                    <a:lumMod val="65000"/>
                    <a:lumOff val="35000"/>
                  </a:schemeClr>
                </a:solidFill>
                <a:latin typeface="Arial" panose="020B0604020202020204" pitchFamily="34" charset="0"/>
                <a:cs typeface="Arial" panose="020B0604020202020204" pitchFamily="34" charset="0"/>
              </a:rPr>
              <a:t>Martin Setvák</a:t>
            </a:r>
            <a:r>
              <a:rPr lang="cs-CZ" sz="550">
                <a:solidFill>
                  <a:schemeClr val="tx1">
                    <a:lumMod val="65000"/>
                    <a:lumOff val="35000"/>
                  </a:schemeClr>
                </a:solidFill>
                <a:latin typeface="Arial" panose="020B0604020202020204" pitchFamily="34" charset="0"/>
                <a:cs typeface="Arial" panose="020B0604020202020204" pitchFamily="34" charset="0"/>
              </a:rPr>
              <a:t>, </a:t>
            </a:r>
            <a:r>
              <a:rPr lang="cs-CZ" sz="550" smtClean="0">
                <a:solidFill>
                  <a:schemeClr val="tx1">
                    <a:lumMod val="65000"/>
                    <a:lumOff val="35000"/>
                  </a:schemeClr>
                </a:solidFill>
                <a:latin typeface="Arial" panose="020B0604020202020204" pitchFamily="34" charset="0"/>
                <a:cs typeface="Arial" panose="020B0604020202020204" pitchFamily="34" charset="0"/>
              </a:rPr>
              <a:t>CHMI</a:t>
            </a:r>
            <a:endParaRPr lang="cs-CZ" sz="55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6" name="TextovéPole 5"/>
          <p:cNvSpPr txBox="1"/>
          <p:nvPr/>
        </p:nvSpPr>
        <p:spPr>
          <a:xfrm>
            <a:off x="7114221" y="322410"/>
            <a:ext cx="1523174" cy="553998"/>
          </a:xfrm>
          <a:prstGeom prst="rect">
            <a:avLst/>
          </a:prstGeom>
          <a:noFill/>
        </p:spPr>
        <p:txBody>
          <a:bodyPr wrap="none" rtlCol="0">
            <a:spAutoFit/>
          </a:bodyPr>
          <a:lstStyle/>
          <a:p>
            <a:r>
              <a:rPr lang="cs-CZ" sz="1000" dirty="0" smtClean="0">
                <a:solidFill>
                  <a:schemeClr val="bg1"/>
                </a:solidFill>
                <a:latin typeface="Arial" panose="020B0604020202020204" pitchFamily="34" charset="0"/>
                <a:cs typeface="Arial" panose="020B0604020202020204" pitchFamily="34" charset="0"/>
              </a:rPr>
              <a:t>2026-03-07  07:10 UTC</a:t>
            </a:r>
          </a:p>
          <a:p>
            <a:endParaRPr lang="cs-CZ" sz="1000" dirty="0">
              <a:solidFill>
                <a:schemeClr val="bg1"/>
              </a:solidFill>
              <a:latin typeface="Arial" panose="020B0604020202020204" pitchFamily="34" charset="0"/>
              <a:cs typeface="Arial" panose="020B0604020202020204" pitchFamily="34" charset="0"/>
            </a:endParaRPr>
          </a:p>
          <a:p>
            <a:r>
              <a:rPr lang="cs-CZ" sz="1000" dirty="0" smtClean="0">
                <a:solidFill>
                  <a:schemeClr val="bg1"/>
                </a:solidFill>
                <a:latin typeface="Arial" panose="020B0604020202020204" pitchFamily="34" charset="0"/>
                <a:cs typeface="Arial" panose="020B0604020202020204" pitchFamily="34" charset="0"/>
              </a:rPr>
              <a:t>MTG FCI NIR 2.2</a:t>
            </a:r>
            <a:endParaRPr lang="en-US" sz="1000" dirty="0" smtClean="0">
              <a:solidFill>
                <a:schemeClr val="bg1"/>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000" y="360000"/>
            <a:ext cx="5809219" cy="4320000"/>
          </a:xfrm>
          <a:prstGeom prst="rect">
            <a:avLst/>
          </a:prstGeom>
        </p:spPr>
      </p:pic>
      <p:sp>
        <p:nvSpPr>
          <p:cNvPr id="7" name="Ovál 6"/>
          <p:cNvSpPr/>
          <p:nvPr/>
        </p:nvSpPr>
        <p:spPr>
          <a:xfrm>
            <a:off x="3752740" y="2283353"/>
            <a:ext cx="253707" cy="25370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59181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cs-CZ" sz="550" dirty="0">
                <a:solidFill>
                  <a:schemeClr val="tx1">
                    <a:lumMod val="65000"/>
                    <a:lumOff val="35000"/>
                  </a:schemeClr>
                </a:solidFill>
                <a:latin typeface="Arial" panose="020B0604020202020204" pitchFamily="34" charset="0"/>
                <a:cs typeface="Arial" panose="020B0604020202020204" pitchFamily="34" charset="0"/>
              </a:rPr>
              <a:t>Martin Setvák</a:t>
            </a:r>
            <a:r>
              <a:rPr lang="cs-CZ" sz="550">
                <a:solidFill>
                  <a:schemeClr val="tx1">
                    <a:lumMod val="65000"/>
                    <a:lumOff val="35000"/>
                  </a:schemeClr>
                </a:solidFill>
                <a:latin typeface="Arial" panose="020B0604020202020204" pitchFamily="34" charset="0"/>
                <a:cs typeface="Arial" panose="020B0604020202020204" pitchFamily="34" charset="0"/>
              </a:rPr>
              <a:t>, </a:t>
            </a:r>
            <a:r>
              <a:rPr lang="cs-CZ" sz="550" smtClean="0">
                <a:solidFill>
                  <a:schemeClr val="tx1">
                    <a:lumMod val="65000"/>
                    <a:lumOff val="35000"/>
                  </a:schemeClr>
                </a:solidFill>
                <a:latin typeface="Arial" panose="020B0604020202020204" pitchFamily="34" charset="0"/>
                <a:cs typeface="Arial" panose="020B0604020202020204" pitchFamily="34" charset="0"/>
              </a:rPr>
              <a:t>CHMI</a:t>
            </a:r>
            <a:endParaRPr lang="cs-CZ" sz="55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0" y="360000"/>
            <a:ext cx="5810400" cy="4320000"/>
          </a:xfrm>
          <a:prstGeom prst="rect">
            <a:avLst/>
          </a:prstGeom>
          <a:ln w="0">
            <a:solidFill>
              <a:srgbClr val="C00000"/>
            </a:solidFill>
          </a:ln>
        </p:spPr>
      </p:pic>
      <p:sp>
        <p:nvSpPr>
          <p:cNvPr id="6" name="TextovéPole 5"/>
          <p:cNvSpPr txBox="1"/>
          <p:nvPr/>
        </p:nvSpPr>
        <p:spPr>
          <a:xfrm>
            <a:off x="6337372" y="322410"/>
            <a:ext cx="2632205" cy="3293209"/>
          </a:xfrm>
          <a:prstGeom prst="rect">
            <a:avLst/>
          </a:prstGeom>
          <a:noFill/>
        </p:spPr>
        <p:txBody>
          <a:bodyPr wrap="square" rtlCol="0">
            <a:spAutoFit/>
          </a:bodyPr>
          <a:lstStyle/>
          <a:p>
            <a:r>
              <a:rPr lang="en-US" sz="1000" dirty="0" smtClean="0">
                <a:solidFill>
                  <a:schemeClr val="bg1"/>
                </a:solidFill>
                <a:latin typeface="Arial" panose="020B0604020202020204" pitchFamily="34" charset="0"/>
                <a:cs typeface="Arial" panose="020B0604020202020204" pitchFamily="34" charset="0"/>
              </a:rPr>
              <a:t>2026-03-07  07:10 UTC</a:t>
            </a:r>
          </a:p>
          <a:p>
            <a:endParaRPr lang="en-US" sz="400" dirty="0" smtClean="0">
              <a:solidFill>
                <a:schemeClr val="bg1"/>
              </a:solidFill>
              <a:latin typeface="Arial" panose="020B0604020202020204" pitchFamily="34" charset="0"/>
              <a:cs typeface="Arial" panose="020B0604020202020204" pitchFamily="34" charset="0"/>
            </a:endParaRPr>
          </a:p>
          <a:p>
            <a:r>
              <a:rPr lang="en-US" sz="1000" dirty="0" smtClean="0">
                <a:solidFill>
                  <a:schemeClr val="bg1"/>
                </a:solidFill>
                <a:latin typeface="Arial" panose="020B0604020202020204" pitchFamily="34" charset="0"/>
                <a:cs typeface="Arial" panose="020B0604020202020204" pitchFamily="34" charset="0"/>
              </a:rPr>
              <a:t>Meteosat-12 (MTG-I1)  </a:t>
            </a:r>
            <a:r>
              <a:rPr lang="en-US" sz="1000" smtClean="0">
                <a:solidFill>
                  <a:schemeClr val="bg1"/>
                </a:solidFill>
                <a:latin typeface="Arial" panose="020B0604020202020204" pitchFamily="34" charset="0"/>
                <a:cs typeface="Arial" panose="020B0604020202020204" pitchFamily="34" charset="0"/>
              </a:rPr>
              <a:t>FCI </a:t>
            </a:r>
            <a:r>
              <a:rPr lang="en-US" sz="1000" smtClean="0">
                <a:solidFill>
                  <a:schemeClr val="bg1"/>
                </a:solidFill>
                <a:latin typeface="Arial" panose="020B0604020202020204" pitchFamily="34" charset="0"/>
                <a:cs typeface="Arial" panose="020B0604020202020204" pitchFamily="34" charset="0"/>
              </a:rPr>
              <a:t>bands</a:t>
            </a:r>
            <a:endParaRPr lang="cs-CZ" sz="1000" smtClean="0">
              <a:solidFill>
                <a:schemeClr val="bg1"/>
              </a:solidFill>
              <a:latin typeface="Arial" panose="020B0604020202020204" pitchFamily="34" charset="0"/>
              <a:cs typeface="Arial" panose="020B0604020202020204" pitchFamily="34" charset="0"/>
            </a:endParaRPr>
          </a:p>
          <a:p>
            <a:endParaRPr lang="cs-CZ" sz="1000">
              <a:solidFill>
                <a:schemeClr val="bg1"/>
              </a:solidFill>
              <a:latin typeface="Arial" panose="020B0604020202020204" pitchFamily="34" charset="0"/>
              <a:cs typeface="Arial" panose="020B0604020202020204" pitchFamily="34" charset="0"/>
            </a:endParaRPr>
          </a:p>
          <a:p>
            <a:r>
              <a:rPr lang="cs-CZ" sz="1000" smtClean="0">
                <a:solidFill>
                  <a:schemeClr val="bg1"/>
                </a:solidFill>
                <a:latin typeface="Arial" panose="020B0604020202020204" pitchFamily="34" charset="0"/>
                <a:cs typeface="Arial" panose="020B0604020202020204" pitchFamily="34" charset="0"/>
              </a:rPr>
              <a:t>Strongly zoomed detail of the Sun glint</a:t>
            </a:r>
            <a:r>
              <a:rPr lang="en-US" sz="1000" smtClean="0">
                <a:solidFill>
                  <a:schemeClr val="bg1"/>
                </a:solidFill>
                <a:latin typeface="Arial" panose="020B0604020202020204" pitchFamily="34" charset="0"/>
                <a:cs typeface="Arial" panose="020B0604020202020204" pitchFamily="34" charset="0"/>
              </a:rPr>
              <a:t> </a:t>
            </a:r>
            <a:endParaRPr lang="en-US" sz="1000" dirty="0" smtClean="0">
              <a:solidFill>
                <a:schemeClr val="bg1"/>
              </a:solidFill>
              <a:latin typeface="Arial" panose="020B0604020202020204" pitchFamily="34" charset="0"/>
              <a:cs typeface="Arial" panose="020B0604020202020204" pitchFamily="34" charset="0"/>
            </a:endParaRPr>
          </a:p>
          <a:p>
            <a:endParaRPr lang="cs-CZ" sz="1000" smtClean="0">
              <a:solidFill>
                <a:schemeClr val="bg1"/>
              </a:solidFill>
              <a:latin typeface="Arial" panose="020B0604020202020204" pitchFamily="34" charset="0"/>
              <a:cs typeface="Arial" panose="020B0604020202020204" pitchFamily="34" charset="0"/>
            </a:endParaRPr>
          </a:p>
          <a:p>
            <a:endParaRPr lang="en-US" sz="1000" dirty="0" smtClean="0">
              <a:solidFill>
                <a:schemeClr val="bg1"/>
              </a:solidFill>
              <a:latin typeface="Arial" panose="020B0604020202020204" pitchFamily="34" charset="0"/>
              <a:cs typeface="Arial" panose="020B0604020202020204" pitchFamily="34" charset="0"/>
            </a:endParaRPr>
          </a:p>
          <a:p>
            <a:pPr algn="just"/>
            <a:r>
              <a:rPr lang="en-US" sz="900" dirty="0" smtClean="0">
                <a:solidFill>
                  <a:schemeClr val="bg1"/>
                </a:solidFill>
                <a:latin typeface="Arial" panose="020B0604020202020204" pitchFamily="34" charset="0"/>
                <a:cs typeface="Arial" panose="020B0604020202020204" pitchFamily="34" charset="0"/>
              </a:rPr>
              <a:t>Original satellite projection (</a:t>
            </a:r>
            <a:r>
              <a:rPr lang="en-US" sz="900" smtClean="0">
                <a:solidFill>
                  <a:schemeClr val="bg1"/>
                </a:solidFill>
                <a:latin typeface="Arial" panose="020B0604020202020204" pitchFamily="34" charset="0"/>
                <a:cs typeface="Arial" panose="020B0604020202020204" pitchFamily="34" charset="0"/>
              </a:rPr>
              <a:t>L1c </a:t>
            </a:r>
            <a:r>
              <a:rPr lang="en-US" sz="900" smtClean="0">
                <a:solidFill>
                  <a:schemeClr val="bg1"/>
                </a:solidFill>
                <a:latin typeface="Arial" panose="020B0604020202020204" pitchFamily="34" charset="0"/>
                <a:cs typeface="Arial" panose="020B0604020202020204" pitchFamily="34" charset="0"/>
              </a:rPr>
              <a:t>data</a:t>
            </a:r>
            <a:r>
              <a:rPr lang="cs-CZ" sz="900" smtClean="0">
                <a:solidFill>
                  <a:schemeClr val="bg1"/>
                </a:solidFill>
                <a:latin typeface="Arial" panose="020B0604020202020204" pitchFamily="34" charset="0"/>
                <a:cs typeface="Arial" panose="020B0604020202020204" pitchFamily="34" charset="0"/>
              </a:rPr>
              <a:t>, all at 1 km resolution</a:t>
            </a:r>
            <a:r>
              <a:rPr lang="en-US" sz="900" smtClean="0">
                <a:solidFill>
                  <a:schemeClr val="bg1"/>
                </a:solidFill>
                <a:latin typeface="Arial" panose="020B0604020202020204" pitchFamily="34" charset="0"/>
                <a:cs typeface="Arial" panose="020B0604020202020204" pitchFamily="34" charset="0"/>
              </a:rPr>
              <a:t>), </a:t>
            </a:r>
            <a:r>
              <a:rPr lang="en-US" sz="900" dirty="0" smtClean="0">
                <a:solidFill>
                  <a:schemeClr val="bg1"/>
                </a:solidFill>
                <a:latin typeface="Arial" panose="020B0604020202020204" pitchFamily="34" charset="0"/>
                <a:cs typeface="Arial" panose="020B0604020202020204" pitchFamily="34" charset="0"/>
              </a:rPr>
              <a:t>thus no additional re-mapping and no interpolation takes a place here.</a:t>
            </a:r>
          </a:p>
          <a:p>
            <a:endParaRPr lang="en-US" sz="900" dirty="0" smtClean="0">
              <a:solidFill>
                <a:schemeClr val="bg1"/>
              </a:solidFill>
              <a:latin typeface="Arial" panose="020B0604020202020204" pitchFamily="34" charset="0"/>
              <a:cs typeface="Arial" panose="020B0604020202020204" pitchFamily="34" charset="0"/>
            </a:endParaRPr>
          </a:p>
          <a:p>
            <a:pPr algn="just"/>
            <a:r>
              <a:rPr lang="en-US" sz="900" dirty="0" smtClean="0">
                <a:solidFill>
                  <a:schemeClr val="bg1"/>
                </a:solidFill>
                <a:latin typeface="Arial" panose="020B0604020202020204" pitchFamily="34" charset="0"/>
                <a:cs typeface="Arial" panose="020B0604020202020204" pitchFamily="34" charset="0"/>
              </a:rPr>
              <a:t>Since the entire reflecting surface (both wings) is about 240m long, much smaller than the FCI 1 km pixel size, it can be considered as a point source. Propagation of the signal into the surrounding pixels therefore most likely originates from interpolation and smoothing taking a place during conversion from original raw data to L1c format. Also, propagation of the signal from small point-like sources to neighboring pixels (an optical effect described by the instrument Point Spread Function, </a:t>
            </a:r>
            <a:r>
              <a:rPr lang="en-US" sz="900" dirty="0" smtClean="0">
                <a:solidFill>
                  <a:schemeClr val="bg1"/>
                </a:solidFill>
                <a:latin typeface="Arial" panose="020B0604020202020204" pitchFamily="34" charset="0"/>
                <a:cs typeface="Arial" panose="020B0604020202020204" pitchFamily="34" charset="0"/>
                <a:hlinkClick r:id="rId3"/>
              </a:rPr>
              <a:t>PSF</a:t>
            </a:r>
            <a:r>
              <a:rPr lang="en-US" sz="900" dirty="0" smtClean="0">
                <a:solidFill>
                  <a:schemeClr val="bg1"/>
                </a:solidFill>
                <a:latin typeface="Arial" panose="020B0604020202020204" pitchFamily="34" charset="0"/>
                <a:cs typeface="Arial" panose="020B0604020202020204" pitchFamily="34" charset="0"/>
              </a:rPr>
              <a:t>) can play a role here as well. </a:t>
            </a:r>
          </a:p>
        </p:txBody>
      </p:sp>
    </p:spTree>
    <p:extLst>
      <p:ext uri="{BB962C8B-B14F-4D97-AF65-F5344CB8AC3E}">
        <p14:creationId xmlns:p14="http://schemas.microsoft.com/office/powerpoint/2010/main" val="12838171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cs-CZ" sz="550" dirty="0">
                <a:solidFill>
                  <a:schemeClr val="tx1">
                    <a:lumMod val="65000"/>
                    <a:lumOff val="35000"/>
                  </a:schemeClr>
                </a:solidFill>
                <a:latin typeface="Arial" panose="020B0604020202020204" pitchFamily="34" charset="0"/>
                <a:cs typeface="Arial" panose="020B0604020202020204" pitchFamily="34" charset="0"/>
              </a:rPr>
              <a:t>Martin Setvák</a:t>
            </a:r>
            <a:r>
              <a:rPr lang="cs-CZ" sz="550">
                <a:solidFill>
                  <a:schemeClr val="tx1">
                    <a:lumMod val="65000"/>
                    <a:lumOff val="35000"/>
                  </a:schemeClr>
                </a:solidFill>
                <a:latin typeface="Arial" panose="020B0604020202020204" pitchFamily="34" charset="0"/>
                <a:cs typeface="Arial" panose="020B0604020202020204" pitchFamily="34" charset="0"/>
              </a:rPr>
              <a:t>, </a:t>
            </a:r>
            <a:r>
              <a:rPr lang="cs-CZ" sz="550" smtClean="0">
                <a:solidFill>
                  <a:schemeClr val="tx1">
                    <a:lumMod val="65000"/>
                    <a:lumOff val="35000"/>
                  </a:schemeClr>
                </a:solidFill>
                <a:latin typeface="Arial" panose="020B0604020202020204" pitchFamily="34" charset="0"/>
                <a:cs typeface="Arial" panose="020B0604020202020204" pitchFamily="34" charset="0"/>
              </a:rPr>
              <a:t>CHMI</a:t>
            </a:r>
            <a:endParaRPr lang="cs-CZ" sz="55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0" y="360000"/>
            <a:ext cx="6120000" cy="1488821"/>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00" y="2052000"/>
            <a:ext cx="6120000" cy="2295001"/>
          </a:xfrm>
          <a:prstGeom prst="rect">
            <a:avLst/>
          </a:prstGeom>
        </p:spPr>
      </p:pic>
      <p:sp>
        <p:nvSpPr>
          <p:cNvPr id="6" name="TextovéPole 5"/>
          <p:cNvSpPr txBox="1"/>
          <p:nvPr/>
        </p:nvSpPr>
        <p:spPr>
          <a:xfrm>
            <a:off x="6566102" y="299119"/>
            <a:ext cx="2392627" cy="3724096"/>
          </a:xfrm>
          <a:prstGeom prst="rect">
            <a:avLst/>
          </a:prstGeom>
          <a:noFill/>
        </p:spPr>
        <p:txBody>
          <a:bodyPr wrap="square" rtlCol="0">
            <a:spAutoFit/>
          </a:bodyPr>
          <a:lstStyle/>
          <a:p>
            <a:pPr algn="just"/>
            <a:r>
              <a:rPr lang="en-US" sz="1050" dirty="0" smtClean="0">
                <a:solidFill>
                  <a:schemeClr val="bg1"/>
                </a:solidFill>
                <a:latin typeface="Arial" panose="020B0604020202020204" pitchFamily="34" charset="0"/>
                <a:cs typeface="Arial" panose="020B0604020202020204" pitchFamily="34" charset="0"/>
              </a:rPr>
              <a:t>Meteosat-12 (MTG-I1) FCI radiances </a:t>
            </a:r>
          </a:p>
          <a:p>
            <a:pPr algn="just"/>
            <a:r>
              <a:rPr lang="cs-CZ" sz="1050" dirty="0">
                <a:solidFill>
                  <a:schemeClr val="bg1"/>
                </a:solidFill>
                <a:latin typeface="Calibri" panose="020F0502020204030204" pitchFamily="34" charset="0"/>
                <a:ea typeface="Calibri" panose="020F0502020204030204" pitchFamily="34" charset="0"/>
                <a:cs typeface="Times New Roman" panose="02020603050405020304" pitchFamily="18" charset="0"/>
              </a:rPr>
              <a:t>[mW</a:t>
            </a:r>
            <a:r>
              <a:rPr lang="cs-CZ" sz="1050" dirty="0">
                <a:solidFill>
                  <a:schemeClr val="bg1"/>
                </a:solidFill>
                <a:latin typeface="Calibri" panose="020F0502020204030204" pitchFamily="34" charset="0"/>
                <a:ea typeface="Calibri" panose="020F0502020204030204" pitchFamily="34" charset="0"/>
              </a:rPr>
              <a:t>·</a:t>
            </a:r>
            <a:r>
              <a:rPr lang="cs-CZ" sz="1050" dirty="0">
                <a:solidFill>
                  <a:schemeClr val="bg1"/>
                </a:solidFill>
                <a:latin typeface="Calibri" panose="020F0502020204030204" pitchFamily="34" charset="0"/>
                <a:ea typeface="Calibri" panose="020F0502020204030204" pitchFamily="34" charset="0"/>
                <a:cs typeface="Times New Roman" panose="02020603050405020304" pitchFamily="18" charset="0"/>
              </a:rPr>
              <a:t>m</a:t>
            </a:r>
            <a:r>
              <a:rPr lang="cs-CZ" sz="1050" baseline="30000" dirty="0">
                <a:solidFill>
                  <a:schemeClr val="bg1"/>
                </a:solidFill>
                <a:latin typeface="Calibri" panose="020F0502020204030204" pitchFamily="34" charset="0"/>
                <a:ea typeface="Calibri" panose="020F0502020204030204" pitchFamily="34" charset="0"/>
                <a:cs typeface="Times New Roman" panose="02020603050405020304" pitchFamily="18" charset="0"/>
              </a:rPr>
              <a:t>-2</a:t>
            </a:r>
            <a:r>
              <a:rPr lang="cs-CZ" sz="1050" dirty="0">
                <a:solidFill>
                  <a:schemeClr val="bg1"/>
                </a:solidFill>
                <a:latin typeface="Calibri" panose="020F0502020204030204" pitchFamily="34" charset="0"/>
                <a:ea typeface="Calibri" panose="020F0502020204030204" pitchFamily="34" charset="0"/>
              </a:rPr>
              <a:t>·s</a:t>
            </a:r>
            <a:r>
              <a:rPr lang="cs-CZ" sz="1050" dirty="0">
                <a:solidFill>
                  <a:schemeClr val="bg1"/>
                </a:solidFill>
                <a:latin typeface="Calibri" panose="020F0502020204030204" pitchFamily="34" charset="0"/>
                <a:ea typeface="Calibri" panose="020F0502020204030204" pitchFamily="34" charset="0"/>
                <a:cs typeface="Times New Roman" panose="02020603050405020304" pitchFamily="18" charset="0"/>
              </a:rPr>
              <a:t>r</a:t>
            </a:r>
            <a:r>
              <a:rPr lang="cs-CZ" sz="1050" baseline="30000" dirty="0">
                <a:solidFill>
                  <a:schemeClr val="bg1"/>
                </a:solidFill>
                <a:latin typeface="Calibri" panose="020F0502020204030204" pitchFamily="34" charset="0"/>
                <a:ea typeface="Calibri" panose="020F0502020204030204" pitchFamily="34" charset="0"/>
                <a:cs typeface="Times New Roman" panose="02020603050405020304" pitchFamily="18" charset="0"/>
              </a:rPr>
              <a:t>-1</a:t>
            </a:r>
            <a:r>
              <a:rPr lang="cs-CZ" sz="1050" dirty="0">
                <a:solidFill>
                  <a:schemeClr val="bg1"/>
                </a:solidFill>
                <a:latin typeface="Calibri" panose="020F0502020204030204" pitchFamily="34" charset="0"/>
                <a:ea typeface="Calibri" panose="020F0502020204030204" pitchFamily="34" charset="0"/>
              </a:rPr>
              <a:t>·(</a:t>
            </a:r>
            <a:r>
              <a:rPr lang="cs-CZ" sz="1050" dirty="0">
                <a:solidFill>
                  <a:schemeClr val="bg1"/>
                </a:solidFill>
                <a:latin typeface="Calibri" panose="020F0502020204030204" pitchFamily="34" charset="0"/>
                <a:ea typeface="Calibri" panose="020F0502020204030204" pitchFamily="34" charset="0"/>
                <a:cs typeface="Times New Roman" panose="02020603050405020304" pitchFamily="18" charset="0"/>
              </a:rPr>
              <a:t>cm</a:t>
            </a:r>
            <a:r>
              <a:rPr lang="cs-CZ" sz="1050" baseline="30000" dirty="0">
                <a:solidFill>
                  <a:schemeClr val="bg1"/>
                </a:solidFill>
                <a:latin typeface="Calibri" panose="020F0502020204030204" pitchFamily="34" charset="0"/>
                <a:ea typeface="Calibri" panose="020F0502020204030204" pitchFamily="34" charset="0"/>
                <a:cs typeface="Times New Roman" panose="02020603050405020304" pitchFamily="18" charset="0"/>
              </a:rPr>
              <a:t>-1</a:t>
            </a:r>
            <a:r>
              <a:rPr lang="cs-CZ" sz="1050"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lang="cs-CZ" sz="1050" baseline="30000" dirty="0">
                <a:solidFill>
                  <a:schemeClr val="bg1"/>
                </a:solidFill>
                <a:latin typeface="Calibri" panose="020F0502020204030204" pitchFamily="34" charset="0"/>
                <a:ea typeface="Calibri" panose="020F0502020204030204" pitchFamily="34" charset="0"/>
                <a:cs typeface="Times New Roman" panose="02020603050405020304" pitchFamily="18" charset="0"/>
              </a:rPr>
              <a:t>-1</a:t>
            </a:r>
            <a:r>
              <a:rPr lang="cs-CZ" sz="1050"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lang="en-US" sz="1050" dirty="0" smtClean="0">
                <a:solidFill>
                  <a:schemeClr val="bg1"/>
                </a:solidFill>
                <a:latin typeface="Arial" panose="020B0604020202020204" pitchFamily="34" charset="0"/>
                <a:cs typeface="Arial" panose="020B0604020202020204" pitchFamily="34" charset="0"/>
              </a:rPr>
              <a:t> in VIS and NIR bands, L1c data</a:t>
            </a:r>
          </a:p>
          <a:p>
            <a:pPr algn="just"/>
            <a:endParaRPr lang="en-US" sz="1050" dirty="0">
              <a:solidFill>
                <a:schemeClr val="bg1"/>
              </a:solidFill>
              <a:latin typeface="Arial" panose="020B0604020202020204" pitchFamily="34" charset="0"/>
              <a:cs typeface="Arial" panose="020B0604020202020204" pitchFamily="34" charset="0"/>
            </a:endParaRPr>
          </a:p>
          <a:p>
            <a:pPr algn="just"/>
            <a:endParaRPr lang="en-US" sz="1050" dirty="0" smtClean="0">
              <a:solidFill>
                <a:schemeClr val="bg1"/>
              </a:solidFill>
              <a:latin typeface="Arial" panose="020B0604020202020204" pitchFamily="34" charset="0"/>
              <a:cs typeface="Arial" panose="020B0604020202020204" pitchFamily="34" charset="0"/>
            </a:endParaRPr>
          </a:p>
          <a:p>
            <a:pPr algn="just"/>
            <a:endParaRPr lang="en-US" sz="1050" dirty="0">
              <a:solidFill>
                <a:schemeClr val="bg1"/>
              </a:solidFill>
              <a:latin typeface="Arial" panose="020B0604020202020204" pitchFamily="34" charset="0"/>
              <a:cs typeface="Arial" panose="020B0604020202020204" pitchFamily="34" charset="0"/>
            </a:endParaRPr>
          </a:p>
          <a:p>
            <a:pPr algn="just"/>
            <a:endParaRPr lang="en-US" sz="1050" dirty="0" smtClean="0">
              <a:solidFill>
                <a:schemeClr val="bg1"/>
              </a:solidFill>
              <a:latin typeface="Arial" panose="020B0604020202020204" pitchFamily="34" charset="0"/>
              <a:cs typeface="Arial" panose="020B0604020202020204" pitchFamily="34" charset="0"/>
            </a:endParaRPr>
          </a:p>
          <a:p>
            <a:pPr algn="just"/>
            <a:endParaRPr lang="en-US" sz="1050" dirty="0">
              <a:solidFill>
                <a:schemeClr val="bg1"/>
              </a:solidFill>
              <a:latin typeface="Arial" panose="020B0604020202020204" pitchFamily="34" charset="0"/>
              <a:cs typeface="Arial" panose="020B0604020202020204" pitchFamily="34" charset="0"/>
            </a:endParaRPr>
          </a:p>
          <a:p>
            <a:pPr algn="just"/>
            <a:endParaRPr lang="en-US" sz="1050" dirty="0" smtClean="0">
              <a:solidFill>
                <a:schemeClr val="bg1"/>
              </a:solidFill>
              <a:latin typeface="Arial" panose="020B0604020202020204" pitchFamily="34" charset="0"/>
              <a:cs typeface="Arial" panose="020B0604020202020204" pitchFamily="34" charset="0"/>
            </a:endParaRPr>
          </a:p>
          <a:p>
            <a:pPr algn="just"/>
            <a:endParaRPr lang="en-US" sz="1050" dirty="0">
              <a:solidFill>
                <a:schemeClr val="bg1"/>
              </a:solidFill>
              <a:latin typeface="Arial" panose="020B0604020202020204" pitchFamily="34" charset="0"/>
              <a:cs typeface="Arial" panose="020B0604020202020204" pitchFamily="34" charset="0"/>
            </a:endParaRPr>
          </a:p>
          <a:p>
            <a:pPr algn="just"/>
            <a:endParaRPr lang="en-US" sz="1050" dirty="0" smtClean="0">
              <a:solidFill>
                <a:schemeClr val="bg1"/>
              </a:solidFill>
              <a:latin typeface="Arial" panose="020B0604020202020204" pitchFamily="34" charset="0"/>
              <a:cs typeface="Arial" panose="020B0604020202020204" pitchFamily="34" charset="0"/>
            </a:endParaRPr>
          </a:p>
          <a:p>
            <a:pPr algn="just"/>
            <a:endParaRPr lang="en-US" sz="1050" dirty="0">
              <a:solidFill>
                <a:schemeClr val="bg1"/>
              </a:solidFill>
              <a:latin typeface="Arial" panose="020B0604020202020204" pitchFamily="34" charset="0"/>
              <a:cs typeface="Arial" panose="020B0604020202020204" pitchFamily="34" charset="0"/>
            </a:endParaRPr>
          </a:p>
          <a:p>
            <a:pPr algn="just"/>
            <a:endParaRPr lang="en-US" sz="1050" dirty="0" smtClean="0">
              <a:solidFill>
                <a:schemeClr val="bg1"/>
              </a:solidFill>
              <a:latin typeface="Arial" panose="020B0604020202020204" pitchFamily="34" charset="0"/>
              <a:cs typeface="Arial" panose="020B0604020202020204" pitchFamily="34" charset="0"/>
            </a:endParaRPr>
          </a:p>
          <a:p>
            <a:pPr algn="just"/>
            <a:r>
              <a:rPr lang="en-US" sz="900" dirty="0" smtClean="0">
                <a:solidFill>
                  <a:schemeClr val="bg1"/>
                </a:solidFill>
                <a:latin typeface="Arial" panose="020B0604020202020204" pitchFamily="34" charset="0"/>
                <a:cs typeface="Arial" panose="020B0604020202020204" pitchFamily="34" charset="0"/>
              </a:rPr>
              <a:t>Noticeable increase of radiances (namely in the NIR bands) for 2026 as compared to 2025. </a:t>
            </a:r>
          </a:p>
          <a:p>
            <a:pPr algn="just"/>
            <a:endParaRPr lang="en-US" sz="900" dirty="0">
              <a:solidFill>
                <a:schemeClr val="bg1"/>
              </a:solidFill>
              <a:latin typeface="Arial" panose="020B0604020202020204" pitchFamily="34" charset="0"/>
              <a:cs typeface="Arial" panose="020B0604020202020204" pitchFamily="34" charset="0"/>
            </a:endParaRPr>
          </a:p>
          <a:p>
            <a:pPr algn="just"/>
            <a:r>
              <a:rPr lang="en-US" sz="900" dirty="0" smtClean="0">
                <a:solidFill>
                  <a:schemeClr val="bg1"/>
                </a:solidFill>
                <a:latin typeface="Arial" panose="020B0604020202020204" pitchFamily="34" charset="0"/>
                <a:cs typeface="Arial" panose="020B0604020202020204" pitchFamily="34" charset="0"/>
              </a:rPr>
              <a:t>This is closely related to the fact that in 2025 only the left wing of the palace was already covered by the new glass, while the right wing was at this time without </a:t>
            </a:r>
            <a:r>
              <a:rPr lang="en-US" sz="900" smtClean="0">
                <a:solidFill>
                  <a:schemeClr val="bg1"/>
                </a:solidFill>
                <a:latin typeface="Arial" panose="020B0604020202020204" pitchFamily="34" charset="0"/>
                <a:cs typeface="Arial" panose="020B0604020202020204" pitchFamily="34" charset="0"/>
              </a:rPr>
              <a:t>the </a:t>
            </a:r>
            <a:r>
              <a:rPr lang="en-US" sz="900" smtClean="0">
                <a:solidFill>
                  <a:schemeClr val="bg1"/>
                </a:solidFill>
                <a:latin typeface="Arial" panose="020B0604020202020204" pitchFamily="34" charset="0"/>
                <a:cs typeface="Arial" panose="020B0604020202020204" pitchFamily="34" charset="0"/>
              </a:rPr>
              <a:t>gla</a:t>
            </a:r>
            <a:r>
              <a:rPr lang="cs-CZ" sz="900" smtClean="0">
                <a:solidFill>
                  <a:schemeClr val="bg1"/>
                </a:solidFill>
                <a:latin typeface="Arial" panose="020B0604020202020204" pitchFamily="34" charset="0"/>
                <a:cs typeface="Arial" panose="020B0604020202020204" pitchFamily="34" charset="0"/>
              </a:rPr>
              <a:t>zing</a:t>
            </a:r>
            <a:r>
              <a:rPr lang="en-US" sz="900" smtClean="0">
                <a:solidFill>
                  <a:schemeClr val="bg1"/>
                </a:solidFill>
                <a:latin typeface="Arial" panose="020B0604020202020204" pitchFamily="34" charset="0"/>
                <a:cs typeface="Arial" panose="020B0604020202020204" pitchFamily="34" charset="0"/>
              </a:rPr>
              <a:t> </a:t>
            </a:r>
            <a:r>
              <a:rPr lang="en-US" sz="900" dirty="0" smtClean="0">
                <a:solidFill>
                  <a:schemeClr val="bg1"/>
                </a:solidFill>
                <a:latin typeface="Arial" panose="020B0604020202020204" pitchFamily="34" charset="0"/>
                <a:cs typeface="Arial" panose="020B0604020202020204" pitchFamily="34" charset="0"/>
              </a:rPr>
              <a:t>(see next slides). In March 2026, both wings were already covered, thus providing full reflection. </a:t>
            </a:r>
          </a:p>
        </p:txBody>
      </p:sp>
    </p:spTree>
    <p:extLst>
      <p:ext uri="{BB962C8B-B14F-4D97-AF65-F5344CB8AC3E}">
        <p14:creationId xmlns:p14="http://schemas.microsoft.com/office/powerpoint/2010/main" val="14153573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cs-CZ" sz="550" dirty="0">
                <a:solidFill>
                  <a:schemeClr val="tx1">
                    <a:lumMod val="65000"/>
                    <a:lumOff val="35000"/>
                  </a:schemeClr>
                </a:solidFill>
                <a:latin typeface="Arial" panose="020B0604020202020204" pitchFamily="34" charset="0"/>
                <a:cs typeface="Arial" panose="020B0604020202020204" pitchFamily="34" charset="0"/>
              </a:rPr>
              <a:t>Martin Setvák</a:t>
            </a:r>
            <a:r>
              <a:rPr lang="cs-CZ" sz="550">
                <a:solidFill>
                  <a:schemeClr val="tx1">
                    <a:lumMod val="65000"/>
                    <a:lumOff val="35000"/>
                  </a:schemeClr>
                </a:solidFill>
                <a:latin typeface="Arial" panose="020B0604020202020204" pitchFamily="34" charset="0"/>
                <a:cs typeface="Arial" panose="020B0604020202020204" pitchFamily="34" charset="0"/>
              </a:rPr>
              <a:t>, </a:t>
            </a:r>
            <a:r>
              <a:rPr lang="cs-CZ" sz="550" smtClean="0">
                <a:solidFill>
                  <a:schemeClr val="tx1">
                    <a:lumMod val="65000"/>
                    <a:lumOff val="35000"/>
                  </a:schemeClr>
                </a:solidFill>
                <a:latin typeface="Arial" panose="020B0604020202020204" pitchFamily="34" charset="0"/>
                <a:cs typeface="Arial" panose="020B0604020202020204" pitchFamily="34" charset="0"/>
              </a:rPr>
              <a:t>CHMI</a:t>
            </a:r>
            <a:endParaRPr lang="cs-CZ" sz="55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013" y="470681"/>
            <a:ext cx="8619564" cy="3489152"/>
          </a:xfrm>
          <a:prstGeom prst="rect">
            <a:avLst/>
          </a:prstGeom>
        </p:spPr>
      </p:pic>
      <p:sp>
        <p:nvSpPr>
          <p:cNvPr id="6" name="TextovéPole 5"/>
          <p:cNvSpPr txBox="1"/>
          <p:nvPr/>
        </p:nvSpPr>
        <p:spPr>
          <a:xfrm>
            <a:off x="477762" y="4147681"/>
            <a:ext cx="8166926" cy="400110"/>
          </a:xfrm>
          <a:prstGeom prst="rect">
            <a:avLst/>
          </a:prstGeom>
          <a:noFill/>
        </p:spPr>
        <p:txBody>
          <a:bodyPr wrap="square" rtlCol="0">
            <a:spAutoFit/>
          </a:bodyPr>
          <a:lstStyle/>
          <a:p>
            <a:r>
              <a:rPr lang="en-US" sz="1000" dirty="0" smtClean="0">
                <a:solidFill>
                  <a:schemeClr val="bg1"/>
                </a:solidFill>
                <a:latin typeface="Arial" panose="020B0604020202020204" pitchFamily="34" charset="0"/>
                <a:cs typeface="Arial" panose="020B0604020202020204" pitchFamily="34" charset="0"/>
              </a:rPr>
              <a:t>Industrial Palace in April 2025. At this time, the left wing was already covered by the new clerestory glazing (highlighted in blue), while the right wing was without this cover (yellow). Therefore, the reflecting surface was only about half the size of that from 2026. </a:t>
            </a:r>
            <a:r>
              <a:rPr lang="en-US" sz="1000" dirty="0" smtClean="0">
                <a:solidFill>
                  <a:schemeClr val="bg1">
                    <a:lumMod val="50000"/>
                  </a:schemeClr>
                </a:solidFill>
                <a:latin typeface="Arial" panose="020B0604020202020204" pitchFamily="34" charset="0"/>
                <a:cs typeface="Arial" panose="020B0604020202020204" pitchFamily="34" charset="0"/>
              </a:rPr>
              <a:t>Photo: Metrostav CZ.</a:t>
            </a:r>
          </a:p>
        </p:txBody>
      </p:sp>
    </p:spTree>
    <p:extLst>
      <p:ext uri="{BB962C8B-B14F-4D97-AF65-F5344CB8AC3E}">
        <p14:creationId xmlns:p14="http://schemas.microsoft.com/office/powerpoint/2010/main" val="7737531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cs-CZ" sz="550" dirty="0">
                <a:solidFill>
                  <a:schemeClr val="tx1">
                    <a:lumMod val="65000"/>
                    <a:lumOff val="35000"/>
                  </a:schemeClr>
                </a:solidFill>
                <a:latin typeface="Arial" panose="020B0604020202020204" pitchFamily="34" charset="0"/>
                <a:cs typeface="Arial" panose="020B0604020202020204" pitchFamily="34" charset="0"/>
              </a:rPr>
              <a:t>Martin Setvák</a:t>
            </a:r>
            <a:r>
              <a:rPr lang="cs-CZ" sz="550">
                <a:solidFill>
                  <a:schemeClr val="tx1">
                    <a:lumMod val="65000"/>
                    <a:lumOff val="35000"/>
                  </a:schemeClr>
                </a:solidFill>
                <a:latin typeface="Arial" panose="020B0604020202020204" pitchFamily="34" charset="0"/>
                <a:cs typeface="Arial" panose="020B0604020202020204" pitchFamily="34" charset="0"/>
              </a:rPr>
              <a:t>, </a:t>
            </a:r>
            <a:r>
              <a:rPr lang="cs-CZ" sz="550" smtClean="0">
                <a:solidFill>
                  <a:schemeClr val="tx1">
                    <a:lumMod val="65000"/>
                    <a:lumOff val="35000"/>
                  </a:schemeClr>
                </a:solidFill>
                <a:latin typeface="Arial" panose="020B0604020202020204" pitchFamily="34" charset="0"/>
                <a:cs typeface="Arial" panose="020B0604020202020204" pitchFamily="34" charset="0"/>
              </a:rPr>
              <a:t>CHMI</a:t>
            </a:r>
            <a:endParaRPr lang="cs-CZ" sz="55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2" cstate="print">
            <a:lum bright="8000"/>
            <a:extLst>
              <a:ext uri="{BEBA8EAE-BF5A-486C-A8C5-ECC9F3942E4B}">
                <a14:imgProps xmlns:a14="http://schemas.microsoft.com/office/drawing/2010/main">
                  <a14:imgLayer r:embed="rId3">
                    <a14:imgEffect>
                      <a14:brightnessContrast bright="6000"/>
                    </a14:imgEffect>
                  </a14:imgLayer>
                </a14:imgProps>
              </a:ext>
              <a:ext uri="{28A0092B-C50C-407E-A947-70E740481C1C}">
                <a14:useLocalDpi xmlns:a14="http://schemas.microsoft.com/office/drawing/2010/main" val="0"/>
              </a:ext>
            </a:extLst>
          </a:blip>
          <a:stretch>
            <a:fillRect/>
          </a:stretch>
        </p:blipFill>
        <p:spPr>
          <a:xfrm>
            <a:off x="360000" y="360000"/>
            <a:ext cx="6928986" cy="4320000"/>
          </a:xfrm>
          <a:prstGeom prst="rect">
            <a:avLst/>
          </a:prstGeom>
        </p:spPr>
      </p:pic>
      <p:sp>
        <p:nvSpPr>
          <p:cNvPr id="6" name="TextovéPole 5"/>
          <p:cNvSpPr txBox="1"/>
          <p:nvPr/>
        </p:nvSpPr>
        <p:spPr>
          <a:xfrm>
            <a:off x="7381267" y="358626"/>
            <a:ext cx="1624620" cy="4431983"/>
          </a:xfrm>
          <a:prstGeom prst="rect">
            <a:avLst/>
          </a:prstGeom>
          <a:noFill/>
        </p:spPr>
        <p:txBody>
          <a:bodyPr wrap="square" rtlCol="0">
            <a:spAutoFit/>
          </a:bodyPr>
          <a:lstStyle/>
          <a:p>
            <a:r>
              <a:rPr lang="en-US" sz="1000" dirty="0" smtClean="0">
                <a:solidFill>
                  <a:schemeClr val="bg1"/>
                </a:solidFill>
                <a:latin typeface="Arial" panose="020B0604020202020204" pitchFamily="34" charset="0"/>
                <a:cs typeface="Arial" panose="020B0604020202020204" pitchFamily="34" charset="0"/>
              </a:rPr>
              <a:t>26 March </a:t>
            </a:r>
            <a:r>
              <a:rPr lang="cs-CZ" sz="1000" smtClean="0">
                <a:solidFill>
                  <a:schemeClr val="bg1"/>
                </a:solidFill>
                <a:latin typeface="Arial" panose="020B0604020202020204" pitchFamily="34" charset="0"/>
                <a:cs typeface="Arial" panose="020B0604020202020204" pitchFamily="34" charset="0"/>
              </a:rPr>
              <a:t>202</a:t>
            </a:r>
            <a:r>
              <a:rPr lang="en-US" sz="1000" smtClean="0">
                <a:solidFill>
                  <a:schemeClr val="bg1"/>
                </a:solidFill>
                <a:latin typeface="Arial" panose="020B0604020202020204" pitchFamily="34" charset="0"/>
                <a:cs typeface="Arial" panose="020B0604020202020204" pitchFamily="34" charset="0"/>
              </a:rPr>
              <a:t>5</a:t>
            </a:r>
            <a:endParaRPr lang="cs-CZ" sz="1000" smtClean="0">
              <a:solidFill>
                <a:schemeClr val="bg1"/>
              </a:solidFill>
              <a:latin typeface="Arial" panose="020B0604020202020204" pitchFamily="34" charset="0"/>
              <a:cs typeface="Arial" panose="020B0604020202020204" pitchFamily="34" charset="0"/>
            </a:endParaRPr>
          </a:p>
          <a:p>
            <a:endParaRPr lang="cs-CZ" sz="1000">
              <a:solidFill>
                <a:schemeClr val="bg1"/>
              </a:solidFill>
              <a:latin typeface="Arial" panose="020B0604020202020204" pitchFamily="34" charset="0"/>
              <a:cs typeface="Arial" panose="020B0604020202020204" pitchFamily="34" charset="0"/>
            </a:endParaRPr>
          </a:p>
          <a:p>
            <a:pPr algn="just"/>
            <a:r>
              <a:rPr lang="cs-CZ" sz="900" smtClean="0">
                <a:solidFill>
                  <a:schemeClr val="bg1"/>
                </a:solidFill>
                <a:latin typeface="Arial" panose="020B0604020202020204" pitchFamily="34" charset="0"/>
                <a:cs typeface="Arial" panose="020B0604020202020204" pitchFamily="34" charset="0"/>
              </a:rPr>
              <a:t>Another view of the Palace, documenting status of </a:t>
            </a:r>
            <a:r>
              <a:rPr lang="en-US" sz="900" smtClean="0">
                <a:solidFill>
                  <a:schemeClr val="bg1"/>
                </a:solidFill>
                <a:latin typeface="Arial" panose="020B0604020202020204" pitchFamily="34" charset="0"/>
                <a:cs typeface="Arial" panose="020B0604020202020204" pitchFamily="34" charset="0"/>
              </a:rPr>
              <a:t>the </a:t>
            </a:r>
            <a:r>
              <a:rPr lang="en-US" sz="900">
                <a:solidFill>
                  <a:schemeClr val="bg1"/>
                </a:solidFill>
                <a:latin typeface="Arial" panose="020B0604020202020204" pitchFamily="34" charset="0"/>
                <a:cs typeface="Arial" panose="020B0604020202020204" pitchFamily="34" charset="0"/>
              </a:rPr>
              <a:t>glazing of </a:t>
            </a:r>
            <a:r>
              <a:rPr lang="en-US" sz="900">
                <a:solidFill>
                  <a:schemeClr val="bg1"/>
                </a:solidFill>
                <a:latin typeface="Arial" panose="020B0604020202020204" pitchFamily="34" charset="0"/>
                <a:cs typeface="Arial" panose="020B0604020202020204" pitchFamily="34" charset="0"/>
              </a:rPr>
              <a:t>the </a:t>
            </a:r>
            <a:r>
              <a:rPr lang="en-US" sz="900" smtClean="0">
                <a:solidFill>
                  <a:schemeClr val="bg1"/>
                </a:solidFill>
                <a:latin typeface="Arial" panose="020B0604020202020204" pitchFamily="34" charset="0"/>
                <a:cs typeface="Arial" panose="020B0604020202020204" pitchFamily="34" charset="0"/>
              </a:rPr>
              <a:t>clerestory </a:t>
            </a:r>
            <a:r>
              <a:rPr lang="en-US" sz="900">
                <a:solidFill>
                  <a:schemeClr val="bg1"/>
                </a:solidFill>
                <a:latin typeface="Arial" panose="020B0604020202020204" pitchFamily="34" charset="0"/>
                <a:cs typeface="Arial" panose="020B0604020202020204" pitchFamily="34" charset="0"/>
              </a:rPr>
              <a:t>windows</a:t>
            </a:r>
            <a:r>
              <a:rPr lang="cs-CZ" sz="900" smtClean="0">
                <a:solidFill>
                  <a:schemeClr val="bg1"/>
                </a:solidFill>
                <a:latin typeface="Arial" panose="020B0604020202020204" pitchFamily="34" charset="0"/>
                <a:cs typeface="Arial" panose="020B0604020202020204" pitchFamily="34" charset="0"/>
              </a:rPr>
              <a:t> at time shortly after the 2025 Sun glints.</a:t>
            </a:r>
            <a:endParaRPr lang="en-US" sz="900" dirty="0" smtClean="0">
              <a:solidFill>
                <a:schemeClr val="bg1"/>
              </a:solidFill>
              <a:latin typeface="Arial" panose="020B0604020202020204" pitchFamily="34" charset="0"/>
              <a:cs typeface="Arial" panose="020B0604020202020204" pitchFamily="34" charset="0"/>
            </a:endParaRPr>
          </a:p>
          <a:p>
            <a:endParaRPr lang="en-US" sz="1000" dirty="0">
              <a:solidFill>
                <a:schemeClr val="bg1"/>
              </a:solidFill>
              <a:latin typeface="Arial" panose="020B0604020202020204" pitchFamily="34" charset="0"/>
              <a:cs typeface="Arial" panose="020B0604020202020204" pitchFamily="34" charset="0"/>
            </a:endParaRPr>
          </a:p>
          <a:p>
            <a:endParaRPr lang="en-US" sz="1000" dirty="0" smtClean="0">
              <a:solidFill>
                <a:schemeClr val="bg1"/>
              </a:solidFill>
              <a:latin typeface="Arial" panose="020B0604020202020204" pitchFamily="34" charset="0"/>
              <a:cs typeface="Arial" panose="020B0604020202020204" pitchFamily="34" charset="0"/>
            </a:endParaRPr>
          </a:p>
          <a:p>
            <a:endParaRPr lang="en-US" sz="1000" dirty="0">
              <a:solidFill>
                <a:schemeClr val="bg1"/>
              </a:solidFill>
              <a:latin typeface="Arial" panose="020B0604020202020204" pitchFamily="34" charset="0"/>
              <a:cs typeface="Arial" panose="020B0604020202020204" pitchFamily="34" charset="0"/>
            </a:endParaRPr>
          </a:p>
          <a:p>
            <a:endParaRPr lang="en-US" sz="1000" dirty="0" smtClean="0">
              <a:solidFill>
                <a:schemeClr val="bg1"/>
              </a:solidFill>
              <a:latin typeface="Arial" panose="020B0604020202020204" pitchFamily="34" charset="0"/>
              <a:cs typeface="Arial" panose="020B0604020202020204" pitchFamily="34" charset="0"/>
            </a:endParaRPr>
          </a:p>
          <a:p>
            <a:endParaRPr lang="en-US" sz="1000" dirty="0">
              <a:solidFill>
                <a:schemeClr val="bg1"/>
              </a:solidFill>
              <a:latin typeface="Arial" panose="020B0604020202020204" pitchFamily="34" charset="0"/>
              <a:cs typeface="Arial" panose="020B0604020202020204" pitchFamily="34" charset="0"/>
            </a:endParaRPr>
          </a:p>
          <a:p>
            <a:endParaRPr lang="en-US" sz="1000" dirty="0" smtClean="0">
              <a:solidFill>
                <a:schemeClr val="bg1"/>
              </a:solidFill>
              <a:latin typeface="Arial" panose="020B0604020202020204" pitchFamily="34" charset="0"/>
              <a:cs typeface="Arial" panose="020B0604020202020204" pitchFamily="34" charset="0"/>
            </a:endParaRPr>
          </a:p>
          <a:p>
            <a:endParaRPr lang="en-US" sz="1000" dirty="0">
              <a:solidFill>
                <a:schemeClr val="bg1"/>
              </a:solidFill>
              <a:latin typeface="Arial" panose="020B0604020202020204" pitchFamily="34" charset="0"/>
              <a:cs typeface="Arial" panose="020B0604020202020204" pitchFamily="34" charset="0"/>
            </a:endParaRPr>
          </a:p>
          <a:p>
            <a:endParaRPr lang="en-US" sz="1000" dirty="0" smtClean="0">
              <a:solidFill>
                <a:schemeClr val="bg1"/>
              </a:solidFill>
              <a:latin typeface="Arial" panose="020B0604020202020204" pitchFamily="34" charset="0"/>
              <a:cs typeface="Arial" panose="020B0604020202020204" pitchFamily="34" charset="0"/>
            </a:endParaRPr>
          </a:p>
          <a:p>
            <a:endParaRPr lang="en-US" sz="1000" dirty="0">
              <a:solidFill>
                <a:schemeClr val="bg1"/>
              </a:solidFill>
              <a:latin typeface="Arial" panose="020B0604020202020204" pitchFamily="34" charset="0"/>
              <a:cs typeface="Arial" panose="020B0604020202020204" pitchFamily="34" charset="0"/>
            </a:endParaRPr>
          </a:p>
          <a:p>
            <a:endParaRPr lang="en-US" sz="1000" dirty="0" smtClean="0">
              <a:solidFill>
                <a:schemeClr val="bg1"/>
              </a:solidFill>
              <a:latin typeface="Arial" panose="020B0604020202020204" pitchFamily="34" charset="0"/>
              <a:cs typeface="Arial" panose="020B0604020202020204" pitchFamily="34" charset="0"/>
            </a:endParaRPr>
          </a:p>
          <a:p>
            <a:endParaRPr lang="en-US" sz="1000" dirty="0">
              <a:solidFill>
                <a:schemeClr val="bg1"/>
              </a:solidFill>
              <a:latin typeface="Arial" panose="020B0604020202020204" pitchFamily="34" charset="0"/>
              <a:cs typeface="Arial" panose="020B0604020202020204" pitchFamily="34" charset="0"/>
            </a:endParaRPr>
          </a:p>
          <a:p>
            <a:endParaRPr lang="en-US" sz="1000" dirty="0" smtClean="0">
              <a:solidFill>
                <a:schemeClr val="bg1"/>
              </a:solidFill>
              <a:latin typeface="Arial" panose="020B0604020202020204" pitchFamily="34" charset="0"/>
              <a:cs typeface="Arial" panose="020B0604020202020204" pitchFamily="34" charset="0"/>
            </a:endParaRPr>
          </a:p>
          <a:p>
            <a:endParaRPr lang="en-US" sz="1000" dirty="0">
              <a:solidFill>
                <a:schemeClr val="bg1"/>
              </a:solidFill>
              <a:latin typeface="Arial" panose="020B0604020202020204" pitchFamily="34" charset="0"/>
              <a:cs typeface="Arial" panose="020B0604020202020204" pitchFamily="34" charset="0"/>
            </a:endParaRPr>
          </a:p>
          <a:p>
            <a:endParaRPr lang="en-US" sz="1000" dirty="0" smtClean="0">
              <a:solidFill>
                <a:schemeClr val="bg1"/>
              </a:solidFill>
              <a:latin typeface="Arial" panose="020B0604020202020204" pitchFamily="34" charset="0"/>
              <a:cs typeface="Arial" panose="020B0604020202020204" pitchFamily="34" charset="0"/>
            </a:endParaRPr>
          </a:p>
          <a:p>
            <a:endParaRPr lang="en-US" sz="1000" dirty="0">
              <a:solidFill>
                <a:schemeClr val="bg1"/>
              </a:solidFill>
              <a:latin typeface="Arial" panose="020B0604020202020204" pitchFamily="34" charset="0"/>
              <a:cs typeface="Arial" panose="020B0604020202020204" pitchFamily="34" charset="0"/>
            </a:endParaRPr>
          </a:p>
          <a:p>
            <a:endParaRPr lang="en-US" sz="1000" dirty="0" smtClean="0">
              <a:solidFill>
                <a:schemeClr val="bg1"/>
              </a:solidFill>
              <a:latin typeface="Arial" panose="020B0604020202020204" pitchFamily="34" charset="0"/>
              <a:cs typeface="Arial" panose="020B0604020202020204" pitchFamily="34" charset="0"/>
            </a:endParaRPr>
          </a:p>
          <a:p>
            <a:endParaRPr lang="en-US" sz="1000" dirty="0">
              <a:solidFill>
                <a:schemeClr val="bg1"/>
              </a:solidFill>
              <a:latin typeface="Arial" panose="020B0604020202020204" pitchFamily="34" charset="0"/>
              <a:cs typeface="Arial" panose="020B0604020202020204" pitchFamily="34" charset="0"/>
            </a:endParaRPr>
          </a:p>
          <a:p>
            <a:endParaRPr lang="en-US" sz="1000" dirty="0" smtClean="0">
              <a:solidFill>
                <a:schemeClr val="bg1"/>
              </a:solidFill>
              <a:latin typeface="Arial" panose="020B0604020202020204" pitchFamily="34" charset="0"/>
              <a:cs typeface="Arial" panose="020B0604020202020204" pitchFamily="34" charset="0"/>
            </a:endParaRPr>
          </a:p>
          <a:p>
            <a:endParaRPr lang="en-US" sz="1000" dirty="0">
              <a:solidFill>
                <a:schemeClr val="bg1"/>
              </a:solidFill>
              <a:latin typeface="Arial" panose="020B0604020202020204" pitchFamily="34" charset="0"/>
              <a:cs typeface="Arial" panose="020B0604020202020204" pitchFamily="34" charset="0"/>
            </a:endParaRPr>
          </a:p>
          <a:p>
            <a:endParaRPr lang="en-US" sz="1000" dirty="0" smtClean="0">
              <a:solidFill>
                <a:schemeClr val="bg1"/>
              </a:solidFill>
              <a:latin typeface="Arial" panose="020B0604020202020204" pitchFamily="34" charset="0"/>
              <a:cs typeface="Arial" panose="020B0604020202020204" pitchFamily="34" charset="0"/>
            </a:endParaRPr>
          </a:p>
          <a:p>
            <a:r>
              <a:rPr lang="en-US" sz="800" dirty="0" smtClean="0">
                <a:solidFill>
                  <a:schemeClr val="bg1">
                    <a:lumMod val="50000"/>
                  </a:schemeClr>
                </a:solidFill>
                <a:latin typeface="Arial" panose="020B0604020202020204" pitchFamily="34" charset="0"/>
                <a:cs typeface="Arial" panose="020B0604020202020204" pitchFamily="34" charset="0"/>
              </a:rPr>
              <a:t>Source:</a:t>
            </a:r>
            <a:r>
              <a:rPr lang="en-US" sz="800" dirty="0" smtClean="0">
                <a:solidFill>
                  <a:schemeClr val="bg1"/>
                </a:solidFill>
                <a:latin typeface="Arial" panose="020B0604020202020204" pitchFamily="34" charset="0"/>
                <a:cs typeface="Arial" panose="020B0604020202020204" pitchFamily="34" charset="0"/>
              </a:rPr>
              <a:t> </a:t>
            </a:r>
            <a:r>
              <a:rPr lang="en-US" sz="800" dirty="0" smtClean="0">
                <a:solidFill>
                  <a:schemeClr val="bg1"/>
                </a:solidFill>
                <a:latin typeface="Arial" panose="020B0604020202020204" pitchFamily="34" charset="0"/>
                <a:cs typeface="Arial" panose="020B0604020202020204" pitchFamily="34" charset="0"/>
                <a:hlinkClick r:id="rId4"/>
              </a:rPr>
              <a:t>Novinky.cz</a:t>
            </a:r>
            <a:endParaRPr lang="en-US" sz="8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64842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cs-CZ" sz="550" dirty="0">
                <a:solidFill>
                  <a:schemeClr val="tx1">
                    <a:lumMod val="65000"/>
                    <a:lumOff val="35000"/>
                  </a:schemeClr>
                </a:solidFill>
                <a:latin typeface="Arial" panose="020B0604020202020204" pitchFamily="34" charset="0"/>
                <a:cs typeface="Arial" panose="020B0604020202020204" pitchFamily="34" charset="0"/>
              </a:rPr>
              <a:t>Martin Setvák</a:t>
            </a:r>
            <a:r>
              <a:rPr lang="cs-CZ" sz="550">
                <a:solidFill>
                  <a:schemeClr val="tx1">
                    <a:lumMod val="65000"/>
                    <a:lumOff val="35000"/>
                  </a:schemeClr>
                </a:solidFill>
                <a:latin typeface="Arial" panose="020B0604020202020204" pitchFamily="34" charset="0"/>
                <a:cs typeface="Arial" panose="020B0604020202020204" pitchFamily="34" charset="0"/>
              </a:rPr>
              <a:t>, </a:t>
            </a:r>
            <a:r>
              <a:rPr lang="cs-CZ" sz="550" smtClean="0">
                <a:solidFill>
                  <a:schemeClr val="tx1">
                    <a:lumMod val="65000"/>
                    <a:lumOff val="35000"/>
                  </a:schemeClr>
                </a:solidFill>
                <a:latin typeface="Arial" panose="020B0604020202020204" pitchFamily="34" charset="0"/>
                <a:cs typeface="Arial" panose="020B0604020202020204" pitchFamily="34" charset="0"/>
              </a:rPr>
              <a:t>CHMI</a:t>
            </a:r>
            <a:endParaRPr lang="cs-CZ" sz="55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0000"/>
            <a:ext cx="9144000" cy="4220308"/>
          </a:xfrm>
          <a:prstGeom prst="rect">
            <a:avLst/>
          </a:prstGeom>
        </p:spPr>
      </p:pic>
      <p:sp>
        <p:nvSpPr>
          <p:cNvPr id="3" name="TextovéPole 2"/>
          <p:cNvSpPr txBox="1"/>
          <p:nvPr/>
        </p:nvSpPr>
        <p:spPr>
          <a:xfrm>
            <a:off x="1035050" y="4649840"/>
            <a:ext cx="7098296" cy="230832"/>
          </a:xfrm>
          <a:prstGeom prst="rect">
            <a:avLst/>
          </a:prstGeom>
          <a:noFill/>
        </p:spPr>
        <p:txBody>
          <a:bodyPr wrap="square" rtlCol="0">
            <a:spAutoFit/>
          </a:bodyPr>
          <a:lstStyle/>
          <a:p>
            <a:r>
              <a:rPr lang="en-US" sz="900" dirty="0" smtClean="0">
                <a:solidFill>
                  <a:schemeClr val="bg1"/>
                </a:solidFill>
                <a:latin typeface="Arial" panose="020B0604020202020204" pitchFamily="34" charset="0"/>
                <a:cs typeface="Arial" panose="020B0604020202020204" pitchFamily="34" charset="0"/>
              </a:rPr>
              <a:t>Industrial Palace in March 2026, when it already had both wings covered by the </a:t>
            </a:r>
            <a:r>
              <a:rPr lang="en-US" sz="900" dirty="0">
                <a:solidFill>
                  <a:schemeClr val="bg1"/>
                </a:solidFill>
                <a:latin typeface="Arial" panose="020B0604020202020204" pitchFamily="34" charset="0"/>
                <a:cs typeface="Arial" panose="020B0604020202020204" pitchFamily="34" charset="0"/>
              </a:rPr>
              <a:t>new </a:t>
            </a:r>
            <a:r>
              <a:rPr lang="en-US" sz="900" dirty="0" smtClean="0">
                <a:solidFill>
                  <a:schemeClr val="bg1"/>
                </a:solidFill>
                <a:latin typeface="Arial" panose="020B0604020202020204" pitchFamily="34" charset="0"/>
                <a:cs typeface="Arial" panose="020B0604020202020204" pitchFamily="34" charset="0"/>
              </a:rPr>
              <a:t>clerestory glazing.  </a:t>
            </a:r>
            <a:r>
              <a:rPr lang="en-US" sz="900" dirty="0">
                <a:solidFill>
                  <a:schemeClr val="bg1">
                    <a:lumMod val="50000"/>
                  </a:schemeClr>
                </a:solidFill>
                <a:latin typeface="Arial" panose="020B0604020202020204" pitchFamily="34" charset="0"/>
                <a:cs typeface="Arial" panose="020B0604020202020204" pitchFamily="34" charset="0"/>
              </a:rPr>
              <a:t>P</a:t>
            </a:r>
            <a:r>
              <a:rPr lang="en-US" sz="900" dirty="0" smtClean="0">
                <a:solidFill>
                  <a:schemeClr val="bg1">
                    <a:lumMod val="50000"/>
                  </a:schemeClr>
                </a:solidFill>
                <a:latin typeface="Arial" panose="020B0604020202020204" pitchFamily="34" charset="0"/>
                <a:cs typeface="Arial" panose="020B0604020202020204" pitchFamily="34" charset="0"/>
              </a:rPr>
              <a:t>hoto 13 March 2026, MS.</a:t>
            </a:r>
          </a:p>
        </p:txBody>
      </p:sp>
    </p:spTree>
    <p:extLst>
      <p:ext uri="{BB962C8B-B14F-4D97-AF65-F5344CB8AC3E}">
        <p14:creationId xmlns:p14="http://schemas.microsoft.com/office/powerpoint/2010/main" val="15757731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cs-CZ" sz="550" dirty="0">
                <a:solidFill>
                  <a:schemeClr val="tx1">
                    <a:lumMod val="65000"/>
                    <a:lumOff val="35000"/>
                  </a:schemeClr>
                </a:solidFill>
                <a:latin typeface="Arial" panose="020B0604020202020204" pitchFamily="34" charset="0"/>
                <a:cs typeface="Arial" panose="020B0604020202020204" pitchFamily="34" charset="0"/>
              </a:rPr>
              <a:t>Martin Setvák</a:t>
            </a:r>
            <a:r>
              <a:rPr lang="cs-CZ" sz="550">
                <a:solidFill>
                  <a:schemeClr val="tx1">
                    <a:lumMod val="65000"/>
                    <a:lumOff val="35000"/>
                  </a:schemeClr>
                </a:solidFill>
                <a:latin typeface="Arial" panose="020B0604020202020204" pitchFamily="34" charset="0"/>
                <a:cs typeface="Arial" panose="020B0604020202020204" pitchFamily="34" charset="0"/>
              </a:rPr>
              <a:t>, </a:t>
            </a:r>
            <a:r>
              <a:rPr lang="cs-CZ" sz="550" smtClean="0">
                <a:solidFill>
                  <a:schemeClr val="tx1">
                    <a:lumMod val="65000"/>
                    <a:lumOff val="35000"/>
                  </a:schemeClr>
                </a:solidFill>
                <a:latin typeface="Arial" panose="020B0604020202020204" pitchFamily="34" charset="0"/>
                <a:cs typeface="Arial" panose="020B0604020202020204" pitchFamily="34" charset="0"/>
              </a:rPr>
              <a:t>CHMI</a:t>
            </a:r>
            <a:endParaRPr lang="cs-CZ" sz="55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8000" y="900000"/>
            <a:ext cx="6660000" cy="3043026"/>
          </a:xfrm>
          <a:prstGeom prst="rect">
            <a:avLst/>
          </a:prstGeom>
        </p:spPr>
      </p:pic>
      <p:sp>
        <p:nvSpPr>
          <p:cNvPr id="3" name="TextovéPole 2"/>
          <p:cNvSpPr txBox="1"/>
          <p:nvPr/>
        </p:nvSpPr>
        <p:spPr>
          <a:xfrm>
            <a:off x="1225543" y="3980549"/>
            <a:ext cx="6622326" cy="230832"/>
          </a:xfrm>
          <a:prstGeom prst="rect">
            <a:avLst/>
          </a:prstGeom>
          <a:noFill/>
        </p:spPr>
        <p:txBody>
          <a:bodyPr wrap="none" rtlCol="0">
            <a:spAutoFit/>
          </a:bodyPr>
          <a:lstStyle/>
          <a:p>
            <a:r>
              <a:rPr lang="en-US" sz="900" dirty="0">
                <a:solidFill>
                  <a:schemeClr val="bg1"/>
                </a:solidFill>
                <a:latin typeface="Arial" panose="020B0604020202020204" pitchFamily="34" charset="0"/>
                <a:cs typeface="Arial" panose="020B0604020202020204" pitchFamily="34" charset="0"/>
              </a:rPr>
              <a:t>C</a:t>
            </a:r>
            <a:r>
              <a:rPr lang="en-US" sz="900" dirty="0" smtClean="0">
                <a:solidFill>
                  <a:schemeClr val="bg1"/>
                </a:solidFill>
                <a:latin typeface="Arial" panose="020B0604020202020204" pitchFamily="34" charset="0"/>
                <a:cs typeface="Arial" panose="020B0604020202020204" pitchFamily="34" charset="0"/>
              </a:rPr>
              <a:t>lerestory </a:t>
            </a:r>
            <a:r>
              <a:rPr lang="en-US" sz="900" dirty="0">
                <a:solidFill>
                  <a:schemeClr val="bg1"/>
                </a:solidFill>
                <a:latin typeface="Arial" panose="020B0604020202020204" pitchFamily="34" charset="0"/>
                <a:cs typeface="Arial" panose="020B0604020202020204" pitchFamily="34" charset="0"/>
              </a:rPr>
              <a:t>glazing </a:t>
            </a:r>
            <a:r>
              <a:rPr lang="en-US" sz="900" dirty="0" smtClean="0">
                <a:solidFill>
                  <a:schemeClr val="bg1"/>
                </a:solidFill>
                <a:latin typeface="Arial" panose="020B0604020202020204" pitchFamily="34" charset="0"/>
                <a:cs typeface="Arial" panose="020B0604020202020204" pitchFamily="34" charset="0"/>
              </a:rPr>
              <a:t>reflectivity curve, kindly provided </a:t>
            </a:r>
            <a:r>
              <a:rPr lang="en-US" sz="900" dirty="0">
                <a:solidFill>
                  <a:schemeClr val="bg1"/>
                </a:solidFill>
                <a:latin typeface="Arial" panose="020B0604020202020204" pitchFamily="34" charset="0"/>
                <a:cs typeface="Arial" panose="020B0604020202020204" pitchFamily="34" charset="0"/>
              </a:rPr>
              <a:t>by </a:t>
            </a:r>
            <a:r>
              <a:rPr lang="en-US" sz="900" dirty="0" smtClean="0">
                <a:solidFill>
                  <a:schemeClr val="bg1"/>
                </a:solidFill>
                <a:latin typeface="Arial" panose="020B0604020202020204" pitchFamily="34" charset="0"/>
                <a:cs typeface="Arial" panose="020B0604020202020204" pitchFamily="34" charset="0"/>
              </a:rPr>
              <a:t>manufacturer of the glass, </a:t>
            </a:r>
            <a:r>
              <a:rPr lang="en-US" sz="900" dirty="0" smtClean="0">
                <a:solidFill>
                  <a:schemeClr val="bg1"/>
                </a:solidFill>
                <a:latin typeface="Arial" panose="020B0604020202020204" pitchFamily="34" charset="0"/>
                <a:cs typeface="Arial" panose="020B0604020202020204" pitchFamily="34" charset="0"/>
                <a:hlinkClick r:id="rId3"/>
              </a:rPr>
              <a:t>AGC </a:t>
            </a:r>
            <a:r>
              <a:rPr lang="en-US" sz="900" dirty="0">
                <a:solidFill>
                  <a:schemeClr val="bg1"/>
                </a:solidFill>
                <a:latin typeface="Arial" panose="020B0604020202020204" pitchFamily="34" charset="0"/>
                <a:cs typeface="Arial" panose="020B0604020202020204" pitchFamily="34" charset="0"/>
                <a:hlinkClick r:id="rId3"/>
              </a:rPr>
              <a:t>Processing </a:t>
            </a:r>
            <a:r>
              <a:rPr lang="en-US" sz="900" dirty="0" smtClean="0">
                <a:solidFill>
                  <a:schemeClr val="bg1"/>
                </a:solidFill>
                <a:latin typeface="Arial" panose="020B0604020202020204" pitchFamily="34" charset="0"/>
                <a:cs typeface="Arial" panose="020B0604020202020204" pitchFamily="34" charset="0"/>
                <a:hlinkClick r:id="rId3"/>
              </a:rPr>
              <a:t>Teplice</a:t>
            </a:r>
            <a:r>
              <a:rPr lang="en-US" sz="900" dirty="0" smtClean="0">
                <a:solidFill>
                  <a:schemeClr val="bg1"/>
                </a:solidFill>
                <a:latin typeface="Arial" panose="020B0604020202020204" pitchFamily="34" charset="0"/>
                <a:cs typeface="Arial" panose="020B0604020202020204" pitchFamily="34" charset="0"/>
              </a:rPr>
              <a:t>, and </a:t>
            </a:r>
            <a:r>
              <a:rPr lang="en-US" sz="900" dirty="0" smtClean="0">
                <a:solidFill>
                  <a:schemeClr val="bg1"/>
                </a:solidFill>
                <a:latin typeface="Arial" panose="020B0604020202020204" pitchFamily="34" charset="0"/>
                <a:cs typeface="Arial" panose="020B0604020202020204" pitchFamily="34" charset="0"/>
                <a:hlinkClick r:id="rId4"/>
              </a:rPr>
              <a:t>Metrostav CZ</a:t>
            </a:r>
            <a:r>
              <a:rPr lang="en-US" sz="900" dirty="0" smtClean="0">
                <a:solidFill>
                  <a:schemeClr val="bg1"/>
                </a:solidFill>
                <a:latin typeface="Arial" panose="020B0604020202020204" pitchFamily="34" charset="0"/>
                <a:cs typeface="Arial" panose="020B0604020202020204" pitchFamily="34" charset="0"/>
              </a:rPr>
              <a:t> </a:t>
            </a:r>
          </a:p>
        </p:txBody>
      </p:sp>
      <p:sp>
        <p:nvSpPr>
          <p:cNvPr id="6" name="TextovéPole 5"/>
          <p:cNvSpPr txBox="1"/>
          <p:nvPr/>
        </p:nvSpPr>
        <p:spPr>
          <a:xfrm>
            <a:off x="1093601" y="215158"/>
            <a:ext cx="6855099" cy="415498"/>
          </a:xfrm>
          <a:prstGeom prst="rect">
            <a:avLst/>
          </a:prstGeom>
          <a:noFill/>
        </p:spPr>
        <p:txBody>
          <a:bodyPr wrap="square" rtlCol="0">
            <a:spAutoFit/>
          </a:bodyPr>
          <a:lstStyle/>
          <a:p>
            <a:r>
              <a:rPr lang="en-US" sz="1050" dirty="0" smtClean="0">
                <a:solidFill>
                  <a:schemeClr val="bg1"/>
                </a:solidFill>
                <a:latin typeface="Arial" panose="020B0604020202020204" pitchFamily="34" charset="0"/>
                <a:cs typeface="Arial" panose="020B0604020202020204" pitchFamily="34" charset="0"/>
              </a:rPr>
              <a:t>Final step – comparison of spectral properties of the Sun glint as observed by MTG FCI, with spectral properties of the </a:t>
            </a:r>
            <a:r>
              <a:rPr lang="en-US" sz="1050" dirty="0">
                <a:solidFill>
                  <a:schemeClr val="bg1"/>
                </a:solidFill>
                <a:latin typeface="Arial" panose="020B0604020202020204" pitchFamily="34" charset="0"/>
                <a:cs typeface="Arial" panose="020B0604020202020204" pitchFamily="34" charset="0"/>
              </a:rPr>
              <a:t>clerestory </a:t>
            </a:r>
            <a:r>
              <a:rPr lang="en-US" sz="1050" dirty="0" smtClean="0">
                <a:solidFill>
                  <a:schemeClr val="bg1"/>
                </a:solidFill>
                <a:latin typeface="Arial" panose="020B0604020202020204" pitchFamily="34" charset="0"/>
                <a:cs typeface="Arial" panose="020B0604020202020204" pitchFamily="34" charset="0"/>
              </a:rPr>
              <a:t>glazing</a:t>
            </a:r>
          </a:p>
        </p:txBody>
      </p:sp>
    </p:spTree>
    <p:extLst>
      <p:ext uri="{BB962C8B-B14F-4D97-AF65-F5344CB8AC3E}">
        <p14:creationId xmlns:p14="http://schemas.microsoft.com/office/powerpoint/2010/main" val="11615052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cs-CZ" sz="550" dirty="0">
                <a:solidFill>
                  <a:schemeClr val="tx1">
                    <a:lumMod val="65000"/>
                    <a:lumOff val="35000"/>
                  </a:schemeClr>
                </a:solidFill>
                <a:latin typeface="Arial" panose="020B0604020202020204" pitchFamily="34" charset="0"/>
                <a:cs typeface="Arial" panose="020B0604020202020204" pitchFamily="34" charset="0"/>
              </a:rPr>
              <a:t>Martin Setvák</a:t>
            </a:r>
            <a:r>
              <a:rPr lang="cs-CZ" sz="550">
                <a:solidFill>
                  <a:schemeClr val="tx1">
                    <a:lumMod val="65000"/>
                    <a:lumOff val="35000"/>
                  </a:schemeClr>
                </a:solidFill>
                <a:latin typeface="Arial" panose="020B0604020202020204" pitchFamily="34" charset="0"/>
                <a:cs typeface="Arial" panose="020B0604020202020204" pitchFamily="34" charset="0"/>
              </a:rPr>
              <a:t>, </a:t>
            </a:r>
            <a:r>
              <a:rPr lang="cs-CZ" sz="550" smtClean="0">
                <a:solidFill>
                  <a:schemeClr val="tx1">
                    <a:lumMod val="65000"/>
                    <a:lumOff val="35000"/>
                  </a:schemeClr>
                </a:solidFill>
                <a:latin typeface="Arial" panose="020B0604020202020204" pitchFamily="34" charset="0"/>
                <a:cs typeface="Arial" panose="020B0604020202020204" pitchFamily="34" charset="0"/>
              </a:rPr>
              <a:t>CHMI</a:t>
            </a:r>
            <a:endParaRPr lang="cs-CZ" sz="55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8000" y="900000"/>
            <a:ext cx="6660000" cy="2973215"/>
          </a:xfrm>
          <a:prstGeom prst="rect">
            <a:avLst/>
          </a:prstGeom>
        </p:spPr>
      </p:pic>
      <p:sp>
        <p:nvSpPr>
          <p:cNvPr id="7" name="TextovéPole 6"/>
          <p:cNvSpPr txBox="1"/>
          <p:nvPr/>
        </p:nvSpPr>
        <p:spPr>
          <a:xfrm>
            <a:off x="1093601" y="215158"/>
            <a:ext cx="6855099" cy="415498"/>
          </a:xfrm>
          <a:prstGeom prst="rect">
            <a:avLst/>
          </a:prstGeom>
          <a:noFill/>
        </p:spPr>
        <p:txBody>
          <a:bodyPr wrap="square" rtlCol="0">
            <a:spAutoFit/>
          </a:bodyPr>
          <a:lstStyle/>
          <a:p>
            <a:r>
              <a:rPr lang="en-US" sz="1050" dirty="0" smtClean="0">
                <a:solidFill>
                  <a:schemeClr val="bg1"/>
                </a:solidFill>
                <a:latin typeface="Arial" panose="020B0604020202020204" pitchFamily="34" charset="0"/>
                <a:cs typeface="Arial" panose="020B0604020202020204" pitchFamily="34" charset="0"/>
              </a:rPr>
              <a:t>Final step – comparison of spectral properties of the Sun glint as observed by MTG FCI, with spectral properties of the </a:t>
            </a:r>
            <a:r>
              <a:rPr lang="en-US" sz="1050" dirty="0">
                <a:solidFill>
                  <a:schemeClr val="bg1"/>
                </a:solidFill>
                <a:latin typeface="Arial" panose="020B0604020202020204" pitchFamily="34" charset="0"/>
                <a:cs typeface="Arial" panose="020B0604020202020204" pitchFamily="34" charset="0"/>
              </a:rPr>
              <a:t>clerestory </a:t>
            </a:r>
            <a:r>
              <a:rPr lang="en-US" sz="1050" dirty="0" smtClean="0">
                <a:solidFill>
                  <a:schemeClr val="bg1"/>
                </a:solidFill>
                <a:latin typeface="Arial" panose="020B0604020202020204" pitchFamily="34" charset="0"/>
                <a:cs typeface="Arial" panose="020B0604020202020204" pitchFamily="34" charset="0"/>
              </a:rPr>
              <a:t>glazing</a:t>
            </a:r>
          </a:p>
        </p:txBody>
      </p:sp>
      <p:sp>
        <p:nvSpPr>
          <p:cNvPr id="3" name="TextovéPole 2"/>
          <p:cNvSpPr txBox="1"/>
          <p:nvPr/>
        </p:nvSpPr>
        <p:spPr>
          <a:xfrm>
            <a:off x="1364573" y="3953121"/>
            <a:ext cx="6441169" cy="715581"/>
          </a:xfrm>
          <a:prstGeom prst="rect">
            <a:avLst/>
          </a:prstGeom>
          <a:noFill/>
        </p:spPr>
        <p:txBody>
          <a:bodyPr wrap="square" rtlCol="0">
            <a:spAutoFit/>
          </a:bodyPr>
          <a:lstStyle/>
          <a:p>
            <a:r>
              <a:rPr lang="en-US" sz="1000" dirty="0" smtClean="0">
                <a:solidFill>
                  <a:schemeClr val="bg1">
                    <a:lumMod val="75000"/>
                  </a:schemeClr>
                </a:solidFill>
                <a:latin typeface="Arial" panose="020B0604020202020204" pitchFamily="34" charset="0"/>
                <a:cs typeface="Arial" panose="020B0604020202020204" pitchFamily="34" charset="0"/>
              </a:rPr>
              <a:t>Lower </a:t>
            </a:r>
            <a:r>
              <a:rPr lang="en-US" sz="1000" smtClean="0">
                <a:solidFill>
                  <a:schemeClr val="bg1">
                    <a:lumMod val="75000"/>
                  </a:schemeClr>
                </a:solidFill>
                <a:latin typeface="Arial" panose="020B0604020202020204" pitchFamily="34" charset="0"/>
                <a:cs typeface="Arial" panose="020B0604020202020204" pitchFamily="34" charset="0"/>
              </a:rPr>
              <a:t>radiance </a:t>
            </a:r>
            <a:r>
              <a:rPr lang="cs-CZ" sz="1000" smtClean="0">
                <a:solidFill>
                  <a:schemeClr val="bg1">
                    <a:lumMod val="75000"/>
                  </a:schemeClr>
                </a:solidFill>
                <a:latin typeface="Arial" panose="020B0604020202020204" pitchFamily="34" charset="0"/>
                <a:cs typeface="Arial" panose="020B0604020202020204" pitchFamily="34" charset="0"/>
              </a:rPr>
              <a:t>in</a:t>
            </a:r>
            <a:r>
              <a:rPr lang="en-US" sz="1000" smtClean="0">
                <a:solidFill>
                  <a:schemeClr val="bg1">
                    <a:lumMod val="75000"/>
                  </a:schemeClr>
                </a:solidFill>
                <a:latin typeface="Arial" panose="020B0604020202020204" pitchFamily="34" charset="0"/>
                <a:cs typeface="Arial" panose="020B0604020202020204" pitchFamily="34" charset="0"/>
              </a:rPr>
              <a:t> </a:t>
            </a:r>
            <a:r>
              <a:rPr lang="en-US" sz="1000" dirty="0" smtClean="0">
                <a:solidFill>
                  <a:schemeClr val="bg1">
                    <a:lumMod val="75000"/>
                  </a:schemeClr>
                </a:solidFill>
                <a:latin typeface="Arial" panose="020B0604020202020204" pitchFamily="34" charset="0"/>
                <a:cs typeface="Arial" panose="020B0604020202020204" pitchFamily="34" charset="0"/>
              </a:rPr>
              <a:t>the VIS 0.9 band is most likely related to attenuation of the signal by tropospheric humidity.</a:t>
            </a:r>
          </a:p>
          <a:p>
            <a:endParaRPr lang="en-US" sz="1000" dirty="0">
              <a:solidFill>
                <a:schemeClr val="bg1">
                  <a:lumMod val="75000"/>
                </a:schemeClr>
              </a:solidFill>
              <a:latin typeface="Arial" panose="020B0604020202020204" pitchFamily="34" charset="0"/>
              <a:cs typeface="Arial" panose="020B0604020202020204" pitchFamily="34" charset="0"/>
            </a:endParaRPr>
          </a:p>
          <a:p>
            <a:r>
              <a:rPr lang="cs-CZ" sz="1000" b="1" smtClean="0">
                <a:solidFill>
                  <a:srgbClr val="00B0F0"/>
                </a:solidFill>
                <a:latin typeface="Arial" panose="020B0604020202020204" pitchFamily="34" charset="0"/>
                <a:cs typeface="Arial" panose="020B0604020202020204" pitchFamily="34" charset="0"/>
              </a:rPr>
              <a:t>V</a:t>
            </a:r>
            <a:r>
              <a:rPr lang="en-US" sz="1000" b="1" smtClean="0">
                <a:solidFill>
                  <a:srgbClr val="00B0F0"/>
                </a:solidFill>
                <a:latin typeface="Arial" panose="020B0604020202020204" pitchFamily="34" charset="0"/>
                <a:cs typeface="Arial" panose="020B0604020202020204" pitchFamily="34" charset="0"/>
              </a:rPr>
              <a:t>ery </a:t>
            </a:r>
            <a:r>
              <a:rPr lang="en-US" sz="1000" b="1" dirty="0" smtClean="0">
                <a:solidFill>
                  <a:srgbClr val="00B0F0"/>
                </a:solidFill>
                <a:latin typeface="Arial" panose="020B0604020202020204" pitchFamily="34" charset="0"/>
                <a:cs typeface="Arial" panose="020B0604020202020204" pitchFamily="34" charset="0"/>
              </a:rPr>
              <a:t>good correlation of the laboratory glazing reflectivity with radiances measured in the FCI bands can be considered as a final proof that the </a:t>
            </a:r>
            <a:r>
              <a:rPr lang="en-US" sz="1000" b="1" dirty="0">
                <a:solidFill>
                  <a:srgbClr val="00B0F0"/>
                </a:solidFill>
                <a:latin typeface="Arial" panose="020B0604020202020204" pitchFamily="34" charset="0"/>
                <a:cs typeface="Arial" panose="020B0604020202020204" pitchFamily="34" charset="0"/>
              </a:rPr>
              <a:t>clerestory </a:t>
            </a:r>
            <a:r>
              <a:rPr lang="en-US" sz="1000" b="1" dirty="0" smtClean="0">
                <a:solidFill>
                  <a:srgbClr val="00B0F0"/>
                </a:solidFill>
                <a:latin typeface="Arial" panose="020B0604020202020204" pitchFamily="34" charset="0"/>
                <a:cs typeface="Arial" panose="020B0604020202020204" pitchFamily="34" charset="0"/>
              </a:rPr>
              <a:t>glazing is indeed the source of the glint.</a:t>
            </a:r>
          </a:p>
        </p:txBody>
      </p:sp>
    </p:spTree>
    <p:extLst>
      <p:ext uri="{BB962C8B-B14F-4D97-AF65-F5344CB8AC3E}">
        <p14:creationId xmlns:p14="http://schemas.microsoft.com/office/powerpoint/2010/main" val="28262343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en-US" sz="550" dirty="0" smtClean="0">
                <a:solidFill>
                  <a:schemeClr val="tx1">
                    <a:lumMod val="65000"/>
                    <a:lumOff val="35000"/>
                  </a:schemeClr>
                </a:solidFill>
                <a:latin typeface="Arial" panose="020B0604020202020204" pitchFamily="34" charset="0"/>
                <a:cs typeface="Arial" panose="020B0604020202020204" pitchFamily="34" charset="0"/>
              </a:rPr>
              <a:t>Martin Setvák, CHMI</a:t>
            </a:r>
            <a:endParaRPr lang="en-US" sz="55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0" y="360000"/>
            <a:ext cx="6264000" cy="4320000"/>
          </a:xfrm>
          <a:prstGeom prst="rect">
            <a:avLst/>
          </a:prstGeom>
          <a:ln w="0">
            <a:solidFill>
              <a:schemeClr val="tx1"/>
            </a:solidFill>
          </a:ln>
        </p:spPr>
      </p:pic>
      <p:sp>
        <p:nvSpPr>
          <p:cNvPr id="6" name="TextovéPole 5"/>
          <p:cNvSpPr txBox="1"/>
          <p:nvPr/>
        </p:nvSpPr>
        <p:spPr>
          <a:xfrm>
            <a:off x="6754930" y="317133"/>
            <a:ext cx="2198789" cy="461665"/>
          </a:xfrm>
          <a:prstGeom prst="rect">
            <a:avLst/>
          </a:prstGeom>
          <a:noFill/>
        </p:spPr>
        <p:txBody>
          <a:bodyPr wrap="square" rtlCol="0">
            <a:spAutoFit/>
          </a:bodyPr>
          <a:lstStyle/>
          <a:p>
            <a:pPr algn="just"/>
            <a:r>
              <a:rPr lang="cs-CZ" sz="1000" smtClean="0">
                <a:solidFill>
                  <a:schemeClr val="bg1"/>
                </a:solidFill>
                <a:latin typeface="Arial" panose="020B0604020202020204" pitchFamily="34" charset="0"/>
                <a:cs typeface="Arial" panose="020B0604020202020204" pitchFamily="34" charset="0"/>
              </a:rPr>
              <a:t>FCI </a:t>
            </a:r>
            <a:r>
              <a:rPr lang="en-US" sz="1000" smtClean="0">
                <a:solidFill>
                  <a:schemeClr val="bg1"/>
                </a:solidFill>
                <a:latin typeface="Arial" panose="020B0604020202020204" pitchFamily="34" charset="0"/>
                <a:cs typeface="Arial" panose="020B0604020202020204" pitchFamily="34" charset="0"/>
              </a:rPr>
              <a:t>Cloud </a:t>
            </a:r>
            <a:r>
              <a:rPr lang="en-US" sz="1000" dirty="0" smtClean="0">
                <a:solidFill>
                  <a:schemeClr val="bg1"/>
                </a:solidFill>
                <a:latin typeface="Arial" panose="020B0604020202020204" pitchFamily="34" charset="0"/>
                <a:cs typeface="Arial" panose="020B0604020202020204" pitchFamily="34" charset="0"/>
              </a:rPr>
              <a:t>Phase RGB</a:t>
            </a:r>
          </a:p>
          <a:p>
            <a:pPr algn="just"/>
            <a:endParaRPr lang="en-US" sz="400" dirty="0" smtClean="0">
              <a:solidFill>
                <a:schemeClr val="bg1"/>
              </a:solidFill>
              <a:latin typeface="Arial" panose="020B0604020202020204" pitchFamily="34" charset="0"/>
              <a:cs typeface="Arial" panose="020B0604020202020204" pitchFamily="34" charset="0"/>
            </a:endParaRPr>
          </a:p>
          <a:p>
            <a:pPr algn="just"/>
            <a:r>
              <a:rPr lang="en-US" sz="1000" dirty="0" smtClean="0">
                <a:solidFill>
                  <a:schemeClr val="bg1"/>
                </a:solidFill>
                <a:latin typeface="Arial" panose="020B0604020202020204" pitchFamily="34" charset="0"/>
                <a:cs typeface="Arial" panose="020B0604020202020204" pitchFamily="34" charset="0"/>
              </a:rPr>
              <a:t>05 March 2025  07:10 UTC</a:t>
            </a:r>
          </a:p>
        </p:txBody>
      </p:sp>
    </p:spTree>
    <p:extLst>
      <p:ext uri="{BB962C8B-B14F-4D97-AF65-F5344CB8AC3E}">
        <p14:creationId xmlns:p14="http://schemas.microsoft.com/office/powerpoint/2010/main" val="13920697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cs-CZ" sz="550" dirty="0">
                <a:solidFill>
                  <a:schemeClr val="tx1">
                    <a:lumMod val="65000"/>
                    <a:lumOff val="35000"/>
                  </a:schemeClr>
                </a:solidFill>
                <a:latin typeface="Arial" panose="020B0604020202020204" pitchFamily="34" charset="0"/>
                <a:cs typeface="Arial" panose="020B0604020202020204" pitchFamily="34" charset="0"/>
              </a:rPr>
              <a:t>Martin Setvák</a:t>
            </a:r>
            <a:r>
              <a:rPr lang="cs-CZ" sz="550">
                <a:solidFill>
                  <a:schemeClr val="tx1">
                    <a:lumMod val="65000"/>
                    <a:lumOff val="35000"/>
                  </a:schemeClr>
                </a:solidFill>
                <a:latin typeface="Arial" panose="020B0604020202020204" pitchFamily="34" charset="0"/>
                <a:cs typeface="Arial" panose="020B0604020202020204" pitchFamily="34" charset="0"/>
              </a:rPr>
              <a:t>, </a:t>
            </a:r>
            <a:r>
              <a:rPr lang="cs-CZ" sz="550" smtClean="0">
                <a:solidFill>
                  <a:schemeClr val="tx1">
                    <a:lumMod val="65000"/>
                    <a:lumOff val="35000"/>
                  </a:schemeClr>
                </a:solidFill>
                <a:latin typeface="Arial" panose="020B0604020202020204" pitchFamily="34" charset="0"/>
                <a:cs typeface="Arial" panose="020B0604020202020204" pitchFamily="34" charset="0"/>
              </a:rPr>
              <a:t>CHMI</a:t>
            </a:r>
            <a:endParaRPr lang="cs-CZ" sz="55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 name="TextovéPole 1"/>
          <p:cNvSpPr txBox="1"/>
          <p:nvPr/>
        </p:nvSpPr>
        <p:spPr>
          <a:xfrm>
            <a:off x="468058" y="415085"/>
            <a:ext cx="967381" cy="276999"/>
          </a:xfrm>
          <a:prstGeom prst="rect">
            <a:avLst/>
          </a:prstGeom>
          <a:noFill/>
        </p:spPr>
        <p:txBody>
          <a:bodyPr wrap="none" rtlCol="0">
            <a:spAutoFit/>
          </a:bodyPr>
          <a:lstStyle/>
          <a:p>
            <a:r>
              <a:rPr lang="en-US" sz="1200" b="1" dirty="0" smtClean="0">
                <a:solidFill>
                  <a:schemeClr val="bg1"/>
                </a:solidFill>
                <a:latin typeface="Arial" panose="020B0604020202020204" pitchFamily="34" charset="0"/>
                <a:cs typeface="Arial" panose="020B0604020202020204" pitchFamily="34" charset="0"/>
              </a:rPr>
              <a:t>SUMMARY</a:t>
            </a:r>
          </a:p>
        </p:txBody>
      </p:sp>
      <p:sp>
        <p:nvSpPr>
          <p:cNvPr id="3" name="TextovéPole 2"/>
          <p:cNvSpPr txBox="1"/>
          <p:nvPr/>
        </p:nvSpPr>
        <p:spPr>
          <a:xfrm>
            <a:off x="474072" y="838218"/>
            <a:ext cx="7936002" cy="2123658"/>
          </a:xfrm>
          <a:prstGeom prst="rect">
            <a:avLst/>
          </a:prstGeom>
          <a:noFill/>
        </p:spPr>
        <p:txBody>
          <a:bodyPr wrap="square" rtlCol="0">
            <a:spAutoFit/>
          </a:bodyPr>
          <a:lstStyle/>
          <a:p>
            <a:r>
              <a:rPr lang="en-US" sz="1100" dirty="0" smtClean="0">
                <a:solidFill>
                  <a:schemeClr val="bg1"/>
                </a:solidFill>
                <a:latin typeface="Arial" panose="020B0604020202020204" pitchFamily="34" charset="0"/>
                <a:cs typeface="Arial" panose="020B0604020202020204" pitchFamily="34" charset="0"/>
              </a:rPr>
              <a:t>The link between observed Sun glint in MTG FCI and MSG SEVIRI RSS </a:t>
            </a:r>
            <a:r>
              <a:rPr lang="en-US" sz="1100" smtClean="0">
                <a:solidFill>
                  <a:schemeClr val="bg1"/>
                </a:solidFill>
                <a:latin typeface="Arial" panose="020B0604020202020204" pitchFamily="34" charset="0"/>
                <a:cs typeface="Arial" panose="020B0604020202020204" pitchFamily="34" charset="0"/>
              </a:rPr>
              <a:t>data </a:t>
            </a:r>
            <a:r>
              <a:rPr lang="cs-CZ" sz="1100" smtClean="0">
                <a:solidFill>
                  <a:schemeClr val="bg1"/>
                </a:solidFill>
                <a:latin typeface="Arial" panose="020B0604020202020204" pitchFamily="34" charset="0"/>
                <a:cs typeface="Arial" panose="020B0604020202020204" pitchFamily="34" charset="0"/>
              </a:rPr>
              <a:t>with</a:t>
            </a:r>
            <a:r>
              <a:rPr lang="en-US" sz="1100" smtClean="0">
                <a:solidFill>
                  <a:schemeClr val="bg1"/>
                </a:solidFill>
                <a:latin typeface="Arial" panose="020B0604020202020204" pitchFamily="34" charset="0"/>
                <a:cs typeface="Arial" panose="020B0604020202020204" pitchFamily="34" charset="0"/>
              </a:rPr>
              <a:t> </a:t>
            </a:r>
            <a:r>
              <a:rPr lang="en-US" sz="1100" dirty="0">
                <a:solidFill>
                  <a:schemeClr val="bg1"/>
                </a:solidFill>
                <a:latin typeface="Arial" panose="020B0604020202020204" pitchFamily="34" charset="0"/>
                <a:cs typeface="Arial" panose="020B0604020202020204" pitchFamily="34" charset="0"/>
              </a:rPr>
              <a:t>glazing of the side clerestory </a:t>
            </a:r>
            <a:r>
              <a:rPr lang="en-US" sz="1100" dirty="0" smtClean="0">
                <a:solidFill>
                  <a:schemeClr val="bg1"/>
                </a:solidFill>
                <a:latin typeface="Arial" panose="020B0604020202020204" pitchFamily="34" charset="0"/>
                <a:cs typeface="Arial" panose="020B0604020202020204" pitchFamily="34" charset="0"/>
              </a:rPr>
              <a:t>windows of the Industrial Palace is supported by the following facts:</a:t>
            </a:r>
          </a:p>
          <a:p>
            <a:endParaRPr lang="en-US" sz="1100" dirty="0">
              <a:solidFill>
                <a:schemeClr val="bg1"/>
              </a:solidFill>
              <a:latin typeface="Arial" panose="020B0604020202020204" pitchFamily="34" charset="0"/>
              <a:cs typeface="Arial" panose="020B0604020202020204" pitchFamily="34" charset="0"/>
            </a:endParaRPr>
          </a:p>
          <a:p>
            <a:pPr marL="271463" indent="-180975">
              <a:buFont typeface="Arial" panose="020B0604020202020204" pitchFamily="34" charset="0"/>
              <a:buChar char="•"/>
            </a:pPr>
            <a:r>
              <a:rPr lang="en-US" sz="1100" dirty="0" smtClean="0">
                <a:solidFill>
                  <a:schemeClr val="bg1"/>
                </a:solidFill>
                <a:latin typeface="Arial" panose="020B0604020202020204" pitchFamily="34" charset="0"/>
                <a:cs typeface="Arial" panose="020B0604020202020204" pitchFamily="34" charset="0"/>
              </a:rPr>
              <a:t>agreement between the computed normal of the reflecting surface (based on positions of the Sun and the two satellites at the time of the glint) and real orientation of the clerestory glazing;</a:t>
            </a:r>
          </a:p>
          <a:p>
            <a:pPr marL="271463" indent="-180975">
              <a:buFont typeface="Arial" panose="020B0604020202020204" pitchFamily="34" charset="0"/>
              <a:buChar char="•"/>
            </a:pPr>
            <a:endParaRPr lang="en-US" sz="1100" dirty="0">
              <a:solidFill>
                <a:schemeClr val="bg1"/>
              </a:solidFill>
              <a:latin typeface="Arial" panose="020B0604020202020204" pitchFamily="34" charset="0"/>
              <a:cs typeface="Arial" panose="020B0604020202020204" pitchFamily="34" charset="0"/>
            </a:endParaRPr>
          </a:p>
          <a:p>
            <a:pPr marL="271463" indent="-180975">
              <a:buFont typeface="Arial" panose="020B0604020202020204" pitchFamily="34" charset="0"/>
              <a:buChar char="•"/>
            </a:pPr>
            <a:r>
              <a:rPr lang="en-US" sz="1100" dirty="0" smtClean="0">
                <a:solidFill>
                  <a:schemeClr val="bg1"/>
                </a:solidFill>
                <a:latin typeface="Arial" panose="020B0604020202020204" pitchFamily="34" charset="0"/>
                <a:cs typeface="Arial" panose="020B0604020202020204" pitchFamily="34" charset="0"/>
              </a:rPr>
              <a:t>power of the reflected signal in FCI bands in 2025 and 2026, matching the progress of reconstruction works;</a:t>
            </a:r>
          </a:p>
          <a:p>
            <a:pPr marL="271463" indent="-180975">
              <a:buFont typeface="Arial" panose="020B0604020202020204" pitchFamily="34" charset="0"/>
              <a:buChar char="•"/>
            </a:pPr>
            <a:endParaRPr lang="en-US" sz="1100" dirty="0">
              <a:solidFill>
                <a:schemeClr val="bg1"/>
              </a:solidFill>
              <a:latin typeface="Arial" panose="020B0604020202020204" pitchFamily="34" charset="0"/>
              <a:cs typeface="Arial" panose="020B0604020202020204" pitchFamily="34" charset="0"/>
            </a:endParaRPr>
          </a:p>
          <a:p>
            <a:pPr marL="271463" indent="-180975">
              <a:buFont typeface="Arial" panose="020B0604020202020204" pitchFamily="34" charset="0"/>
              <a:buChar char="•"/>
            </a:pPr>
            <a:r>
              <a:rPr lang="en-US" sz="1100" dirty="0" smtClean="0">
                <a:solidFill>
                  <a:schemeClr val="bg1"/>
                </a:solidFill>
                <a:latin typeface="Arial" panose="020B0604020202020204" pitchFamily="34" charset="0"/>
                <a:cs typeface="Arial" panose="020B0604020202020204" pitchFamily="34" charset="0"/>
              </a:rPr>
              <a:t>absence of the glint in MSG SEVIRI data before 2025, matching </a:t>
            </a:r>
            <a:r>
              <a:rPr lang="en-US" sz="1100" dirty="0">
                <a:solidFill>
                  <a:schemeClr val="bg1"/>
                </a:solidFill>
                <a:latin typeface="Arial" panose="020B0604020202020204" pitchFamily="34" charset="0"/>
                <a:cs typeface="Arial" panose="020B0604020202020204" pitchFamily="34" charset="0"/>
              </a:rPr>
              <a:t>the progress of reconstruction </a:t>
            </a:r>
            <a:r>
              <a:rPr lang="en-US" sz="1100" dirty="0" smtClean="0">
                <a:solidFill>
                  <a:schemeClr val="bg1"/>
                </a:solidFill>
                <a:latin typeface="Arial" panose="020B0604020202020204" pitchFamily="34" charset="0"/>
                <a:cs typeface="Arial" panose="020B0604020202020204" pitchFamily="34" charset="0"/>
              </a:rPr>
              <a:t>works</a:t>
            </a:r>
            <a:r>
              <a:rPr lang="en-US" sz="1100" smtClean="0">
                <a:solidFill>
                  <a:schemeClr val="bg1"/>
                </a:solidFill>
                <a:latin typeface="Arial" panose="020B0604020202020204" pitchFamily="34" charset="0"/>
                <a:cs typeface="Arial" panose="020B0604020202020204" pitchFamily="34" charset="0"/>
              </a:rPr>
              <a:t>, </a:t>
            </a:r>
            <a:r>
              <a:rPr lang="cs-CZ" sz="1100" smtClean="0">
                <a:solidFill>
                  <a:schemeClr val="bg1"/>
                </a:solidFill>
                <a:latin typeface="Arial" panose="020B0604020202020204" pitchFamily="34" charset="0"/>
                <a:cs typeface="Arial" panose="020B0604020202020204" pitchFamily="34" charset="0"/>
              </a:rPr>
              <a:t>and</a:t>
            </a:r>
            <a:r>
              <a:rPr lang="en-US" sz="1100" smtClean="0">
                <a:solidFill>
                  <a:schemeClr val="bg1"/>
                </a:solidFill>
                <a:latin typeface="Arial" panose="020B0604020202020204" pitchFamily="34" charset="0"/>
                <a:cs typeface="Arial" panose="020B0604020202020204" pitchFamily="34" charset="0"/>
              </a:rPr>
              <a:t> </a:t>
            </a:r>
            <a:r>
              <a:rPr lang="en-US" sz="1100" dirty="0" smtClean="0">
                <a:solidFill>
                  <a:schemeClr val="bg1"/>
                </a:solidFill>
                <a:latin typeface="Arial" panose="020B0604020202020204" pitchFamily="34" charset="0"/>
                <a:cs typeface="Arial" panose="020B0604020202020204" pitchFamily="34" charset="0"/>
              </a:rPr>
              <a:t>the fact that the original glazing was different from the new one;</a:t>
            </a:r>
          </a:p>
          <a:p>
            <a:pPr marL="271463" indent="-180975">
              <a:buFont typeface="Arial" panose="020B0604020202020204" pitchFamily="34" charset="0"/>
              <a:buChar char="•"/>
            </a:pPr>
            <a:endParaRPr lang="en-US" sz="1100" dirty="0">
              <a:solidFill>
                <a:schemeClr val="bg1"/>
              </a:solidFill>
              <a:latin typeface="Arial" panose="020B0604020202020204" pitchFamily="34" charset="0"/>
              <a:cs typeface="Arial" panose="020B0604020202020204" pitchFamily="34" charset="0"/>
            </a:endParaRPr>
          </a:p>
          <a:p>
            <a:pPr marL="271463" indent="-180975">
              <a:buFont typeface="Arial" panose="020B0604020202020204" pitchFamily="34" charset="0"/>
              <a:buChar char="•"/>
            </a:pPr>
            <a:r>
              <a:rPr lang="en-US" sz="1100" dirty="0" smtClean="0">
                <a:solidFill>
                  <a:schemeClr val="bg1"/>
                </a:solidFill>
                <a:latin typeface="Arial" panose="020B0604020202020204" pitchFamily="34" charset="0"/>
                <a:cs typeface="Arial" panose="020B0604020202020204" pitchFamily="34" charset="0"/>
              </a:rPr>
              <a:t>agreement between the reflectivity curve of the new glass and spectral characteristics of the Sun glint from FCI data.</a:t>
            </a:r>
          </a:p>
        </p:txBody>
      </p:sp>
    </p:spTree>
    <p:extLst>
      <p:ext uri="{BB962C8B-B14F-4D97-AF65-F5344CB8AC3E}">
        <p14:creationId xmlns:p14="http://schemas.microsoft.com/office/powerpoint/2010/main" val="36539000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en-US" sz="550" dirty="0" smtClean="0">
                <a:solidFill>
                  <a:schemeClr val="tx1">
                    <a:lumMod val="65000"/>
                    <a:lumOff val="35000"/>
                  </a:schemeClr>
                </a:solidFill>
                <a:latin typeface="Arial" panose="020B0604020202020204" pitchFamily="34" charset="0"/>
                <a:cs typeface="Arial" panose="020B0604020202020204" pitchFamily="34" charset="0"/>
              </a:rPr>
              <a:t>Martin Setvák, CHMI</a:t>
            </a:r>
            <a:endParaRPr lang="en-US" sz="55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 name="TextovéPole 1"/>
          <p:cNvSpPr txBox="1"/>
          <p:nvPr/>
        </p:nvSpPr>
        <p:spPr>
          <a:xfrm>
            <a:off x="468058" y="415085"/>
            <a:ext cx="967381" cy="276999"/>
          </a:xfrm>
          <a:prstGeom prst="rect">
            <a:avLst/>
          </a:prstGeom>
          <a:noFill/>
        </p:spPr>
        <p:txBody>
          <a:bodyPr wrap="none" rtlCol="0">
            <a:spAutoFit/>
          </a:bodyPr>
          <a:lstStyle/>
          <a:p>
            <a:r>
              <a:rPr lang="en-US" sz="1200" b="1" dirty="0" smtClean="0">
                <a:solidFill>
                  <a:schemeClr val="bg1"/>
                </a:solidFill>
                <a:latin typeface="Arial" panose="020B0604020202020204" pitchFamily="34" charset="0"/>
                <a:cs typeface="Arial" panose="020B0604020202020204" pitchFamily="34" charset="0"/>
              </a:rPr>
              <a:t>SUMMARY</a:t>
            </a:r>
          </a:p>
        </p:txBody>
      </p:sp>
      <p:sp>
        <p:nvSpPr>
          <p:cNvPr id="3" name="TextovéPole 2"/>
          <p:cNvSpPr txBox="1"/>
          <p:nvPr/>
        </p:nvSpPr>
        <p:spPr>
          <a:xfrm>
            <a:off x="474072" y="838218"/>
            <a:ext cx="7936002" cy="2123658"/>
          </a:xfrm>
          <a:prstGeom prst="rect">
            <a:avLst/>
          </a:prstGeom>
          <a:noFill/>
        </p:spPr>
        <p:txBody>
          <a:bodyPr wrap="square" rtlCol="0">
            <a:spAutoFit/>
          </a:bodyPr>
          <a:lstStyle/>
          <a:p>
            <a:r>
              <a:rPr lang="en-US" sz="1100" dirty="0" smtClean="0">
                <a:solidFill>
                  <a:schemeClr val="bg1">
                    <a:lumMod val="75000"/>
                  </a:schemeClr>
                </a:solidFill>
                <a:latin typeface="Arial" panose="020B0604020202020204" pitchFamily="34" charset="0"/>
                <a:cs typeface="Arial" panose="020B0604020202020204" pitchFamily="34" charset="0"/>
              </a:rPr>
              <a:t>The link between observed Sun glint in MTG FCI and MSG SEVIRI RSS data </a:t>
            </a:r>
            <a:r>
              <a:rPr lang="en-US" sz="1100" dirty="0" smtClean="0">
                <a:solidFill>
                  <a:schemeClr val="bg1">
                    <a:lumMod val="75000"/>
                  </a:schemeClr>
                </a:solidFill>
                <a:latin typeface="Arial" panose="020B0604020202020204" pitchFamily="34" charset="0"/>
                <a:cs typeface="Arial" panose="020B0604020202020204" pitchFamily="34" charset="0"/>
              </a:rPr>
              <a:t>with</a:t>
            </a:r>
            <a:r>
              <a:rPr lang="en-US" sz="1100" dirty="0" smtClean="0">
                <a:solidFill>
                  <a:schemeClr val="bg1">
                    <a:lumMod val="75000"/>
                  </a:schemeClr>
                </a:solidFill>
                <a:latin typeface="Arial" panose="020B0604020202020204" pitchFamily="34" charset="0"/>
                <a:cs typeface="Arial" panose="020B0604020202020204" pitchFamily="34" charset="0"/>
              </a:rPr>
              <a:t> glazing of the side clerestory windows of the Industrial Palace is supported by the following facts:</a:t>
            </a:r>
          </a:p>
          <a:p>
            <a:endParaRPr lang="en-US" sz="1100" dirty="0" smtClean="0">
              <a:solidFill>
                <a:schemeClr val="bg1">
                  <a:lumMod val="75000"/>
                </a:schemeClr>
              </a:solidFill>
              <a:latin typeface="Arial" panose="020B0604020202020204" pitchFamily="34" charset="0"/>
              <a:cs typeface="Arial" panose="020B0604020202020204" pitchFamily="34" charset="0"/>
            </a:endParaRPr>
          </a:p>
          <a:p>
            <a:pPr marL="271463" indent="-180975">
              <a:buFont typeface="Arial" panose="020B0604020202020204" pitchFamily="34" charset="0"/>
              <a:buChar char="•"/>
            </a:pPr>
            <a:r>
              <a:rPr lang="en-US" sz="1100" dirty="0" smtClean="0">
                <a:solidFill>
                  <a:schemeClr val="bg1">
                    <a:lumMod val="75000"/>
                  </a:schemeClr>
                </a:solidFill>
                <a:latin typeface="Arial" panose="020B0604020202020204" pitchFamily="34" charset="0"/>
                <a:cs typeface="Arial" panose="020B0604020202020204" pitchFamily="34" charset="0"/>
              </a:rPr>
              <a:t>agreement between the computed normal of the reflecting surface (based on positions of the Sun and the two satellites at the time of the glint) and real orientation of the clerestory glazing;</a:t>
            </a:r>
          </a:p>
          <a:p>
            <a:pPr marL="271463" indent="-180975">
              <a:buFont typeface="Arial" panose="020B0604020202020204" pitchFamily="34" charset="0"/>
              <a:buChar char="•"/>
            </a:pPr>
            <a:endParaRPr lang="en-US" sz="1100" dirty="0" smtClean="0">
              <a:solidFill>
                <a:schemeClr val="bg1">
                  <a:lumMod val="75000"/>
                </a:schemeClr>
              </a:solidFill>
              <a:latin typeface="Arial" panose="020B0604020202020204" pitchFamily="34" charset="0"/>
              <a:cs typeface="Arial" panose="020B0604020202020204" pitchFamily="34" charset="0"/>
            </a:endParaRPr>
          </a:p>
          <a:p>
            <a:pPr marL="271463" indent="-180975">
              <a:buFont typeface="Arial" panose="020B0604020202020204" pitchFamily="34" charset="0"/>
              <a:buChar char="•"/>
            </a:pPr>
            <a:r>
              <a:rPr lang="en-US" sz="1100" dirty="0" smtClean="0">
                <a:solidFill>
                  <a:schemeClr val="bg1">
                    <a:lumMod val="75000"/>
                  </a:schemeClr>
                </a:solidFill>
                <a:latin typeface="Arial" panose="020B0604020202020204" pitchFamily="34" charset="0"/>
                <a:cs typeface="Arial" panose="020B0604020202020204" pitchFamily="34" charset="0"/>
              </a:rPr>
              <a:t>power of the reflected signal in FCI bands in 2025 and 2026, matching the progress of reconstruction works;</a:t>
            </a:r>
          </a:p>
          <a:p>
            <a:pPr marL="271463" indent="-180975">
              <a:buFont typeface="Arial" panose="020B0604020202020204" pitchFamily="34" charset="0"/>
              <a:buChar char="•"/>
            </a:pPr>
            <a:endParaRPr lang="en-US" sz="1100" dirty="0" smtClean="0">
              <a:solidFill>
                <a:schemeClr val="bg1">
                  <a:lumMod val="75000"/>
                </a:schemeClr>
              </a:solidFill>
              <a:latin typeface="Arial" panose="020B0604020202020204" pitchFamily="34" charset="0"/>
              <a:cs typeface="Arial" panose="020B0604020202020204" pitchFamily="34" charset="0"/>
            </a:endParaRPr>
          </a:p>
          <a:p>
            <a:pPr marL="271463" indent="-180975">
              <a:buFont typeface="Arial" panose="020B0604020202020204" pitchFamily="34" charset="0"/>
              <a:buChar char="•"/>
            </a:pPr>
            <a:r>
              <a:rPr lang="en-US" sz="1100" dirty="0" smtClean="0">
                <a:solidFill>
                  <a:schemeClr val="bg1">
                    <a:lumMod val="75000"/>
                  </a:schemeClr>
                </a:solidFill>
                <a:latin typeface="Arial" panose="020B0604020202020204" pitchFamily="34" charset="0"/>
                <a:cs typeface="Arial" panose="020B0604020202020204" pitchFamily="34" charset="0"/>
              </a:rPr>
              <a:t>absence of the glint in MSG SEVIRI data before 2025, matching the progress of reconstruction works, and the fact that the original glazing was different from the new one;</a:t>
            </a:r>
          </a:p>
          <a:p>
            <a:pPr marL="271463" indent="-180975">
              <a:buFont typeface="Arial" panose="020B0604020202020204" pitchFamily="34" charset="0"/>
              <a:buChar char="•"/>
            </a:pPr>
            <a:endParaRPr lang="en-US" sz="1100" dirty="0" smtClean="0">
              <a:solidFill>
                <a:schemeClr val="bg1">
                  <a:lumMod val="75000"/>
                </a:schemeClr>
              </a:solidFill>
              <a:latin typeface="Arial" panose="020B0604020202020204" pitchFamily="34" charset="0"/>
              <a:cs typeface="Arial" panose="020B0604020202020204" pitchFamily="34" charset="0"/>
            </a:endParaRPr>
          </a:p>
          <a:p>
            <a:pPr marL="271463" indent="-180975">
              <a:buFont typeface="Arial" panose="020B0604020202020204" pitchFamily="34" charset="0"/>
              <a:buChar char="•"/>
            </a:pPr>
            <a:r>
              <a:rPr lang="en-US" sz="1100" dirty="0" smtClean="0">
                <a:solidFill>
                  <a:schemeClr val="bg1">
                    <a:lumMod val="75000"/>
                  </a:schemeClr>
                </a:solidFill>
                <a:latin typeface="Arial" panose="020B0604020202020204" pitchFamily="34" charset="0"/>
                <a:cs typeface="Arial" panose="020B0604020202020204" pitchFamily="34" charset="0"/>
              </a:rPr>
              <a:t>agreement between the reflectivity curve of the new glass and spectral characteristics of the Sun glint from FCI data.</a:t>
            </a:r>
            <a:endParaRPr lang="en-US" sz="1100" dirty="0" smtClean="0">
              <a:solidFill>
                <a:schemeClr val="bg1">
                  <a:lumMod val="75000"/>
                </a:schemeClr>
              </a:solidFill>
              <a:latin typeface="Arial" panose="020B0604020202020204" pitchFamily="34" charset="0"/>
              <a:cs typeface="Arial" panose="020B0604020202020204" pitchFamily="34" charset="0"/>
            </a:endParaRPr>
          </a:p>
        </p:txBody>
      </p:sp>
      <p:sp>
        <p:nvSpPr>
          <p:cNvPr id="6" name="TextovéPole 5"/>
          <p:cNvSpPr txBox="1"/>
          <p:nvPr/>
        </p:nvSpPr>
        <p:spPr>
          <a:xfrm>
            <a:off x="471466" y="3287386"/>
            <a:ext cx="7968848" cy="1169551"/>
          </a:xfrm>
          <a:prstGeom prst="rect">
            <a:avLst/>
          </a:prstGeom>
          <a:noFill/>
        </p:spPr>
        <p:txBody>
          <a:bodyPr wrap="none" rtlCol="0">
            <a:spAutoFit/>
          </a:bodyPr>
          <a:lstStyle/>
          <a:p>
            <a:r>
              <a:rPr lang="en-US" sz="1100" dirty="0" smtClean="0">
                <a:solidFill>
                  <a:schemeClr val="bg1"/>
                </a:solidFill>
                <a:latin typeface="Arial" panose="020B0604020202020204" pitchFamily="34" charset="0"/>
                <a:cs typeface="Arial" panose="020B0604020202020204" pitchFamily="34" charset="0"/>
              </a:rPr>
              <a:t>Practical applicability of all of this:  probably none, the study was motivated just by a plain curiosity. </a:t>
            </a:r>
          </a:p>
          <a:p>
            <a:endParaRPr lang="en-US" sz="500" dirty="0" smtClean="0">
              <a:solidFill>
                <a:schemeClr val="bg1"/>
              </a:solidFill>
              <a:latin typeface="Arial" panose="020B0604020202020204" pitchFamily="34" charset="0"/>
              <a:cs typeface="Arial" panose="020B0604020202020204" pitchFamily="34" charset="0"/>
            </a:endParaRPr>
          </a:p>
          <a:p>
            <a:r>
              <a:rPr lang="en-US" sz="1100" dirty="0" smtClean="0">
                <a:solidFill>
                  <a:schemeClr val="bg1"/>
                </a:solidFill>
                <a:latin typeface="Arial" panose="020B0604020202020204" pitchFamily="34" charset="0"/>
                <a:cs typeface="Arial" panose="020B0604020202020204" pitchFamily="34" charset="0"/>
              </a:rPr>
              <a:t>Indirect applicability:  fire detection in satellite data – characteristics and behavior of a strong, point-like signal.</a:t>
            </a:r>
          </a:p>
          <a:p>
            <a:endParaRPr lang="en-US" sz="1100" dirty="0" smtClean="0">
              <a:solidFill>
                <a:schemeClr val="bg1"/>
              </a:solidFill>
              <a:latin typeface="Arial" panose="020B0604020202020204" pitchFamily="34" charset="0"/>
              <a:cs typeface="Arial" panose="020B0604020202020204" pitchFamily="34" charset="0"/>
            </a:endParaRPr>
          </a:p>
          <a:p>
            <a:endParaRPr lang="en-US" sz="1100" dirty="0" smtClean="0">
              <a:solidFill>
                <a:schemeClr val="bg1"/>
              </a:solidFill>
              <a:latin typeface="Arial" panose="020B0604020202020204" pitchFamily="34" charset="0"/>
              <a:cs typeface="Arial" panose="020B0604020202020204" pitchFamily="34" charset="0"/>
            </a:endParaRPr>
          </a:p>
          <a:p>
            <a:endParaRPr lang="en-US" sz="1100" dirty="0" smtClean="0">
              <a:solidFill>
                <a:schemeClr val="bg1"/>
              </a:solidFill>
              <a:latin typeface="Arial" panose="020B0604020202020204" pitchFamily="34" charset="0"/>
              <a:cs typeface="Arial" panose="020B0604020202020204" pitchFamily="34" charset="0"/>
            </a:endParaRPr>
          </a:p>
          <a:p>
            <a:r>
              <a:rPr lang="en-US" sz="1000" dirty="0" smtClean="0">
                <a:solidFill>
                  <a:schemeClr val="bg1">
                    <a:lumMod val="50000"/>
                  </a:schemeClr>
                </a:solidFill>
                <a:latin typeface="Arial" panose="020B0604020202020204" pitchFamily="34" charset="0"/>
                <a:cs typeface="Arial" panose="020B0604020202020204" pitchFamily="34" charset="0"/>
              </a:rPr>
              <a:t>	Acknowledgements to </a:t>
            </a:r>
            <a:r>
              <a:rPr lang="en-US" sz="1000" dirty="0" err="1" smtClean="0">
                <a:solidFill>
                  <a:schemeClr val="bg1">
                    <a:lumMod val="50000"/>
                  </a:schemeClr>
                </a:solidFill>
                <a:latin typeface="Arial" panose="020B0604020202020204" pitchFamily="34" charset="0"/>
                <a:cs typeface="Arial" panose="020B0604020202020204" pitchFamily="34" charset="0"/>
                <a:hlinkClick r:id="rId2"/>
              </a:rPr>
              <a:t>Metrostav</a:t>
            </a:r>
            <a:r>
              <a:rPr lang="en-US" sz="1000" dirty="0" smtClean="0">
                <a:solidFill>
                  <a:schemeClr val="bg1">
                    <a:lumMod val="50000"/>
                  </a:schemeClr>
                </a:solidFill>
                <a:latin typeface="Arial" panose="020B0604020202020204" pitchFamily="34" charset="0"/>
                <a:cs typeface="Arial" panose="020B0604020202020204" pitchFamily="34" charset="0"/>
                <a:hlinkClick r:id="rId2"/>
              </a:rPr>
              <a:t> </a:t>
            </a:r>
            <a:r>
              <a:rPr lang="en-US" sz="1000" smtClean="0">
                <a:solidFill>
                  <a:schemeClr val="bg1">
                    <a:lumMod val="50000"/>
                  </a:schemeClr>
                </a:solidFill>
                <a:latin typeface="Arial" panose="020B0604020202020204" pitchFamily="34" charset="0"/>
                <a:cs typeface="Arial" panose="020B0604020202020204" pitchFamily="34" charset="0"/>
                <a:hlinkClick r:id="rId2"/>
              </a:rPr>
              <a:t>CZ</a:t>
            </a:r>
            <a:r>
              <a:rPr lang="en-US" sz="1000" smtClean="0">
                <a:solidFill>
                  <a:schemeClr val="bg1">
                    <a:lumMod val="50000"/>
                  </a:schemeClr>
                </a:solidFill>
                <a:latin typeface="Arial" panose="020B0604020202020204" pitchFamily="34" charset="0"/>
                <a:cs typeface="Arial" panose="020B0604020202020204" pitchFamily="34" charset="0"/>
              </a:rPr>
              <a:t> (</a:t>
            </a:r>
            <a:r>
              <a:rPr lang="en-US" sz="1000" dirty="0" err="1" smtClean="0">
                <a:solidFill>
                  <a:schemeClr val="bg1">
                    <a:lumMod val="50000"/>
                  </a:schemeClr>
                </a:solidFill>
                <a:latin typeface="Arial" panose="020B0604020202020204" pitchFamily="34" charset="0"/>
                <a:cs typeface="Arial" panose="020B0604020202020204" pitchFamily="34" charset="0"/>
              </a:rPr>
              <a:t>Ing</a:t>
            </a:r>
            <a:r>
              <a:rPr lang="en-US" sz="1000" dirty="0" smtClean="0">
                <a:solidFill>
                  <a:schemeClr val="bg1">
                    <a:lumMod val="50000"/>
                  </a:schemeClr>
                </a:solidFill>
                <a:latin typeface="Arial" panose="020B0604020202020204" pitchFamily="34" charset="0"/>
                <a:cs typeface="Arial" panose="020B0604020202020204" pitchFamily="34" charset="0"/>
              </a:rPr>
              <a:t>. David </a:t>
            </a:r>
            <a:r>
              <a:rPr lang="en-US" sz="1000" dirty="0" err="1" smtClean="0">
                <a:solidFill>
                  <a:schemeClr val="bg1">
                    <a:lumMod val="50000"/>
                  </a:schemeClr>
                </a:solidFill>
                <a:latin typeface="Arial" panose="020B0604020202020204" pitchFamily="34" charset="0"/>
                <a:cs typeface="Arial" panose="020B0604020202020204" pitchFamily="34" charset="0"/>
              </a:rPr>
              <a:t>Čech</a:t>
            </a:r>
            <a:r>
              <a:rPr lang="en-US" sz="1000" dirty="0" smtClean="0">
                <a:solidFill>
                  <a:schemeClr val="bg1">
                    <a:lumMod val="50000"/>
                  </a:schemeClr>
                </a:solidFill>
                <a:latin typeface="Arial" panose="020B0604020202020204" pitchFamily="34" charset="0"/>
                <a:cs typeface="Arial" panose="020B0604020202020204" pitchFamily="34" charset="0"/>
              </a:rPr>
              <a:t>) and </a:t>
            </a:r>
            <a:r>
              <a:rPr lang="en-US" sz="1000" dirty="0" smtClean="0">
                <a:solidFill>
                  <a:schemeClr val="bg1">
                    <a:lumMod val="50000"/>
                  </a:schemeClr>
                </a:solidFill>
                <a:latin typeface="Arial" panose="020B0604020202020204" pitchFamily="34" charset="0"/>
                <a:cs typeface="Arial" panose="020B0604020202020204" pitchFamily="34" charset="0"/>
                <a:hlinkClick r:id="rId3"/>
              </a:rPr>
              <a:t>AGC Processing Teplice</a:t>
            </a:r>
            <a:r>
              <a:rPr lang="en-US" sz="1000" dirty="0" smtClean="0">
                <a:solidFill>
                  <a:schemeClr val="bg1">
                    <a:lumMod val="50000"/>
                  </a:schemeClr>
                </a:solidFill>
                <a:latin typeface="Arial" panose="020B0604020202020204" pitchFamily="34" charset="0"/>
                <a:cs typeface="Arial" panose="020B0604020202020204" pitchFamily="34" charset="0"/>
              </a:rPr>
              <a:t> for provision of the </a:t>
            </a:r>
            <a:r>
              <a:rPr lang="en-US" sz="1000" smtClean="0">
                <a:solidFill>
                  <a:schemeClr val="bg1">
                    <a:lumMod val="50000"/>
                  </a:schemeClr>
                </a:solidFill>
                <a:latin typeface="Arial" panose="020B0604020202020204" pitchFamily="34" charset="0"/>
                <a:cs typeface="Arial" panose="020B0604020202020204" pitchFamily="34" charset="0"/>
              </a:rPr>
              <a:t>supportive </a:t>
            </a:r>
            <a:r>
              <a:rPr lang="cs-CZ" sz="1000" smtClean="0">
                <a:solidFill>
                  <a:schemeClr val="bg1">
                    <a:lumMod val="50000"/>
                  </a:schemeClr>
                </a:solidFill>
                <a:latin typeface="Arial" panose="020B0604020202020204" pitchFamily="34" charset="0"/>
                <a:cs typeface="Arial" panose="020B0604020202020204" pitchFamily="34" charset="0"/>
              </a:rPr>
              <a:t>information</a:t>
            </a:r>
            <a:r>
              <a:rPr lang="en-US" sz="1000" smtClean="0">
                <a:solidFill>
                  <a:schemeClr val="bg1">
                    <a:lumMod val="50000"/>
                  </a:schemeClr>
                </a:solidFill>
                <a:latin typeface="Arial" panose="020B0604020202020204" pitchFamily="34" charset="0"/>
                <a:cs typeface="Arial" panose="020B0604020202020204" pitchFamily="34" charset="0"/>
              </a:rPr>
              <a:t>.</a:t>
            </a:r>
            <a:endParaRPr lang="en-US" sz="1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58216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cs-CZ" sz="550" dirty="0">
                <a:solidFill>
                  <a:schemeClr val="tx1">
                    <a:lumMod val="65000"/>
                    <a:lumOff val="35000"/>
                  </a:schemeClr>
                </a:solidFill>
                <a:latin typeface="Arial" panose="020B0604020202020204" pitchFamily="34" charset="0"/>
                <a:cs typeface="Arial" panose="020B0604020202020204" pitchFamily="34" charset="0"/>
              </a:rPr>
              <a:t>Martin Setvák</a:t>
            </a:r>
            <a:r>
              <a:rPr lang="cs-CZ" sz="550">
                <a:solidFill>
                  <a:schemeClr val="tx1">
                    <a:lumMod val="65000"/>
                    <a:lumOff val="35000"/>
                  </a:schemeClr>
                </a:solidFill>
                <a:latin typeface="Arial" panose="020B0604020202020204" pitchFamily="34" charset="0"/>
                <a:cs typeface="Arial" panose="020B0604020202020204" pitchFamily="34" charset="0"/>
              </a:rPr>
              <a:t>, </a:t>
            </a:r>
            <a:r>
              <a:rPr lang="cs-CZ" sz="550" smtClean="0">
                <a:solidFill>
                  <a:schemeClr val="tx1">
                    <a:lumMod val="65000"/>
                    <a:lumOff val="35000"/>
                  </a:schemeClr>
                </a:solidFill>
                <a:latin typeface="Arial" panose="020B0604020202020204" pitchFamily="34" charset="0"/>
                <a:cs typeface="Arial" panose="020B0604020202020204" pitchFamily="34" charset="0"/>
              </a:rPr>
              <a:t>CHMI</a:t>
            </a:r>
            <a:endParaRPr lang="cs-CZ" sz="55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0" y="360000"/>
            <a:ext cx="6264000" cy="4320000"/>
          </a:xfrm>
          <a:prstGeom prst="rect">
            <a:avLst/>
          </a:prstGeom>
          <a:ln w="0">
            <a:solidFill>
              <a:schemeClr val="tx1"/>
            </a:solidFill>
          </a:ln>
        </p:spPr>
      </p:pic>
      <p:sp>
        <p:nvSpPr>
          <p:cNvPr id="7" name="TextovéPole 6"/>
          <p:cNvSpPr txBox="1"/>
          <p:nvPr/>
        </p:nvSpPr>
        <p:spPr>
          <a:xfrm>
            <a:off x="6754930" y="317133"/>
            <a:ext cx="2198789" cy="461665"/>
          </a:xfrm>
          <a:prstGeom prst="rect">
            <a:avLst/>
          </a:prstGeom>
          <a:noFill/>
        </p:spPr>
        <p:txBody>
          <a:bodyPr wrap="square" rtlCol="0">
            <a:spAutoFit/>
          </a:bodyPr>
          <a:lstStyle/>
          <a:p>
            <a:pPr algn="just"/>
            <a:r>
              <a:rPr lang="cs-CZ" sz="1000" smtClean="0">
                <a:solidFill>
                  <a:schemeClr val="bg1"/>
                </a:solidFill>
                <a:latin typeface="Arial" panose="020B0604020202020204" pitchFamily="34" charset="0"/>
                <a:cs typeface="Arial" panose="020B0604020202020204" pitchFamily="34" charset="0"/>
              </a:rPr>
              <a:t>FCI Cloud</a:t>
            </a:r>
            <a:r>
              <a:rPr lang="en-US" sz="1000" smtClean="0">
                <a:solidFill>
                  <a:schemeClr val="bg1"/>
                </a:solidFill>
                <a:latin typeface="Arial" panose="020B0604020202020204" pitchFamily="34" charset="0"/>
                <a:cs typeface="Arial" panose="020B0604020202020204" pitchFamily="34" charset="0"/>
              </a:rPr>
              <a:t> </a:t>
            </a:r>
            <a:r>
              <a:rPr lang="cs-CZ" sz="1000" dirty="0" smtClean="0">
                <a:solidFill>
                  <a:schemeClr val="bg1"/>
                </a:solidFill>
                <a:latin typeface="Arial" panose="020B0604020202020204" pitchFamily="34" charset="0"/>
                <a:cs typeface="Arial" panose="020B0604020202020204" pitchFamily="34" charset="0"/>
              </a:rPr>
              <a:t>Phase RGB</a:t>
            </a:r>
            <a:endParaRPr lang="en-US" sz="1000" dirty="0" smtClean="0">
              <a:solidFill>
                <a:schemeClr val="bg1"/>
              </a:solidFill>
              <a:latin typeface="Arial" panose="020B0604020202020204" pitchFamily="34" charset="0"/>
              <a:cs typeface="Arial" panose="020B0604020202020204" pitchFamily="34" charset="0"/>
            </a:endParaRPr>
          </a:p>
          <a:p>
            <a:pPr algn="just"/>
            <a:endParaRPr lang="en-US" sz="400" dirty="0">
              <a:solidFill>
                <a:schemeClr val="bg1"/>
              </a:solidFill>
              <a:latin typeface="Arial" panose="020B0604020202020204" pitchFamily="34" charset="0"/>
              <a:cs typeface="Arial" panose="020B0604020202020204" pitchFamily="34" charset="0"/>
            </a:endParaRPr>
          </a:p>
          <a:p>
            <a:pPr algn="just"/>
            <a:r>
              <a:rPr lang="en-US" sz="1000" dirty="0" smtClean="0">
                <a:solidFill>
                  <a:schemeClr val="bg1"/>
                </a:solidFill>
                <a:latin typeface="Arial" panose="020B0604020202020204" pitchFamily="34" charset="0"/>
                <a:cs typeface="Arial" panose="020B0604020202020204" pitchFamily="34" charset="0"/>
              </a:rPr>
              <a:t>06 March 2025  07:10 UTC</a:t>
            </a:r>
          </a:p>
        </p:txBody>
      </p:sp>
    </p:spTree>
    <p:extLst>
      <p:ext uri="{BB962C8B-B14F-4D97-AF65-F5344CB8AC3E}">
        <p14:creationId xmlns:p14="http://schemas.microsoft.com/office/powerpoint/2010/main" val="18161570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cs-CZ" sz="550" dirty="0">
                <a:solidFill>
                  <a:schemeClr val="tx1">
                    <a:lumMod val="65000"/>
                    <a:lumOff val="35000"/>
                  </a:schemeClr>
                </a:solidFill>
                <a:latin typeface="Arial" panose="020B0604020202020204" pitchFamily="34" charset="0"/>
                <a:cs typeface="Arial" panose="020B0604020202020204" pitchFamily="34" charset="0"/>
              </a:rPr>
              <a:t>Martin Setvák</a:t>
            </a:r>
            <a:r>
              <a:rPr lang="cs-CZ" sz="550">
                <a:solidFill>
                  <a:schemeClr val="tx1">
                    <a:lumMod val="65000"/>
                    <a:lumOff val="35000"/>
                  </a:schemeClr>
                </a:solidFill>
                <a:latin typeface="Arial" panose="020B0604020202020204" pitchFamily="34" charset="0"/>
                <a:cs typeface="Arial" panose="020B0604020202020204" pitchFamily="34" charset="0"/>
              </a:rPr>
              <a:t>, </a:t>
            </a:r>
            <a:r>
              <a:rPr lang="cs-CZ" sz="550" smtClean="0">
                <a:solidFill>
                  <a:schemeClr val="tx1">
                    <a:lumMod val="65000"/>
                    <a:lumOff val="35000"/>
                  </a:schemeClr>
                </a:solidFill>
                <a:latin typeface="Arial" panose="020B0604020202020204" pitchFamily="34" charset="0"/>
                <a:cs typeface="Arial" panose="020B0604020202020204" pitchFamily="34" charset="0"/>
              </a:rPr>
              <a:t>CHMI</a:t>
            </a:r>
            <a:endParaRPr lang="cs-CZ" sz="55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0" y="360000"/>
            <a:ext cx="6264000" cy="4320000"/>
          </a:xfrm>
          <a:prstGeom prst="rect">
            <a:avLst/>
          </a:prstGeom>
          <a:ln w="0">
            <a:solidFill>
              <a:schemeClr val="tx1"/>
            </a:solidFill>
          </a:ln>
        </p:spPr>
      </p:pic>
      <p:sp>
        <p:nvSpPr>
          <p:cNvPr id="7" name="TextovéPole 6"/>
          <p:cNvSpPr txBox="1"/>
          <p:nvPr/>
        </p:nvSpPr>
        <p:spPr>
          <a:xfrm>
            <a:off x="6754930" y="317133"/>
            <a:ext cx="2198789" cy="461665"/>
          </a:xfrm>
          <a:prstGeom prst="rect">
            <a:avLst/>
          </a:prstGeom>
          <a:noFill/>
        </p:spPr>
        <p:txBody>
          <a:bodyPr wrap="square" rtlCol="0">
            <a:spAutoFit/>
          </a:bodyPr>
          <a:lstStyle/>
          <a:p>
            <a:pPr algn="just"/>
            <a:r>
              <a:rPr lang="cs-CZ" sz="1000" smtClean="0">
                <a:solidFill>
                  <a:schemeClr val="bg1"/>
                </a:solidFill>
                <a:latin typeface="Arial" panose="020B0604020202020204" pitchFamily="34" charset="0"/>
                <a:cs typeface="Arial" panose="020B0604020202020204" pitchFamily="34" charset="0"/>
              </a:rPr>
              <a:t>FCI Cloud</a:t>
            </a:r>
            <a:r>
              <a:rPr lang="en-US" sz="1000" smtClean="0">
                <a:solidFill>
                  <a:schemeClr val="bg1"/>
                </a:solidFill>
                <a:latin typeface="Arial" panose="020B0604020202020204" pitchFamily="34" charset="0"/>
                <a:cs typeface="Arial" panose="020B0604020202020204" pitchFamily="34" charset="0"/>
              </a:rPr>
              <a:t> </a:t>
            </a:r>
            <a:r>
              <a:rPr lang="cs-CZ" sz="1000" dirty="0" smtClean="0">
                <a:solidFill>
                  <a:schemeClr val="bg1"/>
                </a:solidFill>
                <a:latin typeface="Arial" panose="020B0604020202020204" pitchFamily="34" charset="0"/>
                <a:cs typeface="Arial" panose="020B0604020202020204" pitchFamily="34" charset="0"/>
              </a:rPr>
              <a:t>Phase RGB</a:t>
            </a:r>
            <a:endParaRPr lang="en-US" sz="1000" dirty="0" smtClean="0">
              <a:solidFill>
                <a:schemeClr val="bg1"/>
              </a:solidFill>
              <a:latin typeface="Arial" panose="020B0604020202020204" pitchFamily="34" charset="0"/>
              <a:cs typeface="Arial" panose="020B0604020202020204" pitchFamily="34" charset="0"/>
            </a:endParaRPr>
          </a:p>
          <a:p>
            <a:pPr algn="just"/>
            <a:endParaRPr lang="en-US" sz="400" dirty="0">
              <a:solidFill>
                <a:schemeClr val="bg1"/>
              </a:solidFill>
              <a:latin typeface="Arial" panose="020B0604020202020204" pitchFamily="34" charset="0"/>
              <a:cs typeface="Arial" panose="020B0604020202020204" pitchFamily="34" charset="0"/>
            </a:endParaRPr>
          </a:p>
          <a:p>
            <a:pPr algn="just"/>
            <a:r>
              <a:rPr lang="en-US" sz="1000" dirty="0" smtClean="0">
                <a:solidFill>
                  <a:schemeClr val="bg1"/>
                </a:solidFill>
                <a:latin typeface="Arial" panose="020B0604020202020204" pitchFamily="34" charset="0"/>
                <a:cs typeface="Arial" panose="020B0604020202020204" pitchFamily="34" charset="0"/>
              </a:rPr>
              <a:t>07 March 2025  07:10 UTC</a:t>
            </a:r>
          </a:p>
        </p:txBody>
      </p:sp>
    </p:spTree>
    <p:extLst>
      <p:ext uri="{BB962C8B-B14F-4D97-AF65-F5344CB8AC3E}">
        <p14:creationId xmlns:p14="http://schemas.microsoft.com/office/powerpoint/2010/main" val="25872735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cs-CZ" sz="550" dirty="0">
                <a:solidFill>
                  <a:schemeClr val="tx1">
                    <a:lumMod val="65000"/>
                    <a:lumOff val="35000"/>
                  </a:schemeClr>
                </a:solidFill>
                <a:latin typeface="Arial" panose="020B0604020202020204" pitchFamily="34" charset="0"/>
                <a:cs typeface="Arial" panose="020B0604020202020204" pitchFamily="34" charset="0"/>
              </a:rPr>
              <a:t>Martin Setvák</a:t>
            </a:r>
            <a:r>
              <a:rPr lang="cs-CZ" sz="550">
                <a:solidFill>
                  <a:schemeClr val="tx1">
                    <a:lumMod val="65000"/>
                    <a:lumOff val="35000"/>
                  </a:schemeClr>
                </a:solidFill>
                <a:latin typeface="Arial" panose="020B0604020202020204" pitchFamily="34" charset="0"/>
                <a:cs typeface="Arial" panose="020B0604020202020204" pitchFamily="34" charset="0"/>
              </a:rPr>
              <a:t>, </a:t>
            </a:r>
            <a:r>
              <a:rPr lang="cs-CZ" sz="550" smtClean="0">
                <a:solidFill>
                  <a:schemeClr val="tx1">
                    <a:lumMod val="65000"/>
                    <a:lumOff val="35000"/>
                  </a:schemeClr>
                </a:solidFill>
                <a:latin typeface="Arial" panose="020B0604020202020204" pitchFamily="34" charset="0"/>
                <a:cs typeface="Arial" panose="020B0604020202020204" pitchFamily="34" charset="0"/>
              </a:rPr>
              <a:t>CHMI</a:t>
            </a:r>
            <a:endParaRPr lang="cs-CZ" sz="55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0" y="360000"/>
            <a:ext cx="6264000" cy="4320000"/>
          </a:xfrm>
          <a:prstGeom prst="rect">
            <a:avLst/>
          </a:prstGeom>
          <a:ln w="0">
            <a:solidFill>
              <a:schemeClr val="tx1"/>
            </a:solidFill>
          </a:ln>
        </p:spPr>
      </p:pic>
      <p:sp>
        <p:nvSpPr>
          <p:cNvPr id="7" name="TextovéPole 6"/>
          <p:cNvSpPr txBox="1"/>
          <p:nvPr/>
        </p:nvSpPr>
        <p:spPr>
          <a:xfrm>
            <a:off x="6754930" y="317133"/>
            <a:ext cx="2198789" cy="461665"/>
          </a:xfrm>
          <a:prstGeom prst="rect">
            <a:avLst/>
          </a:prstGeom>
          <a:noFill/>
        </p:spPr>
        <p:txBody>
          <a:bodyPr wrap="square" rtlCol="0">
            <a:spAutoFit/>
          </a:bodyPr>
          <a:lstStyle/>
          <a:p>
            <a:pPr algn="just"/>
            <a:r>
              <a:rPr lang="cs-CZ" sz="1000" smtClean="0">
                <a:solidFill>
                  <a:schemeClr val="bg1"/>
                </a:solidFill>
                <a:latin typeface="Arial" panose="020B0604020202020204" pitchFamily="34" charset="0"/>
                <a:cs typeface="Arial" panose="020B0604020202020204" pitchFamily="34" charset="0"/>
              </a:rPr>
              <a:t>FCI Cloud</a:t>
            </a:r>
            <a:r>
              <a:rPr lang="en-US" sz="1000" smtClean="0">
                <a:solidFill>
                  <a:schemeClr val="bg1"/>
                </a:solidFill>
                <a:latin typeface="Arial" panose="020B0604020202020204" pitchFamily="34" charset="0"/>
                <a:cs typeface="Arial" panose="020B0604020202020204" pitchFamily="34" charset="0"/>
              </a:rPr>
              <a:t> </a:t>
            </a:r>
            <a:r>
              <a:rPr lang="cs-CZ" sz="1000" dirty="0" smtClean="0">
                <a:solidFill>
                  <a:schemeClr val="bg1"/>
                </a:solidFill>
                <a:latin typeface="Arial" panose="020B0604020202020204" pitchFamily="34" charset="0"/>
                <a:cs typeface="Arial" panose="020B0604020202020204" pitchFamily="34" charset="0"/>
              </a:rPr>
              <a:t>Phase RGB</a:t>
            </a:r>
            <a:endParaRPr lang="en-US" sz="1000" dirty="0" smtClean="0">
              <a:solidFill>
                <a:schemeClr val="bg1"/>
              </a:solidFill>
              <a:latin typeface="Arial" panose="020B0604020202020204" pitchFamily="34" charset="0"/>
              <a:cs typeface="Arial" panose="020B0604020202020204" pitchFamily="34" charset="0"/>
            </a:endParaRPr>
          </a:p>
          <a:p>
            <a:pPr algn="just"/>
            <a:endParaRPr lang="en-US" sz="400" dirty="0">
              <a:solidFill>
                <a:schemeClr val="bg1"/>
              </a:solidFill>
              <a:latin typeface="Arial" panose="020B0604020202020204" pitchFamily="34" charset="0"/>
              <a:cs typeface="Arial" panose="020B0604020202020204" pitchFamily="34" charset="0"/>
            </a:endParaRPr>
          </a:p>
          <a:p>
            <a:pPr algn="just"/>
            <a:r>
              <a:rPr lang="en-US" sz="1000" dirty="0" smtClean="0">
                <a:solidFill>
                  <a:schemeClr val="bg1"/>
                </a:solidFill>
                <a:latin typeface="Arial" panose="020B0604020202020204" pitchFamily="34" charset="0"/>
                <a:cs typeface="Arial" panose="020B0604020202020204" pitchFamily="34" charset="0"/>
              </a:rPr>
              <a:t>05 March 2026  07:10 UTC</a:t>
            </a:r>
          </a:p>
        </p:txBody>
      </p:sp>
    </p:spTree>
    <p:extLst>
      <p:ext uri="{BB962C8B-B14F-4D97-AF65-F5344CB8AC3E}">
        <p14:creationId xmlns:p14="http://schemas.microsoft.com/office/powerpoint/2010/main" val="24495817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cs-CZ" sz="550" dirty="0">
                <a:solidFill>
                  <a:schemeClr val="tx1">
                    <a:lumMod val="65000"/>
                    <a:lumOff val="35000"/>
                  </a:schemeClr>
                </a:solidFill>
                <a:latin typeface="Arial" panose="020B0604020202020204" pitchFamily="34" charset="0"/>
                <a:cs typeface="Arial" panose="020B0604020202020204" pitchFamily="34" charset="0"/>
              </a:rPr>
              <a:t>Martin Setvák</a:t>
            </a:r>
            <a:r>
              <a:rPr lang="cs-CZ" sz="550">
                <a:solidFill>
                  <a:schemeClr val="tx1">
                    <a:lumMod val="65000"/>
                    <a:lumOff val="35000"/>
                  </a:schemeClr>
                </a:solidFill>
                <a:latin typeface="Arial" panose="020B0604020202020204" pitchFamily="34" charset="0"/>
                <a:cs typeface="Arial" panose="020B0604020202020204" pitchFamily="34" charset="0"/>
              </a:rPr>
              <a:t>, </a:t>
            </a:r>
            <a:r>
              <a:rPr lang="cs-CZ" sz="550" smtClean="0">
                <a:solidFill>
                  <a:schemeClr val="tx1">
                    <a:lumMod val="65000"/>
                    <a:lumOff val="35000"/>
                  </a:schemeClr>
                </a:solidFill>
                <a:latin typeface="Arial" panose="020B0604020202020204" pitchFamily="34" charset="0"/>
                <a:cs typeface="Arial" panose="020B0604020202020204" pitchFamily="34" charset="0"/>
              </a:rPr>
              <a:t>CHMI</a:t>
            </a:r>
            <a:endParaRPr lang="cs-CZ" sz="55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0" y="360000"/>
            <a:ext cx="6264000" cy="4320000"/>
          </a:xfrm>
          <a:prstGeom prst="rect">
            <a:avLst/>
          </a:prstGeom>
          <a:ln w="0">
            <a:solidFill>
              <a:schemeClr val="tx1"/>
            </a:solidFill>
          </a:ln>
        </p:spPr>
      </p:pic>
      <p:sp>
        <p:nvSpPr>
          <p:cNvPr id="6" name="TextovéPole 5"/>
          <p:cNvSpPr txBox="1"/>
          <p:nvPr/>
        </p:nvSpPr>
        <p:spPr>
          <a:xfrm>
            <a:off x="6754930" y="317133"/>
            <a:ext cx="2198789" cy="461665"/>
          </a:xfrm>
          <a:prstGeom prst="rect">
            <a:avLst/>
          </a:prstGeom>
          <a:noFill/>
        </p:spPr>
        <p:txBody>
          <a:bodyPr wrap="square" rtlCol="0">
            <a:spAutoFit/>
          </a:bodyPr>
          <a:lstStyle/>
          <a:p>
            <a:pPr algn="just"/>
            <a:r>
              <a:rPr lang="cs-CZ" sz="1000" smtClean="0">
                <a:solidFill>
                  <a:schemeClr val="bg1"/>
                </a:solidFill>
                <a:latin typeface="Arial" panose="020B0604020202020204" pitchFamily="34" charset="0"/>
                <a:cs typeface="Arial" panose="020B0604020202020204" pitchFamily="34" charset="0"/>
              </a:rPr>
              <a:t>FCI Cloud</a:t>
            </a:r>
            <a:r>
              <a:rPr lang="en-US" sz="1000" smtClean="0">
                <a:solidFill>
                  <a:schemeClr val="bg1"/>
                </a:solidFill>
                <a:latin typeface="Arial" panose="020B0604020202020204" pitchFamily="34" charset="0"/>
                <a:cs typeface="Arial" panose="020B0604020202020204" pitchFamily="34" charset="0"/>
              </a:rPr>
              <a:t> </a:t>
            </a:r>
            <a:r>
              <a:rPr lang="cs-CZ" sz="1000" dirty="0" smtClean="0">
                <a:solidFill>
                  <a:schemeClr val="bg1"/>
                </a:solidFill>
                <a:latin typeface="Arial" panose="020B0604020202020204" pitchFamily="34" charset="0"/>
                <a:cs typeface="Arial" panose="020B0604020202020204" pitchFamily="34" charset="0"/>
              </a:rPr>
              <a:t>Phase RGB</a:t>
            </a:r>
            <a:endParaRPr lang="en-US" sz="1000" dirty="0" smtClean="0">
              <a:solidFill>
                <a:schemeClr val="bg1"/>
              </a:solidFill>
              <a:latin typeface="Arial" panose="020B0604020202020204" pitchFamily="34" charset="0"/>
              <a:cs typeface="Arial" panose="020B0604020202020204" pitchFamily="34" charset="0"/>
            </a:endParaRPr>
          </a:p>
          <a:p>
            <a:pPr algn="just"/>
            <a:endParaRPr lang="en-US" sz="400" dirty="0">
              <a:solidFill>
                <a:schemeClr val="bg1"/>
              </a:solidFill>
              <a:latin typeface="Arial" panose="020B0604020202020204" pitchFamily="34" charset="0"/>
              <a:cs typeface="Arial" panose="020B0604020202020204" pitchFamily="34" charset="0"/>
            </a:endParaRPr>
          </a:p>
          <a:p>
            <a:pPr algn="just"/>
            <a:r>
              <a:rPr lang="en-US" sz="1000" dirty="0" smtClean="0">
                <a:solidFill>
                  <a:schemeClr val="bg1"/>
                </a:solidFill>
                <a:latin typeface="Arial" panose="020B0604020202020204" pitchFamily="34" charset="0"/>
                <a:cs typeface="Arial" panose="020B0604020202020204" pitchFamily="34" charset="0"/>
              </a:rPr>
              <a:t>06 March 2026  07:10 UTC</a:t>
            </a:r>
          </a:p>
        </p:txBody>
      </p:sp>
    </p:spTree>
    <p:extLst>
      <p:ext uri="{BB962C8B-B14F-4D97-AF65-F5344CB8AC3E}">
        <p14:creationId xmlns:p14="http://schemas.microsoft.com/office/powerpoint/2010/main" val="16212184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a:off x="27000" y="5008500"/>
            <a:ext cx="9072000" cy="0"/>
          </a:xfrm>
          <a:prstGeom prst="line">
            <a:avLst/>
          </a:prstGeom>
          <a:ln w="0" cmpd="sng">
            <a:solidFill>
              <a:schemeClr val="bg1">
                <a:lumMod val="50000"/>
                <a:alpha val="30000"/>
              </a:schemeClr>
            </a:solidFill>
          </a:ln>
        </p:spPr>
        <p:style>
          <a:lnRef idx="1">
            <a:schemeClr val="accent3"/>
          </a:lnRef>
          <a:fillRef idx="0">
            <a:schemeClr val="accent3"/>
          </a:fillRef>
          <a:effectRef idx="0">
            <a:schemeClr val="accent3"/>
          </a:effectRef>
          <a:fontRef idx="minor">
            <a:schemeClr val="tx1"/>
          </a:fontRef>
        </p:style>
      </p:cxnSp>
      <p:sp>
        <p:nvSpPr>
          <p:cNvPr id="4" name="Text Box 14"/>
          <p:cNvSpPr txBox="1">
            <a:spLocks noChangeArrowheads="1"/>
          </p:cNvSpPr>
          <p:nvPr/>
        </p:nvSpPr>
        <p:spPr bwMode="auto">
          <a:xfrm>
            <a:off x="36000" y="5014800"/>
            <a:ext cx="835116" cy="120990"/>
          </a:xfrm>
          <a:prstGeom prst="rect">
            <a:avLst/>
          </a:prstGeom>
          <a:noFill/>
          <a:ln w="9525">
            <a:noFill/>
            <a:miter lim="800000"/>
            <a:headEnd/>
            <a:tailEnd/>
          </a:ln>
        </p:spPr>
        <p:txBody>
          <a:bodyPr wrap="square" lIns="72000" tIns="18000" rIns="36000" bIns="18000">
            <a:spAutoFit/>
          </a:bodyPr>
          <a:lstStyle/>
          <a:p>
            <a:r>
              <a:rPr lang="cs-CZ" sz="550" dirty="0">
                <a:solidFill>
                  <a:schemeClr val="tx1">
                    <a:lumMod val="65000"/>
                    <a:lumOff val="35000"/>
                  </a:schemeClr>
                </a:solidFill>
                <a:latin typeface="Arial" panose="020B0604020202020204" pitchFamily="34" charset="0"/>
                <a:cs typeface="Arial" panose="020B0604020202020204" pitchFamily="34" charset="0"/>
              </a:rPr>
              <a:t>Martin Setvák</a:t>
            </a:r>
            <a:r>
              <a:rPr lang="cs-CZ" sz="550">
                <a:solidFill>
                  <a:schemeClr val="tx1">
                    <a:lumMod val="65000"/>
                    <a:lumOff val="35000"/>
                  </a:schemeClr>
                </a:solidFill>
                <a:latin typeface="Arial" panose="020B0604020202020204" pitchFamily="34" charset="0"/>
                <a:cs typeface="Arial" panose="020B0604020202020204" pitchFamily="34" charset="0"/>
              </a:rPr>
              <a:t>, </a:t>
            </a:r>
            <a:r>
              <a:rPr lang="cs-CZ" sz="550" smtClean="0">
                <a:solidFill>
                  <a:schemeClr val="tx1">
                    <a:lumMod val="65000"/>
                    <a:lumOff val="35000"/>
                  </a:schemeClr>
                </a:solidFill>
                <a:latin typeface="Arial" panose="020B0604020202020204" pitchFamily="34" charset="0"/>
                <a:cs typeface="Arial" panose="020B0604020202020204" pitchFamily="34" charset="0"/>
              </a:rPr>
              <a:t>CHMI</a:t>
            </a:r>
            <a:endParaRPr lang="cs-CZ" sz="55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0" y="360000"/>
            <a:ext cx="6264000" cy="4320000"/>
          </a:xfrm>
          <a:prstGeom prst="rect">
            <a:avLst/>
          </a:prstGeom>
          <a:ln w="0">
            <a:solidFill>
              <a:schemeClr val="tx1"/>
            </a:solidFill>
          </a:ln>
        </p:spPr>
      </p:pic>
      <p:sp>
        <p:nvSpPr>
          <p:cNvPr id="6" name="TextovéPole 5"/>
          <p:cNvSpPr txBox="1"/>
          <p:nvPr/>
        </p:nvSpPr>
        <p:spPr>
          <a:xfrm>
            <a:off x="6754930" y="317133"/>
            <a:ext cx="2198789" cy="461665"/>
          </a:xfrm>
          <a:prstGeom prst="rect">
            <a:avLst/>
          </a:prstGeom>
          <a:noFill/>
        </p:spPr>
        <p:txBody>
          <a:bodyPr wrap="square" rtlCol="0">
            <a:spAutoFit/>
          </a:bodyPr>
          <a:lstStyle/>
          <a:p>
            <a:pPr algn="just"/>
            <a:r>
              <a:rPr lang="cs-CZ" sz="1000" smtClean="0">
                <a:solidFill>
                  <a:schemeClr val="bg1"/>
                </a:solidFill>
                <a:latin typeface="Arial" panose="020B0604020202020204" pitchFamily="34" charset="0"/>
                <a:cs typeface="Arial" panose="020B0604020202020204" pitchFamily="34" charset="0"/>
              </a:rPr>
              <a:t>FCI Cloud</a:t>
            </a:r>
            <a:r>
              <a:rPr lang="en-US" sz="1000" smtClean="0">
                <a:solidFill>
                  <a:schemeClr val="bg1"/>
                </a:solidFill>
                <a:latin typeface="Arial" panose="020B0604020202020204" pitchFamily="34" charset="0"/>
                <a:cs typeface="Arial" panose="020B0604020202020204" pitchFamily="34" charset="0"/>
              </a:rPr>
              <a:t> </a:t>
            </a:r>
            <a:r>
              <a:rPr lang="cs-CZ" sz="1000" dirty="0" smtClean="0">
                <a:solidFill>
                  <a:schemeClr val="bg1"/>
                </a:solidFill>
                <a:latin typeface="Arial" panose="020B0604020202020204" pitchFamily="34" charset="0"/>
                <a:cs typeface="Arial" panose="020B0604020202020204" pitchFamily="34" charset="0"/>
              </a:rPr>
              <a:t>Phase RGB</a:t>
            </a:r>
            <a:endParaRPr lang="en-US" sz="1000" dirty="0" smtClean="0">
              <a:solidFill>
                <a:schemeClr val="bg1"/>
              </a:solidFill>
              <a:latin typeface="Arial" panose="020B0604020202020204" pitchFamily="34" charset="0"/>
              <a:cs typeface="Arial" panose="020B0604020202020204" pitchFamily="34" charset="0"/>
            </a:endParaRPr>
          </a:p>
          <a:p>
            <a:pPr algn="just"/>
            <a:endParaRPr lang="en-US" sz="400" dirty="0">
              <a:solidFill>
                <a:schemeClr val="bg1"/>
              </a:solidFill>
              <a:latin typeface="Arial" panose="020B0604020202020204" pitchFamily="34" charset="0"/>
              <a:cs typeface="Arial" panose="020B0604020202020204" pitchFamily="34" charset="0"/>
            </a:endParaRPr>
          </a:p>
          <a:p>
            <a:pPr algn="just"/>
            <a:r>
              <a:rPr lang="en-US" sz="1000" dirty="0" smtClean="0">
                <a:solidFill>
                  <a:schemeClr val="bg1"/>
                </a:solidFill>
                <a:latin typeface="Arial" panose="020B0604020202020204" pitchFamily="34" charset="0"/>
                <a:cs typeface="Arial" panose="020B0604020202020204" pitchFamily="34" charset="0"/>
              </a:rPr>
              <a:t>07 March 2026  07:10 UTC</a:t>
            </a:r>
          </a:p>
        </p:txBody>
      </p:sp>
    </p:spTree>
    <p:extLst>
      <p:ext uri="{BB962C8B-B14F-4D97-AF65-F5344CB8AC3E}">
        <p14:creationId xmlns:p14="http://schemas.microsoft.com/office/powerpoint/2010/main" val="2187736808"/>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Vlastní 7">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B0F0"/>
      </a:hlink>
      <a:folHlink>
        <a:srgbClr val="B47494"/>
      </a:folHlink>
    </a:clrScheme>
    <a:fontScheme name="Motiv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z="1200" dirty="0" smtClean="0">
            <a:solidFill>
              <a:schemeClr val="bg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1319</TotalTime>
  <Words>3068</Words>
  <Application>Microsoft Office PowerPoint</Application>
  <PresentationFormat>Předvádění na obrazovce (16:9)</PresentationFormat>
  <Paragraphs>341</Paragraphs>
  <Slides>41</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41</vt:i4>
      </vt:variant>
    </vt:vector>
  </HeadingPairs>
  <TitlesOfParts>
    <vt:vector size="47" baseType="lpstr">
      <vt:lpstr>Arial</vt:lpstr>
      <vt:lpstr>Arial Black</vt:lpstr>
      <vt:lpstr>Calibri</vt:lpstr>
      <vt:lpstr>Calibri Light</vt:lpstr>
      <vt:lpstr>Times New Roman</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Martin Setvák</dc:creator>
  <cp:lastModifiedBy>Martin Setvák</cp:lastModifiedBy>
  <cp:revision>137</cp:revision>
  <dcterms:created xsi:type="dcterms:W3CDTF">2023-08-19T07:06:06Z</dcterms:created>
  <dcterms:modified xsi:type="dcterms:W3CDTF">2026-03-27T11:41:55Z</dcterms:modified>
</cp:coreProperties>
</file>