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94" r:id="rId4"/>
  </p:sldMasterIdLst>
  <p:notesMasterIdLst>
    <p:notesMasterId r:id="rId30"/>
  </p:notesMasterIdLst>
  <p:handoutMasterIdLst>
    <p:handoutMasterId r:id="rId31"/>
  </p:handoutMasterIdLst>
  <p:sldIdLst>
    <p:sldId id="587" r:id="rId5"/>
    <p:sldId id="536" r:id="rId6"/>
    <p:sldId id="538" r:id="rId7"/>
    <p:sldId id="539" r:id="rId8"/>
    <p:sldId id="550" r:id="rId9"/>
    <p:sldId id="554" r:id="rId10"/>
    <p:sldId id="555" r:id="rId11"/>
    <p:sldId id="556" r:id="rId12"/>
    <p:sldId id="557" r:id="rId13"/>
    <p:sldId id="541" r:id="rId14"/>
    <p:sldId id="561" r:id="rId15"/>
    <p:sldId id="563" r:id="rId16"/>
    <p:sldId id="564" r:id="rId17"/>
    <p:sldId id="565" r:id="rId18"/>
    <p:sldId id="566" r:id="rId19"/>
    <p:sldId id="567" r:id="rId20"/>
    <p:sldId id="568" r:id="rId21"/>
    <p:sldId id="569" r:id="rId22"/>
    <p:sldId id="570" r:id="rId23"/>
    <p:sldId id="571" r:id="rId24"/>
    <p:sldId id="544" r:id="rId25"/>
    <p:sldId id="573" r:id="rId26"/>
    <p:sldId id="574" r:id="rId27"/>
    <p:sldId id="575" r:id="rId28"/>
    <p:sldId id="421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3300"/>
    <a:srgbClr val="FFC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588" autoAdjust="0"/>
    <p:restoredTop sz="94600" autoAdjust="0"/>
  </p:normalViewPr>
  <p:slideViewPr>
    <p:cSldViewPr>
      <p:cViewPr varScale="1">
        <p:scale>
          <a:sx n="146" d="100"/>
          <a:sy n="146" d="100"/>
        </p:scale>
        <p:origin x="138" y="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04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73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8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9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5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51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14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16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97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95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3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56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12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11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74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1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4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1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9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1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28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3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2D4F-7CAA-4ACC-BA16-D3D7D4AEAE5B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D57E-0E36-4C59-8930-403B0251372E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9ED5-A89F-4B27-BA27-6C29528D1419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B389-04F0-497B-A52D-93C5066DA038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8E07-C7A5-438F-9F30-F983FC006B73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>
                <a:solidFill>
                  <a:prstClr val="black"/>
                </a:solidFill>
              </a:rPr>
              <a:pPr/>
              <a:t>12/6/2021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97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71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74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0086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10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</p:spPr>
        <p:txBody>
          <a:bodyPr/>
          <a:lstStyle>
            <a:lvl1pPr marL="0" indent="0" algn="l">
              <a:buNone/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</p:spPr>
        <p:txBody>
          <a:bodyPr>
            <a:noAutofit/>
          </a:bodyPr>
          <a:lstStyle>
            <a:lvl1pPr>
              <a:defRPr sz="40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2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06739" y="951465"/>
            <a:ext cx="7886700" cy="326350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2475"/>
              </a:spcAft>
              <a:buNone/>
              <a:defRPr sz="14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33350" indent="-133350">
              <a:spcAft>
                <a:spcPts val="428"/>
              </a:spcAft>
              <a:buFont typeface="Times New Roman" panose="02020603050405020304" pitchFamily="18" charset="0"/>
              <a:buChar char="‒"/>
              <a:defRPr sz="15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Sem zadejte text</a:t>
            </a:r>
          </a:p>
          <a:p>
            <a:pPr lvl="1"/>
            <a:r>
              <a:rPr lang="cs-CZ" dirty="0" smtClean="0"/>
              <a:t>Věcného vytvořené pamětní</a:t>
            </a:r>
          </a:p>
          <a:p>
            <a:pPr lvl="1"/>
            <a:r>
              <a:rPr lang="cs-CZ" dirty="0" smtClean="0"/>
              <a:t>Co význam lhůty připadá</a:t>
            </a:r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80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408743" y="1216822"/>
            <a:ext cx="8009633" cy="289262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408743" y="4117823"/>
            <a:ext cx="8009633" cy="403622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39" y="114947"/>
            <a:ext cx="8065237" cy="994172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0901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A74A-59A1-42FF-8717-E6BE4A51B54C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496679" y="1721373"/>
            <a:ext cx="2138572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496679" y="2218767"/>
            <a:ext cx="2138572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3484358" y="1721373"/>
            <a:ext cx="2136954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3484358" y="2218767"/>
            <a:ext cx="2136954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6501348" y="1727883"/>
            <a:ext cx="2134951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6501348" y="2225277"/>
            <a:ext cx="2134951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21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082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88047" y="1182817"/>
            <a:ext cx="7886700" cy="994172"/>
          </a:xfrm>
        </p:spPr>
        <p:txBody>
          <a:bodyPr>
            <a:normAutofit/>
          </a:bodyPr>
          <a:lstStyle>
            <a:lvl1pPr>
              <a:defRPr sz="3300" b="1" spc="83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Kapitola prezentace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39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461755" y="1154812"/>
            <a:ext cx="6171986" cy="994172"/>
          </a:xfrm>
        </p:spPr>
        <p:txBody>
          <a:bodyPr>
            <a:normAutofit/>
          </a:bodyPr>
          <a:lstStyle>
            <a:lvl1pPr>
              <a:defRPr sz="3000" b="1" spc="38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461756" y="2721541"/>
            <a:ext cx="6171985" cy="897959"/>
          </a:xfrm>
        </p:spPr>
        <p:txBody>
          <a:bodyPr>
            <a:normAutofit/>
          </a:bodyPr>
          <a:lstStyle>
            <a:lvl1pPr marL="0" indent="0">
              <a:buNone/>
              <a:defRPr sz="14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 smtClean="0"/>
              <a:t>Ing. Stanislava Drahokoupilová, Ph.D.</a:t>
            </a:r>
          </a:p>
          <a:p>
            <a:pPr lvl="0"/>
            <a:r>
              <a:rPr lang="cs-CZ" dirty="0" smtClean="0"/>
              <a:t> stanislava.drahokoupilova@chmi.cz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84" y="3619499"/>
            <a:ext cx="1377041" cy="5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7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C29A-B0F7-4906-8625-56DFA67E32BA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F300-3DF3-4135-B435-D40129A936E8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14A6-612B-4A57-9179-780E978F1D6D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4D93-3343-4B94-8D16-C52D29F2F853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00D5-F2EB-4BAC-9156-D894FAF702D6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F1E37-AC90-4FBE-82D2-1EB9CB0D035A}" type="datetime1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F7E4472-466E-4052-B589-E1E111A72C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06.12.2021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4E2CFF1-F1D0-4020-8A00-0494ED63928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4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video" Target="../media/media1.mp4"/><Relationship Id="rId7" Type="http://schemas.openxmlformats.org/officeDocument/2006/relationships/image" Target="../media/image56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664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dirty="0" smtClean="0"/>
              <a:t>martin.setvak@chmi.cz </a:t>
            </a:r>
            <a:endParaRPr lang="cs-CZ" sz="100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/>
              <a:t>www.setvak.cz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0424" y="699542"/>
            <a:ext cx="6858000" cy="994172"/>
          </a:xfrm>
        </p:spPr>
        <p:txBody>
          <a:bodyPr/>
          <a:lstStyle/>
          <a:p>
            <a:r>
              <a:rPr lang="cs-CZ" sz="2400" dirty="0" smtClean="0"/>
              <a:t>Meteorologické družice:</a:t>
            </a:r>
            <a:br>
              <a:rPr lang="cs-CZ" sz="2400" dirty="0" smtClean="0"/>
            </a:br>
            <a:r>
              <a:rPr lang="cs-CZ" sz="1000" dirty="0"/>
              <a:t/>
            </a:r>
            <a:br>
              <a:rPr lang="cs-CZ" sz="1000" dirty="0"/>
            </a:br>
            <a:r>
              <a:rPr lang="cs-CZ" sz="1800" dirty="0"/>
              <a:t>3</a:t>
            </a:r>
            <a:r>
              <a:rPr lang="cs-CZ" sz="1800" dirty="0" smtClean="0"/>
              <a:t>. Historie využití družic v ČHMÚ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9573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verze:   5. 12. 2021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:\prednasky\BAK\sat-rad-blesk\druzice\MDA\MDA-interi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000" y="900000"/>
            <a:ext cx="3288603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M:\prednasky\BAK\sat-rad-blesk\druzice\MDA\MDA-interie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900000"/>
            <a:ext cx="5401518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512" y="124639"/>
            <a:ext cx="68421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ystém MDA pro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příjem digitálních dat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HRPT z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meteorologických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družic NOAA</a:t>
            </a:r>
            <a:endParaRPr lang="cs-CZ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19860818 CZ\ruzne-nove\fotka-MDA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10295"/>
            <a:ext cx="4323358" cy="334563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4" descr="M:\www\_ ruzne ostatni\www-19860818\ch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10295"/>
            <a:ext cx="2160000" cy="1620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5" descr="M:\www\_ ruzne ostatni\www-19860818\ch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512" y="1887854"/>
            <a:ext cx="2160000" cy="1620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6" descr="M:\www\_ ruzne ostatni\www-19860818\ch4cl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7337" y="162223"/>
            <a:ext cx="2160000" cy="1620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7" descr="M:\www\_ ruzne ostatni\www-19860818\ch3re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35926"/>
            <a:ext cx="2160000" cy="1620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G:\19860818 CZ\ruzne-nove\Tape-195_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3407" y="3579862"/>
            <a:ext cx="1761041" cy="132151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9512" y="124639"/>
            <a:ext cx="68421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ystém MDA pro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příjem digitálních dat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HRPT z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meteorologických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družic NOAA</a:t>
            </a:r>
            <a:endParaRPr lang="cs-CZ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827769" y="411510"/>
            <a:ext cx="1592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Supercely  z  18. 8. 1986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190410" y="4155926"/>
            <a:ext cx="18309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Původní fotografie ze systému MDA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861850" y="4170734"/>
            <a:ext cx="15103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Novější zpracování cca 1995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0191" y="123478"/>
            <a:ext cx="64700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Červenec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–  in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stalace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prvního systému pro příjem družic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Meteosat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(analogový systém 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WEFAX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79912" y="4645174"/>
            <a:ext cx="162736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poloprovozní do roku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1992)</a:t>
            </a:r>
            <a:endParaRPr lang="cs-CZ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594" y="540718"/>
            <a:ext cx="801885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512" y="123478"/>
            <a:ext cx="748851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Polovina roku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–  Meteosat 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SDUS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systém (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286,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UKW </a:t>
            </a:r>
            <a:r>
              <a:rPr lang="en-US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Technik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GmbH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1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 provozu do poloviny r.1995)</a:t>
            </a:r>
            <a:endParaRPr lang="en-US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obr4-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9582"/>
            <a:ext cx="4745600" cy="273630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5" descr="antena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4172" y="195966"/>
            <a:ext cx="3242284" cy="43200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084168" y="4515966"/>
            <a:ext cx="20441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3m anténa – původně radar MRL-2  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0151" y="3939902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Digitalizace analogového signálu WEFAX v PC (tzv. systém SDUS).</a:t>
            </a:r>
            <a:b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Počátky distribuce zpracovaných snímků digitální cestou přes rodící se intranet.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272" y="123478"/>
            <a:ext cx="72010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Říjen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–  První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snímky z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Meteosat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pravidelně v České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televizi  (ČT OK3: 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„Každá sudá – počasí“)</a:t>
            </a:r>
          </a:p>
        </p:txBody>
      </p:sp>
      <p:pic>
        <p:nvPicPr>
          <p:cNvPr id="7" name="Picture 5" descr="obr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06946"/>
            <a:ext cx="5904656" cy="372098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816731" y="4299942"/>
            <a:ext cx="5131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Studio na Libuši, vysílání každé dvě hodiny, zpravidla od 8 do 18 hodin (meteorolog + technik)</a:t>
            </a:r>
            <a:endParaRPr lang="en-US" sz="800" dirty="0" smtClean="0">
              <a:latin typeface="Verdana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79910" y="123478"/>
            <a:ext cx="60484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První smlouva o „spolupráci“ mezi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EUMETSAT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a ČSFR, zastoupenou  ČHMÚ a SHMÚ, upravující přístup a využívání dat a snímků z družic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Meteosat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(první generace).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5588" y="123478"/>
            <a:ext cx="109196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únor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1992: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253" y="771550"/>
            <a:ext cx="3614699" cy="362679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686378"/>
            <a:ext cx="4320480" cy="27119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:\Budapest\Libus_VCS-interi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448"/>
            <a:ext cx="3168352" cy="471355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78792" y="483518"/>
            <a:ext cx="254108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Prosinec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1994:	</a:t>
            </a:r>
          </a:p>
          <a:p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/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Instalace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Meteosat PDUS</a:t>
            </a:r>
            <a:b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(VCS </a:t>
            </a:r>
            <a:r>
              <a:rPr lang="en-US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Nachrichtentechnik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GmbH)</a:t>
            </a:r>
          </a:p>
          <a:p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Červen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1995:   	</a:t>
            </a:r>
          </a:p>
          <a:p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/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Instalace nového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HRPT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  <a:endParaRPr lang="en-US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/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(VCS, VAX-based system)</a:t>
            </a:r>
            <a:endParaRPr lang="cs-CZ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888175" y="3822308"/>
            <a:ext cx="22517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PDUS </a:t>
            </a:r>
            <a:r>
              <a:rPr lang="cs-CZ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provozu do roku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lang="cs-CZ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systém HRPT po pozdějších úpravách funkční dodnes</a:t>
            </a:r>
            <a:endParaRPr lang="cs-CZ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0404142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4698"/>
            <a:ext cx="5038725" cy="37782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9" descr="0404142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466" y="963089"/>
            <a:ext cx="5038725" cy="37798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789415" y="195486"/>
            <a:ext cx="2815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Ukázka operativních snímků IR a WV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z družic Meteosat první generace (tzv. systém 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PDUS)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:\Budapest\Libus_anten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75406"/>
            <a:ext cx="3222625" cy="48006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 descr="H:\Budapest\Libus_anten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3925" y="1089819"/>
            <a:ext cx="5572125" cy="36115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5576" y="411510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2004 EUMETSAT Meteorological Satellite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Conference </a:t>
            </a:r>
            <a:b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cs-CZ" sz="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(hotel Diplomat)</a:t>
            </a:r>
            <a:r>
              <a:rPr lang="en-US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vůbec poprvé pořádaná mimo území plného člena </a:t>
            </a:r>
            <a:r>
              <a:rPr lang="cs-CZ" sz="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EUMETSATu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55576" y="123478"/>
            <a:ext cx="12009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.5.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.6.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</p:txBody>
      </p:sp>
      <p:pic>
        <p:nvPicPr>
          <p:cNvPr id="8" name="Picture 8" descr="P:\ARCHIV - ostatni\konference-workshopy\EUMETSAT2004 conference\webpage-screensh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39417"/>
            <a:ext cx="4028630" cy="199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39417"/>
            <a:ext cx="3232999" cy="39744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003797"/>
            <a:ext cx="4032448" cy="191010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96863" y="123478"/>
            <a:ext cx="52222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Český hydrometeorologický ústav</a:t>
            </a:r>
            <a:r>
              <a:rPr lang="en-US" sz="12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Observatoř</a:t>
            </a:r>
            <a:r>
              <a:rPr lang="en-US" sz="12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 Praha - </a:t>
            </a:r>
            <a:r>
              <a:rPr lang="cs-CZ" sz="12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Libuš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3" name="Picture 1" descr="M:\[2] prednasky (aktualizovano 19.3.2020)\MFF UK\NMET020\R0046438_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72" y="609205"/>
            <a:ext cx="8399170" cy="4034247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509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:\VCS\bak_ruzne\fotky-instalace-MSG\20041206_PN_instalace\20041206-1420-12-PC065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56006"/>
            <a:ext cx="2879559" cy="4320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 descr="N:\VCS\bak_ruzne\fotky-instalace-MSG\20041206_PN_instalace\20041206-1427-36-PC065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55526"/>
            <a:ext cx="2879559" cy="4320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7504" y="123478"/>
            <a:ext cx="50081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prosinec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–  instalace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MSG HRIT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(VCS 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Engineering GmbH)</a:t>
            </a:r>
          </a:p>
        </p:txBody>
      </p:sp>
      <p:pic>
        <p:nvPicPr>
          <p:cNvPr id="10" name="Picture 10" descr="20041206-1428-08-PC0658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55526"/>
            <a:ext cx="2881401" cy="4320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N:\VCS\bak_ruzne\fotky-instalace-MSG\20050127_MS_system\VCS-CHMI_ZCharvat_P1275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447" y="1077627"/>
            <a:ext cx="3816969" cy="2862275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7504" y="123478"/>
            <a:ext cx="50081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prosinec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–  instalace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MSG HRIT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(VCS 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Engineering GmbH)</a:t>
            </a:r>
          </a:p>
        </p:txBody>
      </p:sp>
      <p:pic>
        <p:nvPicPr>
          <p:cNvPr id="13" name="Picture 9" descr="N:\VCS\www\msg_images\VCS-CHMI_2PC_P12758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80" y="1077628"/>
            <a:ext cx="3814950" cy="286227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200412071245_MSG1_HRV_Central-Europe_satpro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621056"/>
            <a:ext cx="5256584" cy="39437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7504" y="123478"/>
            <a:ext cx="46506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prosince 2004  12:45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–  p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říjem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prvních snímků MSG v ČHMÚ</a:t>
            </a:r>
          </a:p>
        </p:txBody>
      </p:sp>
      <p:pic>
        <p:nvPicPr>
          <p:cNvPr id="8" name="Picture 10" descr="200412071245_MSG1_World_Masked-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180" y="1059582"/>
            <a:ext cx="3505200" cy="35052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894754"/>
              </p:ext>
            </p:extLst>
          </p:nvPr>
        </p:nvGraphicFramePr>
        <p:xfrm>
          <a:off x="395536" y="855766"/>
          <a:ext cx="3286709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6" imgW="2540194" imgH="2782686" progId="">
                  <p:embed/>
                </p:oleObj>
              </mc:Choice>
              <mc:Fallback>
                <p:oleObj name="Image" r:id="rId6" imgW="2540194" imgH="2782686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855766"/>
                        <a:ext cx="3286709" cy="36004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123478"/>
            <a:ext cx="70564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21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říjen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2005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pgrade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stávajícího systému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AVHRR/HRPT  (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VCS Engineering GmbH)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RPT_anten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9911" y="843558"/>
            <a:ext cx="4816809" cy="36126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6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:\fotky\20081216_druzice-Libus\R0102675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059" y="1059582"/>
            <a:ext cx="3932909" cy="230425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9512" y="123478"/>
            <a:ext cx="55867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Současnost … systém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MSG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HRPT (VCS 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GmbH,  od r. 2020 CGI Space)</a:t>
            </a:r>
            <a:endParaRPr lang="en-US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R1249587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059583"/>
            <a:ext cx="4331052" cy="23042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57620" y="2570620"/>
            <a:ext cx="13756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smtClean="0">
                <a:latin typeface="Verdana" pitchFamily="34" charset="0"/>
              </a:rPr>
              <a:t>KONEC TŘETÍ ČÁSTI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atelit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226" y="931181"/>
            <a:ext cx="2648878" cy="365679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M:\fotky\20081216_druzice-Libus\R0102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716" y="931182"/>
            <a:ext cx="2340000" cy="1639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 descr="M:\fotky\20081216_druzice-Libus\R01026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716" y="2656545"/>
            <a:ext cx="2340000" cy="19314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 descr="Satelit0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6367" y="483519"/>
            <a:ext cx="3323659" cy="4104456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179512" y="123478"/>
            <a:ext cx="296427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Počátky příjmu družicových snímků v ČHMÚ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71600" y="432996"/>
            <a:ext cx="4608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800" dirty="0">
                <a:latin typeface="Arial" panose="020B0604020202020204" pitchFamily="34" charset="0"/>
                <a:cs typeface="Arial" panose="020B0604020202020204" pitchFamily="34" charset="0"/>
              </a:rPr>
              <a:t>1967 – 1968 v „Laboratoři techniky“ Ing. Š. Kyjovským vyvinut první systém ČHMÚ pro příjem APT z polárních družic (anténa, přijímač, </a:t>
            </a:r>
            <a:r>
              <a:rPr lang="cs-CZ" sz="800" dirty="0" err="1">
                <a:latin typeface="Arial" panose="020B0604020202020204" pitchFamily="34" charset="0"/>
                <a:cs typeface="Arial" panose="020B0604020202020204" pitchFamily="34" charset="0"/>
              </a:rPr>
              <a:t>telefotopřijímač</a:t>
            </a:r>
            <a:r>
              <a:rPr lang="cs-CZ" sz="800" dirty="0">
                <a:latin typeface="Arial" panose="020B0604020202020204" pitchFamily="34" charset="0"/>
                <a:cs typeface="Arial" panose="020B0604020202020204" pitchFamily="34" charset="0"/>
              </a:rPr>
              <a:t> Něva), příjem od roku 1968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900000"/>
            <a:ext cx="4587839" cy="3060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00" y="900000"/>
            <a:ext cx="4196032" cy="3060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175393" y="123478"/>
            <a:ext cx="8501063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70. léta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–  příjem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APT (analogové snímky) z polárních družic, jak amerických,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tak 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sovětských (ruských)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fotky\20081216_druzice-Libus\R0102688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33492"/>
            <a:ext cx="5976664" cy="412793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75393" y="123478"/>
            <a:ext cx="8501063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70. l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éta  –  </a:t>
            </a:r>
            <a:r>
              <a:rPr lang="cs-CZ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telefotní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vysílač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Muirhead (analogový přenos zpracovaných a popsaných snímků ke koncovým uživatelům)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fotky\20081216_druzice-Libus\R0102692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48" y="843558"/>
            <a:ext cx="4559068" cy="3060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79512" y="123478"/>
            <a:ext cx="8501063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Konec 70. až začátek 90. </a:t>
            </a:r>
            <a:r>
              <a:rPr lang="cs-CZ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lét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– novější </a:t>
            </a:r>
            <a:r>
              <a:rPr lang="cs-CZ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telefotní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vysílač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Muirhead (pořád ještě analogový přenos)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590" y="843558"/>
            <a:ext cx="424190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657" y="584705"/>
            <a:ext cx="6825703" cy="407527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79512" y="123478"/>
            <a:ext cx="200086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1978 – stavba radarové věže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fotky\od_Pavla\McDonal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83518"/>
            <a:ext cx="3345484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M:\fotky\od_Pavla\McDonal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1653" y="483518"/>
            <a:ext cx="3332715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512" y="124639"/>
            <a:ext cx="68421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1978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–  první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systém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ČHMÚ pro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příjem digitálních dat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(formát HRPT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 meteorologických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družic NOAA</a:t>
            </a:r>
            <a:endParaRPr lang="cs-CZ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91680" y="4701793"/>
            <a:ext cx="5638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MDA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(MacDonald 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Dettwiler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Associates Ltd</a:t>
            </a:r>
            <a:r>
              <a:rPr lang="en-US" sz="1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cs-CZ" sz="1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NOAA</a:t>
            </a:r>
            <a:r>
              <a:rPr lang="en-US" sz="1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HRPT 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(1979-1995)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04248" y="123478"/>
            <a:ext cx="169148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cs-CZ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instalován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prosinci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1978</a:t>
            </a:r>
          </a:p>
          <a:p>
            <a:pPr>
              <a:buFontTx/>
              <a:buChar char="-"/>
            </a:pP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funkční </a:t>
            </a:r>
            <a:r>
              <a:rPr lang="cs-CZ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 ledna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b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9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provozu do poloviny 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endParaRPr lang="cs-CZ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 descr="M:\prednasky\BAK\sat-rad-blesk\druzice\MDA\MDA-ante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080" y="627534"/>
            <a:ext cx="3742864" cy="3779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9512" y="124639"/>
            <a:ext cx="68421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ystém MDA pro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příjem digitálních dat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HRPT z </a:t>
            </a: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meteorologických </a:t>
            </a:r>
            <a:r>
              <a:rPr lang="cs-CZ" sz="1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družic NOAA</a:t>
            </a:r>
            <a:endParaRPr lang="cs-CZ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15566"/>
            <a:ext cx="4805210" cy="317217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02866" y="4443958"/>
            <a:ext cx="3205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4.5 m anténa, systém „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autotrack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“ –  automatické navádění antény za signálem z družice (Jan Strachota, cca 1985)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508104" y="4156506"/>
            <a:ext cx="23471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Martin Setvák (vlevo) a Štěpán Kyjovský, 1984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2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B0F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100" dirty="0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MU-prezentace-format-16_9_CZ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_19_9" id="{274CFC56-019A-4B75-B2ED-E1D0966EDFE8}" vid="{55D50E2A-02F5-43C6-84BB-0BF6B202CC38}"/>
    </a:ext>
  </a:extLst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8134</TotalTime>
  <Words>614</Words>
  <Application>Microsoft Office PowerPoint</Application>
  <PresentationFormat>Předvádění na obrazovce (16:9)</PresentationFormat>
  <Paragraphs>82</Paragraphs>
  <Slides>25</Slides>
  <Notes>24</Notes>
  <HiddenSlides>0</HiddenSlides>
  <MMClips>1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Verdana</vt:lpstr>
      <vt:lpstr>Wingdings</vt:lpstr>
      <vt:lpstr>Motiv sady Office</vt:lpstr>
      <vt:lpstr>Vlastní návrh</vt:lpstr>
      <vt:lpstr>1_Vlastní návrh</vt:lpstr>
      <vt:lpstr>1_CHMU-prezentace-format-16_9_CZ</vt:lpstr>
      <vt:lpstr>Image</vt:lpstr>
      <vt:lpstr>Meteorologické družice:  3. Historie využití družic v ČHMÚ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841</cp:revision>
  <dcterms:created xsi:type="dcterms:W3CDTF">2014-08-30T11:37:27Z</dcterms:created>
  <dcterms:modified xsi:type="dcterms:W3CDTF">2021-12-06T18:54:11Z</dcterms:modified>
</cp:coreProperties>
</file>