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4" r:id="rId1"/>
  </p:sldMasterIdLst>
  <p:notesMasterIdLst>
    <p:notesMasterId r:id="rId75"/>
  </p:notesMasterIdLst>
  <p:handoutMasterIdLst>
    <p:handoutMasterId r:id="rId76"/>
  </p:handoutMasterIdLst>
  <p:sldIdLst>
    <p:sldId id="526" r:id="rId2"/>
    <p:sldId id="527" r:id="rId3"/>
    <p:sldId id="528" r:id="rId4"/>
    <p:sldId id="529" r:id="rId5"/>
    <p:sldId id="530" r:id="rId6"/>
    <p:sldId id="531" r:id="rId7"/>
    <p:sldId id="532" r:id="rId8"/>
    <p:sldId id="533" r:id="rId9"/>
    <p:sldId id="534" r:id="rId10"/>
    <p:sldId id="535" r:id="rId11"/>
    <p:sldId id="536" r:id="rId12"/>
    <p:sldId id="537" r:id="rId13"/>
    <p:sldId id="538" r:id="rId14"/>
    <p:sldId id="539" r:id="rId15"/>
    <p:sldId id="540" r:id="rId16"/>
    <p:sldId id="541" r:id="rId17"/>
    <p:sldId id="542" r:id="rId18"/>
    <p:sldId id="543" r:id="rId19"/>
    <p:sldId id="544" r:id="rId20"/>
    <p:sldId id="545" r:id="rId21"/>
    <p:sldId id="546" r:id="rId22"/>
    <p:sldId id="547" r:id="rId23"/>
    <p:sldId id="548" r:id="rId24"/>
    <p:sldId id="549" r:id="rId25"/>
    <p:sldId id="550" r:id="rId26"/>
    <p:sldId id="551" r:id="rId27"/>
    <p:sldId id="552" r:id="rId28"/>
    <p:sldId id="553" r:id="rId29"/>
    <p:sldId id="554" r:id="rId30"/>
    <p:sldId id="555" r:id="rId31"/>
    <p:sldId id="556" r:id="rId32"/>
    <p:sldId id="557" r:id="rId33"/>
    <p:sldId id="558" r:id="rId34"/>
    <p:sldId id="559" r:id="rId35"/>
    <p:sldId id="560" r:id="rId36"/>
    <p:sldId id="561" r:id="rId37"/>
    <p:sldId id="570" r:id="rId38"/>
    <p:sldId id="562" r:id="rId39"/>
    <p:sldId id="564" r:id="rId40"/>
    <p:sldId id="565" r:id="rId41"/>
    <p:sldId id="566" r:id="rId42"/>
    <p:sldId id="568" r:id="rId43"/>
    <p:sldId id="520" r:id="rId44"/>
    <p:sldId id="590" r:id="rId45"/>
    <p:sldId id="591" r:id="rId46"/>
    <p:sldId id="592" r:id="rId47"/>
    <p:sldId id="593" r:id="rId48"/>
    <p:sldId id="594" r:id="rId49"/>
    <p:sldId id="595" r:id="rId50"/>
    <p:sldId id="596" r:id="rId51"/>
    <p:sldId id="597" r:id="rId52"/>
    <p:sldId id="598" r:id="rId53"/>
    <p:sldId id="599" r:id="rId54"/>
    <p:sldId id="600" r:id="rId55"/>
    <p:sldId id="601" r:id="rId56"/>
    <p:sldId id="602" r:id="rId57"/>
    <p:sldId id="603" r:id="rId58"/>
    <p:sldId id="604" r:id="rId59"/>
    <p:sldId id="605" r:id="rId60"/>
    <p:sldId id="606" r:id="rId61"/>
    <p:sldId id="607" r:id="rId62"/>
    <p:sldId id="608" r:id="rId63"/>
    <p:sldId id="609" r:id="rId64"/>
    <p:sldId id="583" r:id="rId65"/>
    <p:sldId id="612" r:id="rId66"/>
    <p:sldId id="585" r:id="rId67"/>
    <p:sldId id="586" r:id="rId68"/>
    <p:sldId id="611" r:id="rId69"/>
    <p:sldId id="610" r:id="rId70"/>
    <p:sldId id="588" r:id="rId71"/>
    <p:sldId id="492" r:id="rId72"/>
    <p:sldId id="491" r:id="rId73"/>
    <p:sldId id="589" r:id="rId7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C901"/>
    <a:srgbClr val="FFFFCC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94552" autoAdjust="0"/>
  </p:normalViewPr>
  <p:slideViewPr>
    <p:cSldViewPr>
      <p:cViewPr varScale="1">
        <p:scale>
          <a:sx n="159" d="100"/>
          <a:sy n="159" d="100"/>
        </p:scale>
        <p:origin x="156" y="3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384"/>
    </p:cViewPr>
  </p:sorterViewPr>
  <p:notesViewPr>
    <p:cSldViewPr>
      <p:cViewPr varScale="1">
        <p:scale>
          <a:sx n="94" d="100"/>
          <a:sy n="94" d="100"/>
        </p:scale>
        <p:origin x="-271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E8AF7-705C-44C7-ABDC-9AFD6CAEE65D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67E6C7-78D8-4DE7-9C9A-F639203B2A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4744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1C6A4-0170-4FE5-A272-4D852668A850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671AB-DF70-43FA-8A49-15AFFEF1EE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8745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68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29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36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47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302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00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09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8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853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084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176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5310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3443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455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978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51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33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207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06" y="142859"/>
            <a:ext cx="7772400" cy="642942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FF0000"/>
                </a:solidFill>
                <a:effectLst/>
                <a:latin typeface="Arial Black" pitchFamily="34" charset="0"/>
                <a:cs typeface="Arial" pitchFamily="34" charset="0"/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3" hasCustomPrompt="1"/>
          </p:nvPr>
        </p:nvSpPr>
        <p:spPr>
          <a:xfrm>
            <a:off x="1000100" y="1142990"/>
            <a:ext cx="6000792" cy="2928957"/>
          </a:xfrm>
          <a:prstGeom prst="rect">
            <a:avLst/>
          </a:prstGeom>
        </p:spPr>
        <p:txBody>
          <a:bodyPr/>
          <a:lstStyle>
            <a:lvl1pPr>
              <a:buNone/>
              <a:defRPr sz="140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cs-CZ" dirty="0" smtClean="0"/>
              <a:t>Vložení normálního textu …</a:t>
            </a:r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Úvodní snímek">
    <p:bg>
      <p:bgPr>
        <a:solidFill>
          <a:srgbClr val="023E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176141" y="2342649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57175" indent="0" algn="ctr">
              <a:buNone/>
              <a:defRPr sz="1100"/>
            </a:lvl2pPr>
            <a:lvl3pPr marL="514350" indent="0" algn="ctr">
              <a:buNone/>
              <a:defRPr sz="1000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cs-CZ" dirty="0" smtClean="0"/>
              <a:t>Jméno</a:t>
            </a:r>
            <a:endParaRPr lang="cs-CZ" dirty="0"/>
          </a:p>
        </p:txBody>
      </p:sp>
      <p:sp>
        <p:nvSpPr>
          <p:cNvPr id="11" name="Nadpis 10"/>
          <p:cNvSpPr>
            <a:spLocks noGrp="1"/>
          </p:cNvSpPr>
          <p:nvPr>
            <p:ph type="title" hasCustomPrompt="1"/>
          </p:nvPr>
        </p:nvSpPr>
        <p:spPr>
          <a:xfrm>
            <a:off x="1176142" y="1250129"/>
            <a:ext cx="6858000" cy="99417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1" spc="127" baseline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Název prezentace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12" y="4807122"/>
            <a:ext cx="672563" cy="7804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88" y="4629150"/>
            <a:ext cx="736773" cy="27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03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-32" y="5000642"/>
            <a:ext cx="2895600" cy="1428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938994" y="5000642"/>
            <a:ext cx="2133600" cy="1126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518F328-ECE4-4774-91BA-A1AFBD7EEA5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700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tvak.cz/" TargetMode="External"/><Relationship Id="rId2" Type="http://schemas.openxmlformats.org/officeDocument/2006/relationships/hyperlink" Target="mailto:martin.setvak@chmi.cz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wg.eumetsat.int/color-enhancements/" TargetMode="External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wg.eumetsat.int/sandwich-product-blending-the-hrv-and-ir10-8-bt-imagery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mp.org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magemagick.org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wg.eumetsat.int/parallax-corrections/" TargetMode="External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ichaela.Seidlova@chmi.cz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ichaela.Seidlova@chmi.cz" TargetMode="Externa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8.png"/><Relationship Id="rId5" Type="http://schemas.openxmlformats.org/officeDocument/2006/relationships/image" Target="../media/image116.png"/><Relationship Id="rId4" Type="http://schemas.openxmlformats.org/officeDocument/2006/relationships/notesSlide" Target="../notesSlides/notesSlide6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orldview.earthdata.nasa.gov/?v=-94.36166516951323,1.0138399727432876,-16.613387395533543,54.329343629845994&amp;l=Coastlines_15m,Reference_Features_15m(hidden),Graticule_15m(hidden),OrbitTracks_NOAA-21_Ascending(hidden),OrbitTracks_NOAA-20_Ascending,OrbitTracks_Suomi_NPP_Ascending(hidden),OrbitTracks_Aqua_Ascending(hidden),OrbitTracks_Terra_Descending(hidden),VIIRS_NOAA21_Brightness_Temp_BandI5_Day(hidden),VIIRS_NOAA20_Brightness_Temp_BandI5_Day(hidden),VIIRS_SNPP_Brightness_Temp_BandI5_Day(hidden),MODIS_Aqua_Brightness_Temp_Band31_Day(hidden),MODIS_Terra_Brightness_Temp_Band31_Day(hidden),MODIS_Combined_MAIAC_L2G_AerosolOpticalDepth(hidden),VIIRS_SNPP_AOT_Dark_Target_Land_Ocean(hidden),VIIRS_SNPP_AOT_Deep_Blue_Best_Estimate(hidden),VIIRS_NOAA21_CorrectedReflectance_TrueColor(hidden),VIIRS_NOAA20_CorrectedReflectance_TrueColor,VIIRS_SNPP_CorrectedReflectance_TrueColor(hidden),MODIS_Aqua_CorrectedReflectance_TrueColor(hidden),MODIS_Terra_CorrectedReflectance_TrueColor(hidden)&amp;lg=false&amp;t=2025-06-20-T13:39:58Z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60216" y="2499742"/>
            <a:ext cx="5417841" cy="1368152"/>
          </a:xfrm>
        </p:spPr>
        <p:txBody>
          <a:bodyPr>
            <a:normAutofit/>
          </a:bodyPr>
          <a:lstStyle/>
          <a:p>
            <a:r>
              <a:rPr lang="cs-CZ" i="0" dirty="0" smtClean="0"/>
              <a:t>RNDr. Martin Setvák, CSc.</a:t>
            </a:r>
            <a:endParaRPr lang="en-US" i="0" dirty="0" smtClean="0"/>
          </a:p>
          <a:p>
            <a:endParaRPr lang="cs-CZ" sz="1200" dirty="0" smtClean="0"/>
          </a:p>
          <a:p>
            <a:r>
              <a:rPr lang="cs-CZ" sz="1200" i="0" dirty="0" smtClean="0"/>
              <a:t>družicové oddělení ČHMÚ	</a:t>
            </a:r>
            <a:r>
              <a:rPr lang="cs-CZ" sz="1200" i="0" dirty="0"/>
              <a:t>	 </a:t>
            </a:r>
            <a:r>
              <a:rPr lang="cs-CZ" sz="1200" i="0" dirty="0" smtClean="0"/>
              <a:t>     </a:t>
            </a:r>
          </a:p>
          <a:p>
            <a:r>
              <a:rPr lang="cs-CZ" sz="1000" i="0" dirty="0" smtClean="0"/>
              <a:t>E-mail:  </a:t>
            </a:r>
            <a:r>
              <a:rPr lang="en-US" sz="1000" dirty="0" smtClean="0">
                <a:hlinkClick r:id="rId2"/>
              </a:rPr>
              <a:t>martin.setvak@chmi.cz</a:t>
            </a:r>
            <a:r>
              <a:rPr lang="en-US" sz="1000" dirty="0" smtClean="0"/>
              <a:t>  </a:t>
            </a:r>
            <a:endParaRPr lang="cs-CZ" sz="1000" dirty="0" smtClean="0"/>
          </a:p>
          <a:p>
            <a:r>
              <a:rPr lang="cs-CZ" sz="1000" i="0" dirty="0"/>
              <a:t>osobní </a:t>
            </a:r>
            <a:r>
              <a:rPr lang="cs-CZ" sz="1000" i="0" dirty="0" smtClean="0"/>
              <a:t>stránky:  </a:t>
            </a:r>
            <a:r>
              <a:rPr lang="cs-CZ" sz="1000" i="0" dirty="0" smtClean="0">
                <a:hlinkClick r:id="rId3"/>
              </a:rPr>
              <a:t>www.setvak.cz</a:t>
            </a:r>
            <a:r>
              <a:rPr lang="en-US" sz="1000" i="0" dirty="0" smtClean="0"/>
              <a:t> </a:t>
            </a:r>
            <a:r>
              <a:rPr lang="cs-CZ" sz="1000" i="0" dirty="0" smtClean="0"/>
              <a:t> </a:t>
            </a:r>
            <a:endParaRPr lang="en-US" sz="1000" i="0" dirty="0"/>
          </a:p>
          <a:p>
            <a:endParaRPr lang="en-US" sz="1000" dirty="0" smtClean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2976" y="699542"/>
            <a:ext cx="7327856" cy="994172"/>
          </a:xfrm>
        </p:spPr>
        <p:txBody>
          <a:bodyPr/>
          <a:lstStyle/>
          <a:p>
            <a:pPr algn="l"/>
            <a:r>
              <a:rPr lang="cs-CZ" sz="2400" b="0" dirty="0" smtClean="0">
                <a:latin typeface="Arial Black" panose="020B0A04020102020204" pitchFamily="34" charset="0"/>
              </a:rPr>
              <a:t>Meteorologické družice:</a:t>
            </a:r>
            <a:br>
              <a:rPr lang="cs-CZ" sz="2400" b="0" dirty="0" smtClean="0">
                <a:latin typeface="Arial Black" panose="020B0A04020102020204" pitchFamily="34" charset="0"/>
              </a:rPr>
            </a:br>
            <a:r>
              <a:rPr lang="cs-CZ" sz="1000" b="0" dirty="0">
                <a:latin typeface="Arial Black" panose="020B0A04020102020204" pitchFamily="34" charset="0"/>
              </a:rPr>
              <a:t/>
            </a:r>
            <a:br>
              <a:rPr lang="cs-CZ" sz="1000" b="0" dirty="0">
                <a:latin typeface="Arial Black" panose="020B0A04020102020204" pitchFamily="34" charset="0"/>
              </a:rPr>
            </a:br>
            <a:r>
              <a:rPr lang="en-US" sz="1800" b="0" dirty="0" smtClean="0">
                <a:latin typeface="Arial Black" panose="020B0A04020102020204" pitchFamily="34" charset="0"/>
              </a:rPr>
              <a:t>4</a:t>
            </a:r>
            <a:r>
              <a:rPr lang="cs-CZ" sz="1800" b="0" dirty="0" smtClean="0">
                <a:latin typeface="Arial Black" panose="020B0A04020102020204" pitchFamily="34" charset="0"/>
              </a:rPr>
              <a:t>. Základy zpracování a zobrazení družicových dat</a:t>
            </a:r>
            <a:endParaRPr lang="cs-CZ" sz="2400" b="0" dirty="0">
              <a:latin typeface="Arial Black" panose="020B0A040201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758703" y="4747959"/>
            <a:ext cx="100700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solidFill>
                  <a:srgbClr val="E7E6E6">
                    <a:lumMod val="50000"/>
                  </a:srgbClr>
                </a:solidFill>
              </a:rPr>
              <a:t>verze:   26. 12. 202</a:t>
            </a:r>
            <a:r>
              <a:rPr lang="en-US" sz="700" dirty="0" smtClean="0">
                <a:solidFill>
                  <a:srgbClr val="E7E6E6">
                    <a:lumMod val="50000"/>
                  </a:srgbClr>
                </a:solidFill>
              </a:rPr>
              <a:t>5</a:t>
            </a:r>
            <a:endParaRPr lang="en-US" sz="700" dirty="0">
              <a:solidFill>
                <a:srgbClr val="E7E6E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9" descr="20060625-1345_IR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" y="785829"/>
            <a:ext cx="9137650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820880" y="4357700"/>
            <a:ext cx="518001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původní družicová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projekce</a:t>
            </a: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8358241" y="4497403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980000" y="4752000"/>
            <a:ext cx="4357718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družicová projekce, výřez (</a:t>
            </a:r>
            <a:r>
              <a:rPr lang="en-US" sz="9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crop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pic>
        <p:nvPicPr>
          <p:cNvPr id="6" name="Picture 8" descr="20060625-1345_IR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432000"/>
            <a:ext cx="576169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500061" y="3571882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Picture 8" descr="msge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432000"/>
            <a:ext cx="575915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980000" y="4752000"/>
            <a:ext cx="514351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polární stereografická projekce, formát Evropa</a:t>
            </a: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500061" y="3571882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Picture 9" descr="msg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432000"/>
            <a:ext cx="576169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500061" y="3571882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85918" y="4752000"/>
            <a:ext cx="514351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polární stereografická projekce,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formát střední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Evropa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Picture 9" descr="msgc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000" y="432000"/>
            <a:ext cx="575915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500061" y="3571882"/>
            <a:ext cx="500039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785943" y="4752000"/>
            <a:ext cx="514351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MSG</a:t>
            </a:r>
            <a:r>
              <a:rPr lang="en-US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-1  2006-06-25  13:45 UTC  IR10.8 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- 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gnomonická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projekce,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formát Česká republika</a:t>
            </a:r>
            <a:endParaRPr lang="cs-CZ" sz="9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ch4enh1-clb-kor-small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5612099" y="468000"/>
            <a:ext cx="2388925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ch4clb-kor-small"/>
          <p:cNvPicPr>
            <a:picLocks noChangeAspect="1" noChangeArrowheads="1"/>
          </p:cNvPicPr>
          <p:nvPr/>
        </p:nvPicPr>
        <p:blipFill>
          <a:blip r:embed="rId4" cstate="print">
            <a:lum contrast="-30000"/>
          </a:blip>
          <a:srcRect/>
          <a:stretch>
            <a:fillRect/>
          </a:stretch>
        </p:blipFill>
        <p:spPr bwMode="auto">
          <a:xfrm>
            <a:off x="428596" y="468000"/>
            <a:ext cx="2388925" cy="43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histo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857238"/>
            <a:ext cx="21717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3" descr="histo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3460763"/>
            <a:ext cx="2171700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628122" y="2370169"/>
            <a:ext cx="1043876" cy="230832"/>
          </a:xfrm>
          <a:prstGeom prst="rect">
            <a:avLst/>
          </a:prstGeom>
          <a:solidFill>
            <a:srgbClr val="8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900" dirty="0"/>
              <a:t>úprava kontrastu</a:t>
            </a: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3886180" y="2798797"/>
            <a:ext cx="642942" cy="42862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Zobrazení – zvýraznění obrazových dat (snímků)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253243" y="500048"/>
            <a:ext cx="18902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/>
              <a:t>Histogramy rozložení stupňů šedi</a:t>
            </a:r>
            <a:endParaRPr lang="cs-CZ" sz="9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572000" y="1840852"/>
            <a:ext cx="59503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/>
              <a:t>původní</a:t>
            </a:r>
            <a:endParaRPr lang="cs-CZ" sz="9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4627225" y="4429138"/>
            <a:ext cx="6591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smtClean="0"/>
              <a:t>upravený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Barevné zvýraznění tepelných snímků (IR kanály)  –  </a:t>
            </a:r>
            <a:r>
              <a:rPr lang="cs-CZ" sz="1100" dirty="0" smtClean="0">
                <a:solidFill>
                  <a:srgbClr val="FF3300"/>
                </a:solidFill>
                <a:latin typeface="+mj-lt"/>
              </a:rPr>
              <a:t>konvence EUMETSAT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Obrázek 9" descr="grayscale_256x40.png"/>
          <p:cNvPicPr preferRelativeResize="0"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186" y="3580770"/>
            <a:ext cx="2700000" cy="1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Skupina 12"/>
          <p:cNvGrpSpPr>
            <a:grpSpLocks/>
          </p:cNvGrpSpPr>
          <p:nvPr/>
        </p:nvGrpSpPr>
        <p:grpSpPr bwMode="auto">
          <a:xfrm>
            <a:off x="5481024" y="3580770"/>
            <a:ext cx="2700000" cy="180000"/>
            <a:chOff x="4972528" y="5220000"/>
            <a:chExt cx="3600000" cy="540000"/>
          </a:xfrm>
        </p:grpSpPr>
        <p:pic>
          <p:nvPicPr>
            <p:cNvPr id="7" name="Obrázek 10" descr="BT_bluered_256x40.png"/>
            <p:cNvPicPr preferRelativeResize="0">
              <a:picLocks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72528" y="5220000"/>
              <a:ext cx="90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Obrázek 11" descr="grayscale_256x40.png"/>
            <p:cNvPicPr preferRelativeResize="0">
              <a:picLocks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72528" y="5220000"/>
              <a:ext cx="2700000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6" descr="O:\!!! support files\CZ borders and BT- BTD color scales\BT-BTD_source-files\BT_bluered-scal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6776" y="4043712"/>
            <a:ext cx="2520000" cy="17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Přímá spojovací čára 15"/>
          <p:cNvCxnSpPr>
            <a:cxnSpLocks noChangeShapeType="1"/>
          </p:cNvCxnSpPr>
          <p:nvPr/>
        </p:nvCxnSpPr>
        <p:spPr bwMode="auto">
          <a:xfrm rot="10800000" flipV="1">
            <a:off x="6417424" y="3795084"/>
            <a:ext cx="1063865" cy="214314"/>
          </a:xfrm>
          <a:prstGeom prst="line">
            <a:avLst/>
          </a:prstGeom>
          <a:noFill/>
          <a:ln w="12700" algn="ctr">
            <a:solidFill>
              <a:srgbClr val="FFFFCC"/>
            </a:solidFill>
            <a:prstDash val="sysDash"/>
            <a:round/>
            <a:headEnd/>
            <a:tailEnd/>
          </a:ln>
        </p:spPr>
      </p:cxnSp>
      <p:cxnSp>
        <p:nvCxnSpPr>
          <p:cNvPr id="11" name="Přímá spojovací čára 23"/>
          <p:cNvCxnSpPr>
            <a:cxnSpLocks noChangeShapeType="1"/>
          </p:cNvCxnSpPr>
          <p:nvPr/>
        </p:nvCxnSpPr>
        <p:spPr bwMode="auto">
          <a:xfrm rot="5400000">
            <a:off x="7909917" y="3795085"/>
            <a:ext cx="214315" cy="214315"/>
          </a:xfrm>
          <a:prstGeom prst="line">
            <a:avLst/>
          </a:prstGeom>
          <a:noFill/>
          <a:ln w="12700" algn="ctr">
            <a:solidFill>
              <a:srgbClr val="FFFFCC"/>
            </a:solidFill>
            <a:prstDash val="sysDash"/>
            <a:round/>
            <a:headEnd/>
            <a:tailEnd/>
          </a:ln>
        </p:spPr>
      </p:cxnSp>
      <p:pic>
        <p:nvPicPr>
          <p:cNvPr id="12" name="Picture 2" descr="O:\20060625 CZ !!!\MSG1_1100-1730-2300utc\oper-imgs\img-msgcz-BT\msgcz.BT.20060625.1345.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500048"/>
            <a:ext cx="3935520" cy="2952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3" descr="O:\20060625 CZ !!!\MSG1_1100-1730-2300utc\oper-imgs\img-msgcz-ir\msgcz.ir.20060625.1345.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4000" y="500048"/>
            <a:ext cx="3935519" cy="2952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4357713" y="1857370"/>
            <a:ext cx="357163" cy="2889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0" name="TextovéPole 13"/>
          <p:cNvSpPr txBox="1">
            <a:spLocks noChangeArrowheads="1"/>
          </p:cNvSpPr>
          <p:nvPr/>
        </p:nvSpPr>
        <p:spPr bwMode="auto">
          <a:xfrm>
            <a:off x="428596" y="4303768"/>
            <a:ext cx="807249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cs-CZ" sz="1000" dirty="0"/>
              <a:t>Zvýraznění určitého teplotního intervalu barevnou škálou (</a:t>
            </a:r>
            <a:r>
              <a:rPr lang="cs-CZ" sz="1000" dirty="0" err="1"/>
              <a:t>angl</a:t>
            </a:r>
            <a:r>
              <a:rPr lang="cs-CZ" sz="1000" dirty="0"/>
              <a:t>.</a:t>
            </a:r>
            <a:r>
              <a:rPr lang="en-US" sz="1000" dirty="0"/>
              <a:t> </a:t>
            </a:r>
            <a:r>
              <a:rPr lang="en-US" sz="1000" i="1" dirty="0"/>
              <a:t>color enhancement</a:t>
            </a:r>
            <a:r>
              <a:rPr lang="en-US" sz="1000" dirty="0"/>
              <a:t>)</a:t>
            </a:r>
            <a:r>
              <a:rPr lang="cs-CZ" sz="1000" dirty="0"/>
              <a:t>. Tato konkrétní škála </a:t>
            </a:r>
            <a:r>
              <a:rPr lang="en-US" sz="1000" dirty="0"/>
              <a:t>(BT 240-200K) </a:t>
            </a:r>
            <a:r>
              <a:rPr lang="cs-CZ" sz="1000" dirty="0"/>
              <a:t>je vhodná pro typické poměry v mírných zeměpisných šířkách (střední Evropa); pro jiné geografické oblasti je nutná její modifikace, především v závislosti na typické výšce tropopauzy. 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Definice škály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příklady a další informace </a:t>
            </a:r>
            <a:r>
              <a:rPr lang="cs-CZ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např. zde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CWG website</a:t>
            </a:r>
            <a:r>
              <a:rPr lang="cs-CZ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N:\TEMP\America.ir107.20110523.0100.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" y="404813"/>
            <a:ext cx="5998931" cy="450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3" descr="N:\TEMP\geir404_201105230103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00" y="792000"/>
            <a:ext cx="4080615" cy="3060000"/>
          </a:xfrm>
          <a:prstGeom prst="rect">
            <a:avLst/>
          </a:prstGeom>
          <a:noFill/>
          <a:ln w="127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Barevné zvýraznění tepelných snímků (IR kanály)  –  </a:t>
            </a:r>
            <a:r>
              <a:rPr lang="cs-CZ" sz="1100" dirty="0" smtClean="0">
                <a:solidFill>
                  <a:srgbClr val="FF3300"/>
                </a:solidFill>
                <a:latin typeface="+mj-lt"/>
              </a:rPr>
              <a:t>konvence EUMETSAT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143768" y="3897165"/>
            <a:ext cx="1794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Starší barevné schéma USA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N:\TEMP\America.ir107.20110529.1800.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" y="404813"/>
            <a:ext cx="5998931" cy="450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3" descr="N:\TEMP\geir404_201105291815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994" y="791999"/>
            <a:ext cx="4080613" cy="3060000"/>
          </a:xfrm>
          <a:prstGeom prst="rect">
            <a:avLst/>
          </a:prstGeom>
          <a:noFill/>
          <a:ln w="12700"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Barevné zvýraznění tepelných snímků (IR kanály)  –  </a:t>
            </a:r>
            <a:r>
              <a:rPr lang="cs-CZ" sz="1100" dirty="0" smtClean="0">
                <a:solidFill>
                  <a:srgbClr val="FF3300"/>
                </a:solidFill>
                <a:latin typeface="+mj-lt"/>
              </a:rPr>
              <a:t>konvence EUMETSAT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143768" y="3897165"/>
            <a:ext cx="17940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Starší barevné schéma USA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ch2raw-kor-small"/>
          <p:cNvPicPr>
            <a:picLocks noChangeAspect="1" noChangeArrowheads="1"/>
          </p:cNvPicPr>
          <p:nvPr/>
        </p:nvPicPr>
        <p:blipFill>
          <a:blip r:embed="rId3" cstate="print">
            <a:lum bright="-8000" contrast="10000"/>
          </a:blip>
          <a:srcRect/>
          <a:stretch>
            <a:fillRect/>
          </a:stretch>
        </p:blipFill>
        <p:spPr bwMode="auto">
          <a:xfrm>
            <a:off x="622520" y="396000"/>
            <a:ext cx="2449282" cy="450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5" name="Picture 9" descr="ch2alb-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96000"/>
            <a:ext cx="2449283" cy="450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3886202" y="3000378"/>
            <a:ext cx="971550" cy="0"/>
          </a:xfrm>
          <a:prstGeom prst="line">
            <a:avLst/>
          </a:prstGeom>
          <a:noFill/>
          <a:ln w="104775">
            <a:solidFill>
              <a:srgbClr val="666699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286116" y="1687513"/>
            <a:ext cx="2143140" cy="7848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Přepočet nasvícení snímku tak, jako by Slunce bylo na celém území snímku ve stejné výšce nad obzorem, nebo přepočtení snímku na „albedo“ daného kanálu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Korekce snímků (dat) na výšku Slunce nad obzorem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785918" y="1142990"/>
            <a:ext cx="4322017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projekce družicových dat, </a:t>
            </a:r>
            <a:r>
              <a:rPr lang="cs-CZ" sz="1200" dirty="0" smtClean="0">
                <a:solidFill>
                  <a:schemeClr val="bg1"/>
                </a:solidFill>
              </a:rPr>
              <a:t>jejich korekce a přemapování</a:t>
            </a:r>
            <a:r>
              <a:rPr lang="cs-CZ" sz="1200" dirty="0">
                <a:solidFill>
                  <a:schemeClr val="bg1"/>
                </a:solidFill>
              </a:rPr>
              <a:t/>
            </a:r>
            <a:br>
              <a:rPr lang="cs-CZ" sz="1200" dirty="0">
                <a:solidFill>
                  <a:schemeClr val="bg1"/>
                </a:solidFill>
              </a:rPr>
            </a:br>
            <a:endParaRPr lang="cs-CZ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základní úpravy kontrastu, barevné zvýraznění</a:t>
            </a:r>
          </a:p>
          <a:p>
            <a:pPr marL="365125" indent="-365125">
              <a:buFontTx/>
              <a:buChar char="-"/>
            </a:pPr>
            <a:endParaRPr lang="cs-CZ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RGB kompozitní </a:t>
            </a:r>
            <a:r>
              <a:rPr lang="cs-CZ" sz="1200" dirty="0" smtClean="0">
                <a:solidFill>
                  <a:schemeClr val="bg1"/>
                </a:solidFill>
              </a:rPr>
              <a:t>snímky</a:t>
            </a:r>
          </a:p>
          <a:p>
            <a:pPr marL="365125" indent="-365125">
              <a:buFontTx/>
              <a:buChar char="-"/>
            </a:pPr>
            <a:endParaRPr lang="cs-CZ" sz="1200" dirty="0" smtClean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 smtClean="0">
                <a:solidFill>
                  <a:schemeClr val="bg1"/>
                </a:solidFill>
              </a:rPr>
              <a:t>sendvičové </a:t>
            </a:r>
            <a:r>
              <a:rPr lang="cs-CZ" sz="1200" dirty="0">
                <a:solidFill>
                  <a:schemeClr val="bg1"/>
                </a:solidFill>
              </a:rPr>
              <a:t>produkty</a:t>
            </a:r>
            <a:br>
              <a:rPr lang="cs-CZ" sz="1200" dirty="0">
                <a:solidFill>
                  <a:schemeClr val="bg1"/>
                </a:solidFill>
              </a:rPr>
            </a:br>
            <a:endParaRPr lang="en-US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paralaxa </a:t>
            </a:r>
            <a:r>
              <a:rPr lang="cs-CZ" sz="1200" dirty="0" smtClean="0">
                <a:solidFill>
                  <a:schemeClr val="bg1"/>
                </a:solidFill>
              </a:rPr>
              <a:t>oblačnosti na družicových snímcích</a:t>
            </a:r>
            <a:endParaRPr lang="en-US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endParaRPr lang="en-US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nežádoucí odrazy Slunce uvnitř radiometrů</a:t>
            </a:r>
            <a:br>
              <a:rPr lang="cs-CZ" sz="1200" dirty="0">
                <a:solidFill>
                  <a:schemeClr val="bg1"/>
                </a:solidFill>
              </a:rPr>
            </a:br>
            <a:endParaRPr lang="cs-CZ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zrcadlení Slunce na vodní hladině</a:t>
            </a:r>
          </a:p>
          <a:p>
            <a:pPr marL="365125" indent="-365125">
              <a:buFontTx/>
              <a:buChar char="-"/>
            </a:pPr>
            <a:endParaRPr lang="cs-CZ" sz="1200" dirty="0">
              <a:solidFill>
                <a:schemeClr val="bg1"/>
              </a:solidFill>
            </a:endParaRPr>
          </a:p>
          <a:p>
            <a:pPr marL="365125" indent="-365125">
              <a:buFontTx/>
              <a:buChar char="-"/>
            </a:pPr>
            <a:r>
              <a:rPr lang="cs-CZ" sz="1200" dirty="0">
                <a:solidFill>
                  <a:schemeClr val="bg1"/>
                </a:solidFill>
              </a:rPr>
              <a:t>hlavičkový čas </a:t>
            </a:r>
            <a:r>
              <a:rPr lang="cs-CZ" sz="1200" dirty="0" smtClean="0">
                <a:solidFill>
                  <a:schemeClr val="bg1"/>
                </a:solidFill>
              </a:rPr>
              <a:t>snímků</a:t>
            </a:r>
            <a:r>
              <a:rPr lang="en-US" sz="1200" dirty="0" smtClean="0">
                <a:solidFill>
                  <a:schemeClr val="bg1"/>
                </a:solidFill>
              </a:rPr>
              <a:t>, resp. </a:t>
            </a:r>
            <a:r>
              <a:rPr lang="cs-CZ" sz="1200" dirty="0" smtClean="0">
                <a:solidFill>
                  <a:schemeClr val="bg1"/>
                </a:solidFill>
              </a:rPr>
              <a:t>měření</a:t>
            </a:r>
            <a:endParaRPr lang="cs-CZ" sz="1200" dirty="0">
              <a:solidFill>
                <a:schemeClr val="bg1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282" y="142858"/>
            <a:ext cx="82495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dirty="0" smtClean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Základy zpracování a zobrazení družicových dat, resp. snímků, potenciální problémy a artefakty, na které si dát při interpretaci pozor</a:t>
            </a:r>
            <a:endParaRPr lang="cs-CZ" sz="1200" dirty="0">
              <a:solidFill>
                <a:srgbClr val="FF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ch1raw-kor-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" y="396000"/>
            <a:ext cx="2349993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0" descr="ch2raw-kor-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8000" y="396000"/>
            <a:ext cx="2349993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1" descr="ch4enh1-clb-kor-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8000" y="396000"/>
            <a:ext cx="2349040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785786" y="4714890"/>
            <a:ext cx="9096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rgbClr val="969696"/>
                </a:solidFill>
              </a:rPr>
              <a:t>AVHRR ch1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428992" y="4714890"/>
            <a:ext cx="9096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>
                <a:solidFill>
                  <a:srgbClr val="969696"/>
                </a:solidFill>
              </a:rPr>
              <a:t>AVHRR ch2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072198" y="4714890"/>
            <a:ext cx="909638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rgbClr val="969696"/>
                </a:solidFill>
              </a:rPr>
              <a:t>AVHRR ch4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RGB kompozitní snímky  (RGB syntéza tří a více spektrálních kanálů)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1" descr="RGB-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" y="396000"/>
            <a:ext cx="2357161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2" descr="RGB-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995" y="395999"/>
            <a:ext cx="2357161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3" descr="RGB-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87995" y="395999"/>
            <a:ext cx="2357161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785786" y="4714890"/>
            <a:ext cx="139974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rgbClr val="969696"/>
                </a:solidFill>
              </a:rPr>
              <a:t>AVHRR </a:t>
            </a:r>
            <a:r>
              <a:rPr lang="cs-CZ" altLang="en-US" sz="900" b="1" dirty="0" smtClean="0">
                <a:solidFill>
                  <a:srgbClr val="969696"/>
                </a:solidFill>
              </a:rPr>
              <a:t>ch1  </a:t>
            </a:r>
            <a:r>
              <a:rPr lang="en-US" altLang="en-US" sz="900" b="1" dirty="0" smtClean="0">
                <a:solidFill>
                  <a:srgbClr val="969696"/>
                </a:solidFill>
              </a:rPr>
              <a:t>&gt;&gt;&gt;</a:t>
            </a:r>
            <a:r>
              <a:rPr lang="cs-CZ" altLang="en-US" sz="900" b="1" dirty="0" smtClean="0">
                <a:solidFill>
                  <a:srgbClr val="969696"/>
                </a:solidFill>
              </a:rPr>
              <a:t> </a:t>
            </a:r>
            <a:r>
              <a:rPr lang="en-US" altLang="en-US" sz="900" b="1" dirty="0" smtClean="0">
                <a:solidFill>
                  <a:srgbClr val="969696"/>
                </a:solidFill>
              </a:rPr>
              <a:t> </a:t>
            </a:r>
            <a:r>
              <a:rPr lang="en-US" altLang="en-US" sz="900" b="1" dirty="0">
                <a:solidFill>
                  <a:srgbClr val="FF0000"/>
                </a:solidFill>
              </a:rPr>
              <a:t>R</a:t>
            </a:r>
            <a:r>
              <a:rPr lang="en-US" altLang="en-US" sz="900" b="1" dirty="0">
                <a:solidFill>
                  <a:srgbClr val="969696"/>
                </a:solidFill>
              </a:rPr>
              <a:t>ED</a:t>
            </a:r>
            <a:endParaRPr lang="cs-CZ" altLang="en-US" sz="900" b="1" dirty="0">
              <a:solidFill>
                <a:srgbClr val="969696"/>
              </a:solidFill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3428992" y="4714890"/>
            <a:ext cx="156645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rgbClr val="969696"/>
                </a:solidFill>
              </a:rPr>
              <a:t>AVHRR </a:t>
            </a:r>
            <a:r>
              <a:rPr lang="cs-CZ" altLang="en-US" sz="900" b="1" dirty="0" smtClean="0">
                <a:solidFill>
                  <a:srgbClr val="969696"/>
                </a:solidFill>
              </a:rPr>
              <a:t>ch2 </a:t>
            </a:r>
            <a:r>
              <a:rPr lang="en-US" altLang="en-US" sz="900" b="1" dirty="0" smtClean="0">
                <a:solidFill>
                  <a:srgbClr val="969696"/>
                </a:solidFill>
              </a:rPr>
              <a:t> &gt;&gt;&gt;</a:t>
            </a:r>
            <a:r>
              <a:rPr lang="cs-CZ" altLang="en-US" sz="900" b="1" dirty="0" smtClean="0">
                <a:solidFill>
                  <a:srgbClr val="969696"/>
                </a:solidFill>
              </a:rPr>
              <a:t> </a:t>
            </a:r>
            <a:r>
              <a:rPr lang="en-US" altLang="en-US" sz="900" b="1" dirty="0" smtClean="0">
                <a:solidFill>
                  <a:srgbClr val="969696"/>
                </a:solidFill>
              </a:rPr>
              <a:t> </a:t>
            </a:r>
            <a:r>
              <a:rPr lang="en-US" altLang="en-US" sz="900" b="1" dirty="0">
                <a:solidFill>
                  <a:srgbClr val="66FF33"/>
                </a:solidFill>
              </a:rPr>
              <a:t>G</a:t>
            </a:r>
            <a:r>
              <a:rPr lang="en-US" altLang="en-US" sz="900" b="1" dirty="0">
                <a:solidFill>
                  <a:srgbClr val="969696"/>
                </a:solidFill>
              </a:rPr>
              <a:t>REEN</a:t>
            </a:r>
            <a:endParaRPr lang="cs-CZ" altLang="en-US" sz="900" b="1" dirty="0">
              <a:solidFill>
                <a:srgbClr val="969696"/>
              </a:solidFill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072198" y="4714890"/>
            <a:ext cx="1470274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900" b="1" dirty="0">
                <a:solidFill>
                  <a:srgbClr val="969696"/>
                </a:solidFill>
              </a:rPr>
              <a:t>AVHRR </a:t>
            </a:r>
            <a:r>
              <a:rPr lang="cs-CZ" altLang="en-US" sz="900" b="1" dirty="0" smtClean="0">
                <a:solidFill>
                  <a:srgbClr val="969696"/>
                </a:solidFill>
              </a:rPr>
              <a:t>ch4 </a:t>
            </a:r>
            <a:r>
              <a:rPr lang="en-US" altLang="en-US" sz="900" b="1" dirty="0" smtClean="0">
                <a:solidFill>
                  <a:srgbClr val="969696"/>
                </a:solidFill>
              </a:rPr>
              <a:t> &gt;&gt;&gt;</a:t>
            </a:r>
            <a:r>
              <a:rPr lang="cs-CZ" altLang="en-US" sz="900" b="1" dirty="0" smtClean="0">
                <a:solidFill>
                  <a:srgbClr val="969696"/>
                </a:solidFill>
              </a:rPr>
              <a:t> </a:t>
            </a:r>
            <a:r>
              <a:rPr lang="en-US" altLang="en-US" sz="900" b="1" dirty="0" smtClean="0">
                <a:solidFill>
                  <a:srgbClr val="969696"/>
                </a:solidFill>
              </a:rPr>
              <a:t> </a:t>
            </a:r>
            <a:r>
              <a:rPr lang="en-US" altLang="en-US" sz="900" b="1" dirty="0">
                <a:solidFill>
                  <a:srgbClr val="00FFFF"/>
                </a:solidFill>
              </a:rPr>
              <a:t>B</a:t>
            </a:r>
            <a:r>
              <a:rPr lang="en-US" altLang="en-US" sz="900" b="1" dirty="0">
                <a:solidFill>
                  <a:srgbClr val="969696"/>
                </a:solidFill>
              </a:rPr>
              <a:t>LUE</a:t>
            </a:r>
            <a:endParaRPr lang="cs-CZ" altLang="en-US" sz="900" b="1" dirty="0">
              <a:solidFill>
                <a:srgbClr val="969696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RGB kompozitní snímky  (RGB syntéza tří a více spektrálních kanálů)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2039636" y="642924"/>
            <a:ext cx="4104000" cy="0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5" name="Line 13"/>
          <p:cNvSpPr>
            <a:spLocks noChangeShapeType="1"/>
          </p:cNvSpPr>
          <p:nvPr/>
        </p:nvSpPr>
        <p:spPr bwMode="auto">
          <a:xfrm>
            <a:off x="3911636" y="1285866"/>
            <a:ext cx="2232000" cy="0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5783636" y="1928808"/>
            <a:ext cx="360000" cy="0"/>
          </a:xfrm>
          <a:prstGeom prst="line">
            <a:avLst/>
          </a:prstGeom>
          <a:noFill/>
          <a:ln w="25400">
            <a:solidFill>
              <a:srgbClr val="777777"/>
            </a:solidFill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pic>
        <p:nvPicPr>
          <p:cNvPr id="7" name="Picture 8" descr="RGB-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805" y="396000"/>
            <a:ext cx="1771310" cy="32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9" descr="RGB-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3805" y="1044000"/>
            <a:ext cx="1769203" cy="32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10" descr="RGB-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5805" y="1692000"/>
            <a:ext cx="1769203" cy="32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9" descr="RGB-bands124-small-fina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9998" y="72000"/>
            <a:ext cx="2643129" cy="48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RGB kompozitní snímky  (RGB syntéza tří a více spektrálních kanálů)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70091" y="657183"/>
            <a:ext cx="89319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AVHRR ch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4 ENH</a:t>
            </a:r>
            <a:endParaRPr lang="cs-CZ" altLang="en-US" sz="7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891874" y="3371827"/>
            <a:ext cx="67999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AVHRR ch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3</a:t>
            </a:r>
            <a:endParaRPr lang="cs-CZ" altLang="en-US" sz="7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270091" y="3929072"/>
            <a:ext cx="101662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AVHRR 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DIF </a:t>
            </a: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ch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 (5-</a:t>
            </a:r>
            <a:r>
              <a:rPr lang="cs-CZ" altLang="en-US" sz="700" dirty="0" smtClean="0">
                <a:solidFill>
                  <a:schemeClr val="bg1"/>
                </a:solidFill>
                <a:latin typeface="+mn-lt"/>
              </a:rPr>
              <a:t>4</a:t>
            </a:r>
            <a:r>
              <a:rPr lang="en-US" altLang="en-US" sz="700" dirty="0" smtClean="0">
                <a:solidFill>
                  <a:schemeClr val="bg1"/>
                </a:solidFill>
                <a:latin typeface="+mn-lt"/>
              </a:rPr>
              <a:t>)</a:t>
            </a:r>
            <a:endParaRPr lang="cs-CZ" altLang="en-US" sz="700" dirty="0" smtClean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9" descr="CH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93579"/>
            <a:ext cx="1889125" cy="206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10" descr="CH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0258" y="1279379"/>
            <a:ext cx="1889125" cy="206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11" descr="DIF5-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708129"/>
            <a:ext cx="1889125" cy="206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12" descr="C4C3D5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8000" y="540000"/>
            <a:ext cx="3857652" cy="420834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6900204" y="71420"/>
            <a:ext cx="217239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800" dirty="0">
                <a:solidFill>
                  <a:schemeClr val="bg1"/>
                </a:solidFill>
              </a:rPr>
              <a:t>11 September 1996   1724 UTC   NOAA 12</a:t>
            </a:r>
            <a:endParaRPr lang="cs-CZ" altLang="en-US" sz="800" dirty="0">
              <a:solidFill>
                <a:schemeClr val="bg1"/>
              </a:solidFill>
            </a:endParaRPr>
          </a:p>
        </p:txBody>
      </p:sp>
      <p:grpSp>
        <p:nvGrpSpPr>
          <p:cNvPr id="12" name="Group 14"/>
          <p:cNvGrpSpPr>
            <a:grpSpLocks/>
          </p:cNvGrpSpPr>
          <p:nvPr/>
        </p:nvGrpSpPr>
        <p:grpSpPr bwMode="auto">
          <a:xfrm>
            <a:off x="357158" y="590404"/>
            <a:ext cx="3832225" cy="4175125"/>
            <a:chOff x="48" y="621"/>
            <a:chExt cx="3219" cy="3507"/>
          </a:xfrm>
        </p:grpSpPr>
        <p:pic>
          <p:nvPicPr>
            <p:cNvPr id="13" name="Picture 15" descr="CH4_RED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8" y="621"/>
              <a:ext cx="1587" cy="17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" name="Picture 16" descr="CH3GREEN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680" y="1200"/>
              <a:ext cx="1587" cy="17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17" descr="D54_BLU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" y="2397"/>
              <a:ext cx="1587" cy="17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16" name="Group 18"/>
          <p:cNvGrpSpPr>
            <a:grpSpLocks/>
          </p:cNvGrpSpPr>
          <p:nvPr/>
        </p:nvGrpSpPr>
        <p:grpSpPr bwMode="auto">
          <a:xfrm>
            <a:off x="2517749" y="1050779"/>
            <a:ext cx="2171700" cy="2628900"/>
            <a:chOff x="1632" y="1008"/>
            <a:chExt cx="1824" cy="2208"/>
          </a:xfrm>
        </p:grpSpPr>
        <p:sp>
          <p:nvSpPr>
            <p:cNvPr id="17" name="Line 19"/>
            <p:cNvSpPr>
              <a:spLocks noChangeShapeType="1"/>
            </p:cNvSpPr>
            <p:nvPr/>
          </p:nvSpPr>
          <p:spPr bwMode="auto">
            <a:xfrm>
              <a:off x="1632" y="1008"/>
              <a:ext cx="1824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632" y="3216"/>
              <a:ext cx="1824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3168" y="2640"/>
              <a:ext cx="288" cy="0"/>
            </a:xfrm>
            <a:prstGeom prst="line">
              <a:avLst/>
            </a:prstGeom>
            <a:noFill/>
            <a:ln w="25400">
              <a:solidFill>
                <a:schemeClr val="bg2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2357422" y="4278497"/>
            <a:ext cx="24288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cs-CZ" altLang="en-US" sz="800" dirty="0"/>
              <a:t>Experimentálně používáno již od konce 80. let; </a:t>
            </a:r>
            <a:r>
              <a:rPr lang="cs-CZ" altLang="en-US" sz="800" dirty="0" smtClean="0"/>
              <a:t/>
            </a:r>
            <a:br>
              <a:rPr lang="cs-CZ" altLang="en-US" sz="800" dirty="0" smtClean="0"/>
            </a:br>
            <a:r>
              <a:rPr lang="cs-CZ" altLang="en-US" sz="800" dirty="0" smtClean="0"/>
              <a:t>v </a:t>
            </a:r>
            <a:r>
              <a:rPr lang="cs-CZ" altLang="en-US" sz="800" dirty="0"/>
              <a:t>operativní meteorologii výrazné rozšíření až se startem družic MSG (</a:t>
            </a:r>
            <a:r>
              <a:rPr lang="cs-CZ" altLang="en-US" sz="800" dirty="0" err="1"/>
              <a:t>Rosenfeld</a:t>
            </a:r>
            <a:r>
              <a:rPr lang="cs-CZ" altLang="en-US" sz="800" dirty="0"/>
              <a:t>, </a:t>
            </a:r>
            <a:r>
              <a:rPr lang="cs-CZ" altLang="en-US" sz="800" dirty="0" err="1"/>
              <a:t>Kerkmann</a:t>
            </a:r>
            <a:r>
              <a:rPr lang="cs-CZ" altLang="en-US" sz="800" dirty="0"/>
              <a:t>, aj.) </a:t>
            </a:r>
            <a:endParaRPr lang="en-US" altLang="en-US" sz="800" dirty="0"/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RGB kompozitní snímky  (RGB syntéza tří a více spektrálních kanálů)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M:\EUMETSAT_Alanya-2010\Mercator-43N-98W_500m_RGB124-band2_band4-BT-194-240K_blended_crop1800x1200_x0-600_y0-7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5507" y="396000"/>
            <a:ext cx="6479999" cy="4320000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5" name="TextovéPole 7"/>
          <p:cNvSpPr txBox="1">
            <a:spLocks noChangeArrowheads="1"/>
          </p:cNvSpPr>
          <p:nvPr/>
        </p:nvSpPr>
        <p:spPr bwMode="auto">
          <a:xfrm>
            <a:off x="2700000" y="4752000"/>
            <a:ext cx="420820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2009-07-09  11:35 UTC  NOAA 15  (South Dakota, Minnesota, Nebraska, Iowa,  U.S.A.)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Tzv.  „sendvičové“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9702" y="180000"/>
            <a:ext cx="5048380" cy="3391882"/>
          </a:xfrm>
          <a:prstGeom prst="rect">
            <a:avLst/>
          </a:prstGeom>
          <a:noFill/>
          <a:ln w="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5" name="TextovéPole 4"/>
          <p:cNvSpPr txBox="1">
            <a:spLocks noChangeArrowheads="1"/>
          </p:cNvSpPr>
          <p:nvPr/>
        </p:nvSpPr>
        <p:spPr bwMode="auto">
          <a:xfrm>
            <a:off x="7499310" y="161494"/>
            <a:ext cx="12875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2006-06-25 </a:t>
            </a:r>
            <a:r>
              <a:rPr lang="cs-CZ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Meteosat-8 </a:t>
            </a:r>
            <a:br>
              <a:rPr lang="cs-CZ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</a:br>
            <a:r>
              <a:rPr lang="cs-CZ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sendvič  </a:t>
            </a:r>
            <a:r>
              <a:rPr lang="en-US" altLang="en-US" sz="800" dirty="0" smtClean="0">
                <a:solidFill>
                  <a:schemeClr val="bg1">
                    <a:lumMod val="65000"/>
                  </a:schemeClr>
                </a:solidFill>
                <a:latin typeface="+mn-lt"/>
              </a:rPr>
              <a:t>HRV + IR10.8</a:t>
            </a:r>
          </a:p>
        </p:txBody>
      </p:sp>
      <p:sp>
        <p:nvSpPr>
          <p:cNvPr id="6" name="TextovéPole 14"/>
          <p:cNvSpPr txBox="1">
            <a:spLocks noChangeArrowheads="1"/>
          </p:cNvSpPr>
          <p:nvPr/>
        </p:nvSpPr>
        <p:spPr bwMode="auto">
          <a:xfrm>
            <a:off x="571472" y="3682709"/>
            <a:ext cx="8286808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 algn="just" eaLnBrk="1" hangingPunct="1">
              <a:buFontTx/>
              <a:buChar char="•"/>
            </a:pPr>
            <a:r>
              <a:rPr lang="cs-CZ" altLang="en-US" sz="1000" dirty="0"/>
              <a:t>Zobrazení určitého produktu (například barevně zvýrazněného tepelného IR snímku nebo mikrofyzikálního produktu) se snímkem </a:t>
            </a:r>
            <a:r>
              <a:rPr lang="cs-CZ" altLang="en-US" sz="1000" dirty="0" smtClean="0"/>
              <a:t/>
            </a:r>
            <a:br>
              <a:rPr lang="cs-CZ" altLang="en-US" sz="1000" dirty="0" smtClean="0"/>
            </a:br>
            <a:r>
              <a:rPr lang="cs-CZ" altLang="en-US" sz="1000" dirty="0" smtClean="0"/>
              <a:t>ve </a:t>
            </a:r>
            <a:r>
              <a:rPr lang="cs-CZ" altLang="en-US" sz="1000" dirty="0"/>
              <a:t>viditelném oboru (nebo jiným RGB produktem) v pozadí;</a:t>
            </a:r>
          </a:p>
          <a:p>
            <a:pPr marL="182563" indent="-182563" algn="just" eaLnBrk="1" hangingPunct="1">
              <a:buFontTx/>
              <a:buChar char="•"/>
            </a:pPr>
            <a:endParaRPr lang="cs-CZ" altLang="en-US" sz="500" dirty="0"/>
          </a:p>
          <a:p>
            <a:pPr marL="182563" indent="-182563" algn="just" eaLnBrk="1" hangingPunct="1">
              <a:buFontTx/>
              <a:buChar char="•"/>
            </a:pPr>
            <a:r>
              <a:rPr lang="cs-CZ" altLang="en-US" sz="1000" dirty="0"/>
              <a:t>prolnutí informací jinak zobrazených oběma zdrojovými snímky nezávisle – například teplotního pole z IR kanálu a morfologie horní hranice bouře z kanálu ve viditelném oboru;</a:t>
            </a:r>
          </a:p>
          <a:p>
            <a:pPr marL="182563" indent="-182563" algn="just" eaLnBrk="1" hangingPunct="1">
              <a:buFontTx/>
              <a:buChar char="•"/>
            </a:pPr>
            <a:endParaRPr lang="cs-CZ" altLang="en-US" sz="500" dirty="0"/>
          </a:p>
          <a:p>
            <a:pPr marL="182563" indent="-182563" algn="just" eaLnBrk="1" hangingPunct="1">
              <a:buFontTx/>
              <a:buChar char="•"/>
            </a:pPr>
            <a:r>
              <a:rPr lang="cs-CZ" altLang="en-US" sz="1000" dirty="0"/>
              <a:t>alternativa porovnávání zdrojových snímků jejich zobrazením „vedle sebe“ nebo jejich „přepínáním“</a:t>
            </a:r>
            <a:r>
              <a:rPr lang="en-US" altLang="en-US" sz="1000" dirty="0"/>
              <a:t> </a:t>
            </a:r>
            <a:r>
              <a:rPr lang="cs-CZ" altLang="en-US" sz="1000" dirty="0"/>
              <a:t>(obojí nepoužitelné např. v animacích);</a:t>
            </a:r>
          </a:p>
          <a:p>
            <a:pPr marL="182563" indent="-182563" algn="just" eaLnBrk="1" hangingPunct="1"/>
            <a:endParaRPr lang="cs-CZ" altLang="en-US" sz="500" dirty="0"/>
          </a:p>
          <a:p>
            <a:pPr marL="182563" indent="-182563" algn="just" eaLnBrk="1" hangingPunct="1">
              <a:buFontTx/>
              <a:buChar char="•"/>
            </a:pPr>
            <a:r>
              <a:rPr lang="cs-CZ" altLang="en-US" sz="1000" dirty="0"/>
              <a:t>sendvičové produkty = „rodina</a:t>
            </a:r>
            <a:r>
              <a:rPr lang="en-US" altLang="en-US" sz="1000" dirty="0"/>
              <a:t>”</a:t>
            </a:r>
            <a:r>
              <a:rPr lang="cs-CZ" altLang="en-US" sz="1000" dirty="0"/>
              <a:t> produktů (podobně jako RGB kompozitní snímky</a:t>
            </a:r>
            <a:r>
              <a:rPr lang="cs-CZ" altLang="en-US" sz="1000" dirty="0" smtClean="0"/>
              <a:t>).;</a:t>
            </a:r>
            <a:endParaRPr lang="en-US" altLang="en-US" sz="10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HR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3" descr="O:\20110712 1500-2100utc D cold-U &amp; plume (sandwiches)\MSG1_RSS\02 sandwich images\1740 crop\201107121740_MSG1_IR108-B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6" name="TextovéPole 10"/>
          <p:cNvSpPr txBox="1">
            <a:spLocks noChangeArrowheads="1"/>
          </p:cNvSpPr>
          <p:nvPr/>
        </p:nvSpPr>
        <p:spPr bwMode="auto">
          <a:xfrm>
            <a:off x="2491490" y="4714890"/>
            <a:ext cx="4283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HRV</a:t>
            </a:r>
          </a:p>
        </p:txBody>
      </p:sp>
      <p:sp>
        <p:nvSpPr>
          <p:cNvPr id="7" name="TextovéPole 11"/>
          <p:cNvSpPr txBox="1">
            <a:spLocks noChangeArrowheads="1"/>
          </p:cNvSpPr>
          <p:nvPr/>
        </p:nvSpPr>
        <p:spPr bwMode="auto">
          <a:xfrm>
            <a:off x="6069715" y="4714890"/>
            <a:ext cx="71686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IR10.8-BT</a:t>
            </a:r>
          </a:p>
        </p:txBody>
      </p:sp>
      <p:sp>
        <p:nvSpPr>
          <p:cNvPr id="8" name="TextovéPole 4"/>
          <p:cNvSpPr txBox="1">
            <a:spLocks noChangeArrowheads="1"/>
          </p:cNvSpPr>
          <p:nvPr/>
        </p:nvSpPr>
        <p:spPr bwMode="auto">
          <a:xfrm>
            <a:off x="6715140" y="142858"/>
            <a:ext cx="220284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dirty="0" smtClean="0">
                <a:solidFill>
                  <a:srgbClr val="777777"/>
                </a:solidFill>
                <a:latin typeface="+mn-lt"/>
              </a:rPr>
              <a:t>12 July 2011 17:40 UTC  MSG-1, </a:t>
            </a:r>
            <a:r>
              <a:rPr lang="cs-CZ" altLang="en-US" sz="800" dirty="0" smtClean="0">
                <a:solidFill>
                  <a:srgbClr val="777777"/>
                </a:solidFill>
                <a:latin typeface="+mn-lt"/>
              </a:rPr>
              <a:t>Německo</a:t>
            </a:r>
            <a:r>
              <a:rPr lang="en-US" altLang="en-US" sz="800" dirty="0" smtClean="0">
                <a:solidFill>
                  <a:srgbClr val="777777"/>
                </a:solidFill>
                <a:latin typeface="+mn-lt"/>
              </a:rPr>
              <a:t> 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HR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2" descr="O:\20110712 1500-2100utc D cold-U &amp; plume (sandwiches)\MSG1_RSS\02 sandwich images\1740 crop\201107121740_MSG1_sandwich-IR108-B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10" name="TextovéPole 11"/>
          <p:cNvSpPr txBox="1">
            <a:spLocks noChangeArrowheads="1"/>
          </p:cNvSpPr>
          <p:nvPr/>
        </p:nvSpPr>
        <p:spPr bwMode="auto">
          <a:xfrm>
            <a:off x="5786446" y="4714890"/>
            <a:ext cx="15183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sendvič HRV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&amp; IR10.8-BT</a:t>
            </a:r>
          </a:p>
        </p:txBody>
      </p:sp>
      <p:sp>
        <p:nvSpPr>
          <p:cNvPr id="11" name="TextovéPole 10"/>
          <p:cNvSpPr txBox="1">
            <a:spLocks noChangeArrowheads="1"/>
          </p:cNvSpPr>
          <p:nvPr/>
        </p:nvSpPr>
        <p:spPr bwMode="auto">
          <a:xfrm>
            <a:off x="2491490" y="4714890"/>
            <a:ext cx="4283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HRV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HR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2" descr="O:\20110712 1500-2100utc D cold-U &amp; plume (sandwiches)\MSG1_RSS\02 sandwich images\1740 crop\201107121740_MSG1_storm-RGB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608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10" name="TextovéPole 10"/>
          <p:cNvSpPr txBox="1">
            <a:spLocks noChangeArrowheads="1"/>
          </p:cNvSpPr>
          <p:nvPr/>
        </p:nvSpPr>
        <p:spPr bwMode="auto">
          <a:xfrm>
            <a:off x="2491490" y="4714890"/>
            <a:ext cx="4283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HRV</a:t>
            </a:r>
          </a:p>
        </p:txBody>
      </p:sp>
      <p:sp>
        <p:nvSpPr>
          <p:cNvPr id="11" name="TextovéPole 11"/>
          <p:cNvSpPr txBox="1">
            <a:spLocks noChangeArrowheads="1"/>
          </p:cNvSpPr>
          <p:nvPr/>
        </p:nvSpPr>
        <p:spPr bwMode="auto">
          <a:xfrm>
            <a:off x="6069715" y="4714890"/>
            <a:ext cx="77457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Storm RGB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HRV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00" y="396000"/>
            <a:ext cx="3702855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2" descr="O:\20110712 1500-2100utc D cold-U &amp; plume (sandwiches)\MSG1_RSS\02 sandwich images\1740 crop\201107121740_MSG1_sandwich-storm-RG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8" name="TextovéPole 10"/>
          <p:cNvSpPr txBox="1">
            <a:spLocks noChangeArrowheads="1"/>
          </p:cNvSpPr>
          <p:nvPr/>
        </p:nvSpPr>
        <p:spPr bwMode="auto">
          <a:xfrm>
            <a:off x="2491490" y="4714890"/>
            <a:ext cx="4283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HRV</a:t>
            </a:r>
          </a:p>
        </p:txBody>
      </p:sp>
      <p:sp>
        <p:nvSpPr>
          <p:cNvPr id="11" name="TextovéPole 11"/>
          <p:cNvSpPr txBox="1">
            <a:spLocks noChangeArrowheads="1"/>
          </p:cNvSpPr>
          <p:nvPr/>
        </p:nvSpPr>
        <p:spPr bwMode="auto">
          <a:xfrm>
            <a:off x="5786446" y="4714890"/>
            <a:ext cx="15824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sendvič HRV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&amp; Storm RGB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895354" y="928676"/>
            <a:ext cx="7248546" cy="340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7188" indent="-357188">
              <a:defRPr/>
            </a:pPr>
            <a:r>
              <a:rPr lang="cs-CZ" sz="1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Kalibrace dat</a:t>
            </a:r>
            <a:r>
              <a:rPr lang="cs-CZ" sz="1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200" dirty="0" smtClean="0">
                <a:solidFill>
                  <a:schemeClr val="bg1"/>
                </a:solidFill>
              </a:rPr>
              <a:t>  </a:t>
            </a:r>
            <a:r>
              <a:rPr lang="cs-CZ" sz="1200" dirty="0" smtClean="0"/>
              <a:t>–   převod z původních „obrazových hodnot“ naměřených družicí (</a:t>
            </a:r>
            <a:r>
              <a:rPr lang="cs-CZ" sz="1200" dirty="0" err="1" smtClean="0"/>
              <a:t>count</a:t>
            </a:r>
            <a:r>
              <a:rPr lang="cs-CZ" sz="1200" dirty="0" smtClean="0"/>
              <a:t> </a:t>
            </a:r>
            <a:r>
              <a:rPr lang="cs-CZ" sz="1200" dirty="0" err="1" smtClean="0"/>
              <a:t>value</a:t>
            </a:r>
            <a:r>
              <a:rPr lang="cs-CZ" sz="1200" dirty="0" smtClean="0"/>
              <a:t>) na nějaké 	         konkrétní fyzikální veličiny, především na: </a:t>
            </a:r>
          </a:p>
          <a:p>
            <a:pPr marL="1757363" lvl="3" indent="-385763">
              <a:buFontTx/>
              <a:buChar char="•"/>
              <a:defRPr/>
            </a:pPr>
            <a:endParaRPr lang="cs-CZ" sz="1200" dirty="0" smtClean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 smtClean="0"/>
              <a:t>intenzitu </a:t>
            </a:r>
            <a:r>
              <a:rPr lang="cs-CZ" sz="1200" dirty="0"/>
              <a:t>záření, „radianci“ (</a:t>
            </a:r>
            <a:r>
              <a:rPr lang="cs-CZ" sz="1200" dirty="0" err="1"/>
              <a:t>angl</a:t>
            </a:r>
            <a:r>
              <a:rPr lang="cs-CZ" sz="1200" dirty="0"/>
              <a:t>. </a:t>
            </a:r>
            <a:r>
              <a:rPr lang="cs-CZ" sz="1200" i="1" dirty="0"/>
              <a:t>radiance</a:t>
            </a:r>
            <a:r>
              <a:rPr lang="cs-CZ" sz="1200" dirty="0"/>
              <a:t>) </a:t>
            </a:r>
            <a:br>
              <a:rPr lang="cs-CZ" sz="1200" dirty="0"/>
            </a:br>
            <a:endParaRPr lang="cs-CZ" sz="1200" dirty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/>
              <a:t>odrazivost, resp. „albedo“ v daném kanále</a:t>
            </a:r>
            <a:br>
              <a:rPr lang="cs-CZ" sz="1200" dirty="0"/>
            </a:br>
            <a:endParaRPr lang="cs-CZ" sz="1200" dirty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/>
              <a:t>jasovou (radiační) teplotu </a:t>
            </a:r>
            <a:r>
              <a:rPr lang="en-US" sz="1200" dirty="0"/>
              <a:t>(</a:t>
            </a:r>
            <a:r>
              <a:rPr lang="en-US" sz="1200" i="1" dirty="0"/>
              <a:t>brightness temperature,</a:t>
            </a:r>
            <a:r>
              <a:rPr lang="en-US" sz="1200" dirty="0"/>
              <a:t> BT)</a:t>
            </a:r>
            <a:r>
              <a:rPr lang="cs-CZ" sz="1200" dirty="0"/>
              <a:t/>
            </a:r>
            <a:br>
              <a:rPr lang="cs-CZ" sz="1200" dirty="0"/>
            </a:br>
            <a:endParaRPr lang="cs-CZ" sz="1200" dirty="0" smtClean="0">
              <a:solidFill>
                <a:srgbClr val="FF0000"/>
              </a:solidFill>
            </a:endParaRPr>
          </a:p>
          <a:p>
            <a:pPr marL="385763" indent="-385763">
              <a:buFontTx/>
              <a:buChar char="•"/>
              <a:defRPr/>
            </a:pPr>
            <a:endParaRPr lang="cs-CZ" sz="1200" dirty="0">
              <a:solidFill>
                <a:srgbClr val="FF0000"/>
              </a:solidFill>
            </a:endParaRPr>
          </a:p>
          <a:p>
            <a:pPr marL="385763" indent="-385763">
              <a:defRPr/>
            </a:pPr>
            <a:r>
              <a:rPr lang="cs-CZ" sz="12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Transformace </a:t>
            </a:r>
            <a:r>
              <a:rPr lang="cs-CZ" sz="1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</a:t>
            </a:r>
            <a:r>
              <a:rPr lang="cs-CZ" sz="1200" u="sng" dirty="0">
                <a:solidFill>
                  <a:schemeClr val="bg1"/>
                </a:solidFill>
              </a:rPr>
              <a:t> </a:t>
            </a:r>
            <a:r>
              <a:rPr lang="cs-CZ" sz="1200" dirty="0"/>
              <a:t> </a:t>
            </a:r>
            <a:r>
              <a:rPr lang="cs-CZ" sz="1200" dirty="0" smtClean="0"/>
              <a:t> –   převod nebo úprava původní projekce dat (jak je nasnímala družice)</a:t>
            </a:r>
          </a:p>
          <a:p>
            <a:pPr marL="385763" indent="-385763">
              <a:defRPr/>
            </a:pPr>
            <a:r>
              <a:rPr lang="cs-CZ" sz="1200" dirty="0" smtClean="0"/>
              <a:t> </a:t>
            </a:r>
            <a:endParaRPr lang="en-US" sz="1200" dirty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/>
              <a:t>geometrická korekce (pouze polární družice) 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  <a:p>
            <a:pPr marL="1885950" lvl="3" indent="-271463">
              <a:buFontTx/>
              <a:buChar char="•"/>
              <a:defRPr/>
            </a:pPr>
            <a:r>
              <a:rPr lang="cs-CZ" sz="1200" dirty="0"/>
              <a:t>geografická transformace („přemapování“, všechny družice)</a:t>
            </a:r>
            <a:br>
              <a:rPr lang="cs-CZ" sz="1200" dirty="0"/>
            </a:br>
            <a:endParaRPr lang="cs-CZ" sz="1200" dirty="0"/>
          </a:p>
          <a:p>
            <a:pPr marL="1757363" lvl="3" indent="-385763">
              <a:buFontTx/>
              <a:buChar char="•"/>
              <a:defRPr/>
            </a:pPr>
            <a:endParaRPr lang="cs-CZ" sz="1200" dirty="0"/>
          </a:p>
          <a:p>
            <a:pPr marL="385763" indent="-385763">
              <a:defRPr/>
            </a:pPr>
            <a:r>
              <a:rPr lang="cs-CZ" sz="11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Opravy </a:t>
            </a:r>
            <a:r>
              <a:rPr lang="cs-CZ" sz="11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(korekce) </a:t>
            </a:r>
            <a:r>
              <a:rPr lang="cs-CZ" sz="11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</a:t>
            </a:r>
            <a:r>
              <a:rPr lang="cs-CZ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1100" dirty="0" smtClean="0">
                <a:solidFill>
                  <a:schemeClr val="bg1"/>
                </a:solidFill>
              </a:rPr>
              <a:t>   </a:t>
            </a:r>
            <a:r>
              <a:rPr lang="cs-CZ" sz="1100" dirty="0" smtClean="0"/>
              <a:t>–   potlačení různých </a:t>
            </a:r>
            <a:r>
              <a:rPr lang="cs-CZ" sz="1100" dirty="0"/>
              <a:t>chyb nebo artefaktů daných technikou snímání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57158" y="285734"/>
            <a:ext cx="75724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1200" b="1" dirty="0" smtClean="0">
                <a:solidFill>
                  <a:srgbClr val="FF3300"/>
                </a:solidFill>
                <a:latin typeface="+mj-lt"/>
              </a:rPr>
              <a:t>Základní zpracování (digitálních) družicových snímků</a:t>
            </a:r>
            <a:endParaRPr lang="cs-CZ" sz="1200" b="1" u="sng" dirty="0" smtClean="0">
              <a:solidFill>
                <a:srgbClr val="FF33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O:\20110712 1500-2100utc D cold-U &amp; plume (sandwiches)\MSG1_RSS\02 sandwich images\1740 crop\201107121740_MSG1_sandwich-storm-RG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5" name="Picture 2" descr="O:\20110712 1500-2100utc D cold-U &amp; plume (sandwiches)\MSG1_RSS\02 sandwich images\1740 crop\201107121740_MSG1_sandwich-IR108-B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00" y="396000"/>
            <a:ext cx="3702854" cy="4320000"/>
          </a:xfrm>
          <a:prstGeom prst="rect">
            <a:avLst/>
          </a:prstGeom>
          <a:noFill/>
          <a:ln>
            <a:gradFill>
              <a:gsLst>
                <a:gs pos="0">
                  <a:srgbClr val="7777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12" name="TextovéPole 11"/>
          <p:cNvSpPr txBox="1">
            <a:spLocks noChangeArrowheads="1"/>
          </p:cNvSpPr>
          <p:nvPr/>
        </p:nvSpPr>
        <p:spPr bwMode="auto">
          <a:xfrm>
            <a:off x="1910628" y="4714890"/>
            <a:ext cx="15183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sendvič HRV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&amp; IR10.8-BT</a:t>
            </a:r>
          </a:p>
        </p:txBody>
      </p:sp>
      <p:sp>
        <p:nvSpPr>
          <p:cNvPr id="13" name="TextovéPole 11"/>
          <p:cNvSpPr txBox="1">
            <a:spLocks noChangeArrowheads="1"/>
          </p:cNvSpPr>
          <p:nvPr/>
        </p:nvSpPr>
        <p:spPr bwMode="auto">
          <a:xfrm>
            <a:off x="5786446" y="4714890"/>
            <a:ext cx="15824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sendvič HRV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&amp; Storm RGB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M:\!!! Setvak_CWG2009-Landshut-workshop\cases\NOAA15_20090709-1134utc\band2-zkose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41588"/>
            <a:ext cx="7560000" cy="105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M:\!!! Setvak_CWG2009-Landshut-workshop\cases\NOAA15_20090709-1134utc\band4-zkosen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00" y="1787525"/>
            <a:ext cx="7560000" cy="1057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Šipka dolů 6"/>
          <p:cNvSpPr>
            <a:spLocks noChangeArrowheads="1"/>
          </p:cNvSpPr>
          <p:nvPr/>
        </p:nvSpPr>
        <p:spPr bwMode="auto">
          <a:xfrm>
            <a:off x="601666" y="2928940"/>
            <a:ext cx="201612" cy="432000"/>
          </a:xfrm>
          <a:prstGeom prst="downArrow">
            <a:avLst>
              <a:gd name="adj1" fmla="val 50000"/>
              <a:gd name="adj2" fmla="val 101705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altLang="en-US" sz="1500">
              <a:solidFill>
                <a:srgbClr val="FFCC66"/>
              </a:solidFill>
              <a:latin typeface="Arial" charset="0"/>
            </a:endParaRPr>
          </a:p>
        </p:txBody>
      </p:sp>
      <p:sp>
        <p:nvSpPr>
          <p:cNvPr id="7" name="Šipka dolů 7"/>
          <p:cNvSpPr>
            <a:spLocks noChangeArrowheads="1"/>
          </p:cNvSpPr>
          <p:nvPr/>
        </p:nvSpPr>
        <p:spPr bwMode="auto">
          <a:xfrm>
            <a:off x="7869262" y="1996874"/>
            <a:ext cx="203200" cy="432000"/>
          </a:xfrm>
          <a:prstGeom prst="downArrow">
            <a:avLst>
              <a:gd name="adj1" fmla="val 50000"/>
              <a:gd name="adj2" fmla="val 10091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 altLang="en-US" sz="1500">
              <a:solidFill>
                <a:srgbClr val="FFCC66"/>
              </a:solidFill>
              <a:latin typeface="Arial" charset="0"/>
            </a:endParaRPr>
          </a:p>
        </p:txBody>
      </p:sp>
      <p:sp>
        <p:nvSpPr>
          <p:cNvPr id="8" name="TextovéPole 9"/>
          <p:cNvSpPr txBox="1">
            <a:spLocks noChangeArrowheads="1"/>
          </p:cNvSpPr>
          <p:nvPr/>
        </p:nvSpPr>
        <p:spPr bwMode="auto">
          <a:xfrm>
            <a:off x="2943225" y="3803650"/>
            <a:ext cx="324159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Spodní vrstva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pozadí, </a:t>
            </a:r>
            <a:r>
              <a:rPr lang="cs-CZ" altLang="en-US" sz="105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50" i="1" dirty="0" smtClean="0">
                <a:solidFill>
                  <a:schemeClr val="bg1"/>
                </a:solidFill>
                <a:latin typeface="+mn-lt"/>
              </a:rPr>
              <a:t>background</a:t>
            </a:r>
            <a:r>
              <a:rPr lang="cs-CZ" altLang="en-US" sz="105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50" dirty="0" smtClean="0">
                <a:solidFill>
                  <a:schemeClr val="bg1"/>
                </a:solidFill>
                <a:latin typeface="+mn-lt"/>
              </a:rPr>
              <a:t>snímek</a:t>
            </a:r>
            <a:r>
              <a:rPr lang="en-US" altLang="en-US" sz="1050" dirty="0" smtClean="0">
                <a:solidFill>
                  <a:schemeClr val="bg1"/>
                </a:solidFill>
                <a:latin typeface="+mn-lt"/>
              </a:rPr>
              <a:t> HRV</a:t>
            </a:r>
          </a:p>
        </p:txBody>
      </p:sp>
      <p:sp>
        <p:nvSpPr>
          <p:cNvPr id="9" name="TextovéPole 10"/>
          <p:cNvSpPr txBox="1">
            <a:spLocks noChangeArrowheads="1"/>
          </p:cNvSpPr>
          <p:nvPr/>
        </p:nvSpPr>
        <p:spPr bwMode="auto">
          <a:xfrm>
            <a:off x="536575" y="1125538"/>
            <a:ext cx="24865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Horní vrstva (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dirty="0" smtClean="0">
                <a:solidFill>
                  <a:schemeClr val="bg1"/>
                </a:solidFill>
                <a:latin typeface="+mn-lt"/>
              </a:rPr>
              <a:t>layer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snímek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IR10.8 BT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 descr="M:\!!! Setvak_CWG2009-Landshut-workshop\cases\NOAA15_20090709-1134utc\band2-zkose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000" y="2541588"/>
            <a:ext cx="7560000" cy="105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M:\!!! Setvak_CWG2009-Landshut-workshop\cases\NOAA15_20090709-1134utc\band4-zkosen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000" y="2192338"/>
            <a:ext cx="7560000" cy="105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10"/>
          <p:cNvSpPr txBox="1">
            <a:spLocks noChangeArrowheads="1"/>
          </p:cNvSpPr>
          <p:nvPr/>
        </p:nvSpPr>
        <p:spPr bwMode="auto">
          <a:xfrm>
            <a:off x="2357422" y="3714758"/>
            <a:ext cx="4289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u="sng" dirty="0" smtClean="0">
                <a:solidFill>
                  <a:schemeClr val="bg1"/>
                </a:solidFill>
                <a:latin typeface="+mn-lt"/>
              </a:rPr>
              <a:t>Vícevrstevný obrazový soubor </a:t>
            </a:r>
            <a:r>
              <a:rPr lang="en-US" altLang="en-US" sz="1000" u="sng" dirty="0" smtClean="0">
                <a:solidFill>
                  <a:schemeClr val="bg1"/>
                </a:solidFill>
                <a:latin typeface="+mn-lt"/>
              </a:rPr>
              <a:t>(</a:t>
            </a:r>
            <a:r>
              <a:rPr lang="cs-CZ" altLang="en-US" sz="1000" i="1" u="sng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u="sng" dirty="0" smtClean="0">
                <a:solidFill>
                  <a:schemeClr val="bg1"/>
                </a:solidFill>
                <a:latin typeface="+mn-lt"/>
              </a:rPr>
              <a:t>multi-layer image</a:t>
            </a:r>
            <a:r>
              <a:rPr lang="cs-CZ" altLang="en-US" sz="1000" i="1" u="sng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u="sng" dirty="0" smtClean="0">
                <a:solidFill>
                  <a:schemeClr val="bg1"/>
                </a:solidFill>
                <a:latin typeface="+mn-lt"/>
              </a:rPr>
              <a:t>)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cs-CZ" altLang="en-US" sz="1000" dirty="0" smtClean="0">
                <a:solidFill>
                  <a:schemeClr val="bg1"/>
                </a:solidFill>
                <a:latin typeface="+mn-lt"/>
              </a:rPr>
            </a:br>
            <a:endParaRPr lang="cs-CZ" altLang="en-US" sz="4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… v tomto konkrétním případě 2 vrstvy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…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např.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PSD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formát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(Photoshop)</a:t>
            </a:r>
          </a:p>
        </p:txBody>
      </p:sp>
      <p:sp>
        <p:nvSpPr>
          <p:cNvPr id="7" name="TextovéPole 10"/>
          <p:cNvSpPr txBox="1">
            <a:spLocks noChangeArrowheads="1"/>
          </p:cNvSpPr>
          <p:nvPr/>
        </p:nvSpPr>
        <p:spPr bwMode="auto">
          <a:xfrm>
            <a:off x="536575" y="1125538"/>
            <a:ext cx="24865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Horní vrstva (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dirty="0" smtClean="0">
                <a:solidFill>
                  <a:schemeClr val="bg1"/>
                </a:solidFill>
                <a:latin typeface="+mn-lt"/>
              </a:rPr>
              <a:t>layer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snímek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IR10.8 BT</a:t>
            </a:r>
          </a:p>
        </p:txBody>
      </p:sp>
      <p:sp>
        <p:nvSpPr>
          <p:cNvPr id="8" name="TextovéPole 9"/>
          <p:cNvSpPr txBox="1">
            <a:spLocks noChangeArrowheads="1"/>
          </p:cNvSpPr>
          <p:nvPr/>
        </p:nvSpPr>
        <p:spPr bwMode="auto">
          <a:xfrm>
            <a:off x="541338" y="1314450"/>
            <a:ext cx="30780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Spodní vrstva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pozadí, 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dirty="0" smtClean="0">
                <a:solidFill>
                  <a:schemeClr val="bg1"/>
                </a:solidFill>
                <a:latin typeface="+mn-lt"/>
              </a:rPr>
              <a:t>background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snímek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HRV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M:\!!! Setvak_CWG2009-Landshut-workshop\cases\NOAA15_20090709-1134utc\blended-zkoseny.pn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540000" y="2541588"/>
            <a:ext cx="7560000" cy="105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11"/>
          <p:cNvSpPr txBox="1">
            <a:spLocks noChangeArrowheads="1"/>
          </p:cNvSpPr>
          <p:nvPr/>
        </p:nvSpPr>
        <p:spPr bwMode="auto">
          <a:xfrm>
            <a:off x="2357422" y="1857370"/>
            <a:ext cx="361643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altLang="en-US" sz="1400">
                <a:solidFill>
                  <a:srgbClr val="FF0000"/>
                </a:solidFill>
              </a:rPr>
              <a:t>Volba prolnutí – aplikována na horní vrstvu!</a:t>
            </a:r>
            <a:endParaRPr lang="en-US" altLang="en-US" sz="1400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2357422" y="4303768"/>
            <a:ext cx="61125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Podrobněji např. zde: 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  <a:hlinkClick r:id="rId4"/>
              </a:rPr>
              <a:t>https://cwg.eumetsat.int/sandwich-product-blending-the-hrv-and-ir10-8-bt-imagery/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</a:t>
            </a:r>
            <a:endParaRPr lang="en-US" altLang="en-US" sz="1000" i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ovéPole 12"/>
          <p:cNvSpPr txBox="1">
            <a:spLocks noChangeArrowheads="1"/>
          </p:cNvSpPr>
          <p:nvPr/>
        </p:nvSpPr>
        <p:spPr bwMode="auto">
          <a:xfrm>
            <a:off x="536575" y="1125538"/>
            <a:ext cx="248657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Horní vrstva (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dirty="0" smtClean="0">
                <a:solidFill>
                  <a:schemeClr val="bg1"/>
                </a:solidFill>
                <a:latin typeface="+mn-lt"/>
              </a:rPr>
              <a:t>layer</a:t>
            </a:r>
            <a:r>
              <a:rPr lang="cs-CZ" altLang="en-US" sz="1000" i="1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snímek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IR10.8 BT</a:t>
            </a:r>
          </a:p>
        </p:txBody>
      </p:sp>
      <p:sp>
        <p:nvSpPr>
          <p:cNvPr id="8" name="TextovéPole 9"/>
          <p:cNvSpPr txBox="1">
            <a:spLocks noChangeArrowheads="1"/>
          </p:cNvSpPr>
          <p:nvPr/>
        </p:nvSpPr>
        <p:spPr bwMode="auto">
          <a:xfrm>
            <a:off x="541338" y="1314450"/>
            <a:ext cx="30780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smtClean="0">
                <a:solidFill>
                  <a:schemeClr val="bg1"/>
                </a:solidFill>
                <a:latin typeface="+mn-lt"/>
              </a:rPr>
              <a:t>Spodní vrstva</a:t>
            </a:r>
            <a:r>
              <a:rPr lang="en-US" altLang="en-US" sz="100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000" smtClean="0">
                <a:solidFill>
                  <a:schemeClr val="bg1"/>
                </a:solidFill>
                <a:latin typeface="+mn-lt"/>
              </a:rPr>
              <a:t>pozadí, </a:t>
            </a:r>
            <a:r>
              <a:rPr lang="cs-CZ" altLang="en-US" sz="1000" i="1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smtClean="0">
                <a:solidFill>
                  <a:schemeClr val="bg1"/>
                </a:solidFill>
                <a:latin typeface="+mn-lt"/>
              </a:rPr>
              <a:t>background</a:t>
            </a:r>
            <a:r>
              <a:rPr lang="cs-CZ" altLang="en-US" sz="1000" i="1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smtClean="0">
                <a:solidFill>
                  <a:schemeClr val="bg1"/>
                </a:solidFill>
                <a:latin typeface="+mn-lt"/>
              </a:rPr>
              <a:t>): </a:t>
            </a:r>
            <a:r>
              <a:rPr lang="cs-CZ" altLang="en-US" sz="1000" smtClean="0">
                <a:solidFill>
                  <a:schemeClr val="bg1"/>
                </a:solidFill>
                <a:latin typeface="+mn-lt"/>
              </a:rPr>
              <a:t>snímek</a:t>
            </a:r>
            <a:r>
              <a:rPr lang="en-US" altLang="en-US" sz="1000" smtClean="0">
                <a:solidFill>
                  <a:schemeClr val="bg1"/>
                </a:solidFill>
                <a:latin typeface="+mn-lt"/>
              </a:rPr>
              <a:t> HRV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  <p:sp>
        <p:nvSpPr>
          <p:cNvPr id="12" name="TextovéPole 10"/>
          <p:cNvSpPr txBox="1">
            <a:spLocks noChangeArrowheads="1"/>
          </p:cNvSpPr>
          <p:nvPr/>
        </p:nvSpPr>
        <p:spPr bwMode="auto">
          <a:xfrm>
            <a:off x="2357422" y="3714758"/>
            <a:ext cx="4289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u="sng" dirty="0" smtClean="0">
                <a:solidFill>
                  <a:schemeClr val="bg1"/>
                </a:solidFill>
                <a:latin typeface="+mn-lt"/>
              </a:rPr>
              <a:t>Vícevrstevný obrazový soubor </a:t>
            </a:r>
            <a:r>
              <a:rPr lang="en-US" altLang="en-US" sz="1000" u="sng" dirty="0" smtClean="0">
                <a:solidFill>
                  <a:schemeClr val="bg1"/>
                </a:solidFill>
                <a:latin typeface="+mn-lt"/>
              </a:rPr>
              <a:t>(</a:t>
            </a:r>
            <a:r>
              <a:rPr lang="cs-CZ" altLang="en-US" sz="1000" i="1" u="sng" dirty="0" smtClean="0">
                <a:solidFill>
                  <a:schemeClr val="bg1"/>
                </a:solidFill>
                <a:latin typeface="+mn-lt"/>
              </a:rPr>
              <a:t>„</a:t>
            </a:r>
            <a:r>
              <a:rPr lang="en-US" altLang="en-US" sz="1000" i="1" u="sng" dirty="0" smtClean="0">
                <a:solidFill>
                  <a:schemeClr val="bg1"/>
                </a:solidFill>
                <a:latin typeface="+mn-lt"/>
              </a:rPr>
              <a:t>multi-layer image</a:t>
            </a:r>
            <a:r>
              <a:rPr lang="cs-CZ" altLang="en-US" sz="1000" i="1" u="sng" dirty="0" smtClean="0">
                <a:solidFill>
                  <a:schemeClr val="bg1"/>
                </a:solidFill>
                <a:latin typeface="+mn-lt"/>
              </a:rPr>
              <a:t>“</a:t>
            </a:r>
            <a:r>
              <a:rPr lang="en-US" altLang="en-US" sz="1000" u="sng" dirty="0" smtClean="0">
                <a:solidFill>
                  <a:schemeClr val="bg1"/>
                </a:solidFill>
                <a:latin typeface="+mn-lt"/>
              </a:rPr>
              <a:t>)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cs-CZ" altLang="en-US" sz="1000" dirty="0" smtClean="0">
                <a:solidFill>
                  <a:schemeClr val="bg1"/>
                </a:solidFill>
                <a:latin typeface="+mn-lt"/>
              </a:rPr>
            </a:br>
            <a:endParaRPr lang="cs-CZ" altLang="en-US" sz="4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… v tomto konkrétním případě 2 vrstvy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…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např.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PSD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formát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(Photoshop)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4" descr="blending-setup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999" y="396000"/>
            <a:ext cx="7148728" cy="42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6"/>
          <p:cNvSpPr txBox="1">
            <a:spLocks noChangeArrowheads="1"/>
          </p:cNvSpPr>
          <p:nvPr/>
        </p:nvSpPr>
        <p:spPr bwMode="auto">
          <a:xfrm>
            <a:off x="142876" y="4714890"/>
            <a:ext cx="892971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V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Adobe Photoshop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u (CS3, anglická verze)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: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Layers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&gt;&gt;&gt;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Blending Options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&gt;&gt;&gt;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General Blending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&gt;&gt;&gt;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Multiply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nebo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Linear Burn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propustnost (</a:t>
            </a:r>
            <a:r>
              <a:rPr lang="en-US" altLang="en-US" sz="900" i="1" dirty="0" smtClean="0">
                <a:solidFill>
                  <a:schemeClr val="bg1"/>
                </a:solidFill>
                <a:latin typeface="+mn-lt"/>
              </a:rPr>
              <a:t>Opacity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)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v rozmezí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80 – 100%</a:t>
            </a:r>
            <a:endParaRPr lang="cs-CZ" altLang="en-US" sz="9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6"/>
          <p:cNvSpPr txBox="1">
            <a:spLocks noChangeArrowheads="1"/>
          </p:cNvSpPr>
          <p:nvPr/>
        </p:nvSpPr>
        <p:spPr bwMode="auto">
          <a:xfrm>
            <a:off x="730253" y="898525"/>
            <a:ext cx="762796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Alternativa 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Adobe Photoshop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u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především pro interaktivní zpracování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):</a:t>
            </a:r>
          </a:p>
          <a:p>
            <a:pPr eaLnBrk="1" hangingPunct="1">
              <a:defRPr/>
            </a:pPr>
            <a:endParaRPr lang="en-US" altLang="en-US" sz="5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en-US" altLang="en-US" sz="1100" b="1" dirty="0" smtClean="0">
                <a:solidFill>
                  <a:schemeClr val="bg1"/>
                </a:solidFill>
                <a:latin typeface="+mn-lt"/>
              </a:rPr>
              <a:t>GIMP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 (GNU Image Manipulation Program), freeware, (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téměř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) 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plně kompatibilní s </a:t>
            </a:r>
            <a:r>
              <a:rPr lang="cs-CZ" altLang="en-US" sz="1100" dirty="0" err="1" smtClean="0">
                <a:solidFill>
                  <a:schemeClr val="bg1"/>
                </a:solidFill>
                <a:latin typeface="+mn-lt"/>
              </a:rPr>
              <a:t>Photoshopem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,  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  <a:hlinkClick r:id="rId3"/>
              </a:rPr>
              <a:t>www.</a:t>
            </a:r>
            <a:r>
              <a:rPr lang="cs-CZ" altLang="en-US" sz="1100" dirty="0" err="1" smtClean="0">
                <a:solidFill>
                  <a:schemeClr val="bg1"/>
                </a:solidFill>
                <a:latin typeface="+mn-lt"/>
                <a:hlinkClick r:id="rId3"/>
              </a:rPr>
              <a:t>gimp.org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  <a:hlinkClick r:id="rId3"/>
              </a:rPr>
              <a:t>/</a:t>
            </a: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ovéPole 6"/>
          <p:cNvSpPr txBox="1">
            <a:spLocks noChangeArrowheads="1"/>
          </p:cNvSpPr>
          <p:nvPr/>
        </p:nvSpPr>
        <p:spPr bwMode="auto">
          <a:xfrm>
            <a:off x="731841" y="1785932"/>
            <a:ext cx="351731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Pro operativní, plně automatické zpracování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:</a:t>
            </a:r>
          </a:p>
          <a:p>
            <a:pPr eaLnBrk="1" hangingPunct="1">
              <a:defRPr/>
            </a:pPr>
            <a:endParaRPr lang="en-US" altLang="en-US" sz="5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en-US" altLang="en-US" sz="1100" b="1" dirty="0" err="1" smtClean="0">
                <a:solidFill>
                  <a:schemeClr val="bg1"/>
                </a:solidFill>
                <a:latin typeface="+mn-lt"/>
              </a:rPr>
              <a:t>ImageMagick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  (freeware):    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  <a:hlinkClick r:id="rId4"/>
              </a:rPr>
              <a:t>www.imagemagick.org/</a:t>
            </a: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27243" y="2571750"/>
            <a:ext cx="4204997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</a:rPr>
              <a:t>Příklad nastavení pro </a:t>
            </a:r>
            <a:r>
              <a:rPr lang="cs-CZ" sz="900" dirty="0" err="1" smtClean="0">
                <a:solidFill>
                  <a:schemeClr val="bg1">
                    <a:lumMod val="75000"/>
                  </a:schemeClr>
                </a:solidFill>
              </a:rPr>
              <a:t>ImageMagick</a:t>
            </a: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pPr eaLnBrk="1" hangingPunct="1">
              <a:defRPr/>
            </a:pPr>
            <a:endParaRPr lang="cs-CZ" sz="900" dirty="0" smtClean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</a:rPr>
              <a:t>#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blending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of the 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IR-BT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layer</a:t>
            </a:r>
            <a:endParaRPr lang="cs-CZ" sz="9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=70</a:t>
            </a:r>
          </a:p>
          <a:p>
            <a:pPr eaLnBrk="1" hangingPunct="1">
              <a:defRPr/>
            </a:pPr>
            <a:endParaRPr lang="cs-CZ" sz="9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# 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sets the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blending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 of the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IR-BT 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layer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eaLnBrk="1" hangingPunct="1">
              <a:defRPr/>
            </a:pP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convert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ir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_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bt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On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channel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evaluate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set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alpha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}%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ir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_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bt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_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png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</a:t>
            </a:r>
          </a:p>
          <a:p>
            <a:pPr eaLnBrk="1" hangingPunct="1">
              <a:defRPr/>
            </a:pPr>
            <a:endParaRPr lang="cs-CZ" sz="9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# 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merging (blending) the two images together</a:t>
            </a:r>
            <a:endParaRPr lang="cs-CZ" sz="900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defRPr/>
            </a:pP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composite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hrv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 ${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ir_bt_png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}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compose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Multiply -</a:t>
            </a:r>
            <a:r>
              <a:rPr lang="cs-CZ" sz="900" dirty="0" err="1">
                <a:solidFill>
                  <a:schemeClr val="bg1">
                    <a:lumMod val="75000"/>
                  </a:schemeClr>
                </a:solidFill>
              </a:rPr>
              <a:t>quality</a:t>
            </a:r>
            <a:r>
              <a:rPr lang="cs-CZ" sz="900" dirty="0">
                <a:solidFill>
                  <a:schemeClr val="bg1">
                    <a:lumMod val="75000"/>
                  </a:schemeClr>
                </a:solidFill>
              </a:rPr>
              <a:t> 90 ${output</a:t>
            </a:r>
            <a:r>
              <a:rPr lang="cs-CZ" sz="900" dirty="0" smtClean="0">
                <a:solidFill>
                  <a:schemeClr val="bg1">
                    <a:lumMod val="75000"/>
                  </a:schemeClr>
                </a:solidFill>
              </a:rPr>
              <a:t>}</a:t>
            </a:r>
            <a:endParaRPr lang="en-US" sz="9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4282" y="71420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Sendvičové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produkty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601664" y="580239"/>
            <a:ext cx="76136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Možné problémy při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využití a interpretaci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družicových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dat, resp. snímků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:</a:t>
            </a:r>
            <a:endParaRPr lang="en-US" sz="12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277953" y="1376786"/>
            <a:ext cx="622300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stárnutí čidel na oběžné dráze, jejich dlouhodobá (ne)stabilita, vzájemná (ne)kompatibilita jednotlivých družic (problémy při využití v klimatologii – dlouhodobé řady měření)</a:t>
            </a:r>
          </a:p>
          <a:p>
            <a:pPr marL="357188" indent="-357188" eaLnBrk="1" hangingPunct="1"/>
            <a:endParaRPr lang="cs-CZ" altLang="en-US" sz="1100" dirty="0"/>
          </a:p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paralaxa – zejména u geostacionárních družic, ale i u polárních družic na krajích snímaného pásu území  </a:t>
            </a:r>
          </a:p>
          <a:p>
            <a:pPr marL="357188" indent="-357188" eaLnBrk="1" hangingPunct="1">
              <a:buFontTx/>
              <a:buChar char="•"/>
            </a:pPr>
            <a:endParaRPr lang="cs-CZ" altLang="en-US" sz="1100" dirty="0"/>
          </a:p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nežádoucí odrazy v radiometru – problém geostacionárních družic zejména v době kolem rovnodenností („</a:t>
            </a:r>
            <a:r>
              <a:rPr lang="cs-CZ" altLang="en-US" sz="1100" dirty="0" err="1"/>
              <a:t>solar</a:t>
            </a:r>
            <a:r>
              <a:rPr lang="cs-CZ" altLang="en-US" sz="1100" dirty="0"/>
              <a:t> </a:t>
            </a:r>
            <a:r>
              <a:rPr lang="cs-CZ" altLang="en-US" sz="1100" dirty="0" err="1"/>
              <a:t>eclipse</a:t>
            </a:r>
            <a:r>
              <a:rPr lang="cs-CZ" altLang="en-US" sz="1100" dirty="0"/>
              <a:t>“)</a:t>
            </a:r>
          </a:p>
          <a:p>
            <a:pPr marL="357188" indent="-357188" eaLnBrk="1" hangingPunct="1">
              <a:buFontTx/>
              <a:buChar char="•"/>
            </a:pPr>
            <a:endParaRPr lang="cs-CZ" altLang="en-US" sz="1100" dirty="0"/>
          </a:p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zrcadlení Slunce na vodní hladině (oceány a moře, jezera, řeky, rybníky, …)</a:t>
            </a:r>
          </a:p>
          <a:p>
            <a:pPr marL="357188" indent="-357188" eaLnBrk="1" hangingPunct="1">
              <a:buFontTx/>
              <a:buChar char="•"/>
            </a:pPr>
            <a:endParaRPr lang="cs-CZ" altLang="en-US" sz="1100" dirty="0"/>
          </a:p>
          <a:p>
            <a:pPr marL="357188" indent="-357188" eaLnBrk="1" hangingPunct="1">
              <a:buFontTx/>
              <a:buChar char="•"/>
            </a:pPr>
            <a:r>
              <a:rPr lang="cs-CZ" altLang="en-US" sz="1100" dirty="0"/>
              <a:t>nejednoznačnost „hlavičkového času“ snímků (dat)</a:t>
            </a:r>
            <a:endParaRPr lang="en-US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8434" name="Picture 2" descr="M:\[2] prednasky (aktualizováno 22.11.2019)\! MS templates\bak\background-images_1920x1080__black_without-horizontal-line_192pd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perspektiv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0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7"/>
          <p:cNvSpPr>
            <a:spLocks noChangeShapeType="1"/>
          </p:cNvSpPr>
          <p:nvPr/>
        </p:nvSpPr>
        <p:spPr bwMode="auto">
          <a:xfrm flipH="1" flipV="1">
            <a:off x="1485868" y="1543050"/>
            <a:ext cx="3943350" cy="177165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1543018" y="1512888"/>
            <a:ext cx="1885950" cy="357187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1404000" y="1522800"/>
            <a:ext cx="95250" cy="396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stealth" w="med" len="med"/>
            <a:tailEnd type="stealth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67544" y="1620838"/>
            <a:ext cx="768159" cy="230832"/>
          </a:xfrm>
          <a:prstGeom prst="rect">
            <a:avLst/>
          </a:prstGeom>
          <a:solidFill>
            <a:srgbClr val="000080"/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900" b="1" dirty="0"/>
              <a:t>„paralaxa“</a:t>
            </a:r>
            <a:endParaRPr lang="en-US" sz="900" b="1" dirty="0"/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4572000" y="983799"/>
            <a:ext cx="2952328" cy="50783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Pohled přesně shora (nadir, kolmo na zemský povrch)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nebo pozorování vztažené k zemskému povrchu (např.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radar,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pozemní měření a pozorování)</a:t>
            </a:r>
            <a:endParaRPr lang="en-US" altLang="en-US" sz="9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722583" y="3363838"/>
            <a:ext cx="1821332" cy="246221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Šikmý geostacionární pohled</a:t>
            </a:r>
            <a:endParaRPr lang="en-US" altLang="en-US" sz="10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053906" y="142858"/>
            <a:ext cx="2622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rgbClr val="FF3300"/>
                </a:solidFill>
                <a:latin typeface="+mj-lt"/>
              </a:rPr>
              <a:t>Paralaxa 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(</a:t>
            </a:r>
            <a:r>
              <a:rPr lang="en-US" sz="1200" dirty="0" smtClean="0">
                <a:solidFill>
                  <a:srgbClr val="FF3300"/>
                </a:solidFill>
                <a:latin typeface="+mj-lt"/>
              </a:rPr>
              <a:t>parallax shift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)</a:t>
            </a:r>
            <a:endParaRPr lang="cs-CZ" sz="16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2267744" y="4299942"/>
            <a:ext cx="64807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cs-CZ" altLang="en-US" sz="1000" dirty="0">
                <a:solidFill>
                  <a:schemeClr val="bg1">
                    <a:lumMod val="95000"/>
                  </a:schemeClr>
                </a:solidFill>
              </a:rPr>
              <a:t>Projekce různých jevů na horní hranici oblačnosti (HHO) na zemský povrch </a:t>
            </a:r>
            <a:r>
              <a:rPr lang="cs-CZ" altLang="en-US" sz="1000" dirty="0" smtClean="0">
                <a:solidFill>
                  <a:schemeClr val="bg1">
                    <a:lumMod val="95000"/>
                  </a:schemeClr>
                </a:solidFill>
              </a:rPr>
              <a:t>je </a:t>
            </a:r>
            <a:r>
              <a:rPr lang="cs-CZ" altLang="en-US" sz="1000" dirty="0">
                <a:solidFill>
                  <a:schemeClr val="bg1">
                    <a:lumMod val="95000"/>
                  </a:schemeClr>
                </a:solidFill>
              </a:rPr>
              <a:t>silně závislá na výšce HHO </a:t>
            </a:r>
            <a:r>
              <a:rPr lang="cs-CZ" altLang="en-US" sz="10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cs-CZ" altLang="en-US" sz="10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cs-CZ" altLang="en-US" sz="1000" dirty="0" smtClean="0">
                <a:solidFill>
                  <a:schemeClr val="bg1">
                    <a:lumMod val="95000"/>
                  </a:schemeClr>
                </a:solidFill>
              </a:rPr>
              <a:t>nad </a:t>
            </a:r>
            <a:r>
              <a:rPr lang="cs-CZ" altLang="en-US" sz="1000" dirty="0">
                <a:solidFill>
                  <a:schemeClr val="bg1">
                    <a:lumMod val="95000"/>
                  </a:schemeClr>
                </a:solidFill>
              </a:rPr>
              <a:t>zemským povrchem a geometrii snímání z dané družice …</a:t>
            </a:r>
            <a:endParaRPr lang="en-US" altLang="en-US" sz="1000" dirty="0">
              <a:solidFill>
                <a:schemeClr val="bg1">
                  <a:lumMod val="95000"/>
                </a:schemeClr>
              </a:solidFill>
            </a:endParaRPr>
          </a:p>
          <a:p>
            <a:pPr algn="just" eaLnBrk="1" hangingPunct="1"/>
            <a:endParaRPr lang="en-US" altLang="en-US" sz="600" dirty="0">
              <a:solidFill>
                <a:srgbClr val="777777"/>
              </a:solidFill>
            </a:endParaRPr>
          </a:p>
          <a:p>
            <a:pPr algn="just" eaLnBrk="1" hangingPunct="1"/>
            <a:r>
              <a:rPr lang="cs-CZ" altLang="en-US" sz="1000" b="1" dirty="0">
                <a:solidFill>
                  <a:srgbClr val="FF0000"/>
                </a:solidFill>
              </a:rPr>
              <a:t>… kritické zejména při porovnávání (slučování) družicových dat s pozemním, resp. radarovým měřením!</a:t>
            </a:r>
          </a:p>
        </p:txBody>
      </p:sp>
      <p:pic>
        <p:nvPicPr>
          <p:cNvPr id="15" name="Picture 4" descr="M:\[2] prednasky\ruzne zdrojove soubory a fotky\MSG_trans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929671"/>
            <a:ext cx="1008112" cy="1154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6"/>
          <p:cNvSpPr>
            <a:spLocks noChangeAspect="1" noChangeArrowheads="1"/>
          </p:cNvSpPr>
          <p:nvPr/>
        </p:nvSpPr>
        <p:spPr bwMode="auto">
          <a:xfrm>
            <a:off x="1947372" y="1731600"/>
            <a:ext cx="108000" cy="1080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18" name="Picture 2" descr="https://upload.wikimedia.org/wikipedia/commons/6/64/NOAA-20_JPSS-1_spacecraft_model_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60000">
            <a:off x="3132251" y="1375964"/>
            <a:ext cx="2697644" cy="946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5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5"/>
          <p:cNvSpPr txBox="1">
            <a:spLocks noChangeArrowheads="1"/>
          </p:cNvSpPr>
          <p:nvPr/>
        </p:nvSpPr>
        <p:spPr bwMode="auto">
          <a:xfrm>
            <a:off x="6143636" y="4626934"/>
            <a:ext cx="290977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en-US" sz="900" dirty="0"/>
              <a:t>Viz též</a:t>
            </a:r>
            <a:r>
              <a:rPr lang="en-US" altLang="en-US" sz="900" dirty="0" smtClean="0"/>
              <a:t>:</a:t>
            </a:r>
            <a:r>
              <a:rPr lang="cs-CZ" altLang="en-US" sz="900" dirty="0" smtClean="0"/>
              <a:t> </a:t>
            </a:r>
            <a:r>
              <a:rPr lang="cs-CZ" altLang="en-US" sz="900" dirty="0" smtClean="0">
                <a:hlinkClick r:id="rId3"/>
              </a:rPr>
              <a:t>https://cwg.eumetsat.int/parallax-corrections/</a:t>
            </a:r>
            <a:r>
              <a:rPr lang="cs-CZ" altLang="en-US" sz="900" dirty="0" smtClean="0"/>
              <a:t> </a:t>
            </a:r>
            <a:endParaRPr lang="en-US" altLang="en-US" sz="900" dirty="0"/>
          </a:p>
        </p:txBody>
      </p:sp>
      <p:pic>
        <p:nvPicPr>
          <p:cNvPr id="16" name="Picture 2" descr="M:\[2] prednasky\ruzne zdrojove soubory a fotky\PARALAXA AIRGLOW\Airglow_parallax-shift-scheme_ver-20150619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0" y="540000"/>
            <a:ext cx="5940000" cy="3478259"/>
          </a:xfrm>
          <a:prstGeom prst="rect">
            <a:avLst/>
          </a:prstGeom>
          <a:noFill/>
          <a:ln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pic>
        <p:nvPicPr>
          <p:cNvPr id="17" name="Picture 2" descr="O:\VIIRS-DNB airglow\parallax_polar_hs=83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07588" y="555526"/>
            <a:ext cx="2928908" cy="2210097"/>
          </a:xfrm>
          <a:prstGeom prst="rect">
            <a:avLst/>
          </a:prstGeom>
          <a:noFill/>
          <a:ln w="6350">
            <a:solidFill>
              <a:srgbClr val="FFFFCC"/>
            </a:solidFill>
          </a:ln>
        </p:spPr>
      </p:pic>
      <p:sp>
        <p:nvSpPr>
          <p:cNvPr id="18" name="TextovéPole 17"/>
          <p:cNvSpPr txBox="1"/>
          <p:nvPr/>
        </p:nvSpPr>
        <p:spPr>
          <a:xfrm>
            <a:off x="6643702" y="4208189"/>
            <a:ext cx="2308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>Zdroj (tabulka a graf)</a:t>
            </a:r>
            <a:r>
              <a:rPr lang="en-US" sz="700" dirty="0" smtClean="0">
                <a:solidFill>
                  <a:schemeClr val="bg1"/>
                </a:solidFill>
                <a:latin typeface="Verdana" pitchFamily="34" charset="0"/>
              </a:rPr>
              <a:t>:  </a:t>
            </a:r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/>
            </a:r>
            <a:b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>Michaela Seidlová</a:t>
            </a:r>
            <a:r>
              <a:rPr lang="en-US" sz="700" dirty="0" smtClean="0">
                <a:solidFill>
                  <a:schemeClr val="bg1"/>
                </a:solidFill>
                <a:latin typeface="Verdana" pitchFamily="34" charset="0"/>
              </a:rPr>
              <a:t>, </a:t>
            </a:r>
            <a:r>
              <a:rPr lang="cs-CZ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Michaela</a:t>
            </a:r>
            <a:r>
              <a:rPr lang="en-US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.</a:t>
            </a:r>
            <a:r>
              <a:rPr lang="cs-CZ" sz="700" i="1" dirty="0">
                <a:solidFill>
                  <a:schemeClr val="bg1"/>
                </a:solidFill>
                <a:latin typeface="Verdana" pitchFamily="34" charset="0"/>
                <a:hlinkClick r:id="rId6"/>
              </a:rPr>
              <a:t>S</a:t>
            </a:r>
            <a:r>
              <a:rPr lang="cs-CZ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eidl</a:t>
            </a:r>
            <a:r>
              <a:rPr lang="en-US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ova@chmi.cz</a:t>
            </a:r>
            <a:r>
              <a:rPr lang="cs-CZ" sz="700" i="1" dirty="0" smtClean="0">
                <a:solidFill>
                  <a:schemeClr val="bg1"/>
                </a:solidFill>
                <a:latin typeface="Verdana" pitchFamily="34" charset="0"/>
              </a:rPr>
              <a:t> </a:t>
            </a:r>
          </a:p>
        </p:txBody>
      </p:sp>
      <p:pic>
        <p:nvPicPr>
          <p:cNvPr id="19" name="Picture 2" descr="N:\airglow\paralaxa-tabulka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4103997"/>
            <a:ext cx="5363810" cy="769524"/>
          </a:xfrm>
          <a:prstGeom prst="rect">
            <a:avLst/>
          </a:prstGeom>
          <a:noFill/>
          <a:ln w="6350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  <p:sp>
        <p:nvSpPr>
          <p:cNvPr id="21" name="TextovéPole 20"/>
          <p:cNvSpPr txBox="1"/>
          <p:nvPr/>
        </p:nvSpPr>
        <p:spPr>
          <a:xfrm>
            <a:off x="6186538" y="3005424"/>
            <a:ext cx="2743180" cy="104219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just"/>
            <a:r>
              <a:rPr lang="cs-CZ" sz="900" b="1" dirty="0" smtClean="0"/>
              <a:t>Paralaxa oblačnosti a airglow z družice S-NPP</a:t>
            </a:r>
            <a:endParaRPr lang="en-US" sz="900" b="1" dirty="0" smtClean="0"/>
          </a:p>
          <a:p>
            <a:pPr algn="just"/>
            <a:endParaRPr lang="en-US" sz="900" dirty="0" smtClean="0"/>
          </a:p>
          <a:p>
            <a:pPr algn="just"/>
            <a:r>
              <a:rPr lang="cs-CZ" sz="900" dirty="0" smtClean="0"/>
              <a:t>Hodnota paralaxy (svislá osa) jako funkce vzdálenosti od středu přeletu (vodorovná osa)</a:t>
            </a:r>
            <a:r>
              <a:rPr lang="en-US" sz="900" dirty="0" smtClean="0"/>
              <a:t>,</a:t>
            </a:r>
            <a:r>
              <a:rPr lang="cs-CZ" sz="900" dirty="0" smtClean="0"/>
              <a:t> spočtená</a:t>
            </a:r>
            <a:r>
              <a:rPr lang="en-US" sz="900" dirty="0" smtClean="0"/>
              <a:t> </a:t>
            </a:r>
            <a:r>
              <a:rPr lang="cs-CZ" sz="900" dirty="0" smtClean="0"/>
              <a:t> pro hladiny 15 km (vysoká oblačnost) </a:t>
            </a:r>
            <a:br>
              <a:rPr lang="cs-CZ" sz="900" dirty="0" smtClean="0"/>
            </a:br>
            <a:r>
              <a:rPr lang="cs-CZ" sz="900" dirty="0" smtClean="0"/>
              <a:t>a </a:t>
            </a:r>
            <a:r>
              <a:rPr lang="en-US" sz="900" dirty="0" smtClean="0"/>
              <a:t>85 km</a:t>
            </a:r>
            <a:r>
              <a:rPr lang="cs-CZ" sz="900" dirty="0" smtClean="0"/>
              <a:t> (airglow),</a:t>
            </a:r>
            <a:r>
              <a:rPr lang="en-US" sz="900" dirty="0" smtClean="0"/>
              <a:t> </a:t>
            </a:r>
            <a:r>
              <a:rPr lang="cs-CZ" sz="900" dirty="0" smtClean="0"/>
              <a:t>pro družici na oběžné dráze ve výšce </a:t>
            </a:r>
            <a:r>
              <a:rPr lang="en-US" sz="900" dirty="0" smtClean="0"/>
              <a:t>833 km. 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92062" y="120833"/>
            <a:ext cx="2622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srgbClr val="FF3300"/>
                </a:solidFill>
                <a:latin typeface="+mj-lt"/>
              </a:rPr>
              <a:t>Paralaxa 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(</a:t>
            </a:r>
            <a:r>
              <a:rPr lang="en-US" sz="1200" dirty="0" smtClean="0">
                <a:solidFill>
                  <a:srgbClr val="FF3300"/>
                </a:solidFill>
                <a:latin typeface="+mj-lt"/>
              </a:rPr>
              <a:t>parallax shift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)</a:t>
            </a:r>
            <a:endParaRPr lang="cs-CZ" sz="16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23" name="TextovéPole 13"/>
          <p:cNvSpPr txBox="1">
            <a:spLocks noChangeArrowheads="1"/>
          </p:cNvSpPr>
          <p:nvPr/>
        </p:nvSpPr>
        <p:spPr bwMode="auto">
          <a:xfrm>
            <a:off x="3132169" y="71420"/>
            <a:ext cx="59404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Uplatňuje se nejen při pohledu z geostacionárních družic, ale i při snímání družicemi na polární dráze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(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např. 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Met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o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p AVHRR, Aqua &amp; Terra MODIS, NPP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a JPSS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 VIIRS, 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aj</a:t>
            </a:r>
            <a:r>
              <a:rPr lang="en-US" altLang="en-US" sz="1000" dirty="0" smtClean="0">
                <a:solidFill>
                  <a:schemeClr val="bg1"/>
                </a:solidFill>
                <a:latin typeface="+mn-lt"/>
              </a:rPr>
              <a:t>.)</a:t>
            </a: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.</a:t>
            </a:r>
            <a:endParaRPr lang="en-US" altLang="en-US" sz="10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037_960523_fig_5a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323008" y="142858"/>
            <a:ext cx="3969000" cy="2268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6" name="Picture 6" descr="039_960523_fig_5c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1323008" y="2446890"/>
            <a:ext cx="3969000" cy="2268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4434167" y="4500576"/>
            <a:ext cx="923651" cy="219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 b="1" dirty="0" smtClean="0">
                <a:solidFill>
                  <a:schemeClr val="bg1"/>
                </a:solidFill>
                <a:latin typeface="+mn-lt"/>
              </a:rPr>
              <a:t>GOES 9 </a:t>
            </a:r>
            <a:r>
              <a:rPr lang="cs-CZ" altLang="en-US" sz="800" b="1" dirty="0" smtClean="0">
                <a:solidFill>
                  <a:schemeClr val="bg1"/>
                </a:solidFill>
                <a:latin typeface="+mn-lt"/>
              </a:rPr>
              <a:t>- </a:t>
            </a:r>
            <a:r>
              <a:rPr lang="en-US" altLang="en-US" sz="800" b="1" dirty="0" smtClean="0">
                <a:solidFill>
                  <a:schemeClr val="bg1"/>
                </a:solidFill>
                <a:latin typeface="+mn-lt"/>
              </a:rPr>
              <a:t>West</a:t>
            </a:r>
            <a:endParaRPr lang="cs-CZ" altLang="en-US" sz="800" b="1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407613" y="2143122"/>
            <a:ext cx="878767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800" b="1" dirty="0"/>
              <a:t>GOES 8 </a:t>
            </a:r>
            <a:r>
              <a:rPr lang="cs-CZ" altLang="en-US" sz="800" b="1" dirty="0"/>
              <a:t>- </a:t>
            </a:r>
            <a:r>
              <a:rPr lang="en-US" altLang="en-US" sz="800" b="1" dirty="0"/>
              <a:t>East</a:t>
            </a:r>
            <a:endParaRPr lang="cs-CZ" altLang="en-US" sz="800" b="1" dirty="0"/>
          </a:p>
        </p:txBody>
      </p:sp>
      <p:pic>
        <p:nvPicPr>
          <p:cNvPr id="10" name="Picture 6" descr="parallax_10-20k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57172"/>
            <a:ext cx="2085241" cy="3561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535464" y="71420"/>
            <a:ext cx="3429024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Hodnota paralaxy</a:t>
            </a:r>
            <a:r>
              <a:rPr lang="en-US" altLang="en-US" sz="11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en-US" sz="1100" dirty="0" smtClean="0">
                <a:solidFill>
                  <a:schemeClr val="bg1"/>
                </a:solidFill>
                <a:latin typeface="+mn-lt"/>
              </a:rPr>
              <a:t>pro střední Čechy (pohled z 0°)</a:t>
            </a: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cs-CZ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11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10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h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… 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výška oblačnosti</a:t>
            </a:r>
            <a:endParaRPr lang="en-US" altLang="en-US" sz="9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5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P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... 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paralaxa celková</a:t>
            </a:r>
            <a:endParaRPr lang="en-US" altLang="en-US" sz="9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endParaRPr lang="en-US" altLang="en-US" sz="2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altLang="en-US" sz="900" dirty="0" err="1" smtClean="0">
                <a:solidFill>
                  <a:schemeClr val="bg1"/>
                </a:solidFill>
                <a:latin typeface="+mn-lt"/>
              </a:rPr>
              <a:t>Pe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…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východní složka paralaxy</a:t>
            </a:r>
            <a:endParaRPr lang="en-US" altLang="en-US" sz="90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  </a:t>
            </a:r>
            <a:r>
              <a:rPr lang="en-US" altLang="en-US" sz="900" dirty="0" err="1" smtClean="0">
                <a:solidFill>
                  <a:schemeClr val="bg1"/>
                </a:solidFill>
                <a:latin typeface="+mn-lt"/>
              </a:rPr>
              <a:t>Pn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 …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severní složka paralaxy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285852" y="159718"/>
            <a:ext cx="1042273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700" b="1" dirty="0">
                <a:solidFill>
                  <a:schemeClr val="bg1"/>
                </a:solidFill>
              </a:rPr>
              <a:t>23</a:t>
            </a:r>
            <a:r>
              <a:rPr lang="cs-CZ" sz="700" b="1" dirty="0">
                <a:solidFill>
                  <a:schemeClr val="bg1"/>
                </a:solidFill>
              </a:rPr>
              <a:t>.5.</a:t>
            </a:r>
            <a:r>
              <a:rPr lang="en-US" sz="700" b="1" dirty="0">
                <a:solidFill>
                  <a:schemeClr val="bg1"/>
                </a:solidFill>
              </a:rPr>
              <a:t>1996  0045 UTC</a:t>
            </a:r>
            <a:endParaRPr lang="cs-CZ" sz="700" b="1" dirty="0">
              <a:solidFill>
                <a:schemeClr val="bg1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92062" y="120833"/>
            <a:ext cx="2622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400" dirty="0" smtClean="0">
                <a:solidFill>
                  <a:srgbClr val="FF3300"/>
                </a:solidFill>
                <a:latin typeface="+mj-lt"/>
              </a:rPr>
              <a:t>Paralaxa</a:t>
            </a:r>
            <a:endParaRPr lang="cs-CZ" sz="160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7429520" y="4357700"/>
            <a:ext cx="1444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>Zdroj</a:t>
            </a:r>
            <a:r>
              <a:rPr lang="en-US" sz="700" dirty="0" smtClean="0">
                <a:solidFill>
                  <a:schemeClr val="bg1"/>
                </a:solidFill>
                <a:latin typeface="Verdana" pitchFamily="34" charset="0"/>
              </a:rPr>
              <a:t>: </a:t>
            </a:r>
            <a: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  <a:t>Michaela Seidlová</a:t>
            </a:r>
            <a:br>
              <a:rPr lang="cs-CZ" sz="700" dirty="0" smtClean="0">
                <a:solidFill>
                  <a:schemeClr val="bg1"/>
                </a:solidFill>
                <a:latin typeface="Verdana" pitchFamily="34" charset="0"/>
              </a:rPr>
            </a:br>
            <a:r>
              <a:rPr lang="cs-CZ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Michaela</a:t>
            </a:r>
            <a:r>
              <a:rPr lang="en-US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.</a:t>
            </a:r>
            <a:r>
              <a:rPr lang="cs-CZ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Seidl</a:t>
            </a:r>
            <a:r>
              <a:rPr lang="en-US" sz="700" i="1" dirty="0" smtClean="0">
                <a:solidFill>
                  <a:schemeClr val="bg1"/>
                </a:solidFill>
                <a:latin typeface="Verdana" pitchFamily="34" charset="0"/>
                <a:hlinkClick r:id="rId6"/>
              </a:rPr>
              <a:t>ova@chmi.cz</a:t>
            </a:r>
            <a:r>
              <a:rPr lang="cs-CZ" sz="700" i="1" dirty="0">
                <a:solidFill>
                  <a:schemeClr val="bg1"/>
                </a:solidFill>
                <a:latin typeface="Verdana" pitchFamily="34" charset="0"/>
              </a:rPr>
              <a:t> </a:t>
            </a:r>
            <a:endParaRPr lang="cs-CZ" sz="700" i="1" dirty="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1224813" y="4714890"/>
            <a:ext cx="41392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/>
              <a:t>Stejná scéna při pohledu z GOES</a:t>
            </a:r>
            <a:r>
              <a:rPr lang="en-US" sz="1000" dirty="0" smtClean="0"/>
              <a:t> </a:t>
            </a:r>
            <a:r>
              <a:rPr lang="cs-CZ" sz="1000" dirty="0" smtClean="0"/>
              <a:t>East (75°W) a GOES</a:t>
            </a:r>
            <a:r>
              <a:rPr lang="en-US" sz="1000" dirty="0" smtClean="0"/>
              <a:t> West</a:t>
            </a:r>
            <a:r>
              <a:rPr lang="cs-CZ" sz="1000" dirty="0" smtClean="0"/>
              <a:t> (137°W)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44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Geometrická korekce dat (snímků) – polární družice</a:t>
            </a:r>
          </a:p>
        </p:txBody>
      </p:sp>
      <p:pic>
        <p:nvPicPr>
          <p:cNvPr id="6" name="Picture 8" descr="ch4enh1-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752" y="540000"/>
            <a:ext cx="1608750" cy="43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338141" y="2285998"/>
            <a:ext cx="3048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 rot="10800000">
            <a:off x="2266936" y="2285998"/>
            <a:ext cx="3048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714362"/>
            <a:ext cx="5715010" cy="392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19"/>
          <p:cNvSpPr>
            <a:spLocks noChangeShapeType="1"/>
          </p:cNvSpPr>
          <p:nvPr/>
        </p:nvSpPr>
        <p:spPr bwMode="auto">
          <a:xfrm flipH="1">
            <a:off x="3286086" y="1495694"/>
            <a:ext cx="2071702" cy="2143140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11" name="Line 20"/>
          <p:cNvSpPr>
            <a:spLocks noChangeShapeType="1"/>
          </p:cNvSpPr>
          <p:nvPr/>
        </p:nvSpPr>
        <p:spPr bwMode="auto">
          <a:xfrm>
            <a:off x="5367296" y="1476637"/>
            <a:ext cx="2562260" cy="1733569"/>
          </a:xfrm>
          <a:prstGeom prst="line">
            <a:avLst/>
          </a:prstGeom>
          <a:noFill/>
          <a:ln w="19050">
            <a:solidFill>
              <a:srgbClr val="FF000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>
            <a:off x="5387028" y="1552836"/>
            <a:ext cx="133368" cy="165737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cs-CZ"/>
          </a:p>
        </p:txBody>
      </p: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5026307" y="1780316"/>
            <a:ext cx="428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 dirty="0">
                <a:solidFill>
                  <a:srgbClr val="969696"/>
                </a:solidFill>
              </a:rPr>
              <a:t>55.4</a:t>
            </a:r>
            <a:r>
              <a:rPr lang="en-US" sz="800" b="1" dirty="0">
                <a:solidFill>
                  <a:srgbClr val="969696"/>
                </a:solidFill>
                <a:cs typeface="Arial" charset="0"/>
              </a:rPr>
              <a:t>°</a:t>
            </a:r>
            <a:endParaRPr lang="cs-CZ" sz="800" b="1" dirty="0">
              <a:solidFill>
                <a:srgbClr val="969696"/>
              </a:solidFill>
            </a:endParaRP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5429532" y="1780316"/>
            <a:ext cx="42832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rgbClr val="969696"/>
                </a:solidFill>
              </a:rPr>
              <a:t>55.4</a:t>
            </a:r>
            <a:r>
              <a:rPr lang="en-US" sz="800" b="1">
                <a:solidFill>
                  <a:srgbClr val="969696"/>
                </a:solidFill>
                <a:cs typeface="Arial" charset="0"/>
              </a:rPr>
              <a:t>°</a:t>
            </a:r>
            <a:endParaRPr lang="cs-CZ" sz="800" b="1">
              <a:solidFill>
                <a:srgbClr val="969696"/>
              </a:solidFill>
            </a:endParaRPr>
          </a:p>
        </p:txBody>
      </p:sp>
      <p:pic>
        <p:nvPicPr>
          <p:cNvPr id="15" name="Picture 18" descr="PO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3916" y="714637"/>
            <a:ext cx="16002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5" name="Picture 2" descr="M:\[2] prednasky\ruzne zdrojove soubory a fotky\Sun-transpar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660" y="1014398"/>
            <a:ext cx="1662459" cy="164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M:\[2] prednasky\ruzne zdrojove soubory a fotky\Zeme_400x400_trans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3971" y="1284267"/>
            <a:ext cx="1711839" cy="171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M:\[2] prednasky\ruzne zdrojove soubory a fotky\MSG_trans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0166" y="857238"/>
            <a:ext cx="1262296" cy="144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Přímá spojovací šipka 17"/>
          <p:cNvCxnSpPr>
            <a:cxnSpLocks noChangeShapeType="1"/>
          </p:cNvCxnSpPr>
          <p:nvPr/>
        </p:nvCxnSpPr>
        <p:spPr bwMode="auto">
          <a:xfrm rot="10800000">
            <a:off x="4309836" y="1298555"/>
            <a:ext cx="2374900" cy="161925"/>
          </a:xfrm>
          <a:prstGeom prst="straightConnector1">
            <a:avLst/>
          </a:prstGeom>
          <a:noFill/>
          <a:ln w="19050" algn="ctr">
            <a:solidFill>
              <a:srgbClr val="FFFFCC"/>
            </a:solidFill>
            <a:round/>
            <a:headEnd/>
            <a:tailEnd type="stealth" w="med" len="lg"/>
          </a:ln>
        </p:spPr>
      </p:cxnSp>
      <p:cxnSp>
        <p:nvCxnSpPr>
          <p:cNvPr id="10" name="Přímá spojovací šipka 22"/>
          <p:cNvCxnSpPr>
            <a:cxnSpLocks noChangeShapeType="1"/>
          </p:cNvCxnSpPr>
          <p:nvPr/>
        </p:nvCxnSpPr>
        <p:spPr bwMode="auto">
          <a:xfrm>
            <a:off x="1595191" y="1014400"/>
            <a:ext cx="5167154" cy="377825"/>
          </a:xfrm>
          <a:prstGeom prst="straightConnector1">
            <a:avLst/>
          </a:prstGeom>
          <a:noFill/>
          <a:ln w="19050" algn="ctr">
            <a:solidFill>
              <a:srgbClr val="FF3300"/>
            </a:solidFill>
            <a:round/>
            <a:headEnd/>
            <a:tailEnd type="stealth" w="med" len="lg"/>
          </a:ln>
        </p:spPr>
      </p:cxnSp>
      <p:sp>
        <p:nvSpPr>
          <p:cNvPr id="11" name="TextovéPole 35"/>
          <p:cNvSpPr txBox="1">
            <a:spLocks noChangeArrowheads="1"/>
          </p:cNvSpPr>
          <p:nvPr/>
        </p:nvSpPr>
        <p:spPr bwMode="auto">
          <a:xfrm>
            <a:off x="928662" y="3429006"/>
            <a:ext cx="726440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cs-CZ" altLang="en-US" sz="1000" dirty="0"/>
              <a:t>V období kolem jarní a podzimní rovnodennosti, kdy se kolem půlnoci dostanou Slunce, Země a </a:t>
            </a:r>
            <a:r>
              <a:rPr lang="cs-CZ" altLang="en-US" sz="1000" dirty="0" smtClean="0"/>
              <a:t>geostacionární družice  </a:t>
            </a:r>
            <a:r>
              <a:rPr lang="cs-CZ" altLang="en-US" sz="1000" dirty="0"/>
              <a:t>přibližně na přímku, dochází k nežádoucím parazitním odrazům slunečního záření v radiometru družice. Podobný efekt nastává kolem východu a západu Slunce za okrajem zemského disku (při pohledu z </a:t>
            </a:r>
            <a:r>
              <a:rPr lang="cs-CZ" altLang="en-US" sz="1000" dirty="0" smtClean="0"/>
              <a:t>GEO dráhy).</a:t>
            </a:r>
            <a:endParaRPr lang="en-US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7" descr="0308272400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80000" y="720000"/>
            <a:ext cx="4319667" cy="3240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500298" y="4254355"/>
            <a:ext cx="41408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000" dirty="0">
                <a:solidFill>
                  <a:schemeClr val="bg1"/>
                </a:solidFill>
              </a:rPr>
              <a:t>Patrné především na WV snímcích družic Meteosat první generace …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7" name="Picture 8" descr="0308282400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643439" y="720000"/>
            <a:ext cx="4319667" cy="3240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9" descr="0308292400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80000" y="720000"/>
            <a:ext cx="4319674" cy="3240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pic>
        <p:nvPicPr>
          <p:cNvPr id="5" name="Picture 10" descr="0308302400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644000" y="720000"/>
            <a:ext cx="4319669" cy="3240000"/>
          </a:xfrm>
          <a:prstGeom prst="rect">
            <a:avLst/>
          </a:prstGeom>
          <a:noFill/>
          <a:ln w="9525">
            <a:gradFill>
              <a:gsLst>
                <a:gs pos="0">
                  <a:schemeClr val="bg1">
                    <a:lumMod val="5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500298" y="4254355"/>
            <a:ext cx="414087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000" dirty="0">
                <a:solidFill>
                  <a:schemeClr val="bg1"/>
                </a:solidFill>
              </a:rPr>
              <a:t>Patrné především na WV snímcích družic Meteosat první generace …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214414" y="4714890"/>
            <a:ext cx="658706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000" dirty="0">
                <a:solidFill>
                  <a:schemeClr val="bg1"/>
                </a:solidFill>
              </a:rPr>
              <a:t>… ale do jisté míry problémem i na </a:t>
            </a:r>
            <a:r>
              <a:rPr lang="cs-CZ" sz="1000" dirty="0" smtClean="0">
                <a:solidFill>
                  <a:schemeClr val="bg1"/>
                </a:solidFill>
              </a:rPr>
              <a:t>snímcích družic Meteosat druhé generace, především ve VIS a NIR kanálech.</a:t>
            </a:r>
            <a:endParaRPr lang="cs-CZ" sz="1000" dirty="0">
              <a:solidFill>
                <a:schemeClr val="bg1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026" name="Picture 2" descr="M:\[2] prednasky (aktualizovano 19.3.2020)\PRACOVNI\koule\GLB1000.129.20170411.2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027" name="Picture 3" descr="M:\[2] prednasky (aktualizovano 19.3.2020)\PRACOVNI\koule\GLB1000.WV062.20170411.2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2050" name="Picture 2" descr="M:\[2] prednasky (aktualizovano 19.3.2020)\PRACOVNI\koule\GLB1000.129.20170411.2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2051" name="Picture 3" descr="M:\[2] prednasky (aktualizovano 19.3.2020)\PRACOVNI\koule\GLB1000.WV062.20170411.2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3074" name="Picture 2" descr="M:\[2] prednasky (aktualizovano 19.3.2020)\PRACOVNI\koule\GLB1000.129.20170411.2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3075" name="Picture 3" descr="M:\[2] prednasky (aktualizovano 19.3.2020)\PRACOVNI\koule\GLB1000.WV062.20170411.2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4098" name="Picture 2" descr="M:\[2] prednasky (aktualizovano 19.3.2020)\PRACOVNI\koule\GLB1000.129.20170411.2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4099" name="Picture 3" descr="M:\[2] prednasky (aktualizovano 19.3.2020)\PRACOVNI\koule\GLB1000.WV062.20170411.2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5122" name="Picture 2" descr="M:\[2] prednasky (aktualizovano 19.3.2020)\PRACOVNI\koule\GLB1000.129.20170411.2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5123" name="Picture 3" descr="M:\[2] prednasky (aktualizovano 19.3.2020)\PRACOVNI\koule\GLB1000.WV062.20170411.2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6146" name="Picture 2" descr="M:\[2] prednasky (aktualizovano 19.3.2020)\PRACOVNI\koule\GLB1000.129.20170411.22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6147" name="Picture 3" descr="M:\[2] prednasky (aktualizovano 19.3.2020)\PRACOVNI\koule\GLB1000.WV062.20170411.2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7170" name="Picture 2" descr="M:\[2] prednasky (aktualizovano 19.3.2020)\PRACOVNI\koule\GLB1000.129.20170411.2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7171" name="Picture 3" descr="M:\[2] prednasky (aktualizovano 19.3.2020)\PRACOVNI\koule\GLB1000.WV062.20170411.2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ch4enh1-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3267" y="500078"/>
            <a:ext cx="1594485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9" descr="ch4enh1-kor-3600-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500078"/>
            <a:ext cx="2800350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10" descr="ch4enh1-clb-kor-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206" y="500078"/>
            <a:ext cx="2331720" cy="4286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7658102" y="4286288"/>
            <a:ext cx="3048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 rot="10800000">
            <a:off x="5284767" y="4286288"/>
            <a:ext cx="3048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AutoShape 14"/>
          <p:cNvSpPr>
            <a:spLocks noChangeAspect="1" noChangeArrowheads="1"/>
          </p:cNvSpPr>
          <p:nvPr/>
        </p:nvSpPr>
        <p:spPr bwMode="auto">
          <a:xfrm>
            <a:off x="2578422" y="4286288"/>
            <a:ext cx="3048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AutoShape 15"/>
          <p:cNvSpPr>
            <a:spLocks noChangeAspect="1" noChangeArrowheads="1"/>
          </p:cNvSpPr>
          <p:nvPr/>
        </p:nvSpPr>
        <p:spPr bwMode="auto">
          <a:xfrm rot="10800000">
            <a:off x="721034" y="4286288"/>
            <a:ext cx="304800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" name="AutoShape 16"/>
          <p:cNvSpPr>
            <a:spLocks noChangeAspect="1" noChangeArrowheads="1"/>
          </p:cNvSpPr>
          <p:nvPr/>
        </p:nvSpPr>
        <p:spPr bwMode="auto">
          <a:xfrm>
            <a:off x="1403667" y="4286288"/>
            <a:ext cx="304800" cy="3603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2" name="AutoShape 17"/>
          <p:cNvSpPr>
            <a:spLocks noChangeAspect="1" noChangeArrowheads="1"/>
          </p:cNvSpPr>
          <p:nvPr/>
        </p:nvSpPr>
        <p:spPr bwMode="auto">
          <a:xfrm rot="10800000">
            <a:off x="1935480" y="4303750"/>
            <a:ext cx="304800" cy="3603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>
              <a:alpha val="50195"/>
            </a:scheme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3" name="TextovéPole 13"/>
          <p:cNvSpPr txBox="1">
            <a:spLocks noChangeArrowheads="1"/>
          </p:cNvSpPr>
          <p:nvPr/>
        </p:nvSpPr>
        <p:spPr bwMode="auto">
          <a:xfrm>
            <a:off x="978995" y="4769810"/>
            <a:ext cx="652614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800" dirty="0"/>
              <a:t>roztažení kraje, sražení středu                  </a:t>
            </a:r>
            <a:r>
              <a:rPr lang="cs-CZ" sz="800" dirty="0" smtClean="0"/>
              <a:t>                   původní </a:t>
            </a:r>
            <a:r>
              <a:rPr lang="cs-CZ" sz="800" dirty="0"/>
              <a:t>projekce AVHRR                     </a:t>
            </a:r>
            <a:r>
              <a:rPr lang="cs-CZ" sz="800" dirty="0" smtClean="0"/>
              <a:t>                 pouze </a:t>
            </a:r>
            <a:r>
              <a:rPr lang="cs-CZ" sz="800" dirty="0"/>
              <a:t>roztažení kraje, střed původní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14344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Geometrická korekce dat (snímků) – polární družice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8194" name="Picture 2" descr="M:\[2] prednasky (aktualizovano 19.3.2020)\PRACOVNI\koule\GLB1000.129.20170411.23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8195" name="Picture 3" descr="M:\[2] prednasky (aktualizovano 19.3.2020)\PRACOVNI\koule\GLB1000.WV062.20170411.2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9218" name="Picture 2" descr="M:\[2] prednasky (aktualizovano 19.3.2020)\PRACOVNI\koule\GLB1000.129.20170411.2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9219" name="Picture 3" descr="M:\[2] prednasky (aktualizovano 19.3.2020)\PRACOVNI\koule\GLB1000.WV062.20170411.23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0242" name="Picture 2" descr="M:\[2] prednasky (aktualizovano 19.3.2020)\PRACOVNI\koule\GLB1000.129.20170411.2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0243" name="Picture 3" descr="M:\[2] prednasky (aktualizovano 19.3.2020)\PRACOVNI\koule\GLB1000.WV062.20170411.23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1266" name="Picture 2" descr="M:\[2] prednasky (aktualizovano 19.3.2020)\PRACOVNI\koule\GLB1000.129.20170412.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1267" name="Picture 3" descr="M:\[2] prednasky (aktualizovano 19.3.2020)\PRACOVNI\koule\GLB1000.WV062.20170412.0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2290" name="Picture 2" descr="M:\[2] prednasky (aktualizovano 19.3.2020)\PRACOVNI\koule\GLB1000.129.20170412.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2291" name="Picture 3" descr="M:\[2] prednasky (aktualizovano 19.3.2020)\PRACOVNI\koule\GLB1000.WV062.20170412.0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3314" name="Picture 2" descr="M:\[2] prednasky (aktualizovano 19.3.2020)\PRACOVNI\koule\GLB1000.129.20170412.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3315" name="Picture 3" descr="M:\[2] prednasky (aktualizovano 19.3.2020)\PRACOVNI\koule\GLB1000.WV062.20170412.0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4338" name="Picture 2" descr="M:\[2] prednasky (aktualizovano 19.3.2020)\PRACOVNI\koule\GLB1000.129.20170412.0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4339" name="Picture 3" descr="M:\[2] prednasky (aktualizovano 19.3.2020)\PRACOVNI\koule\GLB1000.WV062.20170412.0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5362" name="Picture 2" descr="M:\[2] prednasky (aktualizovano 19.3.2020)\PRACOVNI\koule\GLB1000.129.20170412.0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5363" name="Picture 3" descr="M:\[2] prednasky (aktualizovano 19.3.2020)\PRACOVNI\koule\GLB1000.WV062.20170412.0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6386" name="Picture 2" descr="M:\[2] prednasky (aktualizovano 19.3.2020)\PRACOVNI\koule\GLB1000.129.20170412.0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6387" name="Picture 3" descr="M:\[2] prednasky (aktualizovano 19.3.2020)\PRACOVNI\koule\GLB1000.WV062.20170412.0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7410" name="Picture 2" descr="M:\[2] prednasky (aktualizovano 19.3.2020)\PRACOVNI\koule\GLB1000.129.20170412.01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7411" name="Picture 3" descr="M:\[2] prednasky (aktualizovano 19.3.2020)\PRACOVNI\koule\GLB1000.WV062.20170412.0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857224" y="995312"/>
            <a:ext cx="721523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8775" indent="-358775">
              <a:buFont typeface="Wingdings" pitchFamily="2" charset="2"/>
              <a:buChar char="Ø"/>
              <a:defRPr/>
            </a:pPr>
            <a:r>
              <a:rPr lang="cs-CZ" sz="1200" dirty="0"/>
              <a:t>konverze dat z původní družicové projekce (projekce družic na polární dráze, nebo geostacionární projekce) do zvolené kartografické projekce</a:t>
            </a:r>
            <a:r>
              <a:rPr lang="en-US" sz="1200" dirty="0"/>
              <a:t> </a:t>
            </a:r>
            <a:r>
              <a:rPr lang="cs-CZ" sz="1200" dirty="0"/>
              <a:t>(</a:t>
            </a:r>
            <a:r>
              <a:rPr lang="cs-CZ" sz="1200" dirty="0" err="1"/>
              <a:t>angl</a:t>
            </a:r>
            <a:r>
              <a:rPr lang="cs-CZ" sz="1200" dirty="0"/>
              <a:t>. </a:t>
            </a:r>
            <a:r>
              <a:rPr lang="en-US" sz="1200" i="1" dirty="0"/>
              <a:t>remapping, georegistration, navigation, …</a:t>
            </a:r>
            <a:r>
              <a:rPr lang="cs-CZ" sz="1200" dirty="0"/>
              <a:t>) </a:t>
            </a:r>
          </a:p>
          <a:p>
            <a:pPr marL="358775" indent="-358775">
              <a:defRPr/>
            </a:pPr>
            <a:r>
              <a:rPr lang="cs-CZ" sz="1200" dirty="0"/>
              <a:t/>
            </a:r>
            <a:br>
              <a:rPr lang="cs-CZ" sz="1200" dirty="0"/>
            </a:br>
            <a:endParaRPr lang="cs-CZ" sz="1200" dirty="0"/>
          </a:p>
          <a:p>
            <a:pPr marL="358775" indent="-358775">
              <a:buFont typeface="Wingdings" pitchFamily="2" charset="2"/>
              <a:buChar char="Ø"/>
              <a:defRPr/>
            </a:pPr>
            <a:r>
              <a:rPr lang="cs-CZ" sz="1200" dirty="0"/>
              <a:t>možnost změny velikosti (rozměru) </a:t>
            </a:r>
            <a:r>
              <a:rPr lang="cs-CZ" sz="1200" dirty="0" err="1"/>
              <a:t>pixlu</a:t>
            </a:r>
            <a:endParaRPr lang="cs-CZ" sz="1200" dirty="0"/>
          </a:p>
          <a:p>
            <a:pPr marL="358775" indent="-358775">
              <a:defRPr/>
            </a:pPr>
            <a:r>
              <a:rPr lang="cs-CZ" sz="1200" dirty="0"/>
              <a:t/>
            </a:r>
            <a:br>
              <a:rPr lang="cs-CZ" sz="1200" dirty="0"/>
            </a:br>
            <a:endParaRPr lang="cs-CZ" sz="1200" dirty="0"/>
          </a:p>
          <a:p>
            <a:pPr marL="358775" indent="-358775">
              <a:buFont typeface="Wingdings" pitchFamily="2" charset="2"/>
              <a:buChar char="Ø"/>
              <a:defRPr/>
            </a:pPr>
            <a:r>
              <a:rPr lang="cs-CZ" sz="1200" dirty="0"/>
              <a:t>nutné při porovnávání (překládání, slučování, …) dat různého původu, z různých zdrojů, přístrojů</a:t>
            </a:r>
            <a:br>
              <a:rPr lang="cs-CZ" sz="1200" dirty="0"/>
            </a:br>
            <a:endParaRPr lang="cs-CZ" sz="1200" dirty="0"/>
          </a:p>
          <a:p>
            <a:pPr marL="1273175" lvl="2" indent="-358775">
              <a:buFontTx/>
              <a:buChar char="•"/>
              <a:defRPr/>
            </a:pPr>
            <a: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snímků z družic a (pozemních) radarových měření, </a:t>
            </a:r>
          </a:p>
          <a:p>
            <a:pPr marL="815975" lvl="1" indent="-358775">
              <a:buFontTx/>
              <a:buChar char="•"/>
              <a:defRPr/>
            </a:pPr>
            <a:endParaRPr lang="cs-CZ" sz="1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1273175" lvl="2" indent="-358775">
              <a:buFontTx/>
              <a:buChar char="•"/>
              <a:defRPr/>
            </a:pPr>
            <a: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při překládání výstupů z numerických modelů přes družicové snímky</a:t>
            </a:r>
          </a:p>
          <a:p>
            <a:pPr marL="815975" lvl="1" indent="-358775">
              <a:buFontTx/>
              <a:buChar char="•"/>
              <a:defRPr/>
            </a:pPr>
            <a:endParaRPr lang="cs-CZ" sz="12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1273175" lvl="2" indent="-358775">
              <a:buFontTx/>
              <a:buChar char="•"/>
              <a:defRPr/>
            </a:pPr>
            <a: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kombinaci snímků různého rozlišení z jedné družice </a:t>
            </a:r>
            <a:b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12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(např. MSG, MODIS)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všechny družice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8434" name="Picture 2" descr="M:\[2] prednasky (aktualizovano 19.3.2020)\PRACOVNI\koule\GLB1000.129.20170412.0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8435" name="Picture 3" descr="M:\[2] prednasky (aktualizovano 19.3.2020)\PRACOVNI\koule\GLB1000.WV062.20170412.0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19458" name="Picture 2" descr="M:\[2] prednasky (aktualizovano 19.3.2020)\PRACOVNI\koule\GLB1000.129.20170412.0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19459" name="Picture 3" descr="M:\[2] prednasky (aktualizovano 19.3.2020)\PRACOVNI\koule\GLB1000.WV062.20170412.0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20482" name="Picture 2" descr="M:\[2] prednasky (aktualizovano 19.3.2020)\PRACOVNI\koule\GLB1000.129.20170412.02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20483" name="Picture 3" descr="M:\[2] prednasky (aktualizovano 19.3.2020)\PRACOVNI\koule\GLB1000.WV062.20170412.0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Odrazy slunečního záření v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radiometrech 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geostacionárních družic</a:t>
            </a:r>
          </a:p>
        </p:txBody>
      </p:sp>
      <p:pic>
        <p:nvPicPr>
          <p:cNvPr id="21506" name="Picture 2" descr="M:\[2] prednasky (aktualizovano 19.3.2020)\PRACOVNI\koule\GLB1000.129.20170412.02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00" y="432000"/>
            <a:ext cx="4320000" cy="4320000"/>
          </a:xfrm>
          <a:prstGeom prst="rect">
            <a:avLst/>
          </a:prstGeom>
          <a:noFill/>
        </p:spPr>
      </p:pic>
      <p:pic>
        <p:nvPicPr>
          <p:cNvPr id="21507" name="Picture 3" descr="M:\[2] prednasky (aktualizovano 19.3.2020)\PRACOVNI\koule\GLB1000.WV062.20170412.02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432000"/>
            <a:ext cx="432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Sun glin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41794"/>
            <a:ext cx="4268789" cy="320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714349" y="1727612"/>
            <a:ext cx="1643074" cy="500066"/>
          </a:xfrm>
          <a:prstGeom prst="line">
            <a:avLst/>
          </a:prstGeom>
          <a:noFill/>
          <a:ln w="25400">
            <a:solidFill>
              <a:srgbClr val="FFCC00"/>
            </a:solidFill>
            <a:prstDash val="lgDash"/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2500298" y="1584736"/>
            <a:ext cx="71438" cy="542924"/>
          </a:xfrm>
          <a:prstGeom prst="line">
            <a:avLst/>
          </a:prstGeom>
          <a:noFill/>
          <a:ln w="25400">
            <a:solidFill>
              <a:srgbClr val="FFCC00"/>
            </a:solidFill>
            <a:prstDash val="dash"/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Zrcadlení Slunce na vodní hladině („</a:t>
            </a:r>
            <a:r>
              <a:rPr lang="en-US" sz="1200" dirty="0">
                <a:solidFill>
                  <a:srgbClr val="FF3300"/>
                </a:solidFill>
                <a:latin typeface="+mj-lt"/>
              </a:rPr>
              <a:t>Sun glint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“)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0000"/>
            <a:ext cx="4500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Sun glin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941794"/>
            <a:ext cx="4268789" cy="320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714349" y="1727612"/>
            <a:ext cx="1643074" cy="500066"/>
          </a:xfrm>
          <a:prstGeom prst="line">
            <a:avLst/>
          </a:prstGeom>
          <a:noFill/>
          <a:ln w="25400">
            <a:solidFill>
              <a:srgbClr val="FFCC00"/>
            </a:solidFill>
            <a:prstDash val="lgDash"/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V="1">
            <a:off x="2500298" y="1584736"/>
            <a:ext cx="71438" cy="542924"/>
          </a:xfrm>
          <a:prstGeom prst="line">
            <a:avLst/>
          </a:prstGeom>
          <a:noFill/>
          <a:ln w="25400">
            <a:solidFill>
              <a:srgbClr val="FFCC00"/>
            </a:solidFill>
            <a:prstDash val="dash"/>
            <a:round/>
            <a:headEnd/>
            <a:tailEnd type="stealth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Zrcadlení Slunce na vodní hladině („</a:t>
            </a:r>
            <a:r>
              <a:rPr lang="en-US" sz="1200" dirty="0">
                <a:solidFill>
                  <a:srgbClr val="FF3300"/>
                </a:solidFill>
                <a:latin typeface="+mj-lt"/>
              </a:rPr>
              <a:t>Sun glint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“)</a:t>
            </a:r>
          </a:p>
        </p:txBody>
      </p:sp>
      <p:pic>
        <p:nvPicPr>
          <p:cNvPr id="8" name="4-fp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9992" y="180000"/>
            <a:ext cx="4500000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9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Sun gl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83518"/>
            <a:ext cx="4112112" cy="336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3142" y="3867894"/>
            <a:ext cx="4214842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Charakter odrazu Slunce na vodní hladině (jeho tvar</a:t>
            </a:r>
            <a:r>
              <a:rPr lang="en-US" altLang="en-US" sz="9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intenzita a rozsah) silně závislý na geometrii snímání a na momentální stavu vodní hladiny (velikost </a:t>
            </a:r>
            <a:br>
              <a:rPr lang="cs-CZ" altLang="en-US" sz="900" dirty="0" smtClean="0">
                <a:solidFill>
                  <a:schemeClr val="bg1"/>
                </a:solidFill>
                <a:latin typeface="+mn-lt"/>
              </a:rPr>
            </a:br>
            <a:r>
              <a:rPr lang="cs-CZ" altLang="en-US" sz="900" dirty="0" smtClean="0">
                <a:solidFill>
                  <a:schemeClr val="bg1"/>
                </a:solidFill>
                <a:latin typeface="+mn-lt"/>
              </a:rPr>
              <a:t>a orientace vln), tedy na vlastnostech proudění těsně nad vodní </a:t>
            </a:r>
            <a:r>
              <a:rPr lang="cs-CZ" altLang="en-US" sz="900" smtClean="0">
                <a:solidFill>
                  <a:schemeClr val="bg1"/>
                </a:solidFill>
                <a:latin typeface="+mn-lt"/>
              </a:rPr>
              <a:t>hladinou.</a:t>
            </a:r>
            <a:r>
              <a:rPr lang="en-US" altLang="en-US" sz="900" smtClean="0">
                <a:solidFill>
                  <a:schemeClr val="bg1"/>
                </a:solidFill>
                <a:latin typeface="+mn-lt"/>
              </a:rPr>
              <a:t/>
            </a:r>
            <a:br>
              <a:rPr lang="en-US" altLang="en-US" sz="900" smtClean="0">
                <a:solidFill>
                  <a:schemeClr val="bg1"/>
                </a:solidFill>
                <a:latin typeface="+mn-lt"/>
              </a:rPr>
            </a:br>
            <a:endParaRPr lang="en-US" altLang="en-US" sz="1000" smtClean="0">
              <a:solidFill>
                <a:schemeClr val="bg1"/>
              </a:solidFill>
              <a:latin typeface="+mn-lt"/>
            </a:endParaRPr>
          </a:p>
          <a:p>
            <a:pPr algn="just" eaLnBrk="1" hangingPunct="1">
              <a:defRPr/>
            </a:pPr>
            <a:r>
              <a:rPr lang="en-US" altLang="en-US" sz="600">
                <a:solidFill>
                  <a:schemeClr val="bg1"/>
                </a:solidFill>
                <a:latin typeface="+mn-lt"/>
              </a:rPr>
              <a:t>Zdroj: Weather Satellites: Systems, Data, and Environmental Applications. P. Krishna Rao, Susan J. Holmes, Ralph K. Anderson, Jay S. Winston, Paul E. Lehr, editors. American Meteorological Society, 1990. ISBN 10: 0933876874 / ISBN 13: 9780933876873. DOI: https://doi.org/10.1007/978-1-944970-16-1</a:t>
            </a:r>
            <a:r>
              <a:rPr lang="en-US" altLang="en-US" sz="600" smtClean="0">
                <a:solidFill>
                  <a:schemeClr val="bg1"/>
                </a:solidFill>
                <a:latin typeface="+mn-lt"/>
              </a:rPr>
              <a:t>.</a:t>
            </a:r>
            <a:endParaRPr lang="en-US" altLang="en-US" sz="6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Zrcadlení Slunce na vodní hladině („</a:t>
            </a:r>
            <a:r>
              <a:rPr lang="en-US" sz="1200" dirty="0">
                <a:solidFill>
                  <a:srgbClr val="FF3300"/>
                </a:solidFill>
                <a:latin typeface="+mj-lt"/>
              </a:rPr>
              <a:t>Sun glint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“)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60" y="122238"/>
            <a:ext cx="3363515" cy="4753768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20031012-Aqua-28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06" y="720000"/>
            <a:ext cx="4452389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0031028-Aqua-3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000" y="720000"/>
            <a:ext cx="4452389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Zrcadlení Slunce na vodní hladině („</a:t>
            </a:r>
            <a:r>
              <a:rPr lang="en-US" sz="1200" dirty="0">
                <a:solidFill>
                  <a:srgbClr val="FF3300"/>
                </a:solidFill>
                <a:latin typeface="+mj-lt"/>
              </a:rPr>
              <a:t>Sun glint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“)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Zrcadlení Slunce na vodní hladině („</a:t>
            </a:r>
            <a:r>
              <a:rPr lang="en-US" sz="1200" dirty="0">
                <a:solidFill>
                  <a:srgbClr val="FF3300"/>
                </a:solidFill>
                <a:latin typeface="+mj-lt"/>
              </a:rPr>
              <a:t>Sun glint</a:t>
            </a:r>
            <a:r>
              <a:rPr lang="cs-CZ" sz="1200" dirty="0">
                <a:solidFill>
                  <a:srgbClr val="FF3300"/>
                </a:solidFill>
                <a:latin typeface="+mj-lt"/>
              </a:rPr>
              <a:t>“)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0511"/>
            <a:ext cx="7128792" cy="4455495"/>
          </a:xfrm>
          <a:prstGeom prst="rect">
            <a:avLst/>
          </a:prstGeom>
          <a:ln w="0"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7596336" y="412090"/>
            <a:ext cx="1109599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mtClean="0"/>
              <a:t>VIIRS  NOAA-20</a:t>
            </a:r>
            <a:endParaRPr lang="cs-CZ" sz="800" smtClean="0"/>
          </a:p>
          <a:p>
            <a:endParaRPr lang="cs-CZ" sz="800"/>
          </a:p>
          <a:p>
            <a:endParaRPr lang="cs-CZ" sz="800" smtClean="0"/>
          </a:p>
          <a:p>
            <a:r>
              <a:rPr lang="cs-CZ" sz="700" smtClean="0"/>
              <a:t>zdroj: </a:t>
            </a:r>
            <a:r>
              <a:rPr lang="cs-CZ" sz="700" smtClean="0">
                <a:hlinkClick r:id="rId4"/>
              </a:rPr>
              <a:t>NASA Worldview</a:t>
            </a:r>
            <a:endParaRPr lang="en-US" sz="700" dirty="0" smtClean="0"/>
          </a:p>
        </p:txBody>
      </p:sp>
    </p:spTree>
    <p:extLst>
      <p:ext uri="{BB962C8B-B14F-4D97-AF65-F5344CB8AC3E}">
        <p14:creationId xmlns:p14="http://schemas.microsoft.com/office/powerpoint/2010/main" val="196482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18434" name="Picture 2" descr="M:\[2] prednasky (aktualizováno 22.11.2019)\! MS templates\bak\background-images_1920x1080__black_without-horizontal-line_192pd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A3134236-rgb-corrected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714480" y="12699"/>
            <a:ext cx="5097473" cy="511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66971" y="4929204"/>
            <a:ext cx="179247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FFFFCC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700" dirty="0" smtClean="0">
                <a:solidFill>
                  <a:schemeClr val="bg1">
                    <a:lumMod val="85000"/>
                  </a:schemeClr>
                </a:solidFill>
                <a:latin typeface="+mn-lt"/>
              </a:rPr>
              <a:t>Isabel - 15.9.2003 11:30 UTC  NOAA 15</a:t>
            </a:r>
            <a:endParaRPr lang="cs-CZ" altLang="en-US" sz="700" dirty="0" smtClean="0">
              <a:solidFill>
                <a:schemeClr val="bg1">
                  <a:lumMod val="8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5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5" name="Picture 5" descr="N:\METEO_druzicove-zajimave-situace\2009\20090305\200903051156_NOAA19\200903051156_NOAA19_EU_RGB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0" y="684000"/>
            <a:ext cx="5040000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N:\METEO_druzicove-zajimave-situace\2009\20090305\200903051156_NOAA19\200903051156_NOAA19__RGB124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66890"/>
            <a:ext cx="2204257" cy="42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5"/>
          <p:cNvSpPr>
            <a:spLocks noChangeAspect="1" noChangeArrowheads="1"/>
          </p:cNvSpPr>
          <p:nvPr/>
        </p:nvSpPr>
        <p:spPr bwMode="auto">
          <a:xfrm>
            <a:off x="2687074" y="3643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5"/>
          <p:cNvSpPr>
            <a:spLocks noChangeAspect="1" noChangeArrowheads="1"/>
          </p:cNvSpPr>
          <p:nvPr/>
        </p:nvSpPr>
        <p:spPr bwMode="auto">
          <a:xfrm>
            <a:off x="2687074" y="1357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50643" y="4714890"/>
            <a:ext cx="2121093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Přelet v původní družicové projekci …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105607" y="4488434"/>
            <a:ext cx="365356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… a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tentýž přelet po transformaci do polární stereografické projekce</a:t>
            </a:r>
            <a:b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(formát Evropa)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216005" y="642924"/>
            <a:ext cx="4927631" cy="16158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1100" dirty="0">
                <a:solidFill>
                  <a:schemeClr val="bg1"/>
                </a:solidFill>
              </a:rPr>
              <a:t>Různé zdroje dat – různá konvence ohledně hlavičkového času měření:</a:t>
            </a:r>
          </a:p>
          <a:p>
            <a:pPr eaLnBrk="1" hangingPunct="1">
              <a:defRPr/>
            </a:pPr>
            <a:endParaRPr lang="cs-CZ" sz="1100" dirty="0">
              <a:solidFill>
                <a:schemeClr val="bg1"/>
              </a:solidFill>
            </a:endParaRP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r>
              <a:rPr lang="cs-CZ" sz="1100" dirty="0">
                <a:solidFill>
                  <a:schemeClr val="bg1"/>
                </a:solidFill>
              </a:rPr>
              <a:t>v některých případech se vztahuje k začátku měření, snímání, bloku dat</a:t>
            </a:r>
            <a:br>
              <a:rPr lang="cs-CZ" sz="1100" dirty="0">
                <a:solidFill>
                  <a:schemeClr val="bg1"/>
                </a:solidFill>
              </a:rPr>
            </a:br>
            <a:r>
              <a:rPr lang="cs-CZ" sz="1100" dirty="0">
                <a:solidFill>
                  <a:schemeClr val="bg1"/>
                </a:solidFill>
              </a:rPr>
              <a:t>(MSG HRIT, AVHRR, MODIS)</a:t>
            </a: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endParaRPr lang="cs-CZ" sz="1100" dirty="0">
              <a:solidFill>
                <a:schemeClr val="bg1"/>
              </a:solidFill>
            </a:endParaRP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r>
              <a:rPr lang="cs-CZ" sz="1100" dirty="0">
                <a:solidFill>
                  <a:schemeClr val="bg1"/>
                </a:solidFill>
              </a:rPr>
              <a:t>jindy je hlavičkový čas vztažen ke konci měření</a:t>
            </a:r>
            <a:br>
              <a:rPr lang="cs-CZ" sz="1100" dirty="0">
                <a:solidFill>
                  <a:schemeClr val="bg1"/>
                </a:solidFill>
              </a:rPr>
            </a:br>
            <a:r>
              <a:rPr lang="cs-CZ" sz="1100" dirty="0">
                <a:solidFill>
                  <a:schemeClr val="bg1"/>
                </a:solidFill>
              </a:rPr>
              <a:t>(MSG NAT, radarová měření ČHMÚ)</a:t>
            </a: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endParaRPr lang="cs-CZ" sz="1100" dirty="0">
              <a:solidFill>
                <a:schemeClr val="bg1"/>
              </a:solidFill>
            </a:endParaRPr>
          </a:p>
          <a:p>
            <a:pPr marL="267891" indent="-130969" eaLnBrk="1" hangingPunct="1">
              <a:buFont typeface="Arial" pitchFamily="34" charset="0"/>
              <a:buChar char="•"/>
              <a:defRPr/>
            </a:pPr>
            <a:r>
              <a:rPr lang="cs-CZ" sz="1100" dirty="0">
                <a:solidFill>
                  <a:schemeClr val="bg1"/>
                </a:solidFill>
              </a:rPr>
              <a:t>„okamžitá měření“ (např. blesková data) – jednoznačnost času</a:t>
            </a: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1571604" y="2571750"/>
            <a:ext cx="534988" cy="757238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lnTo>
                  <a:pt x="885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TextovéPole 9"/>
          <p:cNvSpPr txBox="1">
            <a:spLocks noChangeArrowheads="1"/>
          </p:cNvSpPr>
          <p:nvPr/>
        </p:nvSpPr>
        <p:spPr bwMode="auto">
          <a:xfrm>
            <a:off x="2324079" y="2571750"/>
            <a:ext cx="4697413" cy="725941"/>
          </a:xfrm>
          <a:prstGeom prst="rect">
            <a:avLst/>
          </a:prstGeom>
          <a:noFill/>
          <a:ln w="12700">
            <a:solidFill>
              <a:srgbClr val="FF3300"/>
            </a:solidFill>
            <a:miter lim="800000"/>
            <a:headEnd/>
            <a:tailEnd/>
          </a:ln>
        </p:spPr>
        <p:txBody>
          <a:bodyPr lIns="135000" tIns="108000" rIns="135000" bIns="108000">
            <a:spAutoFit/>
          </a:bodyPr>
          <a:lstStyle/>
          <a:p>
            <a:pPr algn="just" eaLnBrk="1" hangingPunct="1"/>
            <a:r>
              <a:rPr lang="cs-CZ" altLang="en-US" sz="1100" dirty="0"/>
              <a:t>Možný problém při porovnávání „blízkých“ dat různého původu, např. družice (MSG, AVHRR, MODIS) x radar, MSG x AVHRR/MODIS, družice/radar x pozemní data, aj.</a:t>
            </a:r>
            <a:endParaRPr lang="en-US" altLang="en-US" sz="11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285720" y="3870764"/>
            <a:ext cx="850112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cs-CZ" sz="1050" dirty="0">
                <a:solidFill>
                  <a:srgbClr val="FF3300"/>
                </a:solidFill>
                <a:latin typeface="+mj-lt"/>
              </a:rPr>
              <a:t>Zanedbatelné při </a:t>
            </a:r>
            <a:r>
              <a:rPr lang="cs-CZ" sz="1050" dirty="0" smtClean="0">
                <a:solidFill>
                  <a:srgbClr val="FF3300"/>
                </a:solidFill>
                <a:latin typeface="+mj-lt"/>
              </a:rPr>
              <a:t>běžném (synoptickém) </a:t>
            </a:r>
            <a:r>
              <a:rPr lang="cs-CZ" sz="1050" dirty="0">
                <a:solidFill>
                  <a:srgbClr val="FF3300"/>
                </a:solidFill>
                <a:latin typeface="+mj-lt"/>
              </a:rPr>
              <a:t>využití družicových a radarových dat, ale významné </a:t>
            </a:r>
            <a:r>
              <a:rPr lang="cs-CZ" sz="1050" dirty="0" smtClean="0">
                <a:solidFill>
                  <a:srgbClr val="FF3300"/>
                </a:solidFill>
                <a:latin typeface="+mj-lt"/>
              </a:rPr>
              <a:t>zejména </a:t>
            </a:r>
            <a:br>
              <a:rPr lang="cs-CZ" sz="1050" dirty="0" smtClean="0">
                <a:solidFill>
                  <a:srgbClr val="FF3300"/>
                </a:solidFill>
                <a:latin typeface="+mj-lt"/>
              </a:rPr>
            </a:br>
            <a:r>
              <a:rPr lang="cs-CZ" sz="1050" dirty="0" smtClean="0">
                <a:solidFill>
                  <a:srgbClr val="FF3300"/>
                </a:solidFill>
                <a:latin typeface="+mj-lt"/>
              </a:rPr>
              <a:t>při </a:t>
            </a:r>
            <a:r>
              <a:rPr lang="cs-CZ" sz="1050" dirty="0">
                <a:solidFill>
                  <a:srgbClr val="FF3300"/>
                </a:solidFill>
                <a:latin typeface="+mj-lt"/>
              </a:rPr>
              <a:t>detailních studiích konvektivních bouří, v nowcastingu, při validaci odvozených produktů (např. SAFNWC), aj.</a:t>
            </a:r>
            <a:endParaRPr lang="en-US" sz="1050" dirty="0">
              <a:solidFill>
                <a:srgbClr val="FF3300"/>
              </a:solidFill>
              <a:latin typeface="+mj-lt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60338" y="122238"/>
            <a:ext cx="65913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Nejednoznačnost hlavičkového času souborů (snímků)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18434" name="Picture 2" descr="M:\[2] prednasky (aktualizováno 22.11.2019)\! MS templates\bak\background-images_1920x1080__black_without-horizontal-line_192pd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1"/>
          <p:cNvSpPr txBox="1"/>
          <p:nvPr/>
        </p:nvSpPr>
        <p:spPr>
          <a:xfrm>
            <a:off x="3500430" y="2456334"/>
            <a:ext cx="14863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00" dirty="0" smtClean="0">
                <a:latin typeface="Verdana" pitchFamily="34" charset="0"/>
              </a:rPr>
              <a:t>KONEC ČTVRTÉ ČÁSTI</a:t>
            </a:r>
          </a:p>
        </p:txBody>
      </p:sp>
    </p:spTree>
    <p:extLst>
      <p:ext uri="{BB962C8B-B14F-4D97-AF65-F5344CB8AC3E}">
        <p14:creationId xmlns:p14="http://schemas.microsoft.com/office/powerpoint/2010/main" val="1915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010400" y="4767263"/>
            <a:ext cx="2133600" cy="274637"/>
          </a:xfrm>
        </p:spPr>
        <p:txBody>
          <a:bodyPr/>
          <a:lstStyle/>
          <a:p>
            <a:fld id="{CC6A87A4-9A2E-44BD-A4A2-356F2B2F33C4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17410" name="Picture 2" descr="M:\[2] prednasky (aktualizováno 22.11.2019)\! MS templates\bak\background-images_1920x1080__black_192pd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15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N:\METEO_druzicove-zajimave-situace\2009\20090305\200903051156_NOAA19\200903051156_NOAA19_CE_RGB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0" y="684000"/>
            <a:ext cx="5039999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6" name="Picture 4" descr="N:\METEO_druzicove-zajimave-situace\2009\20090305\200903051156_NOAA19\200903051156_NOAA19__RGB124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66890"/>
            <a:ext cx="2204257" cy="42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5"/>
          <p:cNvSpPr>
            <a:spLocks noChangeAspect="1" noChangeArrowheads="1"/>
          </p:cNvSpPr>
          <p:nvPr/>
        </p:nvSpPr>
        <p:spPr bwMode="auto">
          <a:xfrm>
            <a:off x="2687074" y="3643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5"/>
          <p:cNvSpPr>
            <a:spLocks noChangeAspect="1" noChangeArrowheads="1"/>
          </p:cNvSpPr>
          <p:nvPr/>
        </p:nvSpPr>
        <p:spPr bwMode="auto">
          <a:xfrm>
            <a:off x="2687074" y="1357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50643" y="4714890"/>
            <a:ext cx="2121093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Přelet v původní družicové projekci …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105607" y="4488434"/>
            <a:ext cx="365356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… a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tentýž přelet po transformaci do polární stereografické projekce</a:t>
            </a:r>
            <a:b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(formát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střední Evropa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0" y="5004000"/>
            <a:ext cx="1367648" cy="128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tIns="18000" rIns="36000" bIns="18000">
            <a:spAutoFit/>
          </a:bodyPr>
          <a:lstStyle/>
          <a:p>
            <a:r>
              <a:rPr lang="cs-CZ" sz="600" dirty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Martin </a:t>
            </a:r>
            <a:r>
              <a:rPr lang="cs-CZ" sz="600" dirty="0" smtClean="0">
                <a:solidFill>
                  <a:srgbClr val="7777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Setvák, ČHMÚ</a:t>
            </a:r>
            <a:endParaRPr lang="cs-CZ" sz="600" dirty="0">
              <a:solidFill>
                <a:srgbClr val="77777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N:\METEO_druzicove-zajimave-situace\2009\20090305\200903051156_NOAA19\200903051156_NOAA19_CZ_RGB1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00" y="684000"/>
            <a:ext cx="5039999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14313" y="71420"/>
            <a:ext cx="87868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1200" dirty="0">
                <a:solidFill>
                  <a:srgbClr val="FF3300"/>
                </a:solidFill>
                <a:latin typeface="+mj-lt"/>
              </a:rPr>
              <a:t>Geografická transformace dat (snímků) – </a:t>
            </a:r>
            <a:r>
              <a:rPr lang="cs-CZ" sz="1200" dirty="0" smtClean="0">
                <a:solidFill>
                  <a:srgbClr val="FF3300"/>
                </a:solidFill>
                <a:latin typeface="+mj-lt"/>
              </a:rPr>
              <a:t>jejich přemapování</a:t>
            </a:r>
            <a:endParaRPr lang="cs-CZ" sz="1200" dirty="0">
              <a:solidFill>
                <a:srgbClr val="FF3300"/>
              </a:solidFill>
              <a:latin typeface="+mj-lt"/>
            </a:endParaRPr>
          </a:p>
        </p:txBody>
      </p:sp>
      <p:pic>
        <p:nvPicPr>
          <p:cNvPr id="6" name="Picture 4" descr="N:\METEO_druzicove-zajimave-situace\2009\20090305\200903051156_NOAA19\200903051156_NOAA19__RGB124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66890"/>
            <a:ext cx="2204257" cy="42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15"/>
          <p:cNvSpPr>
            <a:spLocks noChangeAspect="1" noChangeArrowheads="1"/>
          </p:cNvSpPr>
          <p:nvPr/>
        </p:nvSpPr>
        <p:spPr bwMode="auto">
          <a:xfrm>
            <a:off x="2687074" y="3643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AutoShape 15"/>
          <p:cNvSpPr>
            <a:spLocks noChangeAspect="1" noChangeArrowheads="1"/>
          </p:cNvSpPr>
          <p:nvPr/>
        </p:nvSpPr>
        <p:spPr bwMode="auto">
          <a:xfrm>
            <a:off x="2687074" y="1357304"/>
            <a:ext cx="535780" cy="27027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5225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850" y="0"/>
                </a:moveTo>
                <a:lnTo>
                  <a:pt x="885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8850" y="16200"/>
                </a:lnTo>
                <a:lnTo>
                  <a:pt x="885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450643" y="4714890"/>
            <a:ext cx="2121093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Přelet v původní družicové projekci …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105607" y="4488434"/>
            <a:ext cx="365356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… a </a:t>
            </a: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tentýž přelet po transformaci do polární stereografické projekce</a:t>
            </a:r>
            <a:b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</a:br>
            <a:r>
              <a:rPr lang="cs-CZ" sz="9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(formát </a:t>
            </a:r>
            <a:r>
              <a:rPr lang="cs-CZ" sz="90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Česká republika)</a:t>
            </a:r>
            <a:endParaRPr lang="cs-CZ" sz="9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85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lastní návrh">
  <a:themeElements>
    <a:clrScheme name="Vlastní 3">
      <a:dk1>
        <a:srgbClr val="FFFFFF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DB3E2"/>
      </a:hlink>
      <a:folHlink>
        <a:srgbClr val="548DD4"/>
      </a:folHlink>
    </a:clrScheme>
    <a:fontScheme name="Vlastní M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8582</TotalTime>
  <Words>1947</Words>
  <Application>Microsoft Office PowerPoint</Application>
  <PresentationFormat>Předvádění na obrazovce (16:9)</PresentationFormat>
  <Paragraphs>339</Paragraphs>
  <Slides>73</Slides>
  <Notes>68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73</vt:i4>
      </vt:variant>
    </vt:vector>
  </HeadingPairs>
  <TitlesOfParts>
    <vt:vector size="79" baseType="lpstr">
      <vt:lpstr>Arial</vt:lpstr>
      <vt:lpstr>Arial Black</vt:lpstr>
      <vt:lpstr>Calibri</vt:lpstr>
      <vt:lpstr>Verdana</vt:lpstr>
      <vt:lpstr>Wingdings</vt:lpstr>
      <vt:lpstr>Vlastní návrh</vt:lpstr>
      <vt:lpstr>Meteorologické družice:  4. Základy zpracování a zobrazení družicových dat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Martin Setvak</dc:creator>
  <cp:lastModifiedBy>Martin Setvák</cp:lastModifiedBy>
  <cp:revision>875</cp:revision>
  <dcterms:created xsi:type="dcterms:W3CDTF">2014-08-30T11:37:27Z</dcterms:created>
  <dcterms:modified xsi:type="dcterms:W3CDTF">2025-12-26T13:56:03Z</dcterms:modified>
</cp:coreProperties>
</file>