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80"/>
  </p:notesMasterIdLst>
  <p:handoutMasterIdLst>
    <p:handoutMasterId r:id="rId81"/>
  </p:handoutMasterIdLst>
  <p:sldIdLst>
    <p:sldId id="526" r:id="rId2"/>
    <p:sldId id="527" r:id="rId3"/>
    <p:sldId id="528" r:id="rId4"/>
    <p:sldId id="529" r:id="rId5"/>
    <p:sldId id="530" r:id="rId6"/>
    <p:sldId id="531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39" r:id="rId15"/>
    <p:sldId id="540" r:id="rId16"/>
    <p:sldId id="541" r:id="rId17"/>
    <p:sldId id="542" r:id="rId18"/>
    <p:sldId id="543" r:id="rId19"/>
    <p:sldId id="544" r:id="rId20"/>
    <p:sldId id="615" r:id="rId21"/>
    <p:sldId id="613" r:id="rId22"/>
    <p:sldId id="614" r:id="rId23"/>
    <p:sldId id="616" r:id="rId24"/>
    <p:sldId id="617" r:id="rId25"/>
    <p:sldId id="618" r:id="rId26"/>
    <p:sldId id="548" r:id="rId27"/>
    <p:sldId id="619" r:id="rId28"/>
    <p:sldId id="549" r:id="rId29"/>
    <p:sldId id="550" r:id="rId30"/>
    <p:sldId id="551" r:id="rId31"/>
    <p:sldId id="552" r:id="rId32"/>
    <p:sldId id="553" r:id="rId33"/>
    <p:sldId id="554" r:id="rId34"/>
    <p:sldId id="555" r:id="rId35"/>
    <p:sldId id="556" r:id="rId36"/>
    <p:sldId id="557" r:id="rId37"/>
    <p:sldId id="558" r:id="rId38"/>
    <p:sldId id="559" r:id="rId39"/>
    <p:sldId id="560" r:id="rId40"/>
    <p:sldId id="620" r:id="rId41"/>
    <p:sldId id="561" r:id="rId42"/>
    <p:sldId id="570" r:id="rId43"/>
    <p:sldId id="562" r:id="rId44"/>
    <p:sldId id="564" r:id="rId45"/>
    <p:sldId id="565" r:id="rId46"/>
    <p:sldId id="566" r:id="rId47"/>
    <p:sldId id="568" r:id="rId48"/>
    <p:sldId id="520" r:id="rId49"/>
    <p:sldId id="590" r:id="rId50"/>
    <p:sldId id="591" r:id="rId51"/>
    <p:sldId id="592" r:id="rId52"/>
    <p:sldId id="593" r:id="rId53"/>
    <p:sldId id="594" r:id="rId54"/>
    <p:sldId id="595" r:id="rId55"/>
    <p:sldId id="596" r:id="rId56"/>
    <p:sldId id="597" r:id="rId57"/>
    <p:sldId id="598" r:id="rId58"/>
    <p:sldId id="599" r:id="rId59"/>
    <p:sldId id="600" r:id="rId60"/>
    <p:sldId id="601" r:id="rId61"/>
    <p:sldId id="602" r:id="rId62"/>
    <p:sldId id="603" r:id="rId63"/>
    <p:sldId id="604" r:id="rId64"/>
    <p:sldId id="605" r:id="rId65"/>
    <p:sldId id="606" r:id="rId66"/>
    <p:sldId id="607" r:id="rId67"/>
    <p:sldId id="608" r:id="rId68"/>
    <p:sldId id="609" r:id="rId69"/>
    <p:sldId id="583" r:id="rId70"/>
    <p:sldId id="612" r:id="rId71"/>
    <p:sldId id="585" r:id="rId72"/>
    <p:sldId id="586" r:id="rId73"/>
    <p:sldId id="611" r:id="rId74"/>
    <p:sldId id="610" r:id="rId75"/>
    <p:sldId id="588" r:id="rId76"/>
    <p:sldId id="492" r:id="rId77"/>
    <p:sldId id="491" r:id="rId78"/>
    <p:sldId id="589" r:id="rId7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901"/>
    <a:srgbClr val="FFFFCC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588" autoAdjust="0"/>
    <p:restoredTop sz="94552" autoAdjust="0"/>
  </p:normalViewPr>
  <p:slideViewPr>
    <p:cSldViewPr>
      <p:cViewPr varScale="1">
        <p:scale>
          <a:sx n="159" d="100"/>
          <a:sy n="159" d="100"/>
        </p:scale>
        <p:origin x="156" y="3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71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E8AF7-705C-44C7-ABDC-9AFD6CAEE65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E6C7-78D8-4DE7-9C9A-F639203B2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C6A4-0170-4FE5-A272-4D852668A850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71AB-DF70-43FA-8A49-15AFFEF1E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7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8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29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3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7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2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0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9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5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8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66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84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57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95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002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5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1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084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176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31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344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515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455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3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0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76141" y="2342649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176142" y="1250129"/>
            <a:ext cx="685800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spc="127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3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9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4062D4F-7CAA-4ACC-BA16-D3D7D4AEAE5B}" type="datetime1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-32" y="5000642"/>
            <a:ext cx="2895600" cy="142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938994" y="5000642"/>
            <a:ext cx="2133600" cy="112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0" r:id="rId3"/>
    <p:sldLayoutId id="2147483701" r:id="rId4"/>
    <p:sldLayoutId id="2147483702" r:id="rId5"/>
    <p:sldLayoutId id="2147483703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tvak.cz/" TargetMode="External"/><Relationship Id="rId2" Type="http://schemas.openxmlformats.org/officeDocument/2006/relationships/hyperlink" Target="mailto:martin.setvak@chmi.cz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wg.eumetsat.int/color-enhancements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eumetrain.org/data/7/737/index.h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hyperlink" Target="https://cs.wikipedia.org/wiki/Bayerova_mask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wg.eumetsat.int/sandwich-product-blending-the-hrv-and-ir10-8-bt-imagery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mp.org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magemagick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wg.eumetsat.int/parallax-corrections/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chaela.Seidlova@chmi.cz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chaela.Seidlova@chmi.cz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3.png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6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ldview.earthdata.nasa.gov/?v=-94.36166516951323,1.0138399727432876,-16.613387395533543,54.329343629845994&amp;l=Coastlines_15m,Reference_Features_15m(hidden),Graticule_15m(hidden),OrbitTracks_NOAA-21_Ascending(hidden),OrbitTracks_NOAA-20_Ascending,OrbitTracks_Suomi_NPP_Ascending(hidden),OrbitTracks_Aqua_Ascending(hidden),OrbitTracks_Terra_Descending(hidden),VIIRS_NOAA21_Brightness_Temp_BandI5_Day(hidden),VIIRS_NOAA20_Brightness_Temp_BandI5_Day(hidden),VIIRS_SNPP_Brightness_Temp_BandI5_Day(hidden),MODIS_Aqua_Brightness_Temp_Band31_Day(hidden),MODIS_Terra_Brightness_Temp_Band31_Day(hidden),MODIS_Combined_MAIAC_L2G_AerosolOpticalDepth(hidden),VIIRS_SNPP_AOT_Dark_Target_Land_Ocean(hidden),VIIRS_SNPP_AOT_Deep_Blue_Best_Estimate(hidden),VIIRS_NOAA21_CorrectedReflectance_TrueColor(hidden),VIIRS_NOAA20_CorrectedReflectance_TrueColor,VIIRS_SNPP_CorrectedReflectance_TrueColor(hidden),MODIS_Aqua_CorrectedReflectance_TrueColor(hidden),MODIS_Terra_CorrectedReflectance_TrueColor(hidden)&amp;lg=false&amp;t=2025-06-20-T13:39:58Z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60216" y="2499742"/>
            <a:ext cx="5417841" cy="1368152"/>
          </a:xfrm>
        </p:spPr>
        <p:txBody>
          <a:bodyPr>
            <a:normAutofit/>
          </a:bodyPr>
          <a:lstStyle/>
          <a:p>
            <a:r>
              <a:rPr lang="cs-CZ" i="0" dirty="0" smtClean="0"/>
              <a:t>RNDr. Martin Setvák, CSc.</a:t>
            </a:r>
            <a:endParaRPr lang="en-US" i="0" dirty="0" smtClean="0"/>
          </a:p>
          <a:p>
            <a:endParaRPr lang="cs-CZ" sz="1200" dirty="0" smtClean="0"/>
          </a:p>
          <a:p>
            <a:r>
              <a:rPr lang="cs-CZ" sz="1200" i="0" dirty="0" smtClean="0"/>
              <a:t>družicové oddělení ČHMÚ	</a:t>
            </a:r>
            <a:r>
              <a:rPr lang="cs-CZ" sz="1200" i="0" dirty="0"/>
              <a:t>	 </a:t>
            </a:r>
            <a:r>
              <a:rPr lang="cs-CZ" sz="1200" i="0" dirty="0" smtClean="0"/>
              <a:t>     </a:t>
            </a:r>
          </a:p>
          <a:p>
            <a:r>
              <a:rPr lang="cs-CZ" sz="1000" i="0" dirty="0" smtClean="0"/>
              <a:t>E-mail:  </a:t>
            </a:r>
            <a:r>
              <a:rPr lang="en-US" sz="1000" dirty="0" smtClean="0">
                <a:hlinkClick r:id="rId2"/>
              </a:rPr>
              <a:t>martin.setvak@chmi.cz</a:t>
            </a:r>
            <a:r>
              <a:rPr lang="en-US" sz="1000" dirty="0" smtClean="0"/>
              <a:t>  </a:t>
            </a:r>
            <a:endParaRPr lang="cs-CZ" sz="1000" dirty="0" smtClean="0"/>
          </a:p>
          <a:p>
            <a:r>
              <a:rPr lang="cs-CZ" sz="1000" i="0" dirty="0"/>
              <a:t>osobní </a:t>
            </a:r>
            <a:r>
              <a:rPr lang="cs-CZ" sz="1000" i="0" dirty="0" smtClean="0"/>
              <a:t>stránky:  </a:t>
            </a:r>
            <a:r>
              <a:rPr lang="cs-CZ" sz="1000" i="0" dirty="0" smtClean="0">
                <a:hlinkClick r:id="rId3"/>
              </a:rPr>
              <a:t>www.setvak.cz</a:t>
            </a:r>
            <a:r>
              <a:rPr lang="en-US" sz="1000" i="0" dirty="0" smtClean="0"/>
              <a:t> </a:t>
            </a:r>
            <a:r>
              <a:rPr lang="cs-CZ" sz="1000" i="0" dirty="0" smtClean="0"/>
              <a:t> </a:t>
            </a:r>
            <a:endParaRPr lang="en-US" sz="1000" i="0" dirty="0"/>
          </a:p>
          <a:p>
            <a:endParaRPr lang="en-US" sz="1000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2976" y="699542"/>
            <a:ext cx="7327856" cy="994172"/>
          </a:xfrm>
        </p:spPr>
        <p:txBody>
          <a:bodyPr/>
          <a:lstStyle/>
          <a:p>
            <a:pPr algn="l"/>
            <a:r>
              <a:rPr lang="cs-CZ" sz="2400" b="0" dirty="0" smtClean="0">
                <a:latin typeface="Arial Black" panose="020B0A04020102020204" pitchFamily="34" charset="0"/>
              </a:rPr>
              <a:t>Meteorologické družice:</a:t>
            </a:r>
            <a:br>
              <a:rPr lang="cs-CZ" sz="2400" b="0" dirty="0" smtClean="0">
                <a:latin typeface="Arial Black" panose="020B0A04020102020204" pitchFamily="34" charset="0"/>
              </a:rPr>
            </a:br>
            <a:r>
              <a:rPr lang="cs-CZ" sz="1000" b="0" dirty="0">
                <a:latin typeface="Arial Black" panose="020B0A04020102020204" pitchFamily="34" charset="0"/>
              </a:rPr>
              <a:t/>
            </a:r>
            <a:br>
              <a:rPr lang="cs-CZ" sz="1000" b="0" dirty="0">
                <a:latin typeface="Arial Black" panose="020B0A04020102020204" pitchFamily="34" charset="0"/>
              </a:rPr>
            </a:br>
            <a:r>
              <a:rPr lang="en-US" sz="1800" b="0" dirty="0" smtClean="0">
                <a:latin typeface="Arial Black" panose="020B0A04020102020204" pitchFamily="34" charset="0"/>
              </a:rPr>
              <a:t>4</a:t>
            </a:r>
            <a:r>
              <a:rPr lang="cs-CZ" sz="1800" b="0" dirty="0" smtClean="0">
                <a:latin typeface="Arial Black" panose="020B0A04020102020204" pitchFamily="34" charset="0"/>
              </a:rPr>
              <a:t>. Základy zpracování a zobrazení družicových dat</a:t>
            </a:r>
            <a:endParaRPr lang="cs-CZ" sz="2400" b="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58703" y="4747959"/>
            <a:ext cx="9076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verze:   </a:t>
            </a:r>
            <a:r>
              <a:rPr lang="cs-CZ" sz="700" dirty="0">
                <a:solidFill>
                  <a:srgbClr val="E7E6E6">
                    <a:lumMod val="50000"/>
                  </a:srgbClr>
                </a:solidFill>
              </a:rPr>
              <a:t>3</a:t>
            </a:r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. 5. 2026</a:t>
            </a:r>
            <a:endParaRPr lang="en-US" sz="70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20060625-1345_IR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785829"/>
            <a:ext cx="913765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0880" y="4357700"/>
            <a:ext cx="518001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původní družicová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projekce</a:t>
            </a: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8358241" y="4497403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980000" y="4752000"/>
            <a:ext cx="435771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družicová projekce, výřez (</a:t>
            </a:r>
            <a:r>
              <a:rPr lang="en-US" sz="9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crop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6" name="Picture 8" descr="20060625-1345_IR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6169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8" descr="msg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5915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980000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polární stereografická projekce, formát Evropa</a:t>
            </a: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9" descr="msg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6169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85918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polární stereografická projekce,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formát střední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Evropa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9" descr="msg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5915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85943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gnomonická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projekce,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formát Česká republika</a:t>
            </a:r>
            <a:endParaRPr lang="cs-CZ" sz="9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4enh1-clb-kor-small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612099" y="468000"/>
            <a:ext cx="2388925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ch4clb-kor-small"/>
          <p:cNvPicPr>
            <a:picLocks noChangeAspect="1" noChangeArrowheads="1"/>
          </p:cNvPicPr>
          <p:nvPr/>
        </p:nvPicPr>
        <p:blipFill>
          <a:blip r:embed="rId4" cstate="print">
            <a:lum contrast="-30000"/>
          </a:blip>
          <a:srcRect/>
          <a:stretch>
            <a:fillRect/>
          </a:stretch>
        </p:blipFill>
        <p:spPr bwMode="auto">
          <a:xfrm>
            <a:off x="428596" y="468000"/>
            <a:ext cx="2388925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ist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857238"/>
            <a:ext cx="21717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histo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460763"/>
            <a:ext cx="21717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628122" y="2370169"/>
            <a:ext cx="1043876" cy="230832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900" dirty="0"/>
              <a:t>úprava kontrastu</a:t>
            </a: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886180" y="2798797"/>
            <a:ext cx="642942" cy="4286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Zobrazení – zvýraznění obrazových dat (snímků)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253243" y="500048"/>
            <a:ext cx="18902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Histogramy rozložení stupňů šedi</a:t>
            </a:r>
            <a:endParaRPr lang="cs-CZ" sz="9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572000" y="1840852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původní</a:t>
            </a:r>
            <a:endParaRPr lang="cs-CZ" sz="9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27225" y="4429138"/>
            <a:ext cx="6591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upravený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Obrázek 9" descr="grayscale_256x40.png"/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186" y="3580770"/>
            <a:ext cx="270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2"/>
          <p:cNvGrpSpPr>
            <a:grpSpLocks/>
          </p:cNvGrpSpPr>
          <p:nvPr/>
        </p:nvGrpSpPr>
        <p:grpSpPr bwMode="auto">
          <a:xfrm>
            <a:off x="5481024" y="3580770"/>
            <a:ext cx="2700000" cy="180000"/>
            <a:chOff x="4972528" y="5220000"/>
            <a:chExt cx="3600000" cy="540000"/>
          </a:xfrm>
        </p:grpSpPr>
        <p:pic>
          <p:nvPicPr>
            <p:cNvPr id="7" name="Obrázek 10" descr="BT_bluered_256x40.png"/>
            <p:cNvPicPr preferRelativeResize="0"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72528" y="5220000"/>
              <a:ext cx="90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Obrázek 11" descr="grayscale_256x40.png"/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72528" y="5220000"/>
              <a:ext cx="270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6" descr="O:\!!! support files\CZ borders and BT- BTD color scales\BT-BTD_source-files\BT_bluered-sca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6776" y="4043712"/>
            <a:ext cx="2520000" cy="17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Přímá spojovací čára 15"/>
          <p:cNvCxnSpPr>
            <a:cxnSpLocks noChangeShapeType="1"/>
          </p:cNvCxnSpPr>
          <p:nvPr/>
        </p:nvCxnSpPr>
        <p:spPr bwMode="auto">
          <a:xfrm rot="10800000" flipV="1">
            <a:off x="6417424" y="3795084"/>
            <a:ext cx="1063865" cy="214314"/>
          </a:xfrm>
          <a:prstGeom prst="line">
            <a:avLst/>
          </a:prstGeom>
          <a:noFill/>
          <a:ln w="12700" algn="ctr">
            <a:solidFill>
              <a:srgbClr val="FFFFCC"/>
            </a:solidFill>
            <a:prstDash val="sysDash"/>
            <a:round/>
            <a:headEnd/>
            <a:tailEnd/>
          </a:ln>
        </p:spPr>
      </p:cxnSp>
      <p:cxnSp>
        <p:nvCxnSpPr>
          <p:cNvPr id="11" name="Přímá spojovací čára 23"/>
          <p:cNvCxnSpPr>
            <a:cxnSpLocks noChangeShapeType="1"/>
          </p:cNvCxnSpPr>
          <p:nvPr/>
        </p:nvCxnSpPr>
        <p:spPr bwMode="auto">
          <a:xfrm rot="5400000">
            <a:off x="7909917" y="3795085"/>
            <a:ext cx="214315" cy="214315"/>
          </a:xfrm>
          <a:prstGeom prst="line">
            <a:avLst/>
          </a:prstGeom>
          <a:noFill/>
          <a:ln w="12700" algn="ctr">
            <a:solidFill>
              <a:srgbClr val="FFFFCC"/>
            </a:solidFill>
            <a:prstDash val="sysDash"/>
            <a:round/>
            <a:headEnd/>
            <a:tailEnd/>
          </a:ln>
        </p:spPr>
      </p:cxnSp>
      <p:pic>
        <p:nvPicPr>
          <p:cNvPr id="12" name="Picture 2" descr="O:\20060625 CZ !!!\MSG1_1100-1730-2300utc\oper-imgs\img-msgcz-BT\msgcz.BT.20060625.1345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500048"/>
            <a:ext cx="3935520" cy="295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3" descr="O:\20060625 CZ !!!\MSG1_1100-1730-2300utc\oper-imgs\img-msgcz-ir\msgcz.ir.20060625.1345.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000" y="500048"/>
            <a:ext cx="3935519" cy="295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4357713" y="1857370"/>
            <a:ext cx="357163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" name="TextovéPole 13"/>
          <p:cNvSpPr txBox="1">
            <a:spLocks noChangeArrowheads="1"/>
          </p:cNvSpPr>
          <p:nvPr/>
        </p:nvSpPr>
        <p:spPr bwMode="auto">
          <a:xfrm>
            <a:off x="428596" y="4303768"/>
            <a:ext cx="80724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1000" dirty="0"/>
              <a:t>Zvýraznění určitého teplotního intervalu barevnou škálou (</a:t>
            </a:r>
            <a:r>
              <a:rPr lang="cs-CZ" sz="1000" dirty="0" err="1"/>
              <a:t>angl</a:t>
            </a:r>
            <a:r>
              <a:rPr lang="cs-CZ" sz="1000" dirty="0"/>
              <a:t>.</a:t>
            </a:r>
            <a:r>
              <a:rPr lang="en-US" sz="1000" dirty="0"/>
              <a:t> </a:t>
            </a:r>
            <a:r>
              <a:rPr lang="en-US" sz="1000" i="1" dirty="0"/>
              <a:t>color enhancement</a:t>
            </a:r>
            <a:r>
              <a:rPr lang="en-US" sz="1000" dirty="0"/>
              <a:t>)</a:t>
            </a:r>
            <a:r>
              <a:rPr lang="cs-CZ" sz="1000" dirty="0"/>
              <a:t>. Tato konkrétní škála </a:t>
            </a:r>
            <a:r>
              <a:rPr lang="en-US" sz="1000" dirty="0"/>
              <a:t>(BT 240-200K) </a:t>
            </a:r>
            <a:r>
              <a:rPr lang="cs-CZ" sz="1000" dirty="0"/>
              <a:t>je vhodná pro typické poměry v mírných zeměpisných šířkách (střední Evropa); pro jiné geografické oblasti je nutná její modifikace, především v závislosti na typické výšce tropopauzy.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Definice škály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příklady a další informace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např. zde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CWG website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TEMP\America.ir107.20110523.0100.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404813"/>
            <a:ext cx="5998931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3" descr="N:\TEMP\geir404_20110523010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00" y="792000"/>
            <a:ext cx="4080615" cy="30600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3768" y="3897165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Starší barevné schéma USA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TEMP\America.ir107.20110529.1800.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404813"/>
            <a:ext cx="5998931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3" descr="N:\TEMP\geir404_201105291815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994" y="791999"/>
            <a:ext cx="4080613" cy="30600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3768" y="3897165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Starší barevné schéma USA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2raw-kor-small"/>
          <p:cNvPicPr>
            <a:picLocks noChangeAspect="1" noChangeArrowheads="1"/>
          </p:cNvPicPr>
          <p:nvPr/>
        </p:nvPicPr>
        <p:blipFill>
          <a:blip r:embed="rId3" cstate="print">
            <a:lum bright="-8000" contrast="10000"/>
          </a:blip>
          <a:srcRect/>
          <a:stretch>
            <a:fillRect/>
          </a:stretch>
        </p:blipFill>
        <p:spPr bwMode="auto">
          <a:xfrm>
            <a:off x="622520" y="396000"/>
            <a:ext cx="2449282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9" descr="ch2alb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96000"/>
            <a:ext cx="2449283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3886202" y="3000378"/>
            <a:ext cx="971550" cy="0"/>
          </a:xfrm>
          <a:prstGeom prst="line">
            <a:avLst/>
          </a:prstGeom>
          <a:noFill/>
          <a:ln w="104775">
            <a:solidFill>
              <a:srgbClr val="666699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286116" y="1687513"/>
            <a:ext cx="2143140" cy="784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Přepočet nasvícení snímku tak, jako by Slunce bylo na celém území snímku ve stejné výšce nad obzorem, nebo přepočtení snímku na „albedo“ daného kanálu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Korekce snímků (dat) na výšku Slunce nad obzorem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785918" y="1142990"/>
            <a:ext cx="432201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projekce družicových dat, </a:t>
            </a:r>
            <a:r>
              <a:rPr lang="cs-CZ" sz="1200" dirty="0" smtClean="0">
                <a:solidFill>
                  <a:schemeClr val="bg1"/>
                </a:solidFill>
              </a:rPr>
              <a:t>jejich korekce a přemapování</a:t>
            </a:r>
            <a:r>
              <a:rPr lang="cs-CZ" sz="1200" dirty="0">
                <a:solidFill>
                  <a:schemeClr val="bg1"/>
                </a:solidFill>
              </a:rPr>
              <a:t/>
            </a:r>
            <a:br>
              <a:rPr lang="cs-CZ" sz="1200" dirty="0">
                <a:solidFill>
                  <a:schemeClr val="bg1"/>
                </a:solidFill>
              </a:rPr>
            </a:b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základní úpravy kontrastu, barevné zvýraznění</a:t>
            </a:r>
          </a:p>
          <a:p>
            <a:pPr marL="365125" indent="-365125">
              <a:buFontTx/>
              <a:buChar char="-"/>
            </a:pP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RGB kompozitní </a:t>
            </a:r>
            <a:r>
              <a:rPr lang="cs-CZ" sz="1200" dirty="0" smtClean="0">
                <a:solidFill>
                  <a:schemeClr val="bg1"/>
                </a:solidFill>
              </a:rPr>
              <a:t>snímky</a:t>
            </a:r>
          </a:p>
          <a:p>
            <a:pPr marL="365125" indent="-365125">
              <a:buFontTx/>
              <a:buChar char="-"/>
            </a:pPr>
            <a:endParaRPr lang="cs-CZ" sz="1200" dirty="0" smtClean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</a:rPr>
              <a:t>sendvičové </a:t>
            </a:r>
            <a:r>
              <a:rPr lang="cs-CZ" sz="1200" dirty="0">
                <a:solidFill>
                  <a:schemeClr val="bg1"/>
                </a:solidFill>
              </a:rPr>
              <a:t>produkty</a:t>
            </a:r>
            <a:br>
              <a:rPr lang="cs-CZ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paralaxa </a:t>
            </a:r>
            <a:r>
              <a:rPr lang="cs-CZ" sz="1200" dirty="0" smtClean="0">
                <a:solidFill>
                  <a:schemeClr val="bg1"/>
                </a:solidFill>
              </a:rPr>
              <a:t>oblačnosti na družicových snímcích</a:t>
            </a: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nežádoucí odrazy Slunce uvnitř radiometrů</a:t>
            </a:r>
            <a:br>
              <a:rPr lang="cs-CZ" sz="1200" dirty="0">
                <a:solidFill>
                  <a:schemeClr val="bg1"/>
                </a:solidFill>
              </a:rPr>
            </a:b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zrcadlení Slunce na vodní hladině</a:t>
            </a:r>
          </a:p>
          <a:p>
            <a:pPr marL="365125" indent="-365125">
              <a:buFontTx/>
              <a:buChar char="-"/>
            </a:pP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hlavičkový čas </a:t>
            </a:r>
            <a:r>
              <a:rPr lang="cs-CZ" sz="1200" dirty="0" smtClean="0">
                <a:solidFill>
                  <a:schemeClr val="bg1"/>
                </a:solidFill>
              </a:rPr>
              <a:t>snímků</a:t>
            </a:r>
            <a:r>
              <a:rPr lang="en-US" sz="1200" dirty="0" smtClean="0">
                <a:solidFill>
                  <a:schemeClr val="bg1"/>
                </a:solidFill>
              </a:rPr>
              <a:t>, resp. </a:t>
            </a:r>
            <a:r>
              <a:rPr lang="cs-CZ" sz="1200" dirty="0" smtClean="0">
                <a:solidFill>
                  <a:schemeClr val="bg1"/>
                </a:solidFill>
              </a:rPr>
              <a:t>měření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282" y="142858"/>
            <a:ext cx="8249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Základy zpracování a zobrazení družicových dat, resp. snímků, potenciální problémy a artefakty, na které si dát při interpretaci pozor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691680" y="1615901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Stručný princip </a:t>
            </a:r>
            <a:r>
              <a:rPr lang="cs-CZ" sz="1400" b="1" dirty="0">
                <a:solidFill>
                  <a:srgbClr val="FF0000"/>
                </a:solidFill>
                <a:latin typeface="Verdana" pitchFamily="34" charset="0"/>
              </a:rPr>
              <a:t>RGB snímků </a:t>
            </a:r>
            <a:endParaRPr lang="en-US" sz="14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267744" y="2510775"/>
            <a:ext cx="55446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podrobnější návod viz  </a:t>
            </a:r>
            <a:r>
              <a:rPr lang="en-US" sz="1100" dirty="0">
                <a:hlinkClick r:id="rId3"/>
              </a:rPr>
              <a:t>How to create or adapt an RGB </a:t>
            </a:r>
            <a:r>
              <a:rPr lang="en-US" sz="1100" dirty="0" smtClean="0">
                <a:hlinkClick r:id="rId3"/>
              </a:rPr>
              <a:t>scheme</a:t>
            </a:r>
            <a:r>
              <a:rPr lang="cs-CZ" sz="1100" dirty="0"/>
              <a:t> </a:t>
            </a:r>
            <a:r>
              <a:rPr lang="cs-CZ" sz="11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415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 flipV="1">
            <a:off x="2171520" y="642923"/>
            <a:ext cx="4056663" cy="4829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4140000" y="1203598"/>
            <a:ext cx="2088184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6048000" y="1779662"/>
            <a:ext cx="180184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7504" y="106363"/>
            <a:ext cx="878497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050" dirty="0" smtClean="0">
                <a:solidFill>
                  <a:schemeClr val="bg1"/>
                </a:solidFill>
              </a:rPr>
              <a:t>Obdoba principu digitální barevné fotografie – složení dat ze tří barevných vrstev (kanálů), červené, zelené a modré</a:t>
            </a:r>
            <a:endParaRPr lang="cs-CZ" sz="1050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1" y="504000"/>
            <a:ext cx="1908000" cy="2861998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60" y="1080000"/>
            <a:ext cx="1908000" cy="286200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0" y="1620000"/>
            <a:ext cx="1908000" cy="286200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504000"/>
            <a:ext cx="2664296" cy="3996444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86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7504" y="106363"/>
            <a:ext cx="78488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050" dirty="0" smtClean="0">
                <a:solidFill>
                  <a:schemeClr val="bg1"/>
                </a:solidFill>
              </a:rPr>
              <a:t>Princip barevné fotografie a RGB </a:t>
            </a:r>
            <a:r>
              <a:rPr lang="cs-CZ" sz="1050" dirty="0" smtClean="0">
                <a:solidFill>
                  <a:schemeClr val="bg1"/>
                </a:solidFill>
              </a:rPr>
              <a:t>produktů:  </a:t>
            </a:r>
            <a:r>
              <a:rPr lang="cs-CZ" sz="1050" dirty="0" smtClean="0">
                <a:solidFill>
                  <a:schemeClr val="bg1"/>
                </a:solidFill>
              </a:rPr>
              <a:t>sčítání hodnot primárních barev </a:t>
            </a:r>
            <a:r>
              <a:rPr lang="cs-CZ" sz="1050" dirty="0" smtClean="0">
                <a:solidFill>
                  <a:schemeClr val="bg1"/>
                </a:solidFill>
              </a:rPr>
              <a:t>– červené</a:t>
            </a:r>
            <a:r>
              <a:rPr lang="cs-CZ" sz="1050" dirty="0" smtClean="0">
                <a:solidFill>
                  <a:schemeClr val="bg1"/>
                </a:solidFill>
              </a:rPr>
              <a:t>, zelené a </a:t>
            </a:r>
            <a:r>
              <a:rPr lang="cs-CZ" sz="1050" dirty="0" smtClean="0">
                <a:solidFill>
                  <a:schemeClr val="bg1"/>
                </a:solidFill>
              </a:rPr>
              <a:t>modré</a:t>
            </a:r>
            <a:endParaRPr lang="cs-CZ" sz="105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6779" y="3361223"/>
            <a:ext cx="17075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u="sng" dirty="0" smtClean="0">
                <a:solidFill>
                  <a:schemeClr val="bg1"/>
                </a:solidFill>
              </a:rPr>
              <a:t>Primární barvy</a:t>
            </a:r>
            <a:endParaRPr lang="cs-CZ" sz="1000" dirty="0" smtClean="0">
              <a:solidFill>
                <a:schemeClr val="bg1"/>
              </a:solidFill>
            </a:endParaRPr>
          </a:p>
          <a:p>
            <a:endParaRPr lang="cs-CZ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1000" b="1" dirty="0" smtClean="0">
                <a:solidFill>
                  <a:srgbClr val="FF3300"/>
                </a:solidFill>
              </a:rPr>
              <a:t>R</a:t>
            </a:r>
            <a:r>
              <a:rPr lang="cs-CZ" sz="1000" dirty="0" smtClean="0">
                <a:solidFill>
                  <a:schemeClr val="bg1">
                    <a:lumMod val="75000"/>
                  </a:schemeClr>
                </a:solidFill>
              </a:rPr>
              <a:t>    </a:t>
            </a:r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red     	  červená</a:t>
            </a:r>
          </a:p>
          <a:p>
            <a:r>
              <a:rPr lang="cs-CZ" sz="1000" b="1" noProof="1" smtClean="0">
                <a:solidFill>
                  <a:srgbClr val="00B050"/>
                </a:solidFill>
              </a:rPr>
              <a:t>G</a:t>
            </a:r>
            <a:r>
              <a:rPr lang="cs-CZ" sz="900" noProof="1" smtClean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  green 	  zelená</a:t>
            </a:r>
          </a:p>
          <a:p>
            <a:r>
              <a:rPr lang="cs-CZ" sz="1000" b="1" noProof="1" smtClean="0">
                <a:solidFill>
                  <a:srgbClr val="00B0F0"/>
                </a:solidFill>
              </a:rPr>
              <a:t>B</a:t>
            </a:r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    blue	  modrá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633649" y="3363838"/>
            <a:ext cx="3450519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u="sng" noProof="1" smtClean="0">
                <a:solidFill>
                  <a:schemeClr val="bg1">
                    <a:lumMod val="75000"/>
                  </a:schemeClr>
                </a:solidFill>
              </a:rPr>
              <a:t>Barvy vzniklé složením primárních barev</a:t>
            </a:r>
            <a:endParaRPr lang="cs-CZ" sz="1000" noProof="1" smtClean="0">
              <a:solidFill>
                <a:schemeClr val="bg1">
                  <a:lumMod val="75000"/>
                </a:schemeClr>
              </a:solidFill>
            </a:endParaRPr>
          </a:p>
          <a:p>
            <a:endParaRPr lang="cs-CZ" sz="1000" noProof="1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Y    yellow	  žlutá</a:t>
            </a:r>
          </a:p>
          <a:p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C    cyan	  azurová</a:t>
            </a:r>
            <a:b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lang="cs-CZ" sz="800" noProof="1" smtClean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  magenta	  purpurová</a:t>
            </a:r>
          </a:p>
          <a:p>
            <a:endParaRPr lang="cs-CZ" sz="500" noProof="1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W   white 	  bílá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92" y="594000"/>
            <a:ext cx="2598372" cy="259245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045608" y="3385324"/>
            <a:ext cx="263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Bayerova 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maska</a:t>
            </a:r>
            <a:br>
              <a:rPr lang="cs-CZ" sz="9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</a:br>
            <a:r>
              <a:rPr lang="cs-CZ" sz="3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/>
            </a:r>
            <a:br>
              <a:rPr lang="cs-CZ" sz="3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</a:br>
            <a:r>
              <a:rPr lang="cs-CZ" sz="8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  <a:hlinkClick r:id="rId4"/>
              </a:rPr>
              <a:t>https://</a:t>
            </a:r>
            <a:r>
              <a:rPr lang="cs-CZ" sz="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  <a:hlinkClick r:id="rId4"/>
              </a:rPr>
              <a:t>cs.wikipedia.org/wiki/Bayerova_maska</a:t>
            </a:r>
            <a:r>
              <a:rPr lang="cs-CZ" sz="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55200" y="3859183"/>
            <a:ext cx="2742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V digitální foto/videotechnice realizováno různým uspořádáním RGB senzorů (pixlů) a následným sčítáním a </a:t>
            </a:r>
            <a:r>
              <a:rPr lang="cs-CZ" sz="8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interpolací barevných složek (včetně využití AI</a:t>
            </a:r>
            <a:r>
              <a:rPr lang="cs-CZ" sz="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). V některých moderních přístrojích  senzory s jednotlivými barevnými pixely nad sebou.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7319"/>
            <a:ext cx="5431509" cy="26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04000"/>
            <a:ext cx="1908000" cy="2863789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108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162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611560" y="3363838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0.6</a:t>
            </a:r>
            <a:r>
              <a:rPr lang="en-US" sz="700" dirty="0" smtClean="0">
                <a:latin typeface="Verdana" pitchFamily="34" charset="0"/>
              </a:rPr>
              <a:t>  (640 nm)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577302" y="3955871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0.5</a:t>
            </a:r>
            <a:r>
              <a:rPr lang="en-US" sz="700" dirty="0" smtClean="0">
                <a:latin typeface="Verdana" pitchFamily="34" charset="0"/>
              </a:rPr>
              <a:t>  (510 nm)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559863" y="4500000"/>
            <a:ext cx="9845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0.4</a:t>
            </a:r>
            <a:r>
              <a:rPr lang="en-US" sz="700" dirty="0" smtClean="0">
                <a:latin typeface="Verdana" pitchFamily="34" charset="0"/>
              </a:rPr>
              <a:t> (444 nm)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263107" y="145403"/>
            <a:ext cx="27013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Verdana" pitchFamily="34" charset="0"/>
              </a:rPr>
              <a:t>2025-03-08  13:30 UTC  Meteosat-12  (MTG-I1)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4" y="106363"/>
            <a:ext cx="468052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050" dirty="0" smtClean="0">
                <a:solidFill>
                  <a:schemeClr val="bg1"/>
                </a:solidFill>
              </a:rPr>
              <a:t>Příklad </a:t>
            </a:r>
            <a:r>
              <a:rPr lang="cs-CZ" sz="1050" dirty="0" smtClean="0">
                <a:solidFill>
                  <a:schemeClr val="bg1"/>
                </a:solidFill>
              </a:rPr>
              <a:t>syntézy družicového </a:t>
            </a:r>
            <a:r>
              <a:rPr lang="cs-CZ" sz="1050" dirty="0" smtClean="0">
                <a:solidFill>
                  <a:schemeClr val="bg1"/>
                </a:solidFill>
              </a:rPr>
              <a:t>RGB </a:t>
            </a:r>
            <a:r>
              <a:rPr lang="cs-CZ" sz="1050" dirty="0" smtClean="0">
                <a:solidFill>
                  <a:schemeClr val="bg1"/>
                </a:solidFill>
              </a:rPr>
              <a:t>snímku </a:t>
            </a:r>
            <a:r>
              <a:rPr lang="cs-CZ" sz="1000" dirty="0" smtClean="0">
                <a:solidFill>
                  <a:schemeClr val="bg1"/>
                </a:solidFill>
              </a:rPr>
              <a:t> (MTG FCI RGB </a:t>
            </a:r>
            <a:r>
              <a:rPr lang="en-US" sz="1000" dirty="0" smtClean="0">
                <a:solidFill>
                  <a:schemeClr val="bg1"/>
                </a:solidFill>
              </a:rPr>
              <a:t>True </a:t>
            </a:r>
            <a:r>
              <a:rPr lang="en-US" sz="1000" dirty="0" smtClean="0">
                <a:solidFill>
                  <a:schemeClr val="bg1"/>
                </a:solidFill>
              </a:rPr>
              <a:t>Color</a:t>
            </a:r>
            <a:r>
              <a:rPr lang="cs-CZ" sz="1000" dirty="0" smtClean="0">
                <a:solidFill>
                  <a:schemeClr val="bg1"/>
                </a:solidFill>
              </a:rPr>
              <a:t>)</a:t>
            </a:r>
            <a:endParaRPr lang="cs-CZ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4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04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108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162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16" name="TextovéPole 15"/>
          <p:cNvSpPr txBox="1"/>
          <p:nvPr/>
        </p:nvSpPr>
        <p:spPr>
          <a:xfrm>
            <a:off x="6263107" y="145403"/>
            <a:ext cx="27013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Verdana" pitchFamily="34" charset="0"/>
              </a:rPr>
              <a:t>2025-03-08  13:30 UTC  Meteosat-12  (MTG-I1)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11560" y="3363838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0.6</a:t>
            </a:r>
            <a:r>
              <a:rPr lang="en-US" sz="700" dirty="0" smtClean="0">
                <a:latin typeface="Verdana" pitchFamily="34" charset="0"/>
              </a:rPr>
              <a:t>  (640 nm)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577302" y="3955871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0.5</a:t>
            </a:r>
            <a:r>
              <a:rPr lang="en-US" sz="700" dirty="0" smtClean="0">
                <a:latin typeface="Verdana" pitchFamily="34" charset="0"/>
              </a:rPr>
              <a:t>  (510 nm)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559863" y="4500000"/>
            <a:ext cx="9845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0.4</a:t>
            </a:r>
            <a:r>
              <a:rPr lang="en-US" sz="700" dirty="0" smtClean="0">
                <a:latin typeface="Verdana" pitchFamily="34" charset="0"/>
              </a:rPr>
              <a:t> (444 nm)</a:t>
            </a:r>
          </a:p>
        </p:txBody>
      </p:sp>
    </p:spTree>
    <p:extLst>
      <p:ext uri="{BB962C8B-B14F-4D97-AF65-F5344CB8AC3E}">
        <p14:creationId xmlns:p14="http://schemas.microsoft.com/office/powerpoint/2010/main" val="155651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 flipV="1">
            <a:off x="2171520" y="642923"/>
            <a:ext cx="4056663" cy="4829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4140000" y="1203598"/>
            <a:ext cx="2088184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6048000" y="1779662"/>
            <a:ext cx="180184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04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108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162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04000"/>
            <a:ext cx="2651535" cy="3979790"/>
          </a:xfrm>
          <a:prstGeom prst="rect">
            <a:avLst/>
          </a:prstGeom>
          <a:ln w="0">
            <a:solidFill>
              <a:srgbClr val="777777"/>
            </a:solidFill>
          </a:ln>
        </p:spPr>
      </p:pic>
      <p:sp>
        <p:nvSpPr>
          <p:cNvPr id="15" name="TextovéPole 14"/>
          <p:cNvSpPr txBox="1"/>
          <p:nvPr/>
        </p:nvSpPr>
        <p:spPr>
          <a:xfrm>
            <a:off x="7164288" y="4500000"/>
            <a:ext cx="1063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latin typeface="Verdana" pitchFamily="34" charset="0"/>
              </a:rPr>
              <a:t>FCI RGB </a:t>
            </a:r>
            <a:r>
              <a:rPr lang="en-US" sz="700" dirty="0" smtClean="0">
                <a:latin typeface="Verdana" pitchFamily="34" charset="0"/>
              </a:rPr>
              <a:t>True Color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63107" y="145403"/>
            <a:ext cx="27013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Verdana" pitchFamily="34" charset="0"/>
              </a:rPr>
              <a:t>2025-03-08  13:30 UTC  Meteosat-12  (MTG-I1)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11560" y="3363838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0.6</a:t>
            </a:r>
            <a:r>
              <a:rPr lang="en-US" sz="700" dirty="0" smtClean="0">
                <a:latin typeface="Verdana" pitchFamily="34" charset="0"/>
              </a:rPr>
              <a:t>  (640 nm)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577302" y="3955871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0.5</a:t>
            </a:r>
            <a:r>
              <a:rPr lang="en-US" sz="700" dirty="0" smtClean="0">
                <a:latin typeface="Verdana" pitchFamily="34" charset="0"/>
              </a:rPr>
              <a:t>  (510 nm)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559863" y="4500000"/>
            <a:ext cx="9845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0.4</a:t>
            </a:r>
            <a:r>
              <a:rPr lang="en-US" sz="700" dirty="0" smtClean="0">
                <a:latin typeface="Verdana" pitchFamily="34" charset="0"/>
              </a:rPr>
              <a:t> (444 nm)</a:t>
            </a:r>
          </a:p>
        </p:txBody>
      </p:sp>
    </p:spTree>
    <p:extLst>
      <p:ext uri="{BB962C8B-B14F-4D97-AF65-F5344CB8AC3E}">
        <p14:creationId xmlns:p14="http://schemas.microsoft.com/office/powerpoint/2010/main" val="37624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70091" y="657183"/>
            <a:ext cx="8931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4 ENH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91874" y="3371827"/>
            <a:ext cx="67999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3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70091" y="3929072"/>
            <a:ext cx="10166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DIF </a:t>
            </a: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 (5-</a:t>
            </a: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)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9" descr="CH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9357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0" descr="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0258" y="127937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1" descr="DIF5-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70812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2" descr="C4C3D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8000" y="540000"/>
            <a:ext cx="3857652" cy="42083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732240" y="123478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00" dirty="0">
                <a:solidFill>
                  <a:schemeClr val="bg1"/>
                </a:solidFill>
              </a:rPr>
              <a:t>11 September 1996   </a:t>
            </a:r>
            <a:r>
              <a:rPr lang="en-US" altLang="en-US" sz="800" dirty="0" smtClean="0">
                <a:solidFill>
                  <a:schemeClr val="bg1"/>
                </a:solidFill>
              </a:rPr>
              <a:t>17</a:t>
            </a:r>
            <a:r>
              <a:rPr lang="cs-CZ" altLang="en-US" sz="800" dirty="0" smtClean="0">
                <a:solidFill>
                  <a:schemeClr val="bg1"/>
                </a:solidFill>
              </a:rPr>
              <a:t>:</a:t>
            </a:r>
            <a:r>
              <a:rPr lang="en-US" altLang="en-US" sz="800" dirty="0" smtClean="0">
                <a:solidFill>
                  <a:schemeClr val="bg1"/>
                </a:solidFill>
              </a:rPr>
              <a:t>24 </a:t>
            </a:r>
            <a:r>
              <a:rPr lang="en-US" altLang="en-US" sz="800" dirty="0">
                <a:solidFill>
                  <a:schemeClr val="bg1"/>
                </a:solidFill>
              </a:rPr>
              <a:t>UTC   NOAA 12</a:t>
            </a:r>
            <a:endParaRPr lang="cs-CZ" altLang="en-US" sz="800" dirty="0">
              <a:solidFill>
                <a:schemeClr val="bg1"/>
              </a:solidFill>
            </a:endParaRP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357158" y="590404"/>
            <a:ext cx="3832225" cy="4175125"/>
            <a:chOff x="48" y="621"/>
            <a:chExt cx="3219" cy="3507"/>
          </a:xfrm>
        </p:grpSpPr>
        <p:pic>
          <p:nvPicPr>
            <p:cNvPr id="13" name="Picture 15" descr="CH4_R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" y="621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16" descr="CH3GREE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200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17" descr="D54_BLU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" y="2397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2517749" y="1050779"/>
            <a:ext cx="2171700" cy="2628900"/>
            <a:chOff x="1632" y="1008"/>
            <a:chExt cx="1824" cy="2208"/>
          </a:xfrm>
        </p:grpSpPr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1632" y="1008"/>
              <a:ext cx="182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632" y="3216"/>
              <a:ext cx="182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3168" y="2640"/>
              <a:ext cx="288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2357422" y="4278497"/>
            <a:ext cx="2428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800" dirty="0"/>
              <a:t>Experimentálně používáno již od konce 80. let; </a:t>
            </a:r>
            <a:r>
              <a:rPr lang="cs-CZ" altLang="en-US" sz="800" dirty="0" smtClean="0"/>
              <a:t/>
            </a:r>
            <a:br>
              <a:rPr lang="cs-CZ" altLang="en-US" sz="800" dirty="0" smtClean="0"/>
            </a:br>
            <a:r>
              <a:rPr lang="cs-CZ" altLang="en-US" sz="800" dirty="0" smtClean="0"/>
              <a:t>v </a:t>
            </a:r>
            <a:r>
              <a:rPr lang="cs-CZ" altLang="en-US" sz="800" dirty="0"/>
              <a:t>operativní meteorologii výrazné rozšíření až se startem družic MSG (</a:t>
            </a:r>
            <a:r>
              <a:rPr lang="cs-CZ" altLang="en-US" sz="800" dirty="0" err="1"/>
              <a:t>Rosenfeld</a:t>
            </a:r>
            <a:r>
              <a:rPr lang="cs-CZ" altLang="en-US" sz="800" dirty="0"/>
              <a:t>, </a:t>
            </a:r>
            <a:r>
              <a:rPr lang="cs-CZ" altLang="en-US" sz="800" dirty="0" err="1"/>
              <a:t>Kerkmann</a:t>
            </a:r>
            <a:r>
              <a:rPr lang="cs-CZ" altLang="en-US" sz="800" dirty="0"/>
              <a:t>, aj.) </a:t>
            </a:r>
            <a:endParaRPr lang="en-US" altLang="en-US" sz="800" dirty="0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51520" y="83408"/>
            <a:ext cx="6591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000" dirty="0">
                <a:solidFill>
                  <a:schemeClr val="bg1"/>
                </a:solidFill>
              </a:rPr>
              <a:t>RGB kompozitní snímky  (RGB syntéza tří </a:t>
            </a:r>
            <a:r>
              <a:rPr lang="cs-CZ" sz="1000" dirty="0" smtClean="0">
                <a:solidFill>
                  <a:schemeClr val="bg1"/>
                </a:solidFill>
              </a:rPr>
              <a:t>či </a:t>
            </a:r>
            <a:r>
              <a:rPr lang="cs-CZ" sz="1000" dirty="0">
                <a:solidFill>
                  <a:schemeClr val="bg1"/>
                </a:solidFill>
              </a:rPr>
              <a:t>více spektrálních kanálů</a:t>
            </a:r>
            <a:r>
              <a:rPr lang="cs-CZ" sz="1000" dirty="0" smtClean="0">
                <a:solidFill>
                  <a:schemeClr val="bg1"/>
                </a:solidFill>
              </a:rPr>
              <a:t>) – příklad AVHRR snímku, </a:t>
            </a:r>
            <a:br>
              <a:rPr lang="cs-CZ" sz="1000" dirty="0" smtClean="0">
                <a:solidFill>
                  <a:schemeClr val="bg1"/>
                </a:solidFill>
              </a:rPr>
            </a:br>
            <a:r>
              <a:rPr lang="cs-CZ" sz="1000" dirty="0" smtClean="0">
                <a:solidFill>
                  <a:schemeClr val="bg1"/>
                </a:solidFill>
              </a:rPr>
              <a:t>tornádická bouře nad Baleárskými ostrovy</a:t>
            </a:r>
            <a:endParaRPr lang="cs-CZ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907704" y="1615901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„Sendvičové</a:t>
            </a:r>
            <a:r>
              <a:rPr lang="en-US" sz="1400" b="1" dirty="0" smtClean="0">
                <a:solidFill>
                  <a:srgbClr val="FF0000"/>
                </a:solidFill>
                <a:latin typeface="Verdana" pitchFamily="34" charset="0"/>
              </a:rPr>
              <a:t>”</a:t>
            </a:r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 snímky (produkty) </a:t>
            </a:r>
            <a:endParaRPr lang="en-US" sz="14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0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M:\EUMETSAT_Alanya-2010\Mercator-43N-98W_500m_RGB124-band2_band4-BT-194-240K_blended_crop1800x1200_x0-600_y0-7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507" y="396000"/>
            <a:ext cx="6479999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2700000" y="4752000"/>
            <a:ext cx="42082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2009-07-09  11:35 UTC  NOAA 15  (South Dakota, Minnesota, Nebraska, Iowa,  U.S.A.)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702" y="180000"/>
            <a:ext cx="5048380" cy="3391882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7499310" y="161494"/>
            <a:ext cx="12875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2006-06-25 </a:t>
            </a:r>
            <a: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Meteosat-8 </a:t>
            </a:r>
            <a:b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sendvič  </a:t>
            </a: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HRV + IR10.8</a:t>
            </a:r>
          </a:p>
        </p:txBody>
      </p:sp>
      <p:sp>
        <p:nvSpPr>
          <p:cNvPr id="6" name="TextovéPole 14"/>
          <p:cNvSpPr txBox="1">
            <a:spLocks noChangeArrowheads="1"/>
          </p:cNvSpPr>
          <p:nvPr/>
        </p:nvSpPr>
        <p:spPr bwMode="auto">
          <a:xfrm>
            <a:off x="571472" y="3682709"/>
            <a:ext cx="828680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Zobrazení určitého produktu (například barevně zvýrazněného tepelného IR snímku nebo mikrofyzikálního produktu) se snímkem </a:t>
            </a:r>
            <a:r>
              <a:rPr lang="cs-CZ" altLang="en-US" sz="1000" dirty="0" smtClean="0"/>
              <a:t/>
            </a:r>
            <a:br>
              <a:rPr lang="cs-CZ" altLang="en-US" sz="1000" dirty="0" smtClean="0"/>
            </a:br>
            <a:r>
              <a:rPr lang="cs-CZ" altLang="en-US" sz="1000" dirty="0" smtClean="0"/>
              <a:t>ve </a:t>
            </a:r>
            <a:r>
              <a:rPr lang="cs-CZ" altLang="en-US" sz="1000" dirty="0"/>
              <a:t>viditelném oboru (nebo jiným RGB produktem) v pozadí;</a:t>
            </a:r>
          </a:p>
          <a:p>
            <a:pPr marL="182563" indent="-182563" algn="just" eaLnBrk="1" hangingPunct="1">
              <a:buFontTx/>
              <a:buChar char="•"/>
            </a:pPr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prolnutí informací jinak zobrazených oběma zdrojovými snímky nezávisle – například teplotního pole z IR kanálu a morfologie horní hranice bouře z kanálu ve viditelném oboru;</a:t>
            </a:r>
          </a:p>
          <a:p>
            <a:pPr marL="182563" indent="-182563" algn="just" eaLnBrk="1" hangingPunct="1">
              <a:buFontTx/>
              <a:buChar char="•"/>
            </a:pPr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alternativa porovnávání zdrojových snímků jejich zobrazením „vedle sebe“ nebo jejich „přepínáním“</a:t>
            </a:r>
            <a:r>
              <a:rPr lang="en-US" altLang="en-US" sz="1000" dirty="0"/>
              <a:t> </a:t>
            </a:r>
            <a:r>
              <a:rPr lang="cs-CZ" altLang="en-US" sz="1000" dirty="0"/>
              <a:t>(obojí nepoužitelné např. v animacích);</a:t>
            </a:r>
          </a:p>
          <a:p>
            <a:pPr marL="182563" indent="-182563" algn="just" eaLnBrk="1" hangingPunct="1"/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sendvičové produkty = „rodina</a:t>
            </a:r>
            <a:r>
              <a:rPr lang="en-US" altLang="en-US" sz="1000" dirty="0"/>
              <a:t>”</a:t>
            </a:r>
            <a:r>
              <a:rPr lang="cs-CZ" altLang="en-US" sz="1000" dirty="0"/>
              <a:t> produktů (podobně jako RGB kompozitní snímky</a:t>
            </a:r>
            <a:r>
              <a:rPr lang="cs-CZ" altLang="en-US" sz="1000" dirty="0" smtClean="0"/>
              <a:t>).;</a:t>
            </a:r>
            <a:endParaRPr lang="en-US" altLang="en-US" sz="1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5354" y="928676"/>
            <a:ext cx="7248546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>
              <a:defRPr/>
            </a:pPr>
            <a:r>
              <a:rPr lang="cs-CZ" sz="1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Kalibrace dat</a:t>
            </a: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dirty="0" smtClean="0">
                <a:solidFill>
                  <a:schemeClr val="bg1"/>
                </a:solidFill>
              </a:rPr>
              <a:t>  </a:t>
            </a:r>
            <a:r>
              <a:rPr lang="cs-CZ" sz="1200" dirty="0" smtClean="0"/>
              <a:t>–   převod z původních „obrazových hodnot“ naměřených družicí (</a:t>
            </a:r>
            <a:r>
              <a:rPr lang="cs-CZ" sz="1200" dirty="0" err="1" smtClean="0"/>
              <a:t>count</a:t>
            </a:r>
            <a:r>
              <a:rPr lang="cs-CZ" sz="1200" dirty="0" smtClean="0"/>
              <a:t> </a:t>
            </a:r>
            <a:r>
              <a:rPr lang="cs-CZ" sz="1200" dirty="0" err="1" smtClean="0"/>
              <a:t>value</a:t>
            </a:r>
            <a:r>
              <a:rPr lang="cs-CZ" sz="1200" dirty="0" smtClean="0"/>
              <a:t>) na nějaké 	         konkrétní fyzikální veličiny, především na: </a:t>
            </a:r>
          </a:p>
          <a:p>
            <a:pPr marL="1757363" lvl="3" indent="-385763">
              <a:buFontTx/>
              <a:buChar char="•"/>
              <a:defRPr/>
            </a:pPr>
            <a:endParaRPr lang="cs-CZ" sz="1200" dirty="0" smtClean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 smtClean="0"/>
              <a:t>intenzitu </a:t>
            </a:r>
            <a:r>
              <a:rPr lang="cs-CZ" sz="1200" dirty="0"/>
              <a:t>záření, „radianci“ (</a:t>
            </a:r>
            <a:r>
              <a:rPr lang="cs-CZ" sz="1200" dirty="0" err="1"/>
              <a:t>angl</a:t>
            </a:r>
            <a:r>
              <a:rPr lang="cs-CZ" sz="1200" dirty="0"/>
              <a:t>. </a:t>
            </a:r>
            <a:r>
              <a:rPr lang="cs-CZ" sz="1200" i="1" dirty="0"/>
              <a:t>radiance</a:t>
            </a:r>
            <a:r>
              <a:rPr lang="cs-CZ" sz="1200" dirty="0"/>
              <a:t>) </a:t>
            </a:r>
            <a:br>
              <a:rPr lang="cs-CZ" sz="1200" dirty="0"/>
            </a:br>
            <a:endParaRPr lang="cs-CZ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odrazivost, resp. „albedo“ v daném kanále</a:t>
            </a:r>
            <a:br>
              <a:rPr lang="cs-CZ" sz="1200" dirty="0"/>
            </a:br>
            <a:endParaRPr lang="cs-CZ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jasovou (radiační) teplotu </a:t>
            </a:r>
            <a:r>
              <a:rPr lang="en-US" sz="1200" dirty="0"/>
              <a:t>(</a:t>
            </a:r>
            <a:r>
              <a:rPr lang="en-US" sz="1200" i="1" dirty="0"/>
              <a:t>brightness temperature,</a:t>
            </a:r>
            <a:r>
              <a:rPr lang="en-US" sz="1200" dirty="0"/>
              <a:t> BT)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 smtClean="0">
              <a:solidFill>
                <a:srgbClr val="FF0000"/>
              </a:solidFill>
            </a:endParaRPr>
          </a:p>
          <a:p>
            <a:pPr marL="385763" indent="-385763">
              <a:buFontTx/>
              <a:buChar char="•"/>
              <a:defRPr/>
            </a:pPr>
            <a:endParaRPr lang="cs-CZ" sz="1200" dirty="0">
              <a:solidFill>
                <a:srgbClr val="FF0000"/>
              </a:solidFill>
            </a:endParaRPr>
          </a:p>
          <a:p>
            <a:pPr marL="385763" indent="-385763">
              <a:defRPr/>
            </a:pPr>
            <a:r>
              <a:rPr lang="cs-CZ" sz="1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Transformace </a:t>
            </a:r>
            <a:r>
              <a:rPr lang="cs-CZ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</a:t>
            </a:r>
            <a:r>
              <a:rPr lang="cs-CZ" sz="1200" u="sng" dirty="0">
                <a:solidFill>
                  <a:schemeClr val="bg1"/>
                </a:solidFill>
              </a:rPr>
              <a:t> </a:t>
            </a:r>
            <a:r>
              <a:rPr lang="cs-CZ" sz="1200" dirty="0"/>
              <a:t> </a:t>
            </a:r>
            <a:r>
              <a:rPr lang="cs-CZ" sz="1200" dirty="0" smtClean="0"/>
              <a:t> –   převod nebo úprava původní projekce dat (jak je nasnímala družice)</a:t>
            </a:r>
          </a:p>
          <a:p>
            <a:pPr marL="385763" indent="-385763">
              <a:defRPr/>
            </a:pPr>
            <a:r>
              <a:rPr lang="cs-CZ" sz="1200" dirty="0" smtClean="0"/>
              <a:t> </a:t>
            </a:r>
            <a:endParaRPr lang="en-US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geometrická korekce (pouze polární družice) 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geografická transformace („přemapování“, všechny družice)</a:t>
            </a:r>
            <a:br>
              <a:rPr lang="cs-CZ" sz="1200" dirty="0"/>
            </a:br>
            <a:endParaRPr lang="cs-CZ" sz="1200" dirty="0"/>
          </a:p>
          <a:p>
            <a:pPr marL="1757363" lvl="3" indent="-385763">
              <a:buFontTx/>
              <a:buChar char="•"/>
              <a:defRPr/>
            </a:pPr>
            <a:endParaRPr lang="cs-CZ" sz="1200" dirty="0"/>
          </a:p>
          <a:p>
            <a:pPr marL="385763" indent="-385763">
              <a:defRPr/>
            </a:pPr>
            <a:r>
              <a:rPr lang="cs-CZ" sz="11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Opravy </a:t>
            </a:r>
            <a:r>
              <a:rPr lang="cs-CZ" sz="1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(korekce) </a:t>
            </a:r>
            <a:r>
              <a:rPr lang="cs-CZ" sz="11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</a:t>
            </a:r>
            <a:r>
              <a:rPr lang="cs-CZ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100" dirty="0" smtClean="0">
                <a:solidFill>
                  <a:schemeClr val="bg1"/>
                </a:solidFill>
              </a:rPr>
              <a:t>   </a:t>
            </a:r>
            <a:r>
              <a:rPr lang="cs-CZ" sz="1100" dirty="0" smtClean="0"/>
              <a:t>–   potlačení různých </a:t>
            </a:r>
            <a:r>
              <a:rPr lang="cs-CZ" sz="1100" dirty="0"/>
              <a:t>chyb nebo artefaktů daných technikou snímání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58" y="285734"/>
            <a:ext cx="75724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b="1" dirty="0" smtClean="0">
                <a:solidFill>
                  <a:srgbClr val="FF3300"/>
                </a:solidFill>
                <a:latin typeface="+mj-lt"/>
              </a:rPr>
              <a:t>Základní zpracování (digitálních) družicových snímků</a:t>
            </a:r>
            <a:endParaRPr lang="cs-CZ" sz="1200" b="1" u="sng" dirty="0" smtClean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3" descr="O:\20110712 1500-2100utc D cold-U &amp; plume (sandwiches)\MSG1_RSS\02 sandwich images\1740 crop\201107121740_MSG1_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6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069715" y="4714890"/>
            <a:ext cx="7168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IR10.8-BT</a:t>
            </a:r>
          </a:p>
        </p:txBody>
      </p:sp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6715140" y="142858"/>
            <a:ext cx="22028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rgbClr val="777777"/>
                </a:solidFill>
                <a:latin typeface="+mn-lt"/>
              </a:rPr>
              <a:t>12 July 2011 17:40 UTC  MSG-1, </a:t>
            </a:r>
            <a:r>
              <a:rPr lang="cs-CZ" altLang="en-US" sz="800" dirty="0" smtClean="0">
                <a:solidFill>
                  <a:srgbClr val="777777"/>
                </a:solidFill>
                <a:latin typeface="+mn-lt"/>
              </a:rPr>
              <a:t>Německo</a:t>
            </a:r>
            <a:r>
              <a:rPr lang="en-US" altLang="en-US" sz="800" dirty="0" smtClean="0">
                <a:solidFill>
                  <a:srgbClr val="777777"/>
                </a:solidFill>
                <a:latin typeface="+mn-lt"/>
              </a:rPr>
              <a:t>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183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IR10.8-BT</a:t>
            </a: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torm-RGB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0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11" name="TextovéPole 11"/>
          <p:cNvSpPr txBox="1">
            <a:spLocks noChangeArrowheads="1"/>
          </p:cNvSpPr>
          <p:nvPr/>
        </p:nvSpPr>
        <p:spPr bwMode="auto">
          <a:xfrm>
            <a:off x="6069715" y="4714890"/>
            <a:ext cx="7745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storm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8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11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824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sandwich-storm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1910628" y="4714890"/>
            <a:ext cx="15183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IR10.8-BT</a:t>
            </a:r>
          </a:p>
        </p:txBody>
      </p:sp>
      <p:sp>
        <p:nvSpPr>
          <p:cNvPr id="13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824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M:\!!! Setvak_CWG2009-Landshut-workshop\cases\NOAA15_20090709-1134utc\band2-zkose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:\!!! Setvak_CWG2009-Landshut-workshop\cases\NOAA15_20090709-1134utc\band4-zkosen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1787525"/>
            <a:ext cx="7560000" cy="105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lů 6"/>
          <p:cNvSpPr>
            <a:spLocks noChangeArrowheads="1"/>
          </p:cNvSpPr>
          <p:nvPr/>
        </p:nvSpPr>
        <p:spPr bwMode="auto">
          <a:xfrm>
            <a:off x="601666" y="2928940"/>
            <a:ext cx="201612" cy="432000"/>
          </a:xfrm>
          <a:prstGeom prst="downArrow">
            <a:avLst>
              <a:gd name="adj1" fmla="val 50000"/>
              <a:gd name="adj2" fmla="val 10170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50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7" name="Šipka dolů 7"/>
          <p:cNvSpPr>
            <a:spLocks noChangeArrowheads="1"/>
          </p:cNvSpPr>
          <p:nvPr/>
        </p:nvSpPr>
        <p:spPr bwMode="auto">
          <a:xfrm>
            <a:off x="7869262" y="1996874"/>
            <a:ext cx="203200" cy="432000"/>
          </a:xfrm>
          <a:prstGeom prst="downArrow">
            <a:avLst>
              <a:gd name="adj1" fmla="val 50000"/>
              <a:gd name="adj2" fmla="val 1009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50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2943225" y="3803650"/>
            <a:ext cx="32415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50" i="1" dirty="0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9" name="TextovéPole 10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M:\!!! Setvak_CWG2009-Landshut-workshop\cases\NOAA15_20090709-1134utc\band2-zkose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:\!!! Setvak_CWG2009-Landshut-workshop\cases\NOAA15_20090709-1134utc\band4-zkosen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219233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10"/>
          <p:cNvSpPr txBox="1">
            <a:spLocks noChangeArrowheads="1"/>
          </p:cNvSpPr>
          <p:nvPr/>
        </p:nvSpPr>
        <p:spPr bwMode="auto">
          <a:xfrm>
            <a:off x="2357422" y="3714758"/>
            <a:ext cx="4289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u="sng" dirty="0" smtClean="0">
                <a:solidFill>
                  <a:schemeClr val="bg1"/>
                </a:solidFill>
                <a:latin typeface="+mn-lt"/>
              </a:rPr>
              <a:t>Vícevrstevný obrazový soubor 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u="sng" dirty="0" smtClean="0">
                <a:solidFill>
                  <a:schemeClr val="bg1"/>
                </a:solidFill>
                <a:latin typeface="+mn-lt"/>
              </a:rPr>
              <a:t>multi-layer image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altLang="en-US" sz="1000" dirty="0" smtClean="0">
                <a:solidFill>
                  <a:schemeClr val="bg1"/>
                </a:solidFill>
                <a:latin typeface="+mn-lt"/>
              </a:rPr>
            </a:br>
            <a:endParaRPr lang="cs-CZ" altLang="en-US" sz="4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… v tomto konkrétním případě 2 vrstvy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PSD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formát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(Photoshop)</a:t>
            </a:r>
          </a:p>
        </p:txBody>
      </p:sp>
      <p:sp>
        <p:nvSpPr>
          <p:cNvPr id="7" name="TextovéPole 10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541338" y="1314450"/>
            <a:ext cx="3078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M:\!!! Setvak_CWG2009-Landshut-workshop\cases\NOAA15_20090709-1134utc\blended-zkoseny.pn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11"/>
          <p:cNvSpPr txBox="1">
            <a:spLocks noChangeArrowheads="1"/>
          </p:cNvSpPr>
          <p:nvPr/>
        </p:nvSpPr>
        <p:spPr bwMode="auto">
          <a:xfrm>
            <a:off x="2357422" y="1857370"/>
            <a:ext cx="36164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400">
                <a:solidFill>
                  <a:srgbClr val="FF0000"/>
                </a:solidFill>
              </a:rPr>
              <a:t>Volba prolnutí – aplikována na horní vrstvu!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357422" y="4303768"/>
            <a:ext cx="61125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Podrobněji např. zde: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  <a:hlinkClick r:id="rId4"/>
              </a:rPr>
              <a:t>https://cwg.eumetsat.int/sandwich-product-blending-the-hrv-and-ir10-8-bt-imagery/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altLang="en-US" sz="1000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ovéPole 12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541338" y="1314450"/>
            <a:ext cx="3078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00" i="1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00" i="1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2" name="TextovéPole 10"/>
          <p:cNvSpPr txBox="1">
            <a:spLocks noChangeArrowheads="1"/>
          </p:cNvSpPr>
          <p:nvPr/>
        </p:nvSpPr>
        <p:spPr bwMode="auto">
          <a:xfrm>
            <a:off x="2357422" y="3714758"/>
            <a:ext cx="4289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u="sng" dirty="0" smtClean="0">
                <a:solidFill>
                  <a:schemeClr val="bg1"/>
                </a:solidFill>
                <a:latin typeface="+mn-lt"/>
              </a:rPr>
              <a:t>Vícevrstevný obrazový soubor 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u="sng" dirty="0" smtClean="0">
                <a:solidFill>
                  <a:schemeClr val="bg1"/>
                </a:solidFill>
                <a:latin typeface="+mn-lt"/>
              </a:rPr>
              <a:t>multi-layer image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altLang="en-US" sz="1000" dirty="0" smtClean="0">
                <a:solidFill>
                  <a:schemeClr val="bg1"/>
                </a:solidFill>
                <a:latin typeface="+mn-lt"/>
              </a:rPr>
            </a:br>
            <a:endParaRPr lang="cs-CZ" altLang="en-US" sz="4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… v tomto konkrétním případě 2 vrstvy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PSD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formát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(Photoshop)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4" descr="blending-setu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999" y="396000"/>
            <a:ext cx="7148728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142876" y="4714890"/>
            <a:ext cx="8929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Adobe Photoshop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u (CS3, anglická verze)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Layers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Blending Options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General Blending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Multiply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nebo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Linear Burn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propustnost (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Opacity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 rozmezí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80 – 100%</a:t>
            </a:r>
            <a:endParaRPr lang="cs-CZ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730253" y="898525"/>
            <a:ext cx="762796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Alternativa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Adobe Photoshop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u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především pro interaktivní zpracování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):</a:t>
            </a: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en-US" sz="1100" b="1" dirty="0" smtClean="0">
                <a:solidFill>
                  <a:schemeClr val="bg1"/>
                </a:solidFill>
                <a:latin typeface="+mn-lt"/>
              </a:rPr>
              <a:t>GIMP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(GNU Image Manipulation Program), freeware, (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téměř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)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plně kompatibilní s </a:t>
            </a:r>
            <a:r>
              <a:rPr lang="cs-CZ" altLang="en-US" sz="1100" dirty="0" err="1" smtClean="0">
                <a:solidFill>
                  <a:schemeClr val="bg1"/>
                </a:solidFill>
                <a:latin typeface="+mn-lt"/>
              </a:rPr>
              <a:t>Photoshopem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, 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  <a:hlinkClick r:id="rId3"/>
              </a:rPr>
              <a:t>www.</a:t>
            </a:r>
            <a:r>
              <a:rPr lang="cs-CZ" altLang="en-US" sz="1100" dirty="0" err="1" smtClean="0">
                <a:solidFill>
                  <a:schemeClr val="bg1"/>
                </a:solidFill>
                <a:latin typeface="+mn-lt"/>
                <a:hlinkClick r:id="rId3"/>
              </a:rPr>
              <a:t>gimp.org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  <a:hlinkClick r:id="rId3"/>
              </a:rPr>
              <a:t>/</a:t>
            </a: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731841" y="1785932"/>
            <a:ext cx="35173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Pro operativní, plně automatické zpracování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:</a:t>
            </a: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en-US" sz="1100" b="1" dirty="0" err="1" smtClean="0">
                <a:solidFill>
                  <a:schemeClr val="bg1"/>
                </a:solidFill>
                <a:latin typeface="+mn-lt"/>
              </a:rPr>
              <a:t>ImageMagick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 (freeware):   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  <a:hlinkClick r:id="rId4"/>
              </a:rPr>
              <a:t>www.imagemagick.org/</a:t>
            </a: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27243" y="2571750"/>
            <a:ext cx="420499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Příklad nastavení pro </a:t>
            </a:r>
            <a:r>
              <a:rPr lang="cs-CZ" sz="900" dirty="0" err="1" smtClean="0">
                <a:solidFill>
                  <a:schemeClr val="bg1">
                    <a:lumMod val="75000"/>
                  </a:schemeClr>
                </a:solidFill>
              </a:rPr>
              <a:t>ImageMagick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eaLnBrk="1" hangingPunct="1">
              <a:defRPr/>
            </a:pPr>
            <a:endParaRPr lang="cs-CZ" sz="9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blending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of the 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IR-BT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layer</a:t>
            </a: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=70</a:t>
            </a:r>
          </a:p>
          <a:p>
            <a:pPr eaLnBrk="1" hangingPunct="1">
              <a:defRPr/>
            </a:pP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sets the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blending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of the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IR-BT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layer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convert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On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channel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evaluate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set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}%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png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</a:t>
            </a:r>
          </a:p>
          <a:p>
            <a:pPr eaLnBrk="1" hangingPunct="1">
              <a:defRPr/>
            </a:pP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merging (blending) the two images together</a:t>
            </a: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composite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hrv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ir_bt_png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compose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Multiply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quality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90 ${output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}</a:t>
            </a:r>
            <a:endParaRPr lang="en-US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44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Geometrická korekce dat (snímků) – polární družice</a:t>
            </a:r>
          </a:p>
        </p:txBody>
      </p:sp>
      <p:pic>
        <p:nvPicPr>
          <p:cNvPr id="6" name="Picture 8" descr="ch4enh1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52" y="540000"/>
            <a:ext cx="1608750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338141" y="2285998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 rot="10800000">
            <a:off x="2266936" y="2285998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714362"/>
            <a:ext cx="5715010" cy="392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3286086" y="1495694"/>
            <a:ext cx="2071702" cy="214314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>
            <a:off x="5367296" y="1476637"/>
            <a:ext cx="2562260" cy="1733569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5387028" y="1552836"/>
            <a:ext cx="133368" cy="165737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026307" y="1780316"/>
            <a:ext cx="428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rgbClr val="969696"/>
                </a:solidFill>
              </a:rPr>
              <a:t>55.4</a:t>
            </a:r>
            <a:r>
              <a:rPr lang="en-US" sz="800" b="1" dirty="0">
                <a:solidFill>
                  <a:srgbClr val="969696"/>
                </a:solidFill>
                <a:cs typeface="Arial" charset="0"/>
              </a:rPr>
              <a:t>°</a:t>
            </a:r>
            <a:endParaRPr lang="cs-CZ" sz="800" b="1" dirty="0">
              <a:solidFill>
                <a:srgbClr val="969696"/>
              </a:solidFill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5429532" y="1780316"/>
            <a:ext cx="428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969696"/>
                </a:solidFill>
              </a:rPr>
              <a:t>55.4</a:t>
            </a:r>
            <a:r>
              <a:rPr lang="en-US" sz="800" b="1">
                <a:solidFill>
                  <a:srgbClr val="969696"/>
                </a:solidFill>
                <a:cs typeface="Arial" charset="0"/>
              </a:rPr>
              <a:t>°</a:t>
            </a:r>
            <a:endParaRPr lang="cs-CZ" sz="800" b="1">
              <a:solidFill>
                <a:srgbClr val="969696"/>
              </a:solidFill>
            </a:endParaRPr>
          </a:p>
        </p:txBody>
      </p:sp>
      <p:pic>
        <p:nvPicPr>
          <p:cNvPr id="15" name="Picture 18" descr="PO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3916" y="714637"/>
            <a:ext cx="1600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27784" y="1615901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Ostatní (různé)</a:t>
            </a:r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endParaRPr lang="en-US" sz="14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1664" y="580239"/>
            <a:ext cx="76136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Možné problémy při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využití a interpretaci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družicových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dat, resp. snímků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: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77953" y="1376786"/>
            <a:ext cx="622300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stárnutí čidel na oběžné dráze, jejich dlouhodobá (ne)stabilita, vzájemná (ne)kompatibilita jednotlivých družic (problémy při využití v klimatologii – dlouhodobé řady měření)</a:t>
            </a:r>
          </a:p>
          <a:p>
            <a:pPr marL="357188" indent="-357188" eaLnBrk="1" hangingPunct="1"/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paralaxa – zejména u geostacionárních družic, ale i u polárních družic na krajích snímaného pásu území  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nežádoucí odrazy v radiometru – problém geostacionárních družic zejména v době kolem rovnodenností („</a:t>
            </a:r>
            <a:r>
              <a:rPr lang="cs-CZ" altLang="en-US" sz="1100" dirty="0" err="1"/>
              <a:t>solar</a:t>
            </a:r>
            <a:r>
              <a:rPr lang="cs-CZ" altLang="en-US" sz="1100" dirty="0"/>
              <a:t> </a:t>
            </a:r>
            <a:r>
              <a:rPr lang="cs-CZ" altLang="en-US" sz="1100" dirty="0" err="1"/>
              <a:t>eclipse</a:t>
            </a:r>
            <a:r>
              <a:rPr lang="cs-CZ" altLang="en-US" sz="1100" dirty="0"/>
              <a:t>“)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zrcadlení Slunce na vodní hladině (oceány a moře, jezera, řeky, rybníky, …)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nejednoznačnost „hlavičkového času“ snímků (dat)</a:t>
            </a:r>
            <a:endParaRPr lang="en-US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erspektiv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 flipV="1">
            <a:off x="1485868" y="1543050"/>
            <a:ext cx="3943350" cy="17716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543018" y="1512888"/>
            <a:ext cx="1885950" cy="35718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404000" y="1522800"/>
            <a:ext cx="95250" cy="396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1620838"/>
            <a:ext cx="768159" cy="230832"/>
          </a:xfrm>
          <a:prstGeom prst="rect">
            <a:avLst/>
          </a:prstGeom>
          <a:solidFill>
            <a:srgbClr val="00008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900" b="1" dirty="0"/>
              <a:t>„paralaxa“</a:t>
            </a:r>
            <a:endParaRPr lang="en-US" sz="900" b="1" dirty="0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572000" y="983799"/>
            <a:ext cx="2952328" cy="50783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Pohled přesně shora (nadir, kolmo na zemský povrch)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nebo pozorování vztažené k zemskému povrchu (např.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radar,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pozemní měření a pozorování)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22583" y="3363838"/>
            <a:ext cx="1821332" cy="24622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Šikmý geostacionární pohled</a:t>
            </a:r>
            <a:endParaRPr lang="en-US" altLang="en-US" sz="1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053906" y="142858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Paralaxa 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(</a:t>
            </a:r>
            <a:r>
              <a:rPr lang="en-US" sz="1200" dirty="0" smtClean="0">
                <a:solidFill>
                  <a:srgbClr val="FF3300"/>
                </a:solidFill>
                <a:latin typeface="+mj-lt"/>
              </a:rPr>
              <a:t>parallax shift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)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267744" y="4299942"/>
            <a:ext cx="6480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1000" dirty="0">
                <a:solidFill>
                  <a:schemeClr val="bg1">
                    <a:lumMod val="95000"/>
                  </a:schemeClr>
                </a:solidFill>
              </a:rPr>
              <a:t>Projekce různých jevů na horní hranici oblačnosti (HHO) na zemský povrch </a:t>
            </a:r>
            <a:r>
              <a:rPr lang="cs-CZ" altLang="en-US" sz="1000" dirty="0" smtClean="0">
                <a:solidFill>
                  <a:schemeClr val="bg1">
                    <a:lumMod val="95000"/>
                  </a:schemeClr>
                </a:solidFill>
              </a:rPr>
              <a:t>je </a:t>
            </a:r>
            <a:r>
              <a:rPr lang="cs-CZ" altLang="en-US" sz="1000" dirty="0">
                <a:solidFill>
                  <a:schemeClr val="bg1">
                    <a:lumMod val="95000"/>
                  </a:schemeClr>
                </a:solidFill>
              </a:rPr>
              <a:t>silně závislá na výšce HHO </a:t>
            </a:r>
            <a:r>
              <a:rPr lang="cs-CZ" altLang="en-US" sz="10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cs-CZ" altLang="en-US" sz="1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cs-CZ" altLang="en-US" sz="1000" dirty="0" smtClean="0">
                <a:solidFill>
                  <a:schemeClr val="bg1">
                    <a:lumMod val="95000"/>
                  </a:schemeClr>
                </a:solidFill>
              </a:rPr>
              <a:t>nad </a:t>
            </a:r>
            <a:r>
              <a:rPr lang="cs-CZ" altLang="en-US" sz="1000" dirty="0">
                <a:solidFill>
                  <a:schemeClr val="bg1">
                    <a:lumMod val="95000"/>
                  </a:schemeClr>
                </a:solidFill>
              </a:rPr>
              <a:t>zemským povrchem a geometrii snímání z dané družice …</a:t>
            </a:r>
            <a:endParaRPr lang="en-US" alt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algn="just" eaLnBrk="1" hangingPunct="1"/>
            <a:endParaRPr lang="en-US" altLang="en-US" sz="600" dirty="0">
              <a:solidFill>
                <a:srgbClr val="777777"/>
              </a:solidFill>
            </a:endParaRPr>
          </a:p>
          <a:p>
            <a:pPr algn="just" eaLnBrk="1" hangingPunct="1"/>
            <a:r>
              <a:rPr lang="cs-CZ" altLang="en-US" sz="1000" b="1" dirty="0">
                <a:solidFill>
                  <a:srgbClr val="FF0000"/>
                </a:solidFill>
              </a:rPr>
              <a:t>… kritické zejména při porovnávání (slučování) družicových dat s pozemním, resp. radarovým měřením!</a:t>
            </a:r>
          </a:p>
        </p:txBody>
      </p:sp>
      <p:pic>
        <p:nvPicPr>
          <p:cNvPr id="15" name="Picture 4" descr="M:\[2] prednasky\ruzne zdrojove soubory a fotky\MSG_tran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929671"/>
            <a:ext cx="1008112" cy="115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>
            <a:off x="1947372" y="1731600"/>
            <a:ext cx="108000" cy="108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8" name="Picture 2" descr="https://upload.wikimedia.org/wikipedia/commons/6/64/NOAA-20_JPSS-1_spacecraft_model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60000">
            <a:off x="3132251" y="1375964"/>
            <a:ext cx="2697644" cy="946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5"/>
          <p:cNvSpPr txBox="1">
            <a:spLocks noChangeArrowheads="1"/>
          </p:cNvSpPr>
          <p:nvPr/>
        </p:nvSpPr>
        <p:spPr bwMode="auto">
          <a:xfrm>
            <a:off x="6143636" y="4626934"/>
            <a:ext cx="290977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900" dirty="0"/>
              <a:t>Viz též</a:t>
            </a:r>
            <a:r>
              <a:rPr lang="en-US" altLang="en-US" sz="900" dirty="0" smtClean="0"/>
              <a:t>:</a:t>
            </a:r>
            <a:r>
              <a:rPr lang="cs-CZ" altLang="en-US" sz="900" dirty="0" smtClean="0"/>
              <a:t> </a:t>
            </a:r>
            <a:r>
              <a:rPr lang="cs-CZ" altLang="en-US" sz="900" dirty="0" smtClean="0">
                <a:hlinkClick r:id="rId3"/>
              </a:rPr>
              <a:t>https://cwg.eumetsat.int/parallax-corrections/</a:t>
            </a:r>
            <a:r>
              <a:rPr lang="cs-CZ" altLang="en-US" sz="900" dirty="0" smtClean="0"/>
              <a:t> </a:t>
            </a:r>
            <a:endParaRPr lang="en-US" altLang="en-US" sz="900" dirty="0"/>
          </a:p>
        </p:txBody>
      </p:sp>
      <p:pic>
        <p:nvPicPr>
          <p:cNvPr id="16" name="Picture 2" descr="M:\[2] prednasky\ruzne zdrojove soubory a fotky\PARALAXA AIRGLOW\Airglow_parallax-shift-scheme_ver-20150619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0" y="540000"/>
            <a:ext cx="5940000" cy="3478259"/>
          </a:xfrm>
          <a:prstGeom prst="rect">
            <a:avLst/>
          </a:prstGeom>
          <a:noFill/>
          <a:ln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7" name="Picture 2" descr="O:\VIIRS-DNB airglow\parallax_polar_hs=8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588" y="555526"/>
            <a:ext cx="2928908" cy="2210097"/>
          </a:xfrm>
          <a:prstGeom prst="rect">
            <a:avLst/>
          </a:prstGeom>
          <a:noFill/>
          <a:ln w="6350">
            <a:solidFill>
              <a:srgbClr val="FFFFCC"/>
            </a:solidFill>
          </a:ln>
        </p:spPr>
      </p:pic>
      <p:sp>
        <p:nvSpPr>
          <p:cNvPr id="18" name="TextovéPole 17"/>
          <p:cNvSpPr txBox="1"/>
          <p:nvPr/>
        </p:nvSpPr>
        <p:spPr>
          <a:xfrm>
            <a:off x="6643702" y="4208189"/>
            <a:ext cx="2308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Zdroj (tabulka a graf)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:  </a:t>
            </a: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Michaela Seidlová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cs-CZ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Michaela</a:t>
            </a: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.</a:t>
            </a:r>
            <a:r>
              <a:rPr lang="cs-CZ" sz="700" i="1" dirty="0">
                <a:solidFill>
                  <a:schemeClr val="bg1"/>
                </a:solidFill>
                <a:latin typeface="Verdana" pitchFamily="34" charset="0"/>
                <a:hlinkClick r:id="rId6"/>
              </a:rPr>
              <a:t>S</a:t>
            </a:r>
            <a:r>
              <a:rPr lang="cs-CZ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eidl</a:t>
            </a: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ova@chmi.cz</a:t>
            </a:r>
            <a:r>
              <a:rPr lang="cs-CZ" sz="700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19" name="Picture 2" descr="N:\airglow\paralaxa-tabulk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103997"/>
            <a:ext cx="5363810" cy="769524"/>
          </a:xfrm>
          <a:prstGeom prst="rect">
            <a:avLst/>
          </a:prstGeom>
          <a:noFill/>
          <a:ln w="6350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21" name="TextovéPole 20"/>
          <p:cNvSpPr txBox="1"/>
          <p:nvPr/>
        </p:nvSpPr>
        <p:spPr>
          <a:xfrm>
            <a:off x="6186538" y="3005424"/>
            <a:ext cx="2743180" cy="10421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just"/>
            <a:r>
              <a:rPr lang="cs-CZ" sz="900" b="1" dirty="0" smtClean="0"/>
              <a:t>Paralaxa oblačnosti a airglow z družice S-NPP</a:t>
            </a:r>
            <a:endParaRPr lang="en-US" sz="900" b="1" dirty="0" smtClean="0"/>
          </a:p>
          <a:p>
            <a:pPr algn="just"/>
            <a:endParaRPr lang="en-US" sz="900" dirty="0" smtClean="0"/>
          </a:p>
          <a:p>
            <a:pPr algn="just"/>
            <a:r>
              <a:rPr lang="cs-CZ" sz="900" dirty="0" smtClean="0"/>
              <a:t>Hodnota paralaxy (svislá osa) jako funkce vzdálenosti od středu přeletu (vodorovná osa)</a:t>
            </a:r>
            <a:r>
              <a:rPr lang="en-US" sz="900" dirty="0" smtClean="0"/>
              <a:t>,</a:t>
            </a:r>
            <a:r>
              <a:rPr lang="cs-CZ" sz="900" dirty="0" smtClean="0"/>
              <a:t> spočtená</a:t>
            </a:r>
            <a:r>
              <a:rPr lang="en-US" sz="900" dirty="0" smtClean="0"/>
              <a:t> </a:t>
            </a:r>
            <a:r>
              <a:rPr lang="cs-CZ" sz="900" dirty="0" smtClean="0"/>
              <a:t> pro hladiny 15 km (vysoká oblačnost) </a:t>
            </a:r>
            <a:br>
              <a:rPr lang="cs-CZ" sz="900" dirty="0" smtClean="0"/>
            </a:br>
            <a:r>
              <a:rPr lang="cs-CZ" sz="900" dirty="0" smtClean="0"/>
              <a:t>a </a:t>
            </a:r>
            <a:r>
              <a:rPr lang="en-US" sz="900" dirty="0" smtClean="0"/>
              <a:t>85 km</a:t>
            </a:r>
            <a:r>
              <a:rPr lang="cs-CZ" sz="900" dirty="0" smtClean="0"/>
              <a:t> (airglow),</a:t>
            </a:r>
            <a:r>
              <a:rPr lang="en-US" sz="900" dirty="0" smtClean="0"/>
              <a:t> </a:t>
            </a:r>
            <a:r>
              <a:rPr lang="cs-CZ" sz="900" dirty="0" smtClean="0"/>
              <a:t>pro družici na oběžné dráze ve výšce </a:t>
            </a:r>
            <a:r>
              <a:rPr lang="en-US" sz="900" dirty="0" smtClean="0"/>
              <a:t>833 km.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2062" y="120833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Paralaxa 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(</a:t>
            </a:r>
            <a:r>
              <a:rPr lang="en-US" sz="1200" dirty="0" smtClean="0">
                <a:solidFill>
                  <a:srgbClr val="FF3300"/>
                </a:solidFill>
                <a:latin typeface="+mj-lt"/>
              </a:rPr>
              <a:t>parallax shift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)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23" name="TextovéPole 13"/>
          <p:cNvSpPr txBox="1">
            <a:spLocks noChangeArrowheads="1"/>
          </p:cNvSpPr>
          <p:nvPr/>
        </p:nvSpPr>
        <p:spPr bwMode="auto">
          <a:xfrm>
            <a:off x="3132169" y="71420"/>
            <a:ext cx="59404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Uplatňuje se nejen při pohledu z geostacionárních družic, ale i při snímání družicemi na polární dráze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Met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p AVHRR, Aqua &amp; Terra MODIS, NPP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a JPSS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VIIRS,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aj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.)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altLang="en-US" sz="10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037_960523_fig_5a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323008" y="142858"/>
            <a:ext cx="3969000" cy="2268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6" name="Picture 6" descr="039_960523_fig_5c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323008" y="2446890"/>
            <a:ext cx="3969000" cy="2268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434167" y="4500576"/>
            <a:ext cx="923651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b="1" dirty="0" smtClean="0">
                <a:solidFill>
                  <a:schemeClr val="bg1"/>
                </a:solidFill>
                <a:latin typeface="+mn-lt"/>
              </a:rPr>
              <a:t>GOES 9 </a:t>
            </a:r>
            <a:r>
              <a:rPr lang="cs-CZ" altLang="en-US" sz="800" b="1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altLang="en-US" sz="800" b="1" dirty="0" smtClean="0">
                <a:solidFill>
                  <a:schemeClr val="bg1"/>
                </a:solidFill>
                <a:latin typeface="+mn-lt"/>
              </a:rPr>
              <a:t>West</a:t>
            </a:r>
            <a:endParaRPr lang="cs-CZ" altLang="en-US" sz="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07613" y="2143122"/>
            <a:ext cx="8787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00" b="1" dirty="0"/>
              <a:t>GOES 8 </a:t>
            </a:r>
            <a:r>
              <a:rPr lang="cs-CZ" altLang="en-US" sz="800" b="1" dirty="0"/>
              <a:t>- </a:t>
            </a:r>
            <a:r>
              <a:rPr lang="en-US" altLang="en-US" sz="800" b="1" dirty="0"/>
              <a:t>East</a:t>
            </a:r>
            <a:endParaRPr lang="cs-CZ" altLang="en-US" sz="800" b="1" dirty="0"/>
          </a:p>
        </p:txBody>
      </p:sp>
      <p:pic>
        <p:nvPicPr>
          <p:cNvPr id="10" name="Picture 6" descr="parallax_10-20k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57172"/>
            <a:ext cx="2085241" cy="356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535464" y="71420"/>
            <a:ext cx="342902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Hodnota paralaxy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pro střední Čechy (pohled z 0°)</a:t>
            </a: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výška oblačnosti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P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... 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paralaxa celková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2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err="1" smtClean="0">
                <a:solidFill>
                  <a:schemeClr val="bg1"/>
                </a:solidFill>
                <a:latin typeface="+mn-lt"/>
              </a:rPr>
              <a:t>Pe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východní složka paralaxy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err="1" smtClean="0">
                <a:solidFill>
                  <a:schemeClr val="bg1"/>
                </a:solidFill>
                <a:latin typeface="+mn-lt"/>
              </a:rPr>
              <a:t>Pn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severní složka paralaxy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85852" y="159718"/>
            <a:ext cx="104227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00" b="1" dirty="0">
                <a:solidFill>
                  <a:schemeClr val="bg1"/>
                </a:solidFill>
              </a:rPr>
              <a:t>23</a:t>
            </a:r>
            <a:r>
              <a:rPr lang="cs-CZ" sz="700" b="1" dirty="0">
                <a:solidFill>
                  <a:schemeClr val="bg1"/>
                </a:solidFill>
              </a:rPr>
              <a:t>.5.</a:t>
            </a:r>
            <a:r>
              <a:rPr lang="en-US" sz="700" b="1" dirty="0">
                <a:solidFill>
                  <a:schemeClr val="bg1"/>
                </a:solidFill>
              </a:rPr>
              <a:t>1996  0045 UTC</a:t>
            </a:r>
            <a:endParaRPr lang="cs-CZ" sz="700" b="1" dirty="0">
              <a:solidFill>
                <a:schemeClr val="bg1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2062" y="120833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Paralaxa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429520" y="4357700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Zdroj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Michaela Seidlová</a:t>
            </a:r>
            <a:b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cs-CZ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Michaela</a:t>
            </a: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.</a:t>
            </a:r>
            <a:r>
              <a:rPr lang="cs-CZ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Seidl</a:t>
            </a: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ova@chmi.cz</a:t>
            </a:r>
            <a:r>
              <a:rPr lang="cs-CZ" sz="700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cs-CZ" sz="700" i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224813" y="4714890"/>
            <a:ext cx="4139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Stejná scéna při pohledu z GOES</a:t>
            </a:r>
            <a:r>
              <a:rPr lang="en-US" sz="1000" dirty="0" smtClean="0"/>
              <a:t> </a:t>
            </a:r>
            <a:r>
              <a:rPr lang="cs-CZ" sz="1000" dirty="0" smtClean="0"/>
              <a:t>East (75°W) a GOES</a:t>
            </a:r>
            <a:r>
              <a:rPr lang="en-US" sz="1000" dirty="0" smtClean="0"/>
              <a:t> West</a:t>
            </a:r>
            <a:r>
              <a:rPr lang="cs-CZ" sz="1000" dirty="0" smtClean="0"/>
              <a:t> (137°W)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5" name="Picture 2" descr="M:\[2] prednasky\ruzne zdrojove soubory a fotky\Sun-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60" y="1014398"/>
            <a:ext cx="1662459" cy="16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M:\[2] prednasky\ruzne zdrojove soubory a fotky\Zeme_400x400_tran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3971" y="1284267"/>
            <a:ext cx="1711839" cy="171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M:\[2] prednasky\ruzne zdrojove soubory a fotky\MSG_trans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0166" y="857238"/>
            <a:ext cx="1262296" cy="14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Přímá spojovací šipka 17"/>
          <p:cNvCxnSpPr>
            <a:cxnSpLocks noChangeShapeType="1"/>
          </p:cNvCxnSpPr>
          <p:nvPr/>
        </p:nvCxnSpPr>
        <p:spPr bwMode="auto">
          <a:xfrm rot="10800000">
            <a:off x="4309836" y="1298555"/>
            <a:ext cx="2374900" cy="161925"/>
          </a:xfrm>
          <a:prstGeom prst="straightConnector1">
            <a:avLst/>
          </a:prstGeom>
          <a:noFill/>
          <a:ln w="19050" algn="ctr">
            <a:solidFill>
              <a:srgbClr val="FFFFCC"/>
            </a:solidFill>
            <a:round/>
            <a:headEnd/>
            <a:tailEnd type="stealth" w="med" len="lg"/>
          </a:ln>
        </p:spPr>
      </p:cxnSp>
      <p:cxnSp>
        <p:nvCxnSpPr>
          <p:cNvPr id="10" name="Přímá spojovací šipka 22"/>
          <p:cNvCxnSpPr>
            <a:cxnSpLocks noChangeShapeType="1"/>
          </p:cNvCxnSpPr>
          <p:nvPr/>
        </p:nvCxnSpPr>
        <p:spPr bwMode="auto">
          <a:xfrm>
            <a:off x="1595191" y="1014400"/>
            <a:ext cx="5167154" cy="377825"/>
          </a:xfrm>
          <a:prstGeom prst="straightConnector1">
            <a:avLst/>
          </a:prstGeom>
          <a:noFill/>
          <a:ln w="19050" algn="ctr">
            <a:solidFill>
              <a:srgbClr val="FF3300"/>
            </a:solidFill>
            <a:round/>
            <a:headEnd/>
            <a:tailEnd type="stealth" w="med" len="lg"/>
          </a:ln>
        </p:spPr>
      </p:cxnSp>
      <p:sp>
        <p:nvSpPr>
          <p:cNvPr id="11" name="TextovéPole 35"/>
          <p:cNvSpPr txBox="1">
            <a:spLocks noChangeArrowheads="1"/>
          </p:cNvSpPr>
          <p:nvPr/>
        </p:nvSpPr>
        <p:spPr bwMode="auto">
          <a:xfrm>
            <a:off x="928662" y="3429006"/>
            <a:ext cx="726440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1000" dirty="0"/>
              <a:t>V období kolem jarní a podzimní rovnodennosti, kdy se kolem půlnoci dostanou Slunce, Země a </a:t>
            </a:r>
            <a:r>
              <a:rPr lang="cs-CZ" altLang="en-US" sz="1000" dirty="0" smtClean="0"/>
              <a:t>geostacionární družice  </a:t>
            </a:r>
            <a:r>
              <a:rPr lang="cs-CZ" altLang="en-US" sz="1000" dirty="0"/>
              <a:t>přibližně na přímku, dochází k nežádoucím parazitním odrazům slunečního záření v radiometru družice. Podobný efekt nastává kolem východu a západu Slunce za okrajem zemského disku (při pohledu z </a:t>
            </a:r>
            <a:r>
              <a:rPr lang="cs-CZ" altLang="en-US" sz="1000" dirty="0" smtClean="0"/>
              <a:t>GEO dráhy).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030827240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80000" y="720000"/>
            <a:ext cx="4319667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00298" y="4254355"/>
            <a:ext cx="41408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00" dirty="0">
                <a:solidFill>
                  <a:schemeClr val="bg1"/>
                </a:solidFill>
              </a:rPr>
              <a:t>Patrné především na WV snímcích družic Meteosat první generace …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7" name="Picture 8" descr="0308282400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3439" y="720000"/>
            <a:ext cx="4319667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030829240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80000" y="720000"/>
            <a:ext cx="4319674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5" name="Picture 10" descr="0308302400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4000" y="720000"/>
            <a:ext cx="4319669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500298" y="4254355"/>
            <a:ext cx="41408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00" dirty="0">
                <a:solidFill>
                  <a:schemeClr val="bg1"/>
                </a:solidFill>
              </a:rPr>
              <a:t>Patrné především na WV snímcích družic Meteosat první generace …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214414" y="4714890"/>
            <a:ext cx="65870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dirty="0">
                <a:solidFill>
                  <a:schemeClr val="bg1"/>
                </a:solidFill>
              </a:rPr>
              <a:t>… ale do jisté míry problémem i na </a:t>
            </a:r>
            <a:r>
              <a:rPr lang="cs-CZ" sz="1000" dirty="0" smtClean="0">
                <a:solidFill>
                  <a:schemeClr val="bg1"/>
                </a:solidFill>
              </a:rPr>
              <a:t>snímcích družic Meteosat druhé generace, především ve VIS a NIR kanálech.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026" name="Picture 2" descr="M:\[2] prednasky (aktualizovano 19.3.2020)\PRACOVNI\koule\GLB1000.129.20170411.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027" name="Picture 3" descr="M:\[2] prednasky (aktualizovano 19.3.2020)\PRACOVNI\koule\GLB1000.WV062.20170411.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050" name="Picture 2" descr="M:\[2] prednasky (aktualizovano 19.3.2020)\PRACOVNI\koule\GLB1000.129.20170411.2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051" name="Picture 3" descr="M:\[2] prednasky (aktualizovano 19.3.2020)\PRACOVNI\koule\GLB1000.WV062.20170411.2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4enh1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3267" y="500078"/>
            <a:ext cx="1594485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9" descr="ch4enh1-kor-3600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00078"/>
            <a:ext cx="2800350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0" descr="ch4enh1-clb-kor-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206" y="500078"/>
            <a:ext cx="2331720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7658102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10800000">
            <a:off x="5284767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AutoShape 14"/>
          <p:cNvSpPr>
            <a:spLocks noChangeAspect="1" noChangeArrowheads="1"/>
          </p:cNvSpPr>
          <p:nvPr/>
        </p:nvSpPr>
        <p:spPr bwMode="auto">
          <a:xfrm>
            <a:off x="2578422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15"/>
          <p:cNvSpPr>
            <a:spLocks noChangeAspect="1" noChangeArrowheads="1"/>
          </p:cNvSpPr>
          <p:nvPr/>
        </p:nvSpPr>
        <p:spPr bwMode="auto">
          <a:xfrm rot="10800000">
            <a:off x="721034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AutoShape 16"/>
          <p:cNvSpPr>
            <a:spLocks noChangeAspect="1" noChangeArrowheads="1"/>
          </p:cNvSpPr>
          <p:nvPr/>
        </p:nvSpPr>
        <p:spPr bwMode="auto">
          <a:xfrm>
            <a:off x="1403667" y="4286288"/>
            <a:ext cx="304800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AutoShape 17"/>
          <p:cNvSpPr>
            <a:spLocks noChangeAspect="1" noChangeArrowheads="1"/>
          </p:cNvSpPr>
          <p:nvPr/>
        </p:nvSpPr>
        <p:spPr bwMode="auto">
          <a:xfrm rot="10800000">
            <a:off x="1935480" y="4303750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TextovéPole 13"/>
          <p:cNvSpPr txBox="1">
            <a:spLocks noChangeArrowheads="1"/>
          </p:cNvSpPr>
          <p:nvPr/>
        </p:nvSpPr>
        <p:spPr bwMode="auto">
          <a:xfrm>
            <a:off x="978995" y="4769810"/>
            <a:ext cx="65261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800" dirty="0"/>
              <a:t>roztažení kraje, sražení středu                  </a:t>
            </a:r>
            <a:r>
              <a:rPr lang="cs-CZ" sz="800" dirty="0" smtClean="0"/>
              <a:t>                   původní </a:t>
            </a:r>
            <a:r>
              <a:rPr lang="cs-CZ" sz="800" dirty="0"/>
              <a:t>projekce AVHRR                     </a:t>
            </a:r>
            <a:r>
              <a:rPr lang="cs-CZ" sz="800" dirty="0" smtClean="0"/>
              <a:t>                 pouze </a:t>
            </a:r>
            <a:r>
              <a:rPr lang="cs-CZ" sz="800" dirty="0"/>
              <a:t>roztažení kraje, střed původní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4344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Geometrická korekce dat (snímků) – polární družice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3074" name="Picture 2" descr="M:\[2] prednasky (aktualizovano 19.3.2020)\PRACOVNI\koule\GLB1000.129.20170411.2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3075" name="Picture 3" descr="M:\[2] prednasky (aktualizovano 19.3.2020)\PRACOVNI\koule\GLB1000.WV062.20170411.2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4098" name="Picture 2" descr="M:\[2] prednasky (aktualizovano 19.3.2020)\PRACOVNI\koule\GLB1000.129.20170411.2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4099" name="Picture 3" descr="M:\[2] prednasky (aktualizovano 19.3.2020)\PRACOVNI\koule\GLB1000.WV062.20170411.2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5122" name="Picture 2" descr="M:\[2] prednasky (aktualizovano 19.3.2020)\PRACOVNI\koule\GLB1000.129.20170411.2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5123" name="Picture 3" descr="M:\[2] prednasky (aktualizovano 19.3.2020)\PRACOVNI\koule\GLB1000.WV062.20170411.2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6146" name="Picture 2" descr="M:\[2] prednasky (aktualizovano 19.3.2020)\PRACOVNI\koule\GLB1000.129.20170411.2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6147" name="Picture 3" descr="M:\[2] prednasky (aktualizovano 19.3.2020)\PRACOVNI\koule\GLB1000.WV062.20170411.2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7170" name="Picture 2" descr="M:\[2] prednasky (aktualizovano 19.3.2020)\PRACOVNI\koule\GLB1000.129.20170411.2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7171" name="Picture 3" descr="M:\[2] prednasky (aktualizovano 19.3.2020)\PRACOVNI\koule\GLB1000.WV062.20170411.2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8194" name="Picture 2" descr="M:\[2] prednasky (aktualizovano 19.3.2020)\PRACOVNI\koule\GLB1000.129.20170411.2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8195" name="Picture 3" descr="M:\[2] prednasky (aktualizovano 19.3.2020)\PRACOVNI\koule\GLB1000.WV062.20170411.2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9218" name="Picture 2" descr="M:\[2] prednasky (aktualizovano 19.3.2020)\PRACOVNI\koule\GLB1000.129.20170411.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9219" name="Picture 3" descr="M:\[2] prednasky (aktualizovano 19.3.2020)\PRACOVNI\koule\GLB1000.WV062.20170411.2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0242" name="Picture 2" descr="M:\[2] prednasky (aktualizovano 19.3.2020)\PRACOVNI\koule\GLB1000.129.20170411.2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0243" name="Picture 3" descr="M:\[2] prednasky (aktualizovano 19.3.2020)\PRACOVNI\koule\GLB1000.WV062.20170411.2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1266" name="Picture 2" descr="M:\[2] prednasky (aktualizovano 19.3.2020)\PRACOVNI\koule\GLB1000.129.20170412.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1267" name="Picture 3" descr="M:\[2] prednasky (aktualizovano 19.3.2020)\PRACOVNI\koule\GLB1000.WV062.20170412.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2290" name="Picture 2" descr="M:\[2] prednasky (aktualizovano 19.3.2020)\PRACOVNI\koule\GLB1000.129.20170412.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2291" name="Picture 3" descr="M:\[2] prednasky (aktualizovano 19.3.2020)\PRACOVNI\koule\GLB1000.WV062.20170412.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57224" y="995312"/>
            <a:ext cx="72152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konverze dat z původní družicové projekce (projekce družic na polární dráze, nebo geostacionární projekce) do zvolené kartografické projekce</a:t>
            </a:r>
            <a:r>
              <a:rPr lang="en-US" sz="1200" dirty="0"/>
              <a:t> </a:t>
            </a:r>
            <a:r>
              <a:rPr lang="cs-CZ" sz="1200" dirty="0"/>
              <a:t>(</a:t>
            </a:r>
            <a:r>
              <a:rPr lang="cs-CZ" sz="1200" dirty="0" err="1"/>
              <a:t>angl</a:t>
            </a:r>
            <a:r>
              <a:rPr lang="cs-CZ" sz="1200" dirty="0"/>
              <a:t>. </a:t>
            </a:r>
            <a:r>
              <a:rPr lang="en-US" sz="1200" i="1" dirty="0"/>
              <a:t>remapping, georegistration, navigation, …</a:t>
            </a:r>
            <a:r>
              <a:rPr lang="cs-CZ" sz="1200" dirty="0"/>
              <a:t>) </a:t>
            </a:r>
          </a:p>
          <a:p>
            <a:pPr marL="358775" indent="-358775">
              <a:defRPr/>
            </a:pP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možnost změny velikosti (rozměru) </a:t>
            </a:r>
            <a:r>
              <a:rPr lang="cs-CZ" sz="1200" dirty="0" err="1"/>
              <a:t>pixlu</a:t>
            </a:r>
            <a:endParaRPr lang="cs-CZ" sz="1200" dirty="0"/>
          </a:p>
          <a:p>
            <a:pPr marL="358775" indent="-358775">
              <a:defRPr/>
            </a:pP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nutné při porovnávání (překládání, slučování, …) dat různého původu, z různých zdrojů, přístrojů</a:t>
            </a:r>
            <a:br>
              <a:rPr lang="cs-CZ" sz="1200" dirty="0"/>
            </a:br>
            <a:endParaRPr lang="cs-CZ" sz="1200" dirty="0"/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snímků z družic a (pozemních) radarových měření, </a:t>
            </a:r>
          </a:p>
          <a:p>
            <a:pPr marL="815975" lvl="1" indent="-358775">
              <a:buFontTx/>
              <a:buChar char="•"/>
              <a:defRPr/>
            </a:pPr>
            <a:endParaRPr lang="cs-CZ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při překládání výstupů z numerických modelů přes družicové snímky</a:t>
            </a:r>
          </a:p>
          <a:p>
            <a:pPr marL="815975" lvl="1" indent="-358775">
              <a:buFontTx/>
              <a:buChar char="•"/>
              <a:defRPr/>
            </a:pPr>
            <a:endParaRPr lang="cs-CZ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kombinaci snímků různého rozlišení z jedné družice </a:t>
            </a:r>
            <a:b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(např. MSG, MODIS)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všechny družice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3314" name="Picture 2" descr="M:\[2] prednasky (aktualizovano 19.3.2020)\PRACOVNI\koule\GLB1000.129.20170412.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3315" name="Picture 3" descr="M:\[2] prednasky (aktualizovano 19.3.2020)\PRACOVNI\koule\GLB1000.WV062.20170412.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4338" name="Picture 2" descr="M:\[2] prednasky (aktualizovano 19.3.2020)\PRACOVNI\koule\GLB1000.129.20170412.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4339" name="Picture 3" descr="M:\[2] prednasky (aktualizovano 19.3.2020)\PRACOVNI\koule\GLB1000.WV062.20170412.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5362" name="Picture 2" descr="M:\[2] prednasky (aktualizovano 19.3.2020)\PRACOVNI\koule\GLB1000.129.20170412.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5363" name="Picture 3" descr="M:\[2] prednasky (aktualizovano 19.3.2020)\PRACOVNI\koule\GLB1000.WV062.20170412.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6386" name="Picture 2" descr="M:\[2] prednasky (aktualizovano 19.3.2020)\PRACOVNI\koule\GLB1000.129.20170412.0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6387" name="Picture 3" descr="M:\[2] prednasky (aktualizovano 19.3.2020)\PRACOVNI\koule\GLB1000.WV062.20170412.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7410" name="Picture 2" descr="M:\[2] prednasky (aktualizovano 19.3.2020)\PRACOVNI\koule\GLB1000.129.20170412.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7411" name="Picture 3" descr="M:\[2] prednasky (aktualizovano 19.3.2020)\PRACOVNI\koule\GLB1000.WV062.20170412.0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8434" name="Picture 2" descr="M:\[2] prednasky (aktualizovano 19.3.2020)\PRACOVNI\koule\GLB1000.129.20170412.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8435" name="Picture 3" descr="M:\[2] prednasky (aktualizovano 19.3.2020)\PRACOVNI\koule\GLB1000.WV062.20170412.0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9458" name="Picture 2" descr="M:\[2] prednasky (aktualizovano 19.3.2020)\PRACOVNI\koule\GLB1000.129.20170412.0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9459" name="Picture 3" descr="M:\[2] prednasky (aktualizovano 19.3.2020)\PRACOVNI\koule\GLB1000.WV062.20170412.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0482" name="Picture 2" descr="M:\[2] prednasky (aktualizovano 19.3.2020)\PRACOVNI\koule\GLB1000.129.20170412.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0483" name="Picture 3" descr="M:\[2] prednasky (aktualizovano 19.3.2020)\PRACOVNI\koule\GLB1000.WV062.20170412.0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1506" name="Picture 2" descr="M:\[2] prednasky (aktualizovano 19.3.2020)\PRACOVNI\koule\GLB1000.129.20170412.0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1507" name="Picture 3" descr="M:\[2] prednasky (aktualizovano 19.3.2020)\PRACOVNI\koule\GLB1000.WV062.20170412.0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41794"/>
            <a:ext cx="4268789" cy="32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714349" y="1727612"/>
            <a:ext cx="1643074" cy="500066"/>
          </a:xfrm>
          <a:prstGeom prst="line">
            <a:avLst/>
          </a:prstGeom>
          <a:noFill/>
          <a:ln w="25400">
            <a:solidFill>
              <a:srgbClr val="FFCC00"/>
            </a:solidFill>
            <a:prstDash val="lg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2500298" y="1584736"/>
            <a:ext cx="71438" cy="542924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0000"/>
            <a:ext cx="45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5" descr="N:\METEO_druzicove-zajimave-situace\2009\20090305\200903051156_NOAA19\200903051156_NOAA19_EU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40000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Evropa)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41794"/>
            <a:ext cx="4268789" cy="32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714349" y="1727612"/>
            <a:ext cx="1643074" cy="500066"/>
          </a:xfrm>
          <a:prstGeom prst="line">
            <a:avLst/>
          </a:prstGeom>
          <a:noFill/>
          <a:ln w="25400">
            <a:solidFill>
              <a:srgbClr val="FFCC00"/>
            </a:solidFill>
            <a:prstDash val="lg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2500298" y="1584736"/>
            <a:ext cx="71438" cy="542924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8" name="4-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180000"/>
            <a:ext cx="45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83518"/>
            <a:ext cx="4112112" cy="336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3142" y="3867894"/>
            <a:ext cx="421484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Charakter odrazu Slunce na vodní hladině (jeho tvar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intenzita a rozsah) silně závislý na geometrii snímání a na momentální stavu vodní hladiny (velikost </a:t>
            </a:r>
            <a:br>
              <a:rPr lang="cs-CZ" altLang="en-US" sz="900" dirty="0" smtClean="0">
                <a:solidFill>
                  <a:schemeClr val="bg1"/>
                </a:solidFill>
                <a:latin typeface="+mn-lt"/>
              </a:rPr>
            </a:b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a orientace vln), tedy na vlastnostech proudění těsně nad vodní </a:t>
            </a:r>
            <a:r>
              <a:rPr lang="cs-CZ" altLang="en-US" sz="900" smtClean="0">
                <a:solidFill>
                  <a:schemeClr val="bg1"/>
                </a:solidFill>
                <a:latin typeface="+mn-lt"/>
              </a:rPr>
              <a:t>hladinou.</a:t>
            </a:r>
            <a:r>
              <a:rPr lang="en-US" altLang="en-US" sz="90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en-US" sz="900" smtClean="0">
                <a:solidFill>
                  <a:schemeClr val="bg1"/>
                </a:solidFill>
                <a:latin typeface="+mn-lt"/>
              </a:rPr>
            </a:br>
            <a:endParaRPr lang="en-US" altLang="en-US" sz="1000" smtClean="0">
              <a:solidFill>
                <a:schemeClr val="bg1"/>
              </a:solidFill>
              <a:latin typeface="+mn-lt"/>
            </a:endParaRPr>
          </a:p>
          <a:p>
            <a:pPr algn="just" eaLnBrk="1" hangingPunct="1">
              <a:defRPr/>
            </a:pPr>
            <a:r>
              <a:rPr lang="en-US" altLang="en-US" sz="600">
                <a:solidFill>
                  <a:schemeClr val="bg1"/>
                </a:solidFill>
                <a:latin typeface="+mn-lt"/>
              </a:rPr>
              <a:t>Zdroj: Weather Satellites: Systems, Data, and Environmental Applications. P. Krishna Rao, Susan J. Holmes, Ralph K. Anderson, Jay S. Winston, Paul E. Lehr, editors. American Meteorological Society, 1990. ISBN 10: 0933876874 / ISBN 13: 9780933876873. DOI: https://doi.org/10.1007/978-1-944970-16-1</a:t>
            </a:r>
            <a:r>
              <a:rPr lang="en-US" altLang="en-US" sz="600" smtClean="0">
                <a:solidFill>
                  <a:schemeClr val="bg1"/>
                </a:solidFill>
                <a:latin typeface="+mn-lt"/>
              </a:rPr>
              <a:t>.</a:t>
            </a:r>
            <a:endParaRPr lang="en-US" altLang="en-US" sz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60" y="122238"/>
            <a:ext cx="3363515" cy="4753768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20031012-Aqua-2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20000"/>
            <a:ext cx="4452389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031028-Aqua-3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720000"/>
            <a:ext cx="4452389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0511"/>
            <a:ext cx="7128792" cy="4455495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7596336" y="412090"/>
            <a:ext cx="110959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mtClean="0"/>
              <a:t>VIIRS  NOAA-20</a:t>
            </a:r>
            <a:endParaRPr lang="cs-CZ" sz="800" smtClean="0"/>
          </a:p>
          <a:p>
            <a:endParaRPr lang="cs-CZ" sz="800"/>
          </a:p>
          <a:p>
            <a:endParaRPr lang="cs-CZ" sz="800" smtClean="0"/>
          </a:p>
          <a:p>
            <a:r>
              <a:rPr lang="cs-CZ" sz="700" smtClean="0"/>
              <a:t>zdroj: </a:t>
            </a:r>
            <a:r>
              <a:rPr lang="cs-CZ" sz="700" smtClean="0">
                <a:hlinkClick r:id="rId4"/>
              </a:rPr>
              <a:t>NASA Worldview</a:t>
            </a:r>
            <a:endParaRPr lang="en-US" sz="700" dirty="0" smtClean="0"/>
          </a:p>
        </p:txBody>
      </p:sp>
    </p:spTree>
    <p:extLst>
      <p:ext uri="{BB962C8B-B14F-4D97-AF65-F5344CB8AC3E}">
        <p14:creationId xmlns:p14="http://schemas.microsoft.com/office/powerpoint/2010/main" val="19648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3134236-rgb-corrected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714480" y="12699"/>
            <a:ext cx="5097473" cy="511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66971" y="4929204"/>
            <a:ext cx="17924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Isabel - 15.9.2003 11:30 UTC  NOAA 15</a:t>
            </a:r>
            <a:endParaRPr lang="cs-CZ" altLang="en-US" sz="70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216005" y="642924"/>
            <a:ext cx="4927631" cy="16158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100" dirty="0">
                <a:solidFill>
                  <a:schemeClr val="bg1"/>
                </a:solidFill>
              </a:rPr>
              <a:t>Různé zdroje dat – různá konvence ohledně hlavičkového času měření:</a:t>
            </a:r>
          </a:p>
          <a:p>
            <a:pPr eaLnBrk="1" hangingPunct="1"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v některých případech se vztahuje k začátku měření, snímání, bloku dat</a:t>
            </a:r>
            <a:br>
              <a:rPr lang="cs-CZ" sz="1100" dirty="0">
                <a:solidFill>
                  <a:schemeClr val="bg1"/>
                </a:solidFill>
              </a:rPr>
            </a:br>
            <a:r>
              <a:rPr lang="cs-CZ" sz="1100" dirty="0">
                <a:solidFill>
                  <a:schemeClr val="bg1"/>
                </a:solidFill>
              </a:rPr>
              <a:t>(MSG HRIT, AVHRR, MODIS)</a:t>
            </a: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jindy je hlavičkový čas vztažen ke konci měření</a:t>
            </a:r>
            <a:br>
              <a:rPr lang="cs-CZ" sz="1100" dirty="0">
                <a:solidFill>
                  <a:schemeClr val="bg1"/>
                </a:solidFill>
              </a:rPr>
            </a:br>
            <a:r>
              <a:rPr lang="cs-CZ" sz="1100" dirty="0">
                <a:solidFill>
                  <a:schemeClr val="bg1"/>
                </a:solidFill>
              </a:rPr>
              <a:t>(MSG NAT, radarová měření ČHMÚ)</a:t>
            </a: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„okamžitá měření“ (např. blesková data) – jednoznačnost času</a:t>
            </a: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1571604" y="2571750"/>
            <a:ext cx="534988" cy="757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lnTo>
                  <a:pt x="885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9"/>
          <p:cNvSpPr txBox="1">
            <a:spLocks noChangeArrowheads="1"/>
          </p:cNvSpPr>
          <p:nvPr/>
        </p:nvSpPr>
        <p:spPr bwMode="auto">
          <a:xfrm>
            <a:off x="2324079" y="2571750"/>
            <a:ext cx="4697413" cy="725941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135000" tIns="108000" rIns="135000" bIns="108000">
            <a:spAutoFit/>
          </a:bodyPr>
          <a:lstStyle/>
          <a:p>
            <a:pPr algn="just" eaLnBrk="1" hangingPunct="1"/>
            <a:r>
              <a:rPr lang="cs-CZ" altLang="en-US" sz="1100" dirty="0"/>
              <a:t>Možný problém při porovnávání „blízkých“ dat různého původu, např. družice (MSG, AVHRR, MODIS) x radar, MSG x AVHRR/MODIS, družice/radar x pozemní data, aj.</a:t>
            </a:r>
            <a:endParaRPr lang="en-US" altLang="en-US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5720" y="3870764"/>
            <a:ext cx="85011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cs-CZ" sz="1050" dirty="0">
                <a:solidFill>
                  <a:srgbClr val="FF3300"/>
                </a:solidFill>
                <a:latin typeface="+mj-lt"/>
              </a:rPr>
              <a:t>Zanedbatelné při </a:t>
            </a: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běžném (synoptickém) </a:t>
            </a:r>
            <a:r>
              <a:rPr lang="cs-CZ" sz="1050" dirty="0">
                <a:solidFill>
                  <a:srgbClr val="FF3300"/>
                </a:solidFill>
                <a:latin typeface="+mj-lt"/>
              </a:rPr>
              <a:t>využití družicových a radarových dat, ale významné </a:t>
            </a: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zejména </a:t>
            </a:r>
            <a:br>
              <a:rPr lang="cs-CZ" sz="1050" dirty="0" smtClean="0">
                <a:solidFill>
                  <a:srgbClr val="FF3300"/>
                </a:solidFill>
                <a:latin typeface="+mj-lt"/>
              </a:rPr>
            </a:b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při </a:t>
            </a:r>
            <a:r>
              <a:rPr lang="cs-CZ" sz="1050" dirty="0">
                <a:solidFill>
                  <a:srgbClr val="FF3300"/>
                </a:solidFill>
                <a:latin typeface="+mj-lt"/>
              </a:rPr>
              <a:t>detailních studiích konvektivních bouří, v nowcastingu, při validaci odvozených produktů (např. SAFNWC), aj.</a:t>
            </a:r>
            <a:endParaRPr lang="en-US" sz="105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Nejednoznačnost hlavičkového času souborů (snímků)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1"/>
          <p:cNvSpPr txBox="1"/>
          <p:nvPr/>
        </p:nvSpPr>
        <p:spPr>
          <a:xfrm>
            <a:off x="3500430" y="2456334"/>
            <a:ext cx="1486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>
                <a:latin typeface="Verdana" pitchFamily="34" charset="0"/>
              </a:rPr>
              <a:t>KONEC ČTVRTÉ ČÁSTI</a:t>
            </a:r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17410" name="Picture 2" descr="M:\[2] prednasky (aktualizováno 22.11.2019)\! MS templates\bak\background-images_1920x1080__black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METEO_druzicove-zajimave-situace\2009\20090305\200903051156_NOAA19\200903051156_NOAA19_CE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3999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střední Evropa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METEO_druzicove-zajimave-situace\2009\20090305\200903051156_NOAA19\200903051156_NOAA19_CZ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3999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Česká republika)</a:t>
            </a:r>
            <a:endParaRPr lang="cs-CZ" sz="9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Vlastní 3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548DD4"/>
      </a:folHlink>
    </a:clrScheme>
    <a:fontScheme name="Vlastní M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8613</TotalTime>
  <Words>2117</Words>
  <Application>Microsoft Office PowerPoint</Application>
  <PresentationFormat>Předvádění na obrazovce (16:9)</PresentationFormat>
  <Paragraphs>368</Paragraphs>
  <Slides>78</Slides>
  <Notes>73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4" baseType="lpstr">
      <vt:lpstr>Arial</vt:lpstr>
      <vt:lpstr>Arial Black</vt:lpstr>
      <vt:lpstr>Calibri</vt:lpstr>
      <vt:lpstr>Verdana</vt:lpstr>
      <vt:lpstr>Wingdings</vt:lpstr>
      <vt:lpstr>Vlastní návrh</vt:lpstr>
      <vt:lpstr>Meteorologické družice:  4. Základy zpracování a zobrazení družicových dat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Setvak</dc:creator>
  <cp:lastModifiedBy>Martin Setvák</cp:lastModifiedBy>
  <cp:revision>879</cp:revision>
  <dcterms:created xsi:type="dcterms:W3CDTF">2014-08-30T11:37:27Z</dcterms:created>
  <dcterms:modified xsi:type="dcterms:W3CDTF">2026-05-03T05:30:51Z</dcterms:modified>
</cp:coreProperties>
</file>