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</p:sldMasterIdLst>
  <p:notesMasterIdLst>
    <p:notesMasterId r:id="rId122"/>
  </p:notesMasterIdLst>
  <p:handoutMasterIdLst>
    <p:handoutMasterId r:id="rId123"/>
  </p:handoutMasterIdLst>
  <p:sldIdLst>
    <p:sldId id="521" r:id="rId2"/>
    <p:sldId id="520" r:id="rId3"/>
    <p:sldId id="526" r:id="rId4"/>
    <p:sldId id="527" r:id="rId5"/>
    <p:sldId id="528" r:id="rId6"/>
    <p:sldId id="542" r:id="rId7"/>
    <p:sldId id="543" r:id="rId8"/>
    <p:sldId id="544" r:id="rId9"/>
    <p:sldId id="529" r:id="rId10"/>
    <p:sldId id="530" r:id="rId11"/>
    <p:sldId id="531" r:id="rId12"/>
    <p:sldId id="532" r:id="rId13"/>
    <p:sldId id="533" r:id="rId14"/>
    <p:sldId id="534" r:id="rId15"/>
    <p:sldId id="535" r:id="rId16"/>
    <p:sldId id="536" r:id="rId17"/>
    <p:sldId id="537" r:id="rId18"/>
    <p:sldId id="538" r:id="rId19"/>
    <p:sldId id="539" r:id="rId20"/>
    <p:sldId id="540" r:id="rId21"/>
    <p:sldId id="541" r:id="rId22"/>
    <p:sldId id="545" r:id="rId23"/>
    <p:sldId id="560" r:id="rId24"/>
    <p:sldId id="561" r:id="rId25"/>
    <p:sldId id="562" r:id="rId26"/>
    <p:sldId id="563" r:id="rId27"/>
    <p:sldId id="564" r:id="rId28"/>
    <p:sldId id="565" r:id="rId29"/>
    <p:sldId id="566" r:id="rId30"/>
    <p:sldId id="567" r:id="rId31"/>
    <p:sldId id="568" r:id="rId32"/>
    <p:sldId id="569" r:id="rId33"/>
    <p:sldId id="570" r:id="rId34"/>
    <p:sldId id="571" r:id="rId35"/>
    <p:sldId id="546" r:id="rId36"/>
    <p:sldId id="547" r:id="rId37"/>
    <p:sldId id="548" r:id="rId38"/>
    <p:sldId id="549" r:id="rId39"/>
    <p:sldId id="550" r:id="rId40"/>
    <p:sldId id="551" r:id="rId41"/>
    <p:sldId id="552" r:id="rId42"/>
    <p:sldId id="553" r:id="rId43"/>
    <p:sldId id="555" r:id="rId44"/>
    <p:sldId id="557" r:id="rId45"/>
    <p:sldId id="525" r:id="rId46"/>
    <p:sldId id="575" r:id="rId47"/>
    <p:sldId id="576" r:id="rId48"/>
    <p:sldId id="577" r:id="rId49"/>
    <p:sldId id="578" r:id="rId50"/>
    <p:sldId id="579" r:id="rId51"/>
    <p:sldId id="580" r:id="rId52"/>
    <p:sldId id="581" r:id="rId53"/>
    <p:sldId id="582" r:id="rId54"/>
    <p:sldId id="583" r:id="rId55"/>
    <p:sldId id="584" r:id="rId56"/>
    <p:sldId id="585" r:id="rId57"/>
    <p:sldId id="586" r:id="rId58"/>
    <p:sldId id="587" r:id="rId59"/>
    <p:sldId id="588" r:id="rId60"/>
    <p:sldId id="589" r:id="rId61"/>
    <p:sldId id="590" r:id="rId62"/>
    <p:sldId id="619" r:id="rId63"/>
    <p:sldId id="602" r:id="rId64"/>
    <p:sldId id="620" r:id="rId65"/>
    <p:sldId id="621" r:id="rId66"/>
    <p:sldId id="622" r:id="rId67"/>
    <p:sldId id="623" r:id="rId68"/>
    <p:sldId id="603" r:id="rId69"/>
    <p:sldId id="624" r:id="rId70"/>
    <p:sldId id="625" r:id="rId71"/>
    <p:sldId id="626" r:id="rId72"/>
    <p:sldId id="627" r:id="rId73"/>
    <p:sldId id="628" r:id="rId74"/>
    <p:sldId id="629" r:id="rId75"/>
    <p:sldId id="630" r:id="rId76"/>
    <p:sldId id="631" r:id="rId77"/>
    <p:sldId id="632" r:id="rId78"/>
    <p:sldId id="633" r:id="rId79"/>
    <p:sldId id="634" r:id="rId80"/>
    <p:sldId id="635" r:id="rId81"/>
    <p:sldId id="637" r:id="rId82"/>
    <p:sldId id="638" r:id="rId83"/>
    <p:sldId id="639" r:id="rId84"/>
    <p:sldId id="640" r:id="rId85"/>
    <p:sldId id="641" r:id="rId86"/>
    <p:sldId id="642" r:id="rId87"/>
    <p:sldId id="643" r:id="rId88"/>
    <p:sldId id="644" r:id="rId89"/>
    <p:sldId id="645" r:id="rId90"/>
    <p:sldId id="646" r:id="rId91"/>
    <p:sldId id="666" r:id="rId92"/>
    <p:sldId id="652" r:id="rId93"/>
    <p:sldId id="647" r:id="rId94"/>
    <p:sldId id="667" r:id="rId95"/>
    <p:sldId id="668" r:id="rId96"/>
    <p:sldId id="665" r:id="rId97"/>
    <p:sldId id="653" r:id="rId98"/>
    <p:sldId id="654" r:id="rId99"/>
    <p:sldId id="655" r:id="rId100"/>
    <p:sldId id="656" r:id="rId101"/>
    <p:sldId id="657" r:id="rId102"/>
    <p:sldId id="658" r:id="rId103"/>
    <p:sldId id="659" r:id="rId104"/>
    <p:sldId id="660" r:id="rId105"/>
    <p:sldId id="661" r:id="rId106"/>
    <p:sldId id="662" r:id="rId107"/>
    <p:sldId id="663" r:id="rId108"/>
    <p:sldId id="664" r:id="rId109"/>
    <p:sldId id="648" r:id="rId110"/>
    <p:sldId id="649" r:id="rId111"/>
    <p:sldId id="669" r:id="rId112"/>
    <p:sldId id="650" r:id="rId113"/>
    <p:sldId id="651" r:id="rId114"/>
    <p:sldId id="670" r:id="rId115"/>
    <p:sldId id="672" r:id="rId116"/>
    <p:sldId id="673" r:id="rId117"/>
    <p:sldId id="671" r:id="rId118"/>
    <p:sldId id="674" r:id="rId119"/>
    <p:sldId id="572" r:id="rId120"/>
    <p:sldId id="676" r:id="rId1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CC"/>
    <a:srgbClr val="FFC901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552" autoAdjust="0"/>
  </p:normalViewPr>
  <p:slideViewPr>
    <p:cSldViewPr>
      <p:cViewPr varScale="1">
        <p:scale>
          <a:sx n="188" d="100"/>
          <a:sy n="188" d="100"/>
        </p:scale>
        <p:origin x="150" y="57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71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E8AF7-705C-44C7-ABDC-9AFD6CAEE65D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7E6C7-78D8-4DE7-9C9A-F639203B2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744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1C6A4-0170-4FE5-A272-4D852668A850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671AB-DF70-43FA-8A49-15AFFEF1E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874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029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260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06" y="142859"/>
            <a:ext cx="7772400" cy="642942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FF0000"/>
                </a:solidFill>
                <a:effectLst/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3" hasCustomPrompt="1"/>
          </p:nvPr>
        </p:nvSpPr>
        <p:spPr>
          <a:xfrm>
            <a:off x="1000100" y="1142990"/>
            <a:ext cx="6000792" cy="2928957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 smtClean="0"/>
              <a:t>Vložení normálního textu …</a:t>
            </a:r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176141" y="2342649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cs-CZ" dirty="0" smtClean="0"/>
              <a:t>Jméno</a:t>
            </a:r>
            <a:endParaRPr lang="cs-CZ" dirty="0"/>
          </a:p>
        </p:txBody>
      </p:sp>
      <p:sp>
        <p:nvSpPr>
          <p:cNvPr id="11" name="Nadpis 10"/>
          <p:cNvSpPr>
            <a:spLocks noGrp="1"/>
          </p:cNvSpPr>
          <p:nvPr>
            <p:ph type="title" hasCustomPrompt="1"/>
          </p:nvPr>
        </p:nvSpPr>
        <p:spPr>
          <a:xfrm>
            <a:off x="1176142" y="1250129"/>
            <a:ext cx="685800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="1" spc="127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4807122"/>
            <a:ext cx="672563" cy="780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50"/>
            <a:ext cx="736773" cy="2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0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4062D4F-7CAA-4ACC-BA16-D3D7D4AEAE5B}" type="datetime1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556B389-04F0-497B-A52D-93C5066DA038}" type="datetime1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-32" y="5000642"/>
            <a:ext cx="2895600" cy="142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938994" y="5000642"/>
            <a:ext cx="2133600" cy="112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701" r:id="rId3"/>
    <p:sldLayoutId id="2147483702" r:id="rId4"/>
    <p:sldLayoutId id="214748370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tvak.cz/" TargetMode="External"/><Relationship Id="rId2" Type="http://schemas.openxmlformats.org/officeDocument/2006/relationships/hyperlink" Target="mailto:martin.setvak@chmi.cz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6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9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0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1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3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4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15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w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jpe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0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2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2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7664" y="2499742"/>
            <a:ext cx="5417841" cy="1368152"/>
          </a:xfrm>
        </p:spPr>
        <p:txBody>
          <a:bodyPr>
            <a:normAutofit/>
          </a:bodyPr>
          <a:lstStyle/>
          <a:p>
            <a:r>
              <a:rPr lang="cs-CZ" i="0" dirty="0" smtClean="0"/>
              <a:t>RNDr. Martin Setvák, CSc.</a:t>
            </a:r>
            <a:endParaRPr lang="en-US" i="0" dirty="0" smtClean="0"/>
          </a:p>
          <a:p>
            <a:endParaRPr lang="cs-CZ" sz="1200" dirty="0" smtClean="0"/>
          </a:p>
          <a:p>
            <a:r>
              <a:rPr lang="cs-CZ" sz="1200" i="0" dirty="0" smtClean="0"/>
              <a:t>družicové oddělení ČHMÚ	</a:t>
            </a:r>
            <a:r>
              <a:rPr lang="cs-CZ" sz="1200" i="0" dirty="0"/>
              <a:t>	 </a:t>
            </a:r>
            <a:r>
              <a:rPr lang="cs-CZ" sz="1200" i="0" dirty="0" smtClean="0"/>
              <a:t>     </a:t>
            </a:r>
          </a:p>
          <a:p>
            <a:r>
              <a:rPr lang="cs-CZ" sz="1000" i="0" dirty="0" smtClean="0"/>
              <a:t>E-mail:  </a:t>
            </a:r>
            <a:r>
              <a:rPr lang="en-US" sz="1000" i="0" dirty="0" smtClean="0">
                <a:hlinkClick r:id="rId2"/>
              </a:rPr>
              <a:t>martin.setvak@chmi.cz</a:t>
            </a:r>
            <a:r>
              <a:rPr lang="en-US" sz="1000" i="0" dirty="0" smtClean="0"/>
              <a:t>  </a:t>
            </a:r>
            <a:endParaRPr lang="cs-CZ" sz="1000" i="0" dirty="0" smtClean="0"/>
          </a:p>
          <a:p>
            <a:r>
              <a:rPr lang="cs-CZ" sz="1000" i="0" dirty="0"/>
              <a:t>osobní </a:t>
            </a:r>
            <a:r>
              <a:rPr lang="cs-CZ" sz="1000" i="0" dirty="0" smtClean="0"/>
              <a:t>stránky:  </a:t>
            </a:r>
            <a:r>
              <a:rPr lang="cs-CZ" sz="1000" i="0" dirty="0" smtClean="0">
                <a:hlinkClick r:id="rId3"/>
              </a:rPr>
              <a:t>www.</a:t>
            </a:r>
            <a:r>
              <a:rPr lang="cs-CZ" sz="1000" i="0" dirty="0" err="1" smtClean="0">
                <a:hlinkClick r:id="rId3"/>
              </a:rPr>
              <a:t>setvak.cz</a:t>
            </a:r>
            <a:r>
              <a:rPr lang="en-US" sz="1000" i="0" dirty="0" smtClean="0"/>
              <a:t> </a:t>
            </a:r>
            <a:r>
              <a:rPr lang="cs-CZ" sz="1000" i="0" dirty="0" smtClean="0"/>
              <a:t> </a:t>
            </a:r>
            <a:endParaRPr lang="en-US" sz="1000" i="0" dirty="0"/>
          </a:p>
          <a:p>
            <a:endParaRPr lang="en-US" sz="1000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30424" y="699542"/>
            <a:ext cx="6858000" cy="994172"/>
          </a:xfrm>
        </p:spPr>
        <p:txBody>
          <a:bodyPr/>
          <a:lstStyle/>
          <a:p>
            <a:pPr algn="l"/>
            <a:r>
              <a:rPr lang="cs-CZ" sz="2400" b="0" dirty="0" smtClean="0">
                <a:latin typeface="Arial Black" panose="020B0A04020102020204" pitchFamily="34" charset="0"/>
              </a:rPr>
              <a:t>Meteorologické družice:</a:t>
            </a:r>
            <a:br>
              <a:rPr lang="cs-CZ" sz="2400" b="0" dirty="0" smtClean="0">
                <a:latin typeface="Arial Black" panose="020B0A04020102020204" pitchFamily="34" charset="0"/>
              </a:rPr>
            </a:br>
            <a:r>
              <a:rPr lang="cs-CZ" sz="1000" b="0" dirty="0">
                <a:latin typeface="Arial Black" panose="020B0A04020102020204" pitchFamily="34" charset="0"/>
              </a:rPr>
              <a:t/>
            </a:r>
            <a:br>
              <a:rPr lang="cs-CZ" sz="1000" b="0" dirty="0">
                <a:latin typeface="Arial Black" panose="020B0A04020102020204" pitchFamily="34" charset="0"/>
              </a:rPr>
            </a:br>
            <a:r>
              <a:rPr lang="cs-CZ" sz="1800" b="0" dirty="0" smtClean="0">
                <a:latin typeface="Arial Black" panose="020B0A04020102020204" pitchFamily="34" charset="0"/>
              </a:rPr>
              <a:t>5. Spektrální pásma a kanály</a:t>
            </a:r>
            <a:endParaRPr lang="cs-CZ" sz="2400" b="0" dirty="0"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58703" y="4747959"/>
            <a:ext cx="100700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solidFill>
                  <a:srgbClr val="E7E6E6">
                    <a:lumMod val="50000"/>
                  </a:srgbClr>
                </a:solidFill>
              </a:rPr>
              <a:t>verze</a:t>
            </a:r>
            <a:r>
              <a:rPr lang="cs-CZ" sz="700" smtClean="0">
                <a:solidFill>
                  <a:srgbClr val="E7E6E6">
                    <a:lumMod val="50000"/>
                  </a:srgbClr>
                </a:solidFill>
              </a:rPr>
              <a:t>:   </a:t>
            </a:r>
            <a:r>
              <a:rPr lang="en-US" sz="700" smtClean="0">
                <a:solidFill>
                  <a:srgbClr val="E7E6E6">
                    <a:lumMod val="50000"/>
                  </a:srgbClr>
                </a:solidFill>
              </a:rPr>
              <a:t>2</a:t>
            </a:r>
            <a:r>
              <a:rPr lang="cs-CZ" sz="700" smtClean="0">
                <a:solidFill>
                  <a:srgbClr val="E7E6E6">
                    <a:lumMod val="50000"/>
                  </a:srgbClr>
                </a:solidFill>
              </a:rPr>
              <a:t>9. 11. 2022</a:t>
            </a:r>
            <a:endParaRPr lang="en-US" sz="700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 descr="zareni5 celko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1080000"/>
            <a:ext cx="5399118" cy="3600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285984" y="4698372"/>
            <a:ext cx="47101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en-US" sz="900" dirty="0"/>
              <a:t>Celkové záření měřené družicí: souhrn všech tří typů </a:t>
            </a:r>
            <a:r>
              <a:rPr lang="cs-CZ" altLang="en-US" sz="900" dirty="0" smtClean="0"/>
              <a:t>záření</a:t>
            </a:r>
            <a:endParaRPr lang="cs-CZ" altLang="en-US" sz="900" dirty="0"/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5572132" y="1106483"/>
            <a:ext cx="1000132" cy="893763"/>
          </a:xfrm>
          <a:prstGeom prst="ellipse">
            <a:avLst/>
          </a:prstGeom>
          <a:noFill/>
          <a:ln w="12700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7" name="TextovéPole 6"/>
          <p:cNvSpPr txBox="1"/>
          <p:nvPr/>
        </p:nvSpPr>
        <p:spPr>
          <a:xfrm>
            <a:off x="268288" y="142858"/>
            <a:ext cx="182511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Záření v atmosféře </a:t>
            </a:r>
            <a:endParaRPr lang="en-US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8" name="Picture 7" descr="PO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-18"/>
            <a:ext cx="2670876" cy="147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01017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26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27718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12" name="Picture 7" descr="200501061200_MSG1_Band04_IR039ref-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2000" y="34925"/>
            <a:ext cx="4679999" cy="468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6998631" y="51470"/>
            <a:ext cx="2109873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/>
                <a:latin typeface="Arial" charset="0"/>
              </a:rPr>
              <a:t>2005-01-06  </a:t>
            </a:r>
            <a:r>
              <a:rPr lang="en-US" sz="800" b="1" dirty="0" smtClean="0">
                <a:solidFill>
                  <a:schemeClr val="bg1"/>
                </a:solidFill>
                <a:effectLst/>
                <a:latin typeface="Arial" charset="0"/>
              </a:rPr>
              <a:t>12:00</a:t>
            </a:r>
            <a:r>
              <a:rPr lang="cs-CZ" sz="800" b="1" dirty="0" smtClean="0">
                <a:solidFill>
                  <a:schemeClr val="bg1"/>
                </a:solidFill>
                <a:effectLst/>
                <a:latin typeface="Arial" charset="0"/>
              </a:rPr>
              <a:t>,  Meteosat-8  (MSG-1)</a:t>
            </a:r>
            <a:endParaRPr lang="cs-CZ" sz="8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79512" y="170805"/>
            <a:ext cx="201622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MSG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b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</a:b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spektrální kanály SEVIRI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51520" y="843558"/>
            <a:ext cx="1584176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3.9 µm  (band 4,  IR3.9)</a:t>
            </a:r>
          </a:p>
          <a:p>
            <a:pPr eaLnBrk="1" hangingPunct="1"/>
            <a:endParaRPr lang="cs-CZ" altLang="en-US" sz="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alt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obrazený jako odrazivost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87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101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01017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26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27718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12" name="Picture 7" descr="200501061200_MSG1_Band04_IR039s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232000" y="34925"/>
            <a:ext cx="4679999" cy="468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6998631" y="51470"/>
            <a:ext cx="2109873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/>
                <a:latin typeface="Arial" charset="0"/>
              </a:rPr>
              <a:t>2005-01-06  </a:t>
            </a:r>
            <a:r>
              <a:rPr lang="en-US" sz="800" b="1" dirty="0" smtClean="0">
                <a:solidFill>
                  <a:schemeClr val="bg1"/>
                </a:solidFill>
                <a:effectLst/>
                <a:latin typeface="Arial" charset="0"/>
              </a:rPr>
              <a:t>12:00</a:t>
            </a:r>
            <a:r>
              <a:rPr lang="cs-CZ" sz="800" b="1" dirty="0" smtClean="0">
                <a:solidFill>
                  <a:schemeClr val="bg1"/>
                </a:solidFill>
                <a:effectLst/>
                <a:latin typeface="Arial" charset="0"/>
              </a:rPr>
              <a:t>,  Meteosat-8  (MSG-1)</a:t>
            </a:r>
            <a:endParaRPr lang="cs-CZ" sz="8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79512" y="170805"/>
            <a:ext cx="201622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MSG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b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</a:b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spektrální kanály SEVIRI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51520" y="843558"/>
            <a:ext cx="15841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3.9 µm  (band 4,  IR3.9)</a:t>
            </a:r>
          </a:p>
          <a:p>
            <a:pPr eaLnBrk="1" hangingPunct="1"/>
            <a:endParaRPr lang="cs-CZ" altLang="en-US" sz="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alt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obrazený jako IR kanály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102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01017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26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3707904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12" name="Picture 7" descr="200501061200_MSG1_Band05_WV062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2000" y="34925"/>
            <a:ext cx="4679999" cy="468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6998631" y="51470"/>
            <a:ext cx="2109873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/>
                <a:latin typeface="Arial" charset="0"/>
              </a:rPr>
              <a:t>2005-01-06  </a:t>
            </a:r>
            <a:r>
              <a:rPr lang="en-US" sz="800" b="1" dirty="0" smtClean="0">
                <a:solidFill>
                  <a:schemeClr val="bg1"/>
                </a:solidFill>
                <a:effectLst/>
                <a:latin typeface="Arial" charset="0"/>
              </a:rPr>
              <a:t>12:00</a:t>
            </a:r>
            <a:r>
              <a:rPr lang="cs-CZ" sz="800" b="1" dirty="0" smtClean="0">
                <a:solidFill>
                  <a:schemeClr val="bg1"/>
                </a:solidFill>
                <a:effectLst/>
                <a:latin typeface="Arial" charset="0"/>
              </a:rPr>
              <a:t>,  Meteosat-8  (MSG-1)</a:t>
            </a:r>
            <a:endParaRPr lang="cs-CZ" sz="8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79512" y="170805"/>
            <a:ext cx="201622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MSG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b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</a:b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spektrální kanály SEVIRI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51520" y="843558"/>
            <a:ext cx="1728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6.2 µm  (band 5,  WV6.2)</a:t>
            </a:r>
          </a:p>
          <a:p>
            <a:pPr eaLnBrk="1" hangingPunct="1"/>
            <a:endParaRPr lang="cs-CZ" altLang="en-US" sz="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ásmo absorpce vodní páry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81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103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01017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26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4139952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12" name="Picture 7" descr="200501061200_MSG1_Band06_WV073s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232000" y="34925"/>
            <a:ext cx="4679999" cy="468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6998631" y="51470"/>
            <a:ext cx="2109873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/>
                <a:latin typeface="Arial" charset="0"/>
              </a:rPr>
              <a:t>2005-01-06  </a:t>
            </a:r>
            <a:r>
              <a:rPr lang="en-US" sz="800" b="1" dirty="0" smtClean="0">
                <a:solidFill>
                  <a:schemeClr val="bg1"/>
                </a:solidFill>
                <a:effectLst/>
                <a:latin typeface="Arial" charset="0"/>
              </a:rPr>
              <a:t>12:00</a:t>
            </a:r>
            <a:r>
              <a:rPr lang="cs-CZ" sz="800" b="1" dirty="0" smtClean="0">
                <a:solidFill>
                  <a:schemeClr val="bg1"/>
                </a:solidFill>
                <a:effectLst/>
                <a:latin typeface="Arial" charset="0"/>
              </a:rPr>
              <a:t>,  Meteosat-8  (MSG-1)</a:t>
            </a:r>
            <a:endParaRPr lang="cs-CZ" sz="8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79512" y="170805"/>
            <a:ext cx="201622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MSG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b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</a:b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spektrální kanály SEVIRI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51520" y="843558"/>
            <a:ext cx="16561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7.3</a:t>
            </a:r>
            <a:r>
              <a:rPr lang="cs-CZ" altLang="en-US" sz="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µm  (band 6,  WV7.3)</a:t>
            </a:r>
            <a:endParaRPr lang="cs-CZ" alt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en-US" sz="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pásmo </a:t>
            </a:r>
            <a:r>
              <a:rPr lang="cs-CZ" alt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absorpce vodní </a:t>
            </a:r>
            <a:r>
              <a:rPr lang="cs-CZ" alt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páry</a:t>
            </a:r>
            <a:endParaRPr lang="cs-CZ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4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104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01017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26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4716016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12" name="Picture 7" descr="200501061200_MSG1_Band07_IR087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2000" y="34925"/>
            <a:ext cx="4679999" cy="468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6998631" y="51470"/>
            <a:ext cx="2109873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/>
                <a:latin typeface="Arial" charset="0"/>
              </a:rPr>
              <a:t>2005-01-06  </a:t>
            </a:r>
            <a:r>
              <a:rPr lang="en-US" sz="800" b="1" dirty="0" smtClean="0">
                <a:solidFill>
                  <a:schemeClr val="bg1"/>
                </a:solidFill>
                <a:effectLst/>
                <a:latin typeface="Arial" charset="0"/>
              </a:rPr>
              <a:t>12:00</a:t>
            </a:r>
            <a:r>
              <a:rPr lang="cs-CZ" sz="800" b="1" dirty="0" smtClean="0">
                <a:solidFill>
                  <a:schemeClr val="bg1"/>
                </a:solidFill>
                <a:effectLst/>
                <a:latin typeface="Arial" charset="0"/>
              </a:rPr>
              <a:t>,  Meteosat-8  (MSG-1)</a:t>
            </a:r>
            <a:endParaRPr lang="cs-CZ" sz="8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79512" y="170805"/>
            <a:ext cx="201622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MSG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b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</a:b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spektrální kanály SEVIRI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51520" y="843558"/>
            <a:ext cx="1368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cs-CZ" altLang="en-US" sz="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.7 µm  (band 7,  IR8.7)</a:t>
            </a:r>
          </a:p>
          <a:p>
            <a:pPr eaLnBrk="1" hangingPunct="1"/>
            <a:endParaRPr lang="cs-CZ" altLang="en-US" sz="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en-US" sz="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tmosférické okno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71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105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01017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26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5076056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12" name="Picture 7" descr="200501061200_MSG1_Band08_IR097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2000" y="34925"/>
            <a:ext cx="4679999" cy="468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6998631" y="51470"/>
            <a:ext cx="2109873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/>
                <a:latin typeface="Arial" charset="0"/>
              </a:rPr>
              <a:t>2005-01-06  </a:t>
            </a:r>
            <a:r>
              <a:rPr lang="en-US" sz="800" b="1" dirty="0" smtClean="0">
                <a:solidFill>
                  <a:schemeClr val="bg1"/>
                </a:solidFill>
                <a:effectLst/>
                <a:latin typeface="Arial" charset="0"/>
              </a:rPr>
              <a:t>12:00</a:t>
            </a:r>
            <a:r>
              <a:rPr lang="cs-CZ" sz="800" b="1" dirty="0" smtClean="0">
                <a:solidFill>
                  <a:schemeClr val="bg1"/>
                </a:solidFill>
                <a:effectLst/>
                <a:latin typeface="Arial" charset="0"/>
              </a:rPr>
              <a:t>,  Meteosat-8  (MSG-1)</a:t>
            </a:r>
            <a:endParaRPr lang="cs-CZ" sz="8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79512" y="170805"/>
            <a:ext cx="201622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MSG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b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</a:b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spektrální kanály SEVIRI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51520" y="843558"/>
            <a:ext cx="15841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cs-CZ" altLang="en-US" sz="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.7 µm  (band 8,  IR9.7)</a:t>
            </a:r>
          </a:p>
          <a:p>
            <a:pPr eaLnBrk="1" hangingPunct="1"/>
            <a:endParaRPr lang="cs-CZ" altLang="en-US" sz="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pásmo absorpce </a:t>
            </a:r>
            <a:r>
              <a:rPr lang="cs-CZ" alt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O3</a:t>
            </a:r>
            <a:endParaRPr lang="cs-CZ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6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106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01017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26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5634128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12" name="Picture 7" descr="200501061200_MSG1_Band09_IR108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2000" y="34925"/>
            <a:ext cx="4679999" cy="468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6998631" y="51470"/>
            <a:ext cx="2109873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/>
                <a:latin typeface="Arial" charset="0"/>
              </a:rPr>
              <a:t>2005-01-06  </a:t>
            </a:r>
            <a:r>
              <a:rPr lang="en-US" sz="800" b="1" dirty="0" smtClean="0">
                <a:solidFill>
                  <a:schemeClr val="bg1"/>
                </a:solidFill>
                <a:effectLst/>
                <a:latin typeface="Arial" charset="0"/>
              </a:rPr>
              <a:t>12:00</a:t>
            </a:r>
            <a:r>
              <a:rPr lang="cs-CZ" sz="800" b="1" dirty="0" smtClean="0">
                <a:solidFill>
                  <a:schemeClr val="bg1"/>
                </a:solidFill>
                <a:effectLst/>
                <a:latin typeface="Arial" charset="0"/>
              </a:rPr>
              <a:t>,  Meteosat-8  (MSG-1)</a:t>
            </a:r>
            <a:endParaRPr lang="cs-CZ" sz="8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79512" y="170805"/>
            <a:ext cx="201622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MSG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b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</a:b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spektrální kanály SEVIRI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79512" y="843558"/>
            <a:ext cx="15841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en-US" sz="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.8 µm  (band 9,  IR10.8)</a:t>
            </a:r>
          </a:p>
          <a:p>
            <a:pPr eaLnBrk="1" hangingPunct="1"/>
            <a:endParaRPr lang="cs-CZ" altLang="en-US" sz="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atmosférické </a:t>
            </a:r>
            <a:r>
              <a:rPr lang="cs-CZ" alt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okno</a:t>
            </a:r>
            <a:endParaRPr lang="cs-CZ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1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107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01017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26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6228184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12" name="Picture 7" descr="200501061200_MSG1_Band10_IR120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2000" y="34925"/>
            <a:ext cx="4679999" cy="468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6998631" y="51470"/>
            <a:ext cx="2109873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/>
                <a:latin typeface="Arial" charset="0"/>
              </a:rPr>
              <a:t>2005-01-06  </a:t>
            </a:r>
            <a:r>
              <a:rPr lang="en-US" sz="800" b="1" dirty="0" smtClean="0">
                <a:solidFill>
                  <a:schemeClr val="bg1"/>
                </a:solidFill>
                <a:effectLst/>
                <a:latin typeface="Arial" charset="0"/>
              </a:rPr>
              <a:t>12:00</a:t>
            </a:r>
            <a:r>
              <a:rPr lang="cs-CZ" sz="800" b="1" dirty="0" smtClean="0">
                <a:solidFill>
                  <a:schemeClr val="bg1"/>
                </a:solidFill>
                <a:effectLst/>
                <a:latin typeface="Arial" charset="0"/>
              </a:rPr>
              <a:t>,  Meteosat-8  (MSG-1)</a:t>
            </a:r>
            <a:endParaRPr lang="cs-CZ" sz="8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79512" y="170805"/>
            <a:ext cx="201622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MSG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b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</a:b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spektrální kanály SEVIRI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79512" y="843558"/>
            <a:ext cx="15841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cs-CZ" altLang="en-US" sz="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.0 µm  (band 10,  IR12.0)</a:t>
            </a:r>
          </a:p>
          <a:p>
            <a:pPr eaLnBrk="1" hangingPunct="1"/>
            <a:endParaRPr lang="cs-CZ" altLang="en-US" sz="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atmosférické </a:t>
            </a:r>
            <a:r>
              <a:rPr lang="cs-CZ" alt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okno</a:t>
            </a:r>
            <a:endParaRPr lang="cs-CZ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08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108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01017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26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6930272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12" name="Picture 7" descr="200501061200_MSG1_Band11_IR134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2000" y="34925"/>
            <a:ext cx="4679999" cy="468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6998631" y="51470"/>
            <a:ext cx="2109873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/>
                <a:latin typeface="Arial" charset="0"/>
              </a:rPr>
              <a:t>2005-01-06  </a:t>
            </a:r>
            <a:r>
              <a:rPr lang="en-US" sz="800" b="1" dirty="0" smtClean="0">
                <a:solidFill>
                  <a:schemeClr val="bg1"/>
                </a:solidFill>
                <a:effectLst/>
                <a:latin typeface="Arial" charset="0"/>
              </a:rPr>
              <a:t>12:00</a:t>
            </a:r>
            <a:r>
              <a:rPr lang="cs-CZ" sz="800" b="1" dirty="0" smtClean="0">
                <a:solidFill>
                  <a:schemeClr val="bg1"/>
                </a:solidFill>
                <a:effectLst/>
                <a:latin typeface="Arial" charset="0"/>
              </a:rPr>
              <a:t>,  Meteosat-8  (MSG-1)</a:t>
            </a:r>
            <a:endParaRPr lang="cs-CZ" sz="8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79512" y="170805"/>
            <a:ext cx="201622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MSG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b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</a:b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spektrální kanály SEVIRI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79512" y="843558"/>
            <a:ext cx="15841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cs-CZ" altLang="en-US" sz="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.4 µm  (band 11,  IR13.4)</a:t>
            </a:r>
          </a:p>
          <a:p>
            <a:pPr eaLnBrk="1" hangingPunct="1"/>
            <a:endParaRPr lang="cs-CZ" altLang="en-US" sz="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pásmo </a:t>
            </a:r>
            <a:r>
              <a:rPr lang="cs-CZ" alt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absorpce </a:t>
            </a:r>
            <a:r>
              <a:rPr lang="cs-CZ" alt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</a:t>
            </a:r>
            <a:endParaRPr lang="cs-CZ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60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1029"/>
          <p:cNvSpPr txBox="1">
            <a:spLocks noChangeArrowheads="1"/>
          </p:cNvSpPr>
          <p:nvPr/>
        </p:nvSpPr>
        <p:spPr bwMode="auto">
          <a:xfrm>
            <a:off x="486171" y="478023"/>
            <a:ext cx="43715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rgbClr val="FF3300"/>
                </a:solidFill>
                <a:latin typeface="+mj-lt"/>
              </a:rPr>
              <a:t>Multispektrální charakteristiky </a:t>
            </a:r>
            <a:r>
              <a:rPr lang="cs-CZ" sz="1400" dirty="0" smtClean="0">
                <a:solidFill>
                  <a:srgbClr val="FF3300"/>
                </a:solidFill>
                <a:latin typeface="+mj-lt"/>
              </a:rPr>
              <a:t>oblačnosti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71538" y="1214358"/>
            <a:ext cx="642942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100" dirty="0">
                <a:solidFill>
                  <a:schemeClr val="bg1"/>
                </a:solidFill>
              </a:rPr>
              <a:t>Vzhled oblačnosti a její základní spektrální charakteristiky (odrazivost, propustnost a emisivita) dány především:</a:t>
            </a:r>
          </a:p>
          <a:p>
            <a:pPr eaLnBrk="1" hangingPunct="1">
              <a:defRPr/>
            </a:pPr>
            <a:endParaRPr lang="cs-CZ" sz="1100" dirty="0">
              <a:solidFill>
                <a:schemeClr val="bg1"/>
              </a:solidFill>
            </a:endParaRPr>
          </a:p>
          <a:p>
            <a:pPr marL="404813" lvl="1" indent="-261938" eaLnBrk="1" hangingPunct="1">
              <a:buFontTx/>
              <a:buChar char="•"/>
              <a:defRPr/>
            </a:pPr>
            <a:r>
              <a:rPr lang="cs-CZ" sz="1100" dirty="0">
                <a:solidFill>
                  <a:schemeClr val="bg1"/>
                </a:solidFill>
              </a:rPr>
              <a:t>mikrofyzikálním složením oblačnosti (její fází - voda/led, velikostí kapek a krystalků ledu, tvarem a orientací krystalků)</a:t>
            </a:r>
          </a:p>
          <a:p>
            <a:pPr marL="404813" indent="-261938" eaLnBrk="1" hangingPunct="1">
              <a:buFontTx/>
              <a:buChar char="•"/>
              <a:defRPr/>
            </a:pPr>
            <a:endParaRPr lang="cs-CZ" sz="1100" dirty="0">
              <a:solidFill>
                <a:schemeClr val="bg1"/>
              </a:solidFill>
            </a:endParaRPr>
          </a:p>
          <a:p>
            <a:pPr marL="404813" lvl="1" indent="-261938" eaLnBrk="1" hangingPunct="1">
              <a:buFontTx/>
              <a:buChar char="•"/>
              <a:defRPr/>
            </a:pPr>
            <a:r>
              <a:rPr lang="cs-CZ" sz="1100" dirty="0">
                <a:solidFill>
                  <a:schemeClr val="bg1"/>
                </a:solidFill>
              </a:rPr>
              <a:t>transparentností oblačnosti a vlastnostmi povrchu, nad kterým se oblačnost vyskytuje </a:t>
            </a:r>
            <a:r>
              <a:rPr lang="cs-CZ" sz="1100" dirty="0" smtClean="0">
                <a:solidFill>
                  <a:schemeClr val="bg1"/>
                </a:solidFill>
              </a:rPr>
              <a:t/>
            </a:r>
            <a:br>
              <a:rPr lang="cs-CZ" sz="1100" dirty="0" smtClean="0">
                <a:solidFill>
                  <a:schemeClr val="bg1"/>
                </a:solidFill>
              </a:rPr>
            </a:br>
            <a:r>
              <a:rPr lang="cs-CZ" sz="1100" dirty="0" smtClean="0">
                <a:solidFill>
                  <a:schemeClr val="bg1"/>
                </a:solidFill>
              </a:rPr>
              <a:t>(</a:t>
            </a:r>
            <a:r>
              <a:rPr lang="cs-CZ" sz="1100" dirty="0">
                <a:solidFill>
                  <a:schemeClr val="bg1"/>
                </a:solidFill>
              </a:rPr>
              <a:t>pro </a:t>
            </a:r>
            <a:r>
              <a:rPr lang="cs-CZ" sz="1100" dirty="0" smtClean="0">
                <a:solidFill>
                  <a:schemeClr val="bg1"/>
                </a:solidFill>
              </a:rPr>
              <a:t>částečně transparentní </a:t>
            </a:r>
            <a:r>
              <a:rPr lang="cs-CZ" sz="1100" dirty="0">
                <a:solidFill>
                  <a:schemeClr val="bg1"/>
                </a:solidFill>
              </a:rPr>
              <a:t>oblačnost)</a:t>
            </a:r>
          </a:p>
          <a:p>
            <a:pPr marL="404813" lvl="1" indent="-261938" eaLnBrk="1" hangingPunct="1">
              <a:buFontTx/>
              <a:buChar char="•"/>
              <a:defRPr/>
            </a:pPr>
            <a:endParaRPr lang="cs-CZ" sz="1100" dirty="0">
              <a:solidFill>
                <a:schemeClr val="bg1"/>
              </a:solidFill>
            </a:endParaRPr>
          </a:p>
          <a:p>
            <a:pPr marL="404813" lvl="1" indent="-261938" eaLnBrk="1" hangingPunct="1">
              <a:buFontTx/>
              <a:buChar char="•"/>
              <a:defRPr/>
            </a:pPr>
            <a:r>
              <a:rPr lang="cs-CZ" sz="1100" dirty="0">
                <a:solidFill>
                  <a:schemeClr val="bg1"/>
                </a:solidFill>
              </a:rPr>
              <a:t>teplotou oblačnosti (a tedy její výškou)</a:t>
            </a:r>
            <a:r>
              <a:rPr lang="en-US" sz="1100" dirty="0">
                <a:solidFill>
                  <a:schemeClr val="bg1"/>
                </a:solidFill>
              </a:rPr>
              <a:t>, </a:t>
            </a:r>
            <a:r>
              <a:rPr lang="cs-CZ" sz="1100" dirty="0">
                <a:solidFill>
                  <a:schemeClr val="bg1"/>
                </a:solidFill>
              </a:rPr>
              <a:t>resp. teplotou okolí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71538" y="3286130"/>
            <a:ext cx="6589730" cy="60016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Kromě parametrů samotné oblačnosti hrají významnou roli i podmínky pozorování – především výška Slunce nad lokálním obzorem, úhel snímání družicí a vzájemný azimut mezi vertikálními rovinami, proloženými směrem dopadajícího slunečního záření a směrem snímání (pro solární kanály).</a:t>
            </a: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035068" y="794553"/>
            <a:ext cx="33650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200" dirty="0"/>
              <a:t>Celkové záření naměřené družicí je závislé na: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784415" y="1285866"/>
            <a:ext cx="4721485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6213" indent="-176213" eaLnBrk="1" hangingPunct="1">
              <a:buFont typeface="Arial" pitchFamily="34" charset="0"/>
              <a:buChar char="•"/>
            </a:pPr>
            <a:r>
              <a:rPr lang="cs-CZ" altLang="en-US" sz="1100" dirty="0" smtClean="0">
                <a:solidFill>
                  <a:srgbClr val="FFFFCC"/>
                </a:solidFill>
              </a:rPr>
              <a:t>výšce </a:t>
            </a:r>
            <a:r>
              <a:rPr lang="cs-CZ" altLang="en-US" sz="1100" dirty="0">
                <a:solidFill>
                  <a:srgbClr val="FFFFCC"/>
                </a:solidFill>
              </a:rPr>
              <a:t>Slunce nad obzorem a úhlu snímání konkrétního objektu;</a:t>
            </a:r>
          </a:p>
          <a:p>
            <a:pPr marL="176213" indent="-176213" eaLnBrk="1" hangingPunct="1">
              <a:buFont typeface="Arial" pitchFamily="34" charset="0"/>
              <a:buChar char="•"/>
            </a:pPr>
            <a:r>
              <a:rPr lang="cs-CZ" altLang="en-US" sz="1100" dirty="0" smtClean="0">
                <a:solidFill>
                  <a:srgbClr val="FFFFCC"/>
                </a:solidFill>
              </a:rPr>
              <a:t>odrazivosti </a:t>
            </a:r>
            <a:r>
              <a:rPr lang="cs-CZ" altLang="en-US" sz="1100" dirty="0">
                <a:solidFill>
                  <a:srgbClr val="FFFFCC"/>
                </a:solidFill>
              </a:rPr>
              <a:t>zemského povrchu a vodní hladiny (případně "zrcadlení");</a:t>
            </a:r>
          </a:p>
          <a:p>
            <a:pPr marL="176213" indent="-176213" eaLnBrk="1" hangingPunct="1">
              <a:buFont typeface="Arial" pitchFamily="34" charset="0"/>
              <a:buChar char="•"/>
            </a:pPr>
            <a:r>
              <a:rPr lang="cs-CZ" altLang="en-US" sz="1100" dirty="0" smtClean="0">
                <a:solidFill>
                  <a:srgbClr val="FFFFCC"/>
                </a:solidFill>
              </a:rPr>
              <a:t>(</a:t>
            </a:r>
            <a:r>
              <a:rPr lang="cs-CZ" altLang="en-US" sz="1100" dirty="0">
                <a:solidFill>
                  <a:srgbClr val="FFFFCC"/>
                </a:solidFill>
              </a:rPr>
              <a:t>celkové) odrazivosti a propustnosti oblačnosti ve VIS/NIR pásmu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784415" y="2007109"/>
            <a:ext cx="51767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6213" indent="-176213" eaLnBrk="1" hangingPunct="1">
              <a:buFont typeface="Arial" pitchFamily="34" charset="0"/>
              <a:buChar char="•"/>
            </a:pPr>
            <a:r>
              <a:rPr lang="cs-CZ" altLang="en-US" sz="1100" dirty="0" smtClean="0">
                <a:solidFill>
                  <a:srgbClr val="FF6600"/>
                </a:solidFill>
              </a:rPr>
              <a:t>teplotě </a:t>
            </a:r>
            <a:r>
              <a:rPr lang="cs-CZ" altLang="en-US" sz="1100" dirty="0">
                <a:solidFill>
                  <a:srgbClr val="FF6600"/>
                </a:solidFill>
              </a:rPr>
              <a:t>zemského povrchu či vodní hladiny a jejich vyzařovací schopnosti;</a:t>
            </a:r>
          </a:p>
          <a:p>
            <a:pPr marL="176213" indent="-176213" eaLnBrk="1" hangingPunct="1">
              <a:buFont typeface="Arial" pitchFamily="34" charset="0"/>
              <a:buChar char="•"/>
            </a:pPr>
            <a:r>
              <a:rPr lang="cs-CZ" altLang="en-US" sz="1100" dirty="0" smtClean="0">
                <a:solidFill>
                  <a:srgbClr val="FF6600"/>
                </a:solidFill>
              </a:rPr>
              <a:t>teplotě </a:t>
            </a:r>
            <a:r>
              <a:rPr lang="cs-CZ" altLang="en-US" sz="1100" dirty="0">
                <a:solidFill>
                  <a:srgbClr val="FF6600"/>
                </a:solidFill>
              </a:rPr>
              <a:t>oblačnosti, její vyzařovací schopnosti a propustnosti v NIR/IR pásmu;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784415" y="2571750"/>
            <a:ext cx="487505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6213" indent="-176213" eaLnBrk="1" hangingPunct="1">
              <a:buFont typeface="Arial" pitchFamily="34" charset="0"/>
              <a:buChar char="•"/>
            </a:pPr>
            <a:r>
              <a:rPr lang="cs-CZ" altLang="en-US" sz="1100" dirty="0" smtClean="0">
                <a:solidFill>
                  <a:srgbClr val="33CCCC"/>
                </a:solidFill>
              </a:rPr>
              <a:t>propustnosti </a:t>
            </a:r>
            <a:r>
              <a:rPr lang="cs-CZ" altLang="en-US" sz="1100" dirty="0">
                <a:solidFill>
                  <a:srgbClr val="33CCCC"/>
                </a:solidFill>
              </a:rPr>
              <a:t>a vlastním vyzařování plynných složek atmosféry a aerosolů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463696" y="3231069"/>
            <a:ext cx="61087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100" dirty="0"/>
              <a:t>Značná závislost družicí naměřené intenzity záření (vzhledu různých objektů) na konkrétní vlnové délce, resp. na spektrálním pásmu, použitém kanálu … </a:t>
            </a:r>
            <a:r>
              <a:rPr lang="cs-CZ" sz="1100" b="1" dirty="0"/>
              <a:t/>
            </a:r>
            <a:br>
              <a:rPr lang="cs-CZ" sz="1100" b="1" dirty="0"/>
            </a:br>
            <a:r>
              <a:rPr lang="cs-CZ" sz="1100" b="1" i="1" dirty="0"/>
              <a:t/>
            </a:r>
            <a:br>
              <a:rPr lang="cs-CZ" sz="1100" b="1" i="1" dirty="0"/>
            </a:br>
            <a:r>
              <a:rPr lang="cs-CZ" sz="1100" b="1" i="1" dirty="0" smtClean="0"/>
              <a:t>              </a:t>
            </a:r>
            <a:r>
              <a:rPr lang="cs-CZ" sz="1100" i="1" dirty="0" smtClean="0"/>
              <a:t> </a:t>
            </a:r>
            <a:r>
              <a:rPr lang="cs-CZ" sz="1100" dirty="0"/>
              <a:t>… </a:t>
            </a:r>
            <a:r>
              <a:rPr lang="cs-CZ" sz="1100" dirty="0" smtClean="0"/>
              <a:t>podstata  </a:t>
            </a:r>
            <a:r>
              <a:rPr lang="cs-CZ" sz="1100" b="1" dirty="0">
                <a:solidFill>
                  <a:srgbClr val="FFCC00"/>
                </a:solidFill>
              </a:rPr>
              <a:t>MULTISPEKTRÁLNÍ </a:t>
            </a:r>
            <a:r>
              <a:rPr lang="cs-CZ" sz="1100" b="1" dirty="0" smtClean="0">
                <a:solidFill>
                  <a:srgbClr val="FFCC00"/>
                </a:solidFill>
              </a:rPr>
              <a:t> INTERPRETACE  DRUŽICOVÝCH  SNÍMKŮ</a:t>
            </a:r>
            <a:endParaRPr lang="cs-CZ" sz="1100" b="1" dirty="0">
              <a:solidFill>
                <a:srgbClr val="FFCC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68288" y="142858"/>
            <a:ext cx="182511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Záření v atmosféře </a:t>
            </a:r>
            <a:endParaRPr lang="en-US" sz="1200" dirty="0">
              <a:solidFill>
                <a:srgbClr val="FF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rozptyl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136" y="1393837"/>
            <a:ext cx="337185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6"/>
          <p:cNvGraphicFramePr>
            <a:graphicFrameLocks noChangeAspect="1"/>
          </p:cNvGraphicFramePr>
          <p:nvPr/>
        </p:nvGraphicFramePr>
        <p:xfrm>
          <a:off x="6490560" y="642924"/>
          <a:ext cx="757236" cy="49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6" name="Equation" r:id="rId5" imgW="596641" imgH="393529" progId="">
                  <p:embed/>
                </p:oleObj>
              </mc:Choice>
              <mc:Fallback>
                <p:oleObj name="Equation" r:id="rId5" imgW="596641" imgH="393529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0560" y="642924"/>
                        <a:ext cx="757236" cy="49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428992" y="765174"/>
            <a:ext cx="28472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200" dirty="0" err="1"/>
              <a:t>Mieův</a:t>
            </a:r>
            <a:r>
              <a:rPr lang="cs-CZ" altLang="en-US" sz="1200" dirty="0"/>
              <a:t> parametr </a:t>
            </a:r>
            <a:r>
              <a:rPr lang="cs-CZ" altLang="en-US" sz="1200" dirty="0">
                <a:cs typeface="Arial" charset="0"/>
              </a:rPr>
              <a:t>χ</a:t>
            </a:r>
            <a:r>
              <a:rPr lang="en-US" altLang="en-US" sz="1200" dirty="0">
                <a:cs typeface="Arial" charset="0"/>
              </a:rPr>
              <a:t>   </a:t>
            </a:r>
            <a:r>
              <a:rPr lang="cs-CZ" altLang="en-US" sz="1200" dirty="0"/>
              <a:t> </a:t>
            </a:r>
            <a:r>
              <a:rPr lang="en-US" altLang="en-US" sz="1200" dirty="0" smtClean="0"/>
              <a:t>»»» </a:t>
            </a:r>
            <a:r>
              <a:rPr lang="cs-CZ" altLang="en-US" sz="1200" dirty="0" smtClean="0"/>
              <a:t>  </a:t>
            </a:r>
            <a:r>
              <a:rPr lang="cs-CZ" altLang="en-US" sz="1200" dirty="0"/>
              <a:t>typ rozptylu</a:t>
            </a:r>
            <a:r>
              <a:rPr lang="en-US" altLang="en-US" sz="1200" dirty="0"/>
              <a:t>:</a:t>
            </a:r>
            <a:endParaRPr lang="cs-CZ" altLang="en-US" sz="1200" dirty="0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501412" y="1565287"/>
            <a:ext cx="412292" cy="2616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VIS</a:t>
            </a:r>
            <a:endParaRPr lang="cs-CZ" altLang="en-US" sz="11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512524" y="1793887"/>
            <a:ext cx="428322" cy="2616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NIR</a:t>
            </a:r>
            <a:endParaRPr lang="cs-CZ" altLang="en-US" sz="110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4512524" y="3279787"/>
            <a:ext cx="325730" cy="2616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</a:t>
            </a:r>
            <a:endParaRPr lang="cs-CZ" altLang="en-US" sz="110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4543438" y="2336813"/>
            <a:ext cx="18145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en-US" sz="900" dirty="0">
                <a:solidFill>
                  <a:srgbClr val="66CCFF"/>
                </a:solidFill>
              </a:rPr>
              <a:t>oblačnost pozorovaná meteorologickými </a:t>
            </a:r>
            <a:r>
              <a:rPr lang="cs-CZ" altLang="en-US" sz="900" dirty="0" smtClean="0">
                <a:solidFill>
                  <a:srgbClr val="66CCFF"/>
                </a:solidFill>
              </a:rPr>
              <a:t>družicemi standardními radiometry</a:t>
            </a:r>
          </a:p>
          <a:p>
            <a:pPr eaLnBrk="1" hangingPunct="1"/>
            <a:r>
              <a:rPr lang="cs-CZ" altLang="en-US" sz="900" dirty="0" smtClean="0">
                <a:solidFill>
                  <a:srgbClr val="66CCFF"/>
                </a:solidFill>
              </a:rPr>
              <a:t>(mimo mikrovlnné pásmu)</a:t>
            </a:r>
            <a:endParaRPr lang="cs-CZ" altLang="en-US" sz="900" dirty="0">
              <a:solidFill>
                <a:srgbClr val="66CCFF"/>
              </a:solidFill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732794" y="1565287"/>
            <a:ext cx="114300" cy="1943100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1847094" y="1565287"/>
            <a:ext cx="228600" cy="19431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2075694" y="1565287"/>
            <a:ext cx="342900" cy="1943100"/>
          </a:xfrm>
          <a:prstGeom prst="rect">
            <a:avLst/>
          </a:prstGeom>
          <a:solidFill>
            <a:srgbClr val="80000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1775686" y="2193937"/>
            <a:ext cx="800100" cy="514350"/>
          </a:xfrm>
          <a:prstGeom prst="rect">
            <a:avLst/>
          </a:prstGeom>
          <a:noFill/>
          <a:ln w="44450" cmpd="thickThin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1775652" y="1622437"/>
            <a:ext cx="2686050" cy="114300"/>
          </a:xfrm>
          <a:prstGeom prst="leftArrow">
            <a:avLst>
              <a:gd name="adj1" fmla="val 41667"/>
              <a:gd name="adj2" fmla="val 217701"/>
            </a:avLst>
          </a:prstGeom>
          <a:solidFill>
            <a:srgbClr val="FFFF00">
              <a:alpha val="50195"/>
            </a:srgb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1947102" y="1851037"/>
            <a:ext cx="2514600" cy="114300"/>
          </a:xfrm>
          <a:prstGeom prst="leftArrow">
            <a:avLst>
              <a:gd name="adj1" fmla="val 41667"/>
              <a:gd name="adj2" fmla="val 203806"/>
            </a:avLst>
          </a:prstGeom>
          <a:solidFill>
            <a:srgbClr val="FF0000">
              <a:alpha val="50195"/>
            </a:srgb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2290002" y="3336937"/>
            <a:ext cx="2171700" cy="114300"/>
          </a:xfrm>
          <a:prstGeom prst="leftArrow">
            <a:avLst>
              <a:gd name="adj1" fmla="val 41667"/>
              <a:gd name="adj2" fmla="val 176014"/>
            </a:avLst>
          </a:prstGeom>
          <a:solidFill>
            <a:srgbClr val="993300">
              <a:alpha val="50195"/>
            </a:srgb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4" name="AutoShape 18"/>
          <p:cNvSpPr>
            <a:spLocks noChangeArrowheads="1"/>
          </p:cNvSpPr>
          <p:nvPr/>
        </p:nvSpPr>
        <p:spPr bwMode="auto">
          <a:xfrm>
            <a:off x="2575786" y="2593987"/>
            <a:ext cx="1944000" cy="114300"/>
          </a:xfrm>
          <a:prstGeom prst="leftArrow">
            <a:avLst>
              <a:gd name="adj1" fmla="val 41667"/>
              <a:gd name="adj2" fmla="val 176014"/>
            </a:avLst>
          </a:prstGeom>
          <a:solidFill>
            <a:srgbClr val="0000FF">
              <a:alpha val="25000"/>
            </a:srgb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2635" y="1808189"/>
            <a:ext cx="19113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6563435" y="2476527"/>
            <a:ext cx="1866217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i="1" dirty="0" smtClean="0">
                <a:solidFill>
                  <a:srgbClr val="000000"/>
                </a:solidFill>
                <a:latin typeface="+mn-lt"/>
              </a:rPr>
              <a:t>r </a:t>
            </a:r>
            <a:r>
              <a:rPr lang="cs-CZ" altLang="en-US" sz="1000" i="1" dirty="0" smtClean="0">
                <a:solidFill>
                  <a:srgbClr val="000000"/>
                </a:solidFill>
                <a:latin typeface="+mn-lt"/>
                <a:sym typeface="Symbol" panose="05050102010706020507" pitchFamily="18" charset="2"/>
              </a:rPr>
              <a:t></a:t>
            </a:r>
            <a:r>
              <a:rPr lang="en-US" altLang="en-US" sz="1000" i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en-US" sz="1000" i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λ </a:t>
            </a:r>
            <a:r>
              <a:rPr lang="cs-CZ" altLang="en-US" sz="1000" i="1" dirty="0" smtClean="0">
                <a:solidFill>
                  <a:srgbClr val="000000"/>
                </a:solidFill>
                <a:latin typeface="+mn-lt"/>
              </a:rPr>
              <a:t>   </a:t>
            </a:r>
            <a:r>
              <a:rPr lang="en-US" altLang="en-US" sz="1000" i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cs-CZ" altLang="en-US" sz="1000" dirty="0" smtClean="0">
                <a:solidFill>
                  <a:srgbClr val="000000"/>
                </a:solidFill>
                <a:latin typeface="+mn-lt"/>
              </a:rPr>
              <a:t>(geometrický rozptyl)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6563435" y="3219477"/>
            <a:ext cx="4315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000" i="1">
                <a:solidFill>
                  <a:srgbClr val="000000"/>
                </a:solidFill>
              </a:rPr>
              <a:t>r </a:t>
            </a:r>
            <a:r>
              <a:rPr lang="en-US" altLang="en-US" sz="1000" i="1">
                <a:solidFill>
                  <a:srgbClr val="000000"/>
                </a:solidFill>
                <a:sym typeface="Symbol" pitchFamily="18" charset="2"/>
              </a:rPr>
              <a:t></a:t>
            </a:r>
            <a:r>
              <a:rPr lang="en-US" altLang="en-US" sz="1000" i="1">
                <a:solidFill>
                  <a:srgbClr val="000000"/>
                </a:solidFill>
              </a:rPr>
              <a:t> </a:t>
            </a:r>
            <a:r>
              <a:rPr lang="en-US" altLang="en-US" sz="1000" i="1">
                <a:solidFill>
                  <a:srgbClr val="000000"/>
                </a:solidFill>
                <a:cs typeface="Arial" charset="0"/>
              </a:rPr>
              <a:t>λ</a:t>
            </a:r>
            <a:endParaRPr lang="cs-CZ" altLang="en-US" sz="1000" i="1">
              <a:solidFill>
                <a:srgbClr val="000000"/>
              </a:solidFill>
            </a:endParaRP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6563435" y="3905277"/>
            <a:ext cx="1808508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i="1" smtClean="0">
                <a:solidFill>
                  <a:srgbClr val="000000"/>
                </a:solidFill>
                <a:latin typeface="+mn-lt"/>
              </a:rPr>
              <a:t>r </a:t>
            </a:r>
            <a:r>
              <a:rPr lang="cs-CZ" altLang="en-US" sz="1000" i="1" smtClean="0">
                <a:solidFill>
                  <a:srgbClr val="000000"/>
                </a:solidFill>
                <a:latin typeface="+mn-lt"/>
                <a:sym typeface="Symbol" panose="05050102010706020507" pitchFamily="18" charset="2"/>
              </a:rPr>
              <a:t></a:t>
            </a:r>
            <a:r>
              <a:rPr lang="en-US" altLang="en-US" sz="1000" i="1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altLang="en-US" sz="1000" i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λ</a:t>
            </a:r>
            <a:r>
              <a:rPr lang="cs-CZ" altLang="en-US" sz="1000" i="1" smtClean="0">
                <a:solidFill>
                  <a:srgbClr val="000000"/>
                </a:solidFill>
                <a:latin typeface="+mn-lt"/>
              </a:rPr>
              <a:t>    </a:t>
            </a:r>
            <a:r>
              <a:rPr lang="cs-CZ" altLang="en-US" sz="1000" smtClean="0">
                <a:solidFill>
                  <a:srgbClr val="000000"/>
                </a:solidFill>
                <a:latin typeface="+mn-lt"/>
              </a:rPr>
              <a:t>(Rayleighův rozptyl)</a:t>
            </a: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6493585" y="1801839"/>
            <a:ext cx="144783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rgbClr val="000000"/>
                </a:solidFill>
              </a:rPr>
              <a:t>Rozptylové indikatrice:</a:t>
            </a:r>
          </a:p>
        </p:txBody>
      </p:sp>
      <p:sp>
        <p:nvSpPr>
          <p:cNvPr id="24" name="Text Box 1029"/>
          <p:cNvSpPr txBox="1">
            <a:spLocks noChangeArrowheads="1"/>
          </p:cNvSpPr>
          <p:nvPr/>
        </p:nvSpPr>
        <p:spPr bwMode="auto">
          <a:xfrm>
            <a:off x="476802" y="285734"/>
            <a:ext cx="48810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 smtClean="0">
                <a:solidFill>
                  <a:srgbClr val="FF3300"/>
                </a:solidFill>
                <a:latin typeface="+mj-lt"/>
              </a:rPr>
              <a:t>Rozptyl elektromagnetického záření oblačností 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1029"/>
          <p:cNvSpPr txBox="1">
            <a:spLocks noChangeArrowheads="1"/>
          </p:cNvSpPr>
          <p:nvPr/>
        </p:nvSpPr>
        <p:spPr bwMode="auto">
          <a:xfrm>
            <a:off x="476802" y="285734"/>
            <a:ext cx="48810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 smtClean="0">
                <a:solidFill>
                  <a:srgbClr val="FF3300"/>
                </a:solidFill>
                <a:latin typeface="+mj-lt"/>
              </a:rPr>
              <a:t>Rozptyl elektromagnetického záření oblačností 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142976" y="1071552"/>
            <a:ext cx="6572296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altLang="en-US" sz="1100" dirty="0">
                <a:solidFill>
                  <a:schemeClr val="bg1"/>
                </a:solidFill>
              </a:rPr>
              <a:t>Rozptyl slunečního záření (VIS, NIR) na oblačných částicích není symetrický (difúzní, „</a:t>
            </a:r>
            <a:r>
              <a:rPr lang="cs-CZ" altLang="en-US" sz="1100" dirty="0" err="1">
                <a:solidFill>
                  <a:schemeClr val="bg1"/>
                </a:solidFill>
              </a:rPr>
              <a:t>Lambertovský</a:t>
            </a:r>
            <a:r>
              <a:rPr lang="cs-CZ" altLang="en-US" sz="1100" dirty="0">
                <a:solidFill>
                  <a:schemeClr val="bg1"/>
                </a:solidFill>
              </a:rPr>
              <a:t>“), převládá rozptyl </a:t>
            </a:r>
            <a:r>
              <a:rPr lang="cs-CZ" altLang="en-US" sz="1100" dirty="0" err="1">
                <a:solidFill>
                  <a:schemeClr val="bg1"/>
                </a:solidFill>
              </a:rPr>
              <a:t>dopředný</a:t>
            </a:r>
            <a:r>
              <a:rPr lang="cs-CZ" altLang="en-US" sz="1100" dirty="0">
                <a:solidFill>
                  <a:schemeClr val="bg1"/>
                </a:solidFill>
              </a:rPr>
              <a:t> – významné zejména při nízkých výškách Slunce nad obzorem </a:t>
            </a:r>
            <a:r>
              <a:rPr lang="cs-CZ" altLang="en-US" sz="1100" dirty="0" smtClean="0">
                <a:solidFill>
                  <a:schemeClr val="bg1"/>
                </a:solidFill>
              </a:rPr>
              <a:t>a </a:t>
            </a:r>
            <a:r>
              <a:rPr lang="cs-CZ" altLang="en-US" sz="1100" dirty="0">
                <a:solidFill>
                  <a:schemeClr val="bg1"/>
                </a:solidFill>
              </a:rPr>
              <a:t>nízkém úhlu snímání družicí !!!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42976" y="2071684"/>
            <a:ext cx="664373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100" dirty="0">
                <a:solidFill>
                  <a:schemeClr val="bg1"/>
                </a:solidFill>
              </a:rPr>
              <a:t>„Odrazivost“ oblačnosti (v dané vlnové délce) není pouze funkcí vlastností daného povrchu – v případě oblačnosti jejího mikrofyzikálního složení, ale i funkcí geometrických parametrů nasvícení a snímání!</a:t>
            </a: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2071670" y="3164220"/>
            <a:ext cx="546656" cy="1714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413 h 21600"/>
              <a:gd name="T14" fmla="*/ 16870 w 21600"/>
              <a:gd name="T15" fmla="*/ 1518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9956" y="0"/>
                </a:moveTo>
                <a:lnTo>
                  <a:pt x="9956" y="6413"/>
                </a:lnTo>
                <a:lnTo>
                  <a:pt x="3375" y="6413"/>
                </a:lnTo>
                <a:lnTo>
                  <a:pt x="3375" y="15187"/>
                </a:lnTo>
                <a:lnTo>
                  <a:pt x="9956" y="15187"/>
                </a:lnTo>
                <a:lnTo>
                  <a:pt x="9956" y="21600"/>
                </a:lnTo>
                <a:lnTo>
                  <a:pt x="21600" y="10800"/>
                </a:lnTo>
                <a:lnTo>
                  <a:pt x="9956" y="0"/>
                </a:lnTo>
                <a:close/>
              </a:path>
              <a:path w="21600" h="21600">
                <a:moveTo>
                  <a:pt x="1350" y="6413"/>
                </a:moveTo>
                <a:lnTo>
                  <a:pt x="1350" y="15187"/>
                </a:lnTo>
                <a:lnTo>
                  <a:pt x="2700" y="15187"/>
                </a:lnTo>
                <a:lnTo>
                  <a:pt x="2700" y="6413"/>
                </a:lnTo>
                <a:lnTo>
                  <a:pt x="1350" y="6413"/>
                </a:lnTo>
                <a:close/>
              </a:path>
              <a:path w="21600" h="21600">
                <a:moveTo>
                  <a:pt x="0" y="6413"/>
                </a:moveTo>
                <a:lnTo>
                  <a:pt x="0" y="15187"/>
                </a:lnTo>
                <a:lnTo>
                  <a:pt x="675" y="15187"/>
                </a:lnTo>
                <a:lnTo>
                  <a:pt x="675" y="6413"/>
                </a:lnTo>
                <a:lnTo>
                  <a:pt x="0" y="6413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sz="1100">
              <a:solidFill>
                <a:schemeClr val="bg1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747826" y="3095958"/>
            <a:ext cx="32529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200">
                <a:solidFill>
                  <a:schemeClr val="bg1"/>
                </a:solidFill>
              </a:rPr>
              <a:t>Tzv. </a:t>
            </a:r>
            <a:r>
              <a:rPr lang="en-US" sz="1200" smtClean="0">
                <a:solidFill>
                  <a:schemeClr val="bg1"/>
                </a:solidFill>
              </a:rPr>
              <a:t>„Bi-Directional Reflectance Functions"</a:t>
            </a: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476802" y="285734"/>
            <a:ext cx="48810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 smtClean="0">
                <a:solidFill>
                  <a:srgbClr val="FF3300"/>
                </a:solidFill>
                <a:latin typeface="+mj-lt"/>
              </a:rPr>
              <a:t>Rozptyl elektromagnetického záření oblačností 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572264" y="232932"/>
            <a:ext cx="1928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800" dirty="0"/>
              <a:t>22</a:t>
            </a:r>
            <a:r>
              <a:rPr lang="cs-CZ" sz="800" dirty="0"/>
              <a:t>. 5. </a:t>
            </a:r>
            <a:r>
              <a:rPr lang="en-US" sz="800" dirty="0"/>
              <a:t>1996  </a:t>
            </a:r>
            <a:r>
              <a:rPr lang="cs-CZ" sz="800" dirty="0" smtClean="0"/>
              <a:t> </a:t>
            </a:r>
            <a:r>
              <a:rPr lang="en-US" sz="800" dirty="0" smtClean="0"/>
              <a:t>20</a:t>
            </a:r>
            <a:r>
              <a:rPr lang="cs-CZ" sz="800" dirty="0" smtClean="0"/>
              <a:t>:</a:t>
            </a:r>
            <a:r>
              <a:rPr lang="en-US" sz="800" dirty="0" smtClean="0"/>
              <a:t>45-23</a:t>
            </a:r>
            <a:r>
              <a:rPr lang="cs-CZ" sz="800" dirty="0" smtClean="0"/>
              <a:t>:</a:t>
            </a:r>
            <a:r>
              <a:rPr lang="en-US" sz="800" dirty="0" smtClean="0"/>
              <a:t>45 UTC</a:t>
            </a:r>
            <a:r>
              <a:rPr lang="cs-CZ" sz="800" dirty="0" smtClean="0"/>
              <a:t>,  USA</a:t>
            </a:r>
            <a:r>
              <a:rPr lang="en-US" sz="800" dirty="0" smtClean="0"/>
              <a:t>  </a:t>
            </a:r>
            <a:endParaRPr lang="cs-CZ" sz="800" dirty="0" smtClean="0"/>
          </a:p>
          <a:p>
            <a:pPr eaLnBrk="1" hangingPunct="1">
              <a:defRPr/>
            </a:pPr>
            <a:r>
              <a:rPr lang="en-US" sz="800" dirty="0" smtClean="0"/>
              <a:t>GOE</a:t>
            </a:r>
            <a:r>
              <a:rPr lang="cs-CZ" sz="800" dirty="0" smtClean="0"/>
              <a:t>S</a:t>
            </a:r>
            <a:r>
              <a:rPr lang="en-US" sz="800" dirty="0" smtClean="0"/>
              <a:t>-E (</a:t>
            </a:r>
            <a:r>
              <a:rPr lang="cs-CZ" sz="800" dirty="0" smtClean="0"/>
              <a:t>vlevo</a:t>
            </a:r>
            <a:r>
              <a:rPr lang="en-US" sz="800" dirty="0" smtClean="0"/>
              <a:t>) a GOES</a:t>
            </a:r>
            <a:r>
              <a:rPr lang="cs-CZ" sz="800" dirty="0" smtClean="0"/>
              <a:t>-W</a:t>
            </a:r>
            <a:r>
              <a:rPr lang="en-US" sz="800" dirty="0" smtClean="0"/>
              <a:t> (</a:t>
            </a:r>
            <a:r>
              <a:rPr lang="cs-CZ" sz="800" dirty="0" smtClean="0"/>
              <a:t>vpravo</a:t>
            </a:r>
            <a:r>
              <a:rPr lang="en-US" sz="800" dirty="0" smtClean="0"/>
              <a:t>)</a:t>
            </a:r>
            <a:endParaRPr lang="cs-CZ" sz="800" dirty="0"/>
          </a:p>
        </p:txBody>
      </p:sp>
      <p:pic>
        <p:nvPicPr>
          <p:cNvPr id="6" name="Picture 13" descr="045_960523_G8c223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00" y="756000"/>
            <a:ext cx="3840001" cy="2880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14" descr="050_960523_G9c223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6000" y="756000"/>
            <a:ext cx="3840000" cy="2880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15" descr="051_960523_G8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2936878"/>
            <a:ext cx="2191359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052_960523_G9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999" y="2928939"/>
            <a:ext cx="2190817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839570" y="4111479"/>
            <a:ext cx="1098378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dopřední rozptyl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100721" y="4111479"/>
            <a:ext cx="971741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zpětný rozptyl</a:t>
            </a: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em-ref-trans_11-1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000" y="648000"/>
            <a:ext cx="6899051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29"/>
          <p:cNvSpPr txBox="1">
            <a:spLocks noChangeArrowheads="1"/>
          </p:cNvSpPr>
          <p:nvPr/>
        </p:nvSpPr>
        <p:spPr bwMode="auto">
          <a:xfrm>
            <a:off x="428596" y="214296"/>
            <a:ext cx="51423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Propustnost, odrazivost a emisivita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oblačnosti  –  11.14 µm</a:t>
            </a:r>
            <a:endParaRPr lang="cs-CZ" sz="11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478644" y="4500576"/>
            <a:ext cx="5808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Závislost propustnosti (T), odrazivosti (R) a emisivity (E) vrstvy oblačnosti na její optické mohutnosti.</a:t>
            </a:r>
          </a:p>
          <a:p>
            <a:r>
              <a:rPr lang="cs-CZ" sz="1000" dirty="0" smtClean="0"/>
              <a:t>Předpoklad platnosti </a:t>
            </a:r>
            <a:r>
              <a:rPr lang="cs-CZ" sz="1000" dirty="0" err="1" smtClean="0"/>
              <a:t>Kirchhoffova</a:t>
            </a:r>
            <a:r>
              <a:rPr lang="cs-CZ" sz="1000" dirty="0" smtClean="0"/>
              <a:t> zákona (</a:t>
            </a:r>
            <a:r>
              <a:rPr lang="en-US" sz="1000" dirty="0" smtClean="0"/>
              <a:t>T + R + E = 1),  </a:t>
            </a:r>
            <a:r>
              <a:rPr lang="cs-CZ" sz="1000" dirty="0" smtClean="0"/>
              <a:t>sférické částice.</a:t>
            </a: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5" descr="em-ref-trans_3-7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000" y="648000"/>
            <a:ext cx="6899051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428596" y="214296"/>
            <a:ext cx="50397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Propustnost, odrazivost a emisivita oblačnosti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 –  3.75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µm</a:t>
            </a:r>
            <a:endParaRPr lang="cs-CZ" sz="11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478644" y="4500576"/>
            <a:ext cx="5808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Závislost propustnosti (T), odrazivosti (R) a emisivity (E) vrstvy oblačnosti na její optické mohutnosti.</a:t>
            </a:r>
          </a:p>
          <a:p>
            <a:r>
              <a:rPr lang="cs-CZ" sz="1000" dirty="0" smtClean="0"/>
              <a:t>Předpoklad platnosti </a:t>
            </a:r>
            <a:r>
              <a:rPr lang="cs-CZ" sz="1000" dirty="0" err="1" smtClean="0"/>
              <a:t>Kirchhoffova</a:t>
            </a:r>
            <a:r>
              <a:rPr lang="cs-CZ" sz="1000" dirty="0" smtClean="0"/>
              <a:t> zákona (</a:t>
            </a:r>
            <a:r>
              <a:rPr lang="en-US" sz="1000" dirty="0" smtClean="0"/>
              <a:t>T + R + E = 1),  </a:t>
            </a:r>
            <a:r>
              <a:rPr lang="cs-CZ" sz="1000" dirty="0" smtClean="0"/>
              <a:t>sférické částice.</a:t>
            </a: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1268432" y="1201727"/>
            <a:ext cx="457200" cy="1714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413 h 21600"/>
              <a:gd name="T14" fmla="*/ 16870 w 21600"/>
              <a:gd name="T15" fmla="*/ 1518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9956" y="0"/>
                </a:moveTo>
                <a:lnTo>
                  <a:pt x="9956" y="6413"/>
                </a:lnTo>
                <a:lnTo>
                  <a:pt x="3375" y="6413"/>
                </a:lnTo>
                <a:lnTo>
                  <a:pt x="3375" y="15187"/>
                </a:lnTo>
                <a:lnTo>
                  <a:pt x="9956" y="15187"/>
                </a:lnTo>
                <a:lnTo>
                  <a:pt x="9956" y="21600"/>
                </a:lnTo>
                <a:lnTo>
                  <a:pt x="21600" y="10800"/>
                </a:lnTo>
                <a:lnTo>
                  <a:pt x="9956" y="0"/>
                </a:lnTo>
                <a:close/>
              </a:path>
              <a:path w="21600" h="21600">
                <a:moveTo>
                  <a:pt x="1350" y="6413"/>
                </a:moveTo>
                <a:lnTo>
                  <a:pt x="1350" y="15187"/>
                </a:lnTo>
                <a:lnTo>
                  <a:pt x="2700" y="15187"/>
                </a:lnTo>
                <a:lnTo>
                  <a:pt x="2700" y="6413"/>
                </a:lnTo>
                <a:lnTo>
                  <a:pt x="1350" y="6413"/>
                </a:lnTo>
                <a:close/>
              </a:path>
              <a:path w="21600" h="21600">
                <a:moveTo>
                  <a:pt x="0" y="6413"/>
                </a:moveTo>
                <a:lnTo>
                  <a:pt x="0" y="15187"/>
                </a:lnTo>
                <a:lnTo>
                  <a:pt x="675" y="15187"/>
                </a:lnTo>
                <a:lnTo>
                  <a:pt x="675" y="6413"/>
                </a:lnTo>
                <a:lnTo>
                  <a:pt x="0" y="6413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sz="110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897082" y="1142990"/>
            <a:ext cx="53721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en-US" sz="1100" dirty="0">
                <a:solidFill>
                  <a:schemeClr val="bg1"/>
                </a:solidFill>
              </a:rPr>
              <a:t>Pokud je oblačnost netransparentní (propustnost v dané vlnové délce nulová), </a:t>
            </a:r>
            <a:r>
              <a:rPr lang="cs-CZ" altLang="en-US" sz="1100" dirty="0" smtClean="0">
                <a:solidFill>
                  <a:schemeClr val="bg1"/>
                </a:solidFill>
              </a:rPr>
              <a:t/>
            </a:r>
            <a:br>
              <a:rPr lang="cs-CZ" altLang="en-US" sz="1100" dirty="0" smtClean="0">
                <a:solidFill>
                  <a:schemeClr val="bg1"/>
                </a:solidFill>
              </a:rPr>
            </a:br>
            <a:r>
              <a:rPr lang="cs-CZ" altLang="en-US" sz="1100" dirty="0" smtClean="0">
                <a:solidFill>
                  <a:schemeClr val="bg1"/>
                </a:solidFill>
              </a:rPr>
              <a:t>pak </a:t>
            </a:r>
            <a:r>
              <a:rPr lang="cs-CZ" altLang="en-US" sz="1100" dirty="0">
                <a:solidFill>
                  <a:schemeClr val="bg1"/>
                </a:solidFill>
              </a:rPr>
              <a:t>jsou odrazivost a emisivita vzájemně doplňkové veličiny (tj.  R + E = 1).</a:t>
            </a: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1268432" y="1987545"/>
            <a:ext cx="457200" cy="1714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413 h 21600"/>
              <a:gd name="T14" fmla="*/ 16870 w 21600"/>
              <a:gd name="T15" fmla="*/ 1518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9956" y="0"/>
                </a:moveTo>
                <a:lnTo>
                  <a:pt x="9956" y="6413"/>
                </a:lnTo>
                <a:lnTo>
                  <a:pt x="3375" y="6413"/>
                </a:lnTo>
                <a:lnTo>
                  <a:pt x="3375" y="15187"/>
                </a:lnTo>
                <a:lnTo>
                  <a:pt x="9956" y="15187"/>
                </a:lnTo>
                <a:lnTo>
                  <a:pt x="9956" y="21600"/>
                </a:lnTo>
                <a:lnTo>
                  <a:pt x="21600" y="10800"/>
                </a:lnTo>
                <a:lnTo>
                  <a:pt x="9956" y="0"/>
                </a:lnTo>
                <a:close/>
              </a:path>
              <a:path w="21600" h="21600">
                <a:moveTo>
                  <a:pt x="1350" y="6413"/>
                </a:moveTo>
                <a:lnTo>
                  <a:pt x="1350" y="15187"/>
                </a:lnTo>
                <a:lnTo>
                  <a:pt x="2700" y="15187"/>
                </a:lnTo>
                <a:lnTo>
                  <a:pt x="2700" y="6413"/>
                </a:lnTo>
                <a:lnTo>
                  <a:pt x="1350" y="6413"/>
                </a:lnTo>
                <a:close/>
              </a:path>
              <a:path w="21600" h="21600">
                <a:moveTo>
                  <a:pt x="0" y="6413"/>
                </a:moveTo>
                <a:lnTo>
                  <a:pt x="0" y="15187"/>
                </a:lnTo>
                <a:lnTo>
                  <a:pt x="675" y="15187"/>
                </a:lnTo>
                <a:lnTo>
                  <a:pt x="675" y="6413"/>
                </a:lnTo>
                <a:lnTo>
                  <a:pt x="0" y="6413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sz="110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897082" y="1928808"/>
            <a:ext cx="5461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100" dirty="0">
                <a:solidFill>
                  <a:schemeClr val="bg1"/>
                </a:solidFill>
              </a:rPr>
              <a:t>Čím menší je rozměr částic (resp. jejich efektivní průměr), tím je v NIR </a:t>
            </a:r>
            <a:r>
              <a:rPr lang="cs-CZ" sz="1100" dirty="0" smtClean="0">
                <a:solidFill>
                  <a:schemeClr val="bg1"/>
                </a:solidFill>
              </a:rPr>
              <a:t>kanálech </a:t>
            </a:r>
            <a:r>
              <a:rPr lang="cs-CZ" sz="1100" dirty="0">
                <a:solidFill>
                  <a:schemeClr val="bg1"/>
                </a:solidFill>
              </a:rPr>
              <a:t>odrazivost </a:t>
            </a:r>
            <a:r>
              <a:rPr lang="cs-CZ" sz="1100" dirty="0" smtClean="0">
                <a:solidFill>
                  <a:schemeClr val="bg1"/>
                </a:solidFill>
              </a:rPr>
              <a:t>oblačnosti vyšší </a:t>
            </a:r>
            <a:r>
              <a:rPr lang="cs-CZ" sz="1100" dirty="0">
                <a:solidFill>
                  <a:schemeClr val="bg1"/>
                </a:solidFill>
              </a:rPr>
              <a:t>a emisivita nižší !!!  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1268432" y="2840955"/>
            <a:ext cx="457200" cy="1714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413 h 21600"/>
              <a:gd name="T14" fmla="*/ 16870 w 21600"/>
              <a:gd name="T15" fmla="*/ 1518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9956" y="0"/>
                </a:moveTo>
                <a:lnTo>
                  <a:pt x="9956" y="6413"/>
                </a:lnTo>
                <a:lnTo>
                  <a:pt x="3375" y="6413"/>
                </a:lnTo>
                <a:lnTo>
                  <a:pt x="3375" y="15187"/>
                </a:lnTo>
                <a:lnTo>
                  <a:pt x="9956" y="15187"/>
                </a:lnTo>
                <a:lnTo>
                  <a:pt x="9956" y="21600"/>
                </a:lnTo>
                <a:lnTo>
                  <a:pt x="21600" y="10800"/>
                </a:lnTo>
                <a:lnTo>
                  <a:pt x="9956" y="0"/>
                </a:lnTo>
                <a:close/>
              </a:path>
              <a:path w="21600" h="21600">
                <a:moveTo>
                  <a:pt x="1350" y="6413"/>
                </a:moveTo>
                <a:lnTo>
                  <a:pt x="1350" y="15187"/>
                </a:lnTo>
                <a:lnTo>
                  <a:pt x="2700" y="15187"/>
                </a:lnTo>
                <a:lnTo>
                  <a:pt x="2700" y="6413"/>
                </a:lnTo>
                <a:lnTo>
                  <a:pt x="1350" y="6413"/>
                </a:lnTo>
                <a:close/>
              </a:path>
              <a:path w="21600" h="21600">
                <a:moveTo>
                  <a:pt x="0" y="6413"/>
                </a:moveTo>
                <a:lnTo>
                  <a:pt x="0" y="15187"/>
                </a:lnTo>
                <a:lnTo>
                  <a:pt x="675" y="15187"/>
                </a:lnTo>
                <a:lnTo>
                  <a:pt x="675" y="6413"/>
                </a:lnTo>
                <a:lnTo>
                  <a:pt x="0" y="6413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sz="110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897082" y="2783805"/>
            <a:ext cx="517524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altLang="en-US" sz="1100" dirty="0">
                <a:solidFill>
                  <a:schemeClr val="bg1"/>
                </a:solidFill>
              </a:rPr>
              <a:t>Pokud je oblačnost částečně transparentní, pak je její propustnost výrazně nižší v IR než v </a:t>
            </a:r>
            <a:r>
              <a:rPr lang="cs-CZ" altLang="en-US" sz="1100" dirty="0" smtClean="0">
                <a:solidFill>
                  <a:schemeClr val="bg1"/>
                </a:solidFill>
              </a:rPr>
              <a:t>NIR kanálech.</a:t>
            </a:r>
            <a:endParaRPr lang="cs-CZ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Text Box 1029"/>
          <p:cNvSpPr txBox="1">
            <a:spLocks noChangeArrowheads="1"/>
          </p:cNvSpPr>
          <p:nvPr/>
        </p:nvSpPr>
        <p:spPr bwMode="auto">
          <a:xfrm>
            <a:off x="428596" y="214296"/>
            <a:ext cx="40907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Propustnost, odrazivost a emisivita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oblačnosti</a:t>
            </a:r>
            <a:endParaRPr lang="cs-CZ" sz="1100" dirty="0">
              <a:solidFill>
                <a:srgbClr val="FF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8" descr="ms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6012" y="883036"/>
            <a:ext cx="4032000" cy="290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154263" y="3941775"/>
            <a:ext cx="4489439" cy="4159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Odlišný průběh absorpce (a tedy i odrazivosti) kapalné a ledové fáze  »»»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 při stejných rozměrech částic jejich odlišná odrazivost </a:t>
            </a:r>
            <a:endParaRPr lang="en-US" altLang="en-US" sz="105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 Box 1029"/>
          <p:cNvSpPr txBox="1">
            <a:spLocks noChangeArrowheads="1"/>
          </p:cNvSpPr>
          <p:nvPr/>
        </p:nvSpPr>
        <p:spPr bwMode="auto">
          <a:xfrm>
            <a:off x="428596" y="214296"/>
            <a:ext cx="40907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Propustnost, odrazivost a emisivita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oblačnosti</a:t>
            </a:r>
            <a:endParaRPr lang="cs-CZ" sz="1100" dirty="0">
              <a:solidFill>
                <a:srgbClr val="FF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1029"/>
          <p:cNvSpPr txBox="1">
            <a:spLocks noChangeArrowheads="1"/>
          </p:cNvSpPr>
          <p:nvPr/>
        </p:nvSpPr>
        <p:spPr bwMode="auto">
          <a:xfrm>
            <a:off x="428596" y="214296"/>
            <a:ext cx="40907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Propustnost, odrazivost a emisivita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oblačnosti</a:t>
            </a:r>
            <a:endParaRPr lang="cs-CZ" sz="11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57369" y="914400"/>
            <a:ext cx="5700713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050" dirty="0"/>
              <a:t>Vzhledem k typickým malým rozměrům oblačných částic (kapky; řádově jednotky </a:t>
            </a:r>
            <a:r>
              <a:rPr lang="cs-CZ" sz="1050" dirty="0">
                <a:cs typeface="Arial" charset="0"/>
              </a:rPr>
              <a:t>µ</a:t>
            </a:r>
            <a:r>
              <a:rPr lang="cs-CZ" sz="1050" dirty="0"/>
              <a:t>m) má </a:t>
            </a:r>
            <a:r>
              <a:rPr lang="cs-CZ" sz="1050" b="1" dirty="0">
                <a:solidFill>
                  <a:srgbClr val="FF3300"/>
                </a:solidFill>
              </a:rPr>
              <a:t>nízká až střední oblačnost</a:t>
            </a:r>
            <a:r>
              <a:rPr lang="cs-CZ" sz="1050" b="1" dirty="0"/>
              <a:t> </a:t>
            </a:r>
            <a:r>
              <a:rPr lang="cs-CZ" sz="1050" dirty="0"/>
              <a:t> (</a:t>
            </a:r>
            <a:r>
              <a:rPr lang="cs-CZ" sz="1050" dirty="0" err="1"/>
              <a:t>Cu</a:t>
            </a:r>
            <a:r>
              <a:rPr lang="cs-CZ" sz="1050" dirty="0"/>
              <a:t>, St, </a:t>
            </a:r>
            <a:r>
              <a:rPr lang="cs-CZ" sz="1050" dirty="0" err="1"/>
              <a:t>Sc</a:t>
            </a:r>
            <a:r>
              <a:rPr lang="cs-CZ" sz="1050" dirty="0"/>
              <a:t>, As, …) výrazně  menší emisivitu v NIR než v IR</a:t>
            </a:r>
          </a:p>
          <a:p>
            <a:pPr eaLnBrk="1" hangingPunct="1">
              <a:defRPr/>
            </a:pPr>
            <a:endParaRPr lang="cs-CZ" sz="525" dirty="0"/>
          </a:p>
          <a:p>
            <a:pPr marL="504825" lvl="1" indent="-161925" eaLnBrk="1" hangingPunct="1">
              <a:buFontTx/>
              <a:buChar char="•"/>
              <a:defRPr/>
            </a:pPr>
            <a:r>
              <a:rPr lang="cs-CZ" sz="1050" dirty="0"/>
              <a:t>na nočních snímcích v NIR</a:t>
            </a:r>
            <a:r>
              <a:rPr lang="en-US" sz="1050" dirty="0"/>
              <a:t> (3.5 – 4 </a:t>
            </a:r>
            <a:r>
              <a:rPr lang="en-US" sz="1050" dirty="0">
                <a:cs typeface="Arial" charset="0"/>
              </a:rPr>
              <a:t>µm)</a:t>
            </a:r>
            <a:r>
              <a:rPr lang="cs-CZ" sz="1050" dirty="0"/>
              <a:t> chladnější než v IR</a:t>
            </a:r>
          </a:p>
          <a:p>
            <a:pPr marL="504825" lvl="1" indent="-161925" eaLnBrk="1" hangingPunct="1">
              <a:buFontTx/>
              <a:buChar char="•"/>
              <a:defRPr/>
            </a:pPr>
            <a:endParaRPr lang="cs-CZ" sz="525" dirty="0"/>
          </a:p>
          <a:p>
            <a:pPr marL="504825" lvl="1" indent="-161925" eaLnBrk="1" hangingPunct="1">
              <a:buFontTx/>
              <a:buChar char="•"/>
              <a:defRPr/>
            </a:pPr>
            <a:r>
              <a:rPr lang="cs-CZ" sz="1050" dirty="0"/>
              <a:t>na denních snímcích vysoká odrazivost v NIR</a:t>
            </a:r>
            <a:r>
              <a:rPr lang="en-US" sz="1050" dirty="0"/>
              <a:t> (~ 1.6 µm a  3.5 – 4 µm) </a:t>
            </a:r>
            <a:endParaRPr lang="cs-CZ" sz="1050" dirty="0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657369" y="2081425"/>
            <a:ext cx="54864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050" b="1" dirty="0">
                <a:solidFill>
                  <a:srgbClr val="FF3300"/>
                </a:solidFill>
              </a:rPr>
              <a:t>Vysoká oblačnost</a:t>
            </a:r>
            <a:r>
              <a:rPr lang="cs-CZ" sz="1050" dirty="0"/>
              <a:t>  tvořená zpravidla většími částicemi (krystalky; řádově desítky </a:t>
            </a:r>
            <a:r>
              <a:rPr lang="cs-CZ" sz="1050" dirty="0">
                <a:cs typeface="Arial" charset="0"/>
              </a:rPr>
              <a:t>µ</a:t>
            </a:r>
            <a:r>
              <a:rPr lang="cs-CZ" sz="1050" dirty="0"/>
              <a:t>m)  »»»  chování blízké černému tělesu</a:t>
            </a:r>
          </a:p>
          <a:p>
            <a:pPr eaLnBrk="1" hangingPunct="1">
              <a:buFontTx/>
              <a:buChar char="•"/>
              <a:defRPr/>
            </a:pPr>
            <a:endParaRPr lang="cs-CZ" sz="525" dirty="0"/>
          </a:p>
          <a:p>
            <a:pPr marL="504825" lvl="1" indent="-161925" eaLnBrk="1" hangingPunct="1">
              <a:buFontTx/>
              <a:buChar char="•"/>
              <a:defRPr/>
            </a:pPr>
            <a:r>
              <a:rPr lang="cs-CZ" sz="1050" dirty="0"/>
              <a:t>pro opticky hustou oblačnost malé rozdíly teploty mezi NIR a IR</a:t>
            </a:r>
          </a:p>
          <a:p>
            <a:pPr marL="504825" lvl="1" indent="-161925" eaLnBrk="1" hangingPunct="1">
              <a:buFontTx/>
              <a:buChar char="•"/>
              <a:defRPr/>
            </a:pPr>
            <a:endParaRPr lang="cs-CZ" sz="525" dirty="0"/>
          </a:p>
          <a:p>
            <a:pPr marL="504825" lvl="1" indent="-161925" eaLnBrk="1" hangingPunct="1">
              <a:buFontTx/>
              <a:buChar char="•"/>
              <a:defRPr/>
            </a:pPr>
            <a:r>
              <a:rPr lang="cs-CZ" sz="1050" dirty="0"/>
              <a:t>na denních snímcích má (zpravidla) vysoká oblačnost nízkou odrazivost v NIR</a:t>
            </a:r>
          </a:p>
          <a:p>
            <a:pPr eaLnBrk="1" hangingPunct="1">
              <a:defRPr/>
            </a:pPr>
            <a:endParaRPr lang="cs-CZ" sz="1050" dirty="0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657369" y="3357568"/>
            <a:ext cx="5408613" cy="73866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673100" indent="-2159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Propustnost částečně transparentní oblačnosti (především cirů) vyšší v NIR než v IR</a:t>
            </a:r>
          </a:p>
          <a:p>
            <a:pPr marL="539750" lvl="1" indent="-184150" eaLnBrk="1" hangingPunct="1">
              <a:buFontTx/>
              <a:buChar char="•"/>
              <a:defRPr/>
            </a:pPr>
            <a:endParaRPr lang="cs-CZ" altLang="en-US" sz="525" dirty="0" smtClean="0">
              <a:solidFill>
                <a:schemeClr val="bg1"/>
              </a:solidFill>
              <a:latin typeface="+mn-lt"/>
            </a:endParaRPr>
          </a:p>
          <a:p>
            <a:pPr marL="539750" lvl="1" indent="-184150" eaLnBrk="1" hangingPunct="1">
              <a:buFontTx/>
              <a:buChar char="•"/>
              <a:defRPr/>
            </a:pP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jejich snazší detekce v IR než v NIR</a:t>
            </a:r>
          </a:p>
          <a:p>
            <a:pPr marL="539750" lvl="1" indent="-184150" eaLnBrk="1" hangingPunct="1">
              <a:buFontTx/>
              <a:buChar char="•"/>
              <a:defRPr/>
            </a:pPr>
            <a:endParaRPr lang="cs-CZ" altLang="en-US" sz="525" dirty="0" smtClean="0">
              <a:solidFill>
                <a:schemeClr val="bg1"/>
              </a:solidFill>
              <a:latin typeface="+mn-lt"/>
            </a:endParaRPr>
          </a:p>
          <a:p>
            <a:pPr marL="539750" lvl="1" indent="-184150" eaLnBrk="1" hangingPunct="1">
              <a:buFontTx/>
              <a:buChar char="•"/>
              <a:defRPr/>
            </a:pP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na nočních snímcích v NIR teplejší než v IR</a:t>
            </a: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1000100" y="975386"/>
            <a:ext cx="457200" cy="1714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413 h 21600"/>
              <a:gd name="T14" fmla="*/ 16870 w 21600"/>
              <a:gd name="T15" fmla="*/ 1518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9956" y="0"/>
                </a:moveTo>
                <a:lnTo>
                  <a:pt x="9956" y="6413"/>
                </a:lnTo>
                <a:lnTo>
                  <a:pt x="3375" y="6413"/>
                </a:lnTo>
                <a:lnTo>
                  <a:pt x="3375" y="15187"/>
                </a:lnTo>
                <a:lnTo>
                  <a:pt x="9956" y="15187"/>
                </a:lnTo>
                <a:lnTo>
                  <a:pt x="9956" y="21600"/>
                </a:lnTo>
                <a:lnTo>
                  <a:pt x="21600" y="10800"/>
                </a:lnTo>
                <a:lnTo>
                  <a:pt x="9956" y="0"/>
                </a:lnTo>
                <a:close/>
              </a:path>
              <a:path w="21600" h="21600">
                <a:moveTo>
                  <a:pt x="1350" y="6413"/>
                </a:moveTo>
                <a:lnTo>
                  <a:pt x="1350" y="15187"/>
                </a:lnTo>
                <a:lnTo>
                  <a:pt x="2700" y="15187"/>
                </a:lnTo>
                <a:lnTo>
                  <a:pt x="2700" y="6413"/>
                </a:lnTo>
                <a:lnTo>
                  <a:pt x="1350" y="6413"/>
                </a:lnTo>
                <a:close/>
              </a:path>
              <a:path w="21600" h="21600">
                <a:moveTo>
                  <a:pt x="0" y="6413"/>
                </a:moveTo>
                <a:lnTo>
                  <a:pt x="0" y="15187"/>
                </a:lnTo>
                <a:lnTo>
                  <a:pt x="675" y="15187"/>
                </a:lnTo>
                <a:lnTo>
                  <a:pt x="675" y="6413"/>
                </a:lnTo>
                <a:lnTo>
                  <a:pt x="0" y="6413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sz="110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000100" y="2143122"/>
            <a:ext cx="457200" cy="1714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413 h 21600"/>
              <a:gd name="T14" fmla="*/ 16870 w 21600"/>
              <a:gd name="T15" fmla="*/ 1518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9956" y="0"/>
                </a:moveTo>
                <a:lnTo>
                  <a:pt x="9956" y="6413"/>
                </a:lnTo>
                <a:lnTo>
                  <a:pt x="3375" y="6413"/>
                </a:lnTo>
                <a:lnTo>
                  <a:pt x="3375" y="15187"/>
                </a:lnTo>
                <a:lnTo>
                  <a:pt x="9956" y="15187"/>
                </a:lnTo>
                <a:lnTo>
                  <a:pt x="9956" y="21600"/>
                </a:lnTo>
                <a:lnTo>
                  <a:pt x="21600" y="10800"/>
                </a:lnTo>
                <a:lnTo>
                  <a:pt x="9956" y="0"/>
                </a:lnTo>
                <a:close/>
              </a:path>
              <a:path w="21600" h="21600">
                <a:moveTo>
                  <a:pt x="1350" y="6413"/>
                </a:moveTo>
                <a:lnTo>
                  <a:pt x="1350" y="15187"/>
                </a:lnTo>
                <a:lnTo>
                  <a:pt x="2700" y="15187"/>
                </a:lnTo>
                <a:lnTo>
                  <a:pt x="2700" y="6413"/>
                </a:lnTo>
                <a:lnTo>
                  <a:pt x="1350" y="6413"/>
                </a:lnTo>
                <a:close/>
              </a:path>
              <a:path w="21600" h="21600">
                <a:moveTo>
                  <a:pt x="0" y="6413"/>
                </a:moveTo>
                <a:lnTo>
                  <a:pt x="0" y="15187"/>
                </a:lnTo>
                <a:lnTo>
                  <a:pt x="675" y="15187"/>
                </a:lnTo>
                <a:lnTo>
                  <a:pt x="675" y="6413"/>
                </a:lnTo>
                <a:lnTo>
                  <a:pt x="0" y="6413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sz="1100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000100" y="3400432"/>
            <a:ext cx="457200" cy="1714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413 h 21600"/>
              <a:gd name="T14" fmla="*/ 16870 w 21600"/>
              <a:gd name="T15" fmla="*/ 1518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9956" y="0"/>
                </a:moveTo>
                <a:lnTo>
                  <a:pt x="9956" y="6413"/>
                </a:lnTo>
                <a:lnTo>
                  <a:pt x="3375" y="6413"/>
                </a:lnTo>
                <a:lnTo>
                  <a:pt x="3375" y="15187"/>
                </a:lnTo>
                <a:lnTo>
                  <a:pt x="9956" y="15187"/>
                </a:lnTo>
                <a:lnTo>
                  <a:pt x="9956" y="21600"/>
                </a:lnTo>
                <a:lnTo>
                  <a:pt x="21600" y="10800"/>
                </a:lnTo>
                <a:lnTo>
                  <a:pt x="9956" y="0"/>
                </a:lnTo>
                <a:close/>
              </a:path>
              <a:path w="21600" h="21600">
                <a:moveTo>
                  <a:pt x="1350" y="6413"/>
                </a:moveTo>
                <a:lnTo>
                  <a:pt x="1350" y="15187"/>
                </a:lnTo>
                <a:lnTo>
                  <a:pt x="2700" y="15187"/>
                </a:lnTo>
                <a:lnTo>
                  <a:pt x="2700" y="6413"/>
                </a:lnTo>
                <a:lnTo>
                  <a:pt x="1350" y="6413"/>
                </a:lnTo>
                <a:close/>
              </a:path>
              <a:path w="21600" h="21600">
                <a:moveTo>
                  <a:pt x="0" y="6413"/>
                </a:moveTo>
                <a:lnTo>
                  <a:pt x="0" y="15187"/>
                </a:lnTo>
                <a:lnTo>
                  <a:pt x="675" y="15187"/>
                </a:lnTo>
                <a:lnTo>
                  <a:pt x="675" y="6413"/>
                </a:lnTo>
                <a:lnTo>
                  <a:pt x="0" y="6413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sz="1100"/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029"/>
          <p:cNvSpPr txBox="1">
            <a:spLocks noChangeArrowheads="1"/>
          </p:cNvSpPr>
          <p:nvPr/>
        </p:nvSpPr>
        <p:spPr bwMode="auto">
          <a:xfrm>
            <a:off x="452570" y="223049"/>
            <a:ext cx="38336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Základní využití jednotlivých kanálů SEVIRI</a:t>
            </a:r>
            <a:endParaRPr lang="cs-CZ" sz="11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71472" y="714362"/>
            <a:ext cx="7643866" cy="32255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01534" tIns="49877" rIns="101534" bIns="49877"/>
          <a:lstStyle/>
          <a:p>
            <a:pPr marL="361950" indent="-3619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lang="cs-CZ" sz="1000" b="1" dirty="0">
                <a:solidFill>
                  <a:srgbClr val="FF3300"/>
                </a:solidFill>
              </a:rPr>
              <a:t>VIS 0.6/0.8 µm:</a:t>
            </a:r>
            <a:r>
              <a:rPr lang="cs-CZ" sz="1000" b="1" dirty="0"/>
              <a:t>  </a:t>
            </a:r>
            <a:r>
              <a:rPr lang="cs-CZ" sz="1000" dirty="0"/>
              <a:t>Detekce opticky husté oblačnosti nad tmavším terénem (nezasněženým, </a:t>
            </a:r>
            <a:r>
              <a:rPr lang="cs-CZ" sz="1000" dirty="0" smtClean="0"/>
              <a:t>resp</a:t>
            </a:r>
            <a:r>
              <a:rPr lang="cs-CZ" sz="1000" dirty="0"/>
              <a:t>. mimo pouštní oblasti) </a:t>
            </a:r>
            <a:r>
              <a:rPr lang="cs-CZ" sz="1000" dirty="0" smtClean="0"/>
              <a:t/>
            </a:r>
            <a:br>
              <a:rPr lang="cs-CZ" sz="1000" dirty="0" smtClean="0"/>
            </a:br>
            <a:r>
              <a:rPr lang="cs-CZ" sz="1000" dirty="0" smtClean="0"/>
              <a:t>a </a:t>
            </a:r>
            <a:r>
              <a:rPr lang="cs-CZ" sz="1000" dirty="0"/>
              <a:t>volnou (nezamrzlou) vodní hladinou, její </a:t>
            </a:r>
            <a:r>
              <a:rPr lang="cs-CZ" sz="1000" dirty="0" err="1"/>
              <a:t>trekování</a:t>
            </a:r>
            <a:r>
              <a:rPr lang="cs-CZ" sz="1000" dirty="0"/>
              <a:t>, detekce aerosolů, monitorování vegetace a sněhové pokrývky.</a:t>
            </a:r>
            <a:br>
              <a:rPr lang="cs-CZ" sz="1000" dirty="0"/>
            </a:br>
            <a:endParaRPr lang="cs-CZ" sz="400" dirty="0"/>
          </a:p>
          <a:p>
            <a:pPr marL="361950" indent="-3619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lang="cs-CZ" sz="1000" b="1" dirty="0">
                <a:solidFill>
                  <a:srgbClr val="FF3300"/>
                </a:solidFill>
              </a:rPr>
              <a:t>NIR 1.6 µm:</a:t>
            </a:r>
            <a:r>
              <a:rPr lang="cs-CZ" sz="1000" b="1" dirty="0"/>
              <a:t>  </a:t>
            </a:r>
            <a:r>
              <a:rPr lang="cs-CZ" sz="1000" dirty="0"/>
              <a:t>Mikrofyzika oblačnosti (vodní kapky x ledové krystalky), detekce sněhové pokrývky a její odlišení od nízké až střední oblačnosti.</a:t>
            </a:r>
            <a:br>
              <a:rPr lang="cs-CZ" sz="1000" dirty="0"/>
            </a:br>
            <a:endParaRPr lang="cs-CZ" sz="400" dirty="0"/>
          </a:p>
          <a:p>
            <a:pPr marL="361950" indent="-3619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lang="cs-CZ" sz="1000" b="1" dirty="0">
                <a:solidFill>
                  <a:srgbClr val="FF3300"/>
                </a:solidFill>
              </a:rPr>
              <a:t>IR 3.9 µm:</a:t>
            </a:r>
            <a:r>
              <a:rPr lang="cs-CZ" sz="1000" b="1" dirty="0"/>
              <a:t>  </a:t>
            </a:r>
            <a:r>
              <a:rPr lang="cs-CZ" sz="1000" dirty="0"/>
              <a:t>Mikrofyzika oblačnosti, detailnější informace o mikrofyzice ve dne. Detekce nízké oblačnosti a mlh – jak ve dne, tak především v noci. Detekce požárů.</a:t>
            </a:r>
            <a:br>
              <a:rPr lang="cs-CZ" sz="1000" dirty="0"/>
            </a:br>
            <a:endParaRPr lang="cs-CZ" sz="400" dirty="0"/>
          </a:p>
          <a:p>
            <a:pPr marL="361950" indent="-3619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lang="cs-CZ" sz="1000" b="1" dirty="0">
                <a:solidFill>
                  <a:srgbClr val="FF3300"/>
                </a:solidFill>
              </a:rPr>
              <a:t>WV 6.2/7.3 µm:</a:t>
            </a:r>
            <a:r>
              <a:rPr lang="cs-CZ" sz="1000" b="1" dirty="0"/>
              <a:t>  </a:t>
            </a:r>
            <a:r>
              <a:rPr lang="cs-CZ" sz="1000" dirty="0"/>
              <a:t>Detekce rozložení vodní páry ve střední a horní troposféře. </a:t>
            </a:r>
            <a:r>
              <a:rPr lang="cs-CZ" sz="1000" dirty="0" err="1"/>
              <a:t>Trekování</a:t>
            </a:r>
            <a:r>
              <a:rPr lang="cs-CZ" sz="1000" dirty="0"/>
              <a:t> vysoké oblačnosti a vodní páry. Určování výšky oblačnosti. Dynamika jevů kolem tropopauzy (gradienty výšky tropopauzy, intruze suššího stratosférického vzduchu do nižších hladin, detekce jet </a:t>
            </a:r>
            <a:r>
              <a:rPr lang="cs-CZ" sz="1000" dirty="0" err="1"/>
              <a:t>streamu</a:t>
            </a:r>
            <a:r>
              <a:rPr lang="cs-CZ" sz="1000" dirty="0"/>
              <a:t>).</a:t>
            </a:r>
            <a:br>
              <a:rPr lang="cs-CZ" sz="1000" dirty="0"/>
            </a:br>
            <a:endParaRPr lang="cs-CZ" sz="400" dirty="0"/>
          </a:p>
          <a:p>
            <a:pPr marL="361950" indent="-3619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lang="cs-CZ" sz="1000" b="1" dirty="0">
                <a:solidFill>
                  <a:srgbClr val="FF3300"/>
                </a:solidFill>
              </a:rPr>
              <a:t>IR 8.7 µm:</a:t>
            </a:r>
            <a:r>
              <a:rPr lang="cs-CZ" sz="1000" b="1" dirty="0"/>
              <a:t>  </a:t>
            </a:r>
            <a:r>
              <a:rPr lang="cs-CZ" sz="1000" dirty="0"/>
              <a:t>Kvantitativní informace o řídké </a:t>
            </a:r>
            <a:r>
              <a:rPr lang="cs-CZ" sz="1000" dirty="0" err="1"/>
              <a:t>cirovité</a:t>
            </a:r>
            <a:r>
              <a:rPr lang="cs-CZ" sz="1000" dirty="0"/>
              <a:t> oblačnosti;  mikrofyzika (fáze) oblačnosti – v kombinaci s dalšími IR kanály (metodou BTD). </a:t>
            </a:r>
            <a:br>
              <a:rPr lang="cs-CZ" sz="1000" dirty="0"/>
            </a:br>
            <a:endParaRPr lang="cs-CZ" sz="400" dirty="0"/>
          </a:p>
          <a:p>
            <a:pPr marL="361950" indent="-3619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lang="cs-CZ" sz="1000" b="1" dirty="0">
                <a:solidFill>
                  <a:srgbClr val="FF3300"/>
                </a:solidFill>
              </a:rPr>
              <a:t>IR 9.7 µm:</a:t>
            </a:r>
            <a:r>
              <a:rPr lang="cs-CZ" sz="1000" b="1" dirty="0"/>
              <a:t>  </a:t>
            </a:r>
            <a:r>
              <a:rPr lang="cs-CZ" sz="1000" dirty="0"/>
              <a:t>Sledování celkového množství ozónu »»»   gradienty výšky tropopauzy, detekce jet </a:t>
            </a:r>
            <a:r>
              <a:rPr lang="cs-CZ" sz="1000" dirty="0" err="1"/>
              <a:t>streamu</a:t>
            </a:r>
            <a:r>
              <a:rPr lang="cs-CZ" sz="1000" dirty="0"/>
              <a:t> a vzduchových hmot.</a:t>
            </a:r>
            <a:br>
              <a:rPr lang="cs-CZ" sz="1000" dirty="0"/>
            </a:br>
            <a:endParaRPr lang="cs-CZ" sz="1000" dirty="0"/>
          </a:p>
          <a:p>
            <a:pPr marL="361950" indent="-3619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lang="cs-CZ" sz="1000" b="1" dirty="0">
                <a:solidFill>
                  <a:srgbClr val="FF3300"/>
                </a:solidFill>
              </a:rPr>
              <a:t>IR 10.8/12.0 µm:</a:t>
            </a:r>
            <a:r>
              <a:rPr lang="cs-CZ" sz="1000" b="1" dirty="0"/>
              <a:t>  </a:t>
            </a:r>
            <a:r>
              <a:rPr lang="cs-CZ" sz="1000" dirty="0"/>
              <a:t>Detekce oblačnosti 24h denně; teplota horní hranice oblačnosti, zemského povrchu a hladin moří </a:t>
            </a:r>
            <a:r>
              <a:rPr lang="cs-CZ" sz="1000" dirty="0" smtClean="0"/>
              <a:t>a oceánů</a:t>
            </a:r>
            <a:r>
              <a:rPr lang="cs-CZ" sz="1000" dirty="0"/>
              <a:t>, detekce řídkých cirů (metodou BTD). Primární kanály pro různé RGB produkty.</a:t>
            </a:r>
            <a:br>
              <a:rPr lang="cs-CZ" sz="1000" dirty="0"/>
            </a:br>
            <a:endParaRPr lang="cs-CZ" sz="400" dirty="0"/>
          </a:p>
          <a:p>
            <a:pPr marL="361950" indent="-3619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lang="cs-CZ" sz="1000" b="1" dirty="0">
                <a:solidFill>
                  <a:srgbClr val="FF3300"/>
                </a:solidFill>
              </a:rPr>
              <a:t>IR 13.4 µm:</a:t>
            </a:r>
            <a:r>
              <a:rPr lang="cs-CZ" sz="1000" b="1" dirty="0"/>
              <a:t>  </a:t>
            </a:r>
            <a:r>
              <a:rPr lang="cs-CZ" sz="1000" dirty="0"/>
              <a:t>Upřesnění výšky oblačnosti, zejména řídkých cirů (metodou BTD).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755576" y="4011910"/>
            <a:ext cx="7200800" cy="643423"/>
          </a:xfrm>
          <a:prstGeom prst="rect">
            <a:avLst/>
          </a:prstGeom>
          <a:noFill/>
          <a:ln w="0">
            <a:solidFill>
              <a:srgbClr val="FFC000"/>
            </a:solidFill>
            <a:miter lim="800000"/>
            <a:headEnd/>
            <a:tailEnd/>
          </a:ln>
        </p:spPr>
        <p:txBody>
          <a:bodyPr wrap="square" tIns="72000" bIns="108000">
            <a:spAutoFit/>
          </a:bodyPr>
          <a:lstStyle/>
          <a:p>
            <a:pPr algn="just" eaLnBrk="1" hangingPunct="1"/>
            <a:r>
              <a:rPr lang="cs-CZ" altLang="en-US" sz="1000" dirty="0"/>
              <a:t>Rozdíly mezi jednotlivými kanály často velmi malé, subjektivně (okem) těžko postřehnutelné </a:t>
            </a:r>
            <a:r>
              <a:rPr lang="en-US" altLang="en-US" sz="1000" dirty="0"/>
              <a:t>»»»</a:t>
            </a:r>
            <a:r>
              <a:rPr lang="cs-CZ" altLang="en-US" sz="1000" dirty="0"/>
              <a:t> </a:t>
            </a:r>
            <a:r>
              <a:rPr lang="en-US" altLang="en-US" sz="1000" dirty="0"/>
              <a:t> </a:t>
            </a:r>
            <a:r>
              <a:rPr lang="cs-CZ" altLang="en-US" sz="1000" dirty="0"/>
              <a:t>nutnost použít matematické operace mezi jednotlivými kanály (metoda BTD), nebo metodu RGB kompozitních snímků ("</a:t>
            </a:r>
            <a:r>
              <a:rPr lang="cs-CZ" altLang="en-US" sz="1000" dirty="0" err="1"/>
              <a:t>kompozitů</a:t>
            </a:r>
            <a:r>
              <a:rPr lang="cs-CZ" altLang="en-US" sz="1000" dirty="0"/>
              <a:t>") jednotlivých </a:t>
            </a:r>
            <a:r>
              <a:rPr lang="cs-CZ" altLang="en-US" sz="1000"/>
              <a:t>kanálů </a:t>
            </a:r>
            <a:r>
              <a:rPr lang="cs-CZ" altLang="en-US" sz="1000" smtClean="0"/>
              <a:t/>
            </a:r>
            <a:br>
              <a:rPr lang="cs-CZ" altLang="en-US" sz="1000" smtClean="0"/>
            </a:br>
            <a:r>
              <a:rPr lang="cs-CZ" altLang="en-US" sz="1000" smtClean="0"/>
              <a:t>či </a:t>
            </a:r>
            <a:r>
              <a:rPr lang="cs-CZ" altLang="en-US" sz="1000" dirty="0"/>
              <a:t>jejich rozdílů, aby se určité charakteristiky staly zjevnými </a:t>
            </a:r>
            <a:r>
              <a:rPr lang="cs-CZ" altLang="en-US" sz="1000"/>
              <a:t>… </a:t>
            </a:r>
            <a:endParaRPr lang="cs-CZ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119</a:t>
            </a:fld>
            <a:endParaRPr lang="en-US"/>
          </a:p>
        </p:txBody>
      </p:sp>
      <p:sp>
        <p:nvSpPr>
          <p:cNvPr id="5" name="TextovéPole 1"/>
          <p:cNvSpPr txBox="1"/>
          <p:nvPr/>
        </p:nvSpPr>
        <p:spPr>
          <a:xfrm>
            <a:off x="3500430" y="2456334"/>
            <a:ext cx="13244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00" dirty="0" smtClean="0">
                <a:latin typeface="Verdana" pitchFamily="34" charset="0"/>
              </a:rPr>
              <a:t>KONEC PÁTÉ ČÁSTI</a:t>
            </a:r>
          </a:p>
        </p:txBody>
      </p:sp>
    </p:spTree>
    <p:extLst>
      <p:ext uri="{BB962C8B-B14F-4D97-AF65-F5344CB8AC3E}">
        <p14:creationId xmlns:p14="http://schemas.microsoft.com/office/powerpoint/2010/main" val="1915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30"/>
          <p:cNvSpPr txBox="1">
            <a:spLocks noChangeArrowheads="1"/>
          </p:cNvSpPr>
          <p:nvPr/>
        </p:nvSpPr>
        <p:spPr bwMode="auto">
          <a:xfrm>
            <a:off x="1214414" y="835213"/>
            <a:ext cx="163859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400" dirty="0"/>
              <a:t>Planckova </a:t>
            </a:r>
            <a:r>
              <a:rPr lang="cs-CZ" altLang="en-US" sz="1400" dirty="0" smtClean="0"/>
              <a:t>funkce</a:t>
            </a:r>
            <a:endParaRPr lang="cs-CZ" altLang="en-US" sz="1400" dirty="0"/>
          </a:p>
        </p:txBody>
      </p:sp>
      <p:graphicFrame>
        <p:nvGraphicFramePr>
          <p:cNvPr id="5" name="Object 2048"/>
          <p:cNvGraphicFramePr>
            <a:graphicFrameLocks noChangeAspect="1"/>
          </p:cNvGraphicFramePr>
          <p:nvPr/>
        </p:nvGraphicFramePr>
        <p:xfrm>
          <a:off x="2460800" y="1485903"/>
          <a:ext cx="1834513" cy="807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4" imgW="1473200" imgH="647700" progId="">
                  <p:embed/>
                </p:oleObj>
              </mc:Choice>
              <mc:Fallback>
                <p:oleObj name="Equation" r:id="rId4" imgW="1473200" imgH="647700" progId="">
                  <p:embed/>
                  <p:pic>
                    <p:nvPicPr>
                      <p:cNvPr id="0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800" y="1485903"/>
                        <a:ext cx="1834513" cy="8072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049"/>
          <p:cNvGraphicFramePr>
            <a:graphicFrameLocks noChangeAspect="1"/>
          </p:cNvGraphicFramePr>
          <p:nvPr/>
        </p:nvGraphicFramePr>
        <p:xfrm>
          <a:off x="4899199" y="1485904"/>
          <a:ext cx="1744503" cy="808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6" imgW="1397000" imgH="647700" progId="">
                  <p:embed/>
                </p:oleObj>
              </mc:Choice>
              <mc:Fallback>
                <p:oleObj name="Equation" r:id="rId6" imgW="1397000" imgH="647700" progId="">
                  <p:embed/>
                  <p:pic>
                    <p:nvPicPr>
                      <p:cNvPr id="0" name="Object 2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199" y="1485904"/>
                        <a:ext cx="1744503" cy="8086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050"/>
          <p:cNvGraphicFramePr>
            <a:graphicFrameLocks noChangeAspect="1"/>
          </p:cNvGraphicFramePr>
          <p:nvPr/>
        </p:nvGraphicFramePr>
        <p:xfrm>
          <a:off x="1500166" y="2643188"/>
          <a:ext cx="514350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8" imgW="444114" imgH="253780" progId="">
                  <p:embed/>
                </p:oleObj>
              </mc:Choice>
              <mc:Fallback>
                <p:oleObj name="Equation" r:id="rId8" imgW="444114" imgH="253780" progId="">
                  <p:embed/>
                  <p:pic>
                    <p:nvPicPr>
                      <p:cNvPr id="0" name="Object 2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66" y="2643188"/>
                        <a:ext cx="514350" cy="2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038"/>
          <p:cNvSpPr txBox="1">
            <a:spLocks noChangeArrowheads="1"/>
          </p:cNvSpPr>
          <p:nvPr/>
        </p:nvSpPr>
        <p:spPr bwMode="auto">
          <a:xfrm>
            <a:off x="2389210" y="2651123"/>
            <a:ext cx="5326062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spektrální hustota elmg. záření vyzářeného za jednotku času jednotkovou plochou povrchu černého tělesa o teplotě </a:t>
            </a:r>
            <a:r>
              <a:rPr lang="cs-CZ" altLang="en-US" sz="1050" i="1" u="sng" dirty="0" smtClean="0">
                <a:solidFill>
                  <a:schemeClr val="bg1"/>
                </a:solidFill>
                <a:latin typeface="+mn-lt"/>
              </a:rPr>
              <a:t>T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 (vyjádřené v 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K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) do jednotkového prostorového úhlu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ve vlnové délce </a:t>
            </a:r>
            <a:r>
              <a:rPr lang="cs-CZ" altLang="en-US" sz="1050" i="1" u="sng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λ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[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µm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]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, pak výsledný rozměr Planckovy funkce je 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[ W.m</a:t>
            </a:r>
            <a:r>
              <a:rPr lang="en-US" altLang="en-US" sz="1050" baseline="30000" dirty="0" smtClean="0">
                <a:solidFill>
                  <a:schemeClr val="bg1"/>
                </a:solidFill>
                <a:latin typeface="+mn-lt"/>
              </a:rPr>
              <a:t>-2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.sr</a:t>
            </a:r>
            <a:r>
              <a:rPr lang="en-US" altLang="en-US" sz="1050" baseline="30000" dirty="0" smtClean="0">
                <a:solidFill>
                  <a:schemeClr val="bg1"/>
                </a:solidFill>
                <a:latin typeface="+mn-lt"/>
              </a:rPr>
              <a:t>-1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.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µm</a:t>
            </a:r>
            <a:r>
              <a:rPr lang="en-US" altLang="en-US" sz="1050" baseline="30000" dirty="0" smtClean="0">
                <a:solidFill>
                  <a:schemeClr val="bg1"/>
                </a:solidFill>
                <a:latin typeface="+mn-lt"/>
              </a:rPr>
              <a:t>-1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]</a:t>
            </a:r>
            <a:endParaRPr lang="cs-CZ" altLang="en-US" sz="105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ext Box 1045"/>
          <p:cNvSpPr txBox="1">
            <a:spLocks noChangeArrowheads="1"/>
          </p:cNvSpPr>
          <p:nvPr/>
        </p:nvSpPr>
        <p:spPr bwMode="auto">
          <a:xfrm>
            <a:off x="3203128" y="3436941"/>
            <a:ext cx="3297698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050" i="1" dirty="0" smtClean="0">
                <a:solidFill>
                  <a:schemeClr val="bg1"/>
                </a:solidFill>
                <a:latin typeface="+mn-lt"/>
              </a:rPr>
              <a:t>c  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= 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rychlost světla ve vakuu 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(2.998x10</a:t>
            </a:r>
            <a:r>
              <a:rPr lang="en-US" altLang="en-US" sz="1050" baseline="30000" dirty="0" smtClean="0">
                <a:solidFill>
                  <a:schemeClr val="bg1"/>
                </a:solidFill>
                <a:latin typeface="+mn-lt"/>
              </a:rPr>
              <a:t>8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m.s</a:t>
            </a:r>
            <a:r>
              <a:rPr lang="en-US" altLang="en-US" sz="1050" baseline="30000" dirty="0" smtClean="0">
                <a:solidFill>
                  <a:schemeClr val="bg1"/>
                </a:solidFill>
                <a:latin typeface="+mn-lt"/>
              </a:rPr>
              <a:t>-1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)</a:t>
            </a:r>
          </a:p>
          <a:p>
            <a:pPr eaLnBrk="1" hangingPunct="1">
              <a:defRPr/>
            </a:pPr>
            <a:r>
              <a:rPr lang="cs-CZ" altLang="en-US" sz="1050" i="1" dirty="0" smtClean="0">
                <a:solidFill>
                  <a:schemeClr val="bg1"/>
                </a:solidFill>
                <a:latin typeface="+mn-lt"/>
              </a:rPr>
              <a:t>h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= Planckova konstanta 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(6.626x10</a:t>
            </a:r>
            <a:r>
              <a:rPr lang="en-US" altLang="en-US" sz="1050" baseline="30000" dirty="0" smtClean="0">
                <a:solidFill>
                  <a:schemeClr val="bg1"/>
                </a:solidFill>
                <a:latin typeface="+mn-lt"/>
              </a:rPr>
              <a:t>-34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J.s)</a:t>
            </a:r>
          </a:p>
          <a:p>
            <a:pPr eaLnBrk="1" hangingPunct="1">
              <a:defRPr/>
            </a:pPr>
            <a:r>
              <a:rPr lang="en-US" altLang="en-US" sz="1050" i="1" dirty="0" smtClean="0">
                <a:solidFill>
                  <a:schemeClr val="bg1"/>
                </a:solidFill>
                <a:latin typeface="+mn-lt"/>
              </a:rPr>
              <a:t>k</a:t>
            </a:r>
            <a:r>
              <a:rPr lang="cs-CZ" altLang="en-US" sz="1050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1050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= </a:t>
            </a:r>
            <a:r>
              <a:rPr lang="cs-CZ" altLang="en-US" sz="1050" dirty="0" err="1" smtClean="0">
                <a:solidFill>
                  <a:schemeClr val="bg1"/>
                </a:solidFill>
                <a:latin typeface="+mn-lt"/>
              </a:rPr>
              <a:t>Boltzmannova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 konstanta (1.38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1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x10</a:t>
            </a:r>
            <a:r>
              <a:rPr lang="en-US" altLang="en-US" sz="1050" baseline="30000" dirty="0" smtClean="0">
                <a:solidFill>
                  <a:schemeClr val="bg1"/>
                </a:solidFill>
                <a:latin typeface="+mn-lt"/>
              </a:rPr>
              <a:t>-23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J.K</a:t>
            </a:r>
            <a:r>
              <a:rPr lang="en-US" altLang="en-US" sz="1050" baseline="30000" dirty="0" smtClean="0">
                <a:solidFill>
                  <a:schemeClr val="bg1"/>
                </a:solidFill>
                <a:latin typeface="+mn-lt"/>
              </a:rPr>
              <a:t>-1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)</a:t>
            </a:r>
          </a:p>
          <a:p>
            <a:pPr eaLnBrk="1" hangingPunct="1">
              <a:defRPr/>
            </a:pPr>
            <a:r>
              <a:rPr lang="en-US" altLang="en-US" sz="1050" i="1" dirty="0" smtClean="0">
                <a:solidFill>
                  <a:schemeClr val="bg1"/>
                </a:solidFill>
                <a:latin typeface="+mn-lt"/>
              </a:rPr>
              <a:t>c</a:t>
            </a:r>
            <a:r>
              <a:rPr lang="en-US" altLang="en-US" sz="1050" i="1" baseline="-25000" dirty="0" smtClean="0">
                <a:solidFill>
                  <a:schemeClr val="bg1"/>
                </a:solidFill>
                <a:latin typeface="+mn-lt"/>
              </a:rPr>
              <a:t>1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= 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první radiační konstanta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(1.191x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10</a:t>
            </a:r>
            <a:r>
              <a:rPr lang="en-US" altLang="en-US" sz="1050" baseline="30000" dirty="0" smtClean="0">
                <a:solidFill>
                  <a:schemeClr val="bg1"/>
                </a:solidFill>
                <a:latin typeface="+mn-lt"/>
              </a:rPr>
              <a:t>-16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W.m</a:t>
            </a:r>
            <a:r>
              <a:rPr lang="en-US" altLang="en-US" sz="1050" baseline="30000" dirty="0" smtClean="0">
                <a:solidFill>
                  <a:schemeClr val="bg1"/>
                </a:solidFill>
                <a:latin typeface="+mn-lt"/>
              </a:rPr>
              <a:t>2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.sr</a:t>
            </a:r>
            <a:r>
              <a:rPr lang="en-US" altLang="en-US" sz="1050" baseline="30000" dirty="0" smtClean="0">
                <a:solidFill>
                  <a:schemeClr val="bg1"/>
                </a:solidFill>
                <a:latin typeface="+mn-lt"/>
              </a:rPr>
              <a:t>-1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)</a:t>
            </a:r>
          </a:p>
          <a:p>
            <a:pPr eaLnBrk="1" hangingPunct="1">
              <a:defRPr/>
            </a:pPr>
            <a:r>
              <a:rPr lang="en-US" altLang="en-US" sz="1050" i="1" dirty="0" smtClean="0">
                <a:solidFill>
                  <a:schemeClr val="bg1"/>
                </a:solidFill>
                <a:latin typeface="+mn-lt"/>
              </a:rPr>
              <a:t>c</a:t>
            </a:r>
            <a:r>
              <a:rPr lang="en-US" altLang="en-US" sz="1050" i="1" baseline="-25000" dirty="0" smtClean="0">
                <a:solidFill>
                  <a:schemeClr val="bg1"/>
                </a:solidFill>
                <a:latin typeface="+mn-lt"/>
              </a:rPr>
              <a:t>2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=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 druhá radiační konstanta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(1.439x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10</a:t>
            </a:r>
            <a:r>
              <a:rPr lang="en-US" altLang="en-US" sz="1050" baseline="30000" dirty="0" smtClean="0">
                <a:solidFill>
                  <a:schemeClr val="bg1"/>
                </a:solidFill>
                <a:latin typeface="+mn-lt"/>
              </a:rPr>
              <a:t>-2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1050" dirty="0" err="1" smtClean="0">
                <a:solidFill>
                  <a:schemeClr val="bg1"/>
                </a:solidFill>
                <a:latin typeface="+mn-lt"/>
              </a:rPr>
              <a:t>m.K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)  </a:t>
            </a:r>
            <a:endParaRPr lang="cs-CZ" altLang="en-US" sz="105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 Box 1029"/>
          <p:cNvSpPr txBox="1">
            <a:spLocks noChangeArrowheads="1"/>
          </p:cNvSpPr>
          <p:nvPr/>
        </p:nvSpPr>
        <p:spPr bwMode="auto">
          <a:xfrm>
            <a:off x="241644" y="142858"/>
            <a:ext cx="26158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Základní vztahy fyziky záření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071670" y="2651123"/>
            <a:ext cx="399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 –  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241644" y="142858"/>
            <a:ext cx="26158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Základní vztahy fyziky záření</a:t>
            </a: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/>
        </p:nvGraphicFramePr>
        <p:xfrm>
          <a:off x="2357450" y="1500180"/>
          <a:ext cx="1484313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4" imgW="990170" imgH="482391" progId="">
                  <p:embed/>
                </p:oleObj>
              </mc:Choice>
              <mc:Fallback>
                <p:oleObj name="Equation" r:id="rId4" imgW="990170" imgH="482391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50" y="1500180"/>
                        <a:ext cx="1484313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5313375" y="1614480"/>
          <a:ext cx="1044575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6" imgW="558558" imgH="203112" progId="">
                  <p:embed/>
                </p:oleObj>
              </mc:Choice>
              <mc:Fallback>
                <p:oleObj name="Equation" r:id="rId6" imgW="558558" imgH="203112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3375" y="1614480"/>
                        <a:ext cx="1044575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790847" y="3429006"/>
            <a:ext cx="399573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σ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 = 5.671x10</a:t>
            </a:r>
            <a:r>
              <a:rPr lang="cs-CZ" altLang="en-US" sz="1100" baseline="30000" dirty="0" smtClean="0">
                <a:solidFill>
                  <a:schemeClr val="bg1"/>
                </a:solidFill>
                <a:latin typeface="+mn-lt"/>
              </a:rPr>
              <a:t>-8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1100" dirty="0" err="1" smtClean="0">
                <a:solidFill>
                  <a:schemeClr val="bg1"/>
                </a:solidFill>
                <a:latin typeface="+mn-lt"/>
              </a:rPr>
              <a:t>W.m</a:t>
            </a:r>
            <a:r>
              <a:rPr lang="cs-CZ" altLang="en-US" sz="1100" baseline="30000" dirty="0" smtClean="0">
                <a:solidFill>
                  <a:schemeClr val="bg1"/>
                </a:solidFill>
                <a:latin typeface="+mn-lt"/>
              </a:rPr>
              <a:t>-2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.K</a:t>
            </a:r>
            <a:r>
              <a:rPr lang="cs-CZ" altLang="en-US" sz="1100" baseline="30000" dirty="0" smtClean="0">
                <a:solidFill>
                  <a:schemeClr val="bg1"/>
                </a:solidFill>
                <a:latin typeface="+mn-lt"/>
              </a:rPr>
              <a:t>-4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  (Stefan-</a:t>
            </a:r>
            <a:r>
              <a:rPr lang="cs-CZ" altLang="en-US" sz="1100" dirty="0" err="1" smtClean="0">
                <a:solidFill>
                  <a:schemeClr val="bg1"/>
                </a:solidFill>
                <a:latin typeface="+mn-lt"/>
              </a:rPr>
              <a:t>Boltzmannova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 konstanta)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4241813" y="1843080"/>
            <a:ext cx="628650" cy="0"/>
          </a:xfrm>
          <a:prstGeom prst="line">
            <a:avLst/>
          </a:prstGeom>
          <a:noFill/>
          <a:ln w="63500">
            <a:solidFill>
              <a:srgbClr val="3366FF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357422" y="2643188"/>
            <a:ext cx="508317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celkové množství elmg. záření vyzářeného za jednotku času jednotkovou plochou povrchu černého tělesa o teplotě </a:t>
            </a:r>
            <a:r>
              <a:rPr lang="cs-CZ" altLang="en-US" sz="1100" i="1" u="sng" dirty="0" smtClean="0">
                <a:solidFill>
                  <a:schemeClr val="bg1"/>
                </a:solidFill>
                <a:latin typeface="+mn-lt"/>
              </a:rPr>
              <a:t>T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 (vyjádřené v 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K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) do jednotkového prostorového úhlu, 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[ W.m</a:t>
            </a:r>
            <a:r>
              <a:rPr lang="en-US" altLang="en-US" sz="1100" baseline="30000" dirty="0" smtClean="0">
                <a:solidFill>
                  <a:schemeClr val="bg1"/>
                </a:solidFill>
                <a:latin typeface="+mn-lt"/>
              </a:rPr>
              <a:t>-2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.sr</a:t>
            </a:r>
            <a:r>
              <a:rPr lang="en-US" altLang="en-US" sz="1100" baseline="30000" dirty="0" smtClean="0">
                <a:solidFill>
                  <a:schemeClr val="bg1"/>
                </a:solidFill>
                <a:latin typeface="+mn-lt"/>
              </a:rPr>
              <a:t>-1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]</a:t>
            </a:r>
            <a:endParaRPr lang="cs-CZ" altLang="en-US" sz="11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214414" y="835213"/>
            <a:ext cx="24737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 smtClean="0">
                <a:solidFill>
                  <a:schemeClr val="bg1"/>
                </a:solidFill>
              </a:rPr>
              <a:t>Stefan - Boltzmannův zákon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241644" y="142858"/>
            <a:ext cx="26158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Základní vztahy fyziky záření</a:t>
            </a:r>
          </a:p>
        </p:txBody>
      </p:sp>
      <p:graphicFrame>
        <p:nvGraphicFramePr>
          <p:cNvPr id="5" name="Object 1024"/>
          <p:cNvGraphicFramePr>
            <a:graphicFrameLocks noChangeAspect="1"/>
          </p:cNvGraphicFramePr>
          <p:nvPr/>
        </p:nvGraphicFramePr>
        <p:xfrm>
          <a:off x="5621355" y="642924"/>
          <a:ext cx="145097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4" imgW="863225" imgH="393529" progId="">
                  <p:embed/>
                </p:oleObj>
              </mc:Choice>
              <mc:Fallback>
                <p:oleObj name="Equation" r:id="rId4" imgW="863225" imgH="393529" progId="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1355" y="642924"/>
                        <a:ext cx="1450975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605997" y="1904985"/>
            <a:ext cx="18293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 b="1" dirty="0" smtClean="0">
                <a:solidFill>
                  <a:srgbClr val="FF6600"/>
                </a:solidFill>
                <a:latin typeface="+mn-lt"/>
              </a:rPr>
              <a:t>maximum </a:t>
            </a:r>
            <a:r>
              <a:rPr lang="cs-CZ" altLang="en-US" sz="1000" b="1" dirty="0" smtClean="0">
                <a:solidFill>
                  <a:srgbClr val="FF6600"/>
                </a:solidFill>
                <a:latin typeface="+mn-lt"/>
              </a:rPr>
              <a:t>záření při 6000 K</a:t>
            </a:r>
          </a:p>
          <a:p>
            <a:pPr eaLnBrk="1" hangingPunct="1">
              <a:defRPr/>
            </a:pPr>
            <a:r>
              <a:rPr lang="cs-CZ" altLang="en-US" sz="1000" b="1" dirty="0" smtClean="0">
                <a:solidFill>
                  <a:srgbClr val="FF6600"/>
                </a:solidFill>
                <a:latin typeface="+mn-lt"/>
              </a:rPr>
              <a:t>(teplota sluneční fotosféry)</a:t>
            </a:r>
          </a:p>
          <a:p>
            <a:pPr eaLnBrk="1" hangingPunct="1">
              <a:defRPr/>
            </a:pPr>
            <a:endParaRPr lang="cs-CZ" altLang="en-US" sz="600" b="1" dirty="0" smtClean="0">
              <a:solidFill>
                <a:srgbClr val="FF6600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1000" b="1" dirty="0" err="1" smtClean="0">
                <a:solidFill>
                  <a:srgbClr val="FF6600"/>
                </a:solidFill>
                <a:latin typeface="+mn-lt"/>
                <a:cs typeface="Arial" panose="020B0604020202020204" pitchFamily="34" charset="0"/>
              </a:rPr>
              <a:t>λ</a:t>
            </a:r>
            <a:r>
              <a:rPr lang="cs-CZ" altLang="en-US" sz="1000" b="1" baseline="-25000" dirty="0" err="1" smtClean="0">
                <a:solidFill>
                  <a:srgbClr val="FF6600"/>
                </a:solidFill>
                <a:latin typeface="+mn-lt"/>
              </a:rPr>
              <a:t>max</a:t>
            </a:r>
            <a:r>
              <a:rPr lang="cs-CZ" altLang="en-US" sz="1000" b="1" baseline="-2500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lang="cs-CZ" altLang="en-US" sz="1000" b="1" dirty="0" smtClean="0">
                <a:solidFill>
                  <a:srgbClr val="FF6600"/>
                </a:solidFill>
                <a:latin typeface="+mn-lt"/>
                <a:sym typeface="Symbol" panose="05050102010706020507" pitchFamily="18" charset="2"/>
              </a:rPr>
              <a:t></a:t>
            </a:r>
            <a:r>
              <a:rPr lang="cs-CZ" altLang="en-US" sz="1000" b="1" dirty="0" smtClean="0">
                <a:solidFill>
                  <a:srgbClr val="FF6600"/>
                </a:solidFill>
                <a:latin typeface="+mn-lt"/>
              </a:rPr>
              <a:t> 0.480 </a:t>
            </a:r>
            <a:r>
              <a:rPr lang="cs-CZ" altLang="en-US" sz="1000" b="1" dirty="0" smtClean="0">
                <a:solidFill>
                  <a:srgbClr val="FF6600"/>
                </a:solidFill>
                <a:latin typeface="+mn-lt"/>
                <a:cs typeface="Arial" panose="020B0604020202020204" pitchFamily="34" charset="0"/>
              </a:rPr>
              <a:t>µ</a:t>
            </a:r>
            <a:r>
              <a:rPr lang="cs-CZ" altLang="en-US" sz="1000" b="1" dirty="0" smtClean="0">
                <a:solidFill>
                  <a:srgbClr val="FF6600"/>
                </a:solidFill>
                <a:latin typeface="+mn-lt"/>
              </a:rPr>
              <a:t>m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617109" y="3438510"/>
            <a:ext cx="18838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 b="1" smtClean="0">
                <a:solidFill>
                  <a:srgbClr val="FF6600"/>
                </a:solidFill>
                <a:latin typeface="+mn-lt"/>
              </a:rPr>
              <a:t>maximum </a:t>
            </a:r>
            <a:r>
              <a:rPr lang="cs-CZ" altLang="en-US" sz="1000" b="1" smtClean="0">
                <a:solidFill>
                  <a:srgbClr val="FF6600"/>
                </a:solidFill>
                <a:latin typeface="+mn-lt"/>
              </a:rPr>
              <a:t>záření při 300 K</a:t>
            </a:r>
          </a:p>
          <a:p>
            <a:pPr eaLnBrk="1" hangingPunct="1">
              <a:defRPr/>
            </a:pPr>
            <a:r>
              <a:rPr lang="cs-CZ" altLang="en-US" sz="1000" b="1" smtClean="0">
                <a:solidFill>
                  <a:srgbClr val="FF6600"/>
                </a:solidFill>
                <a:latin typeface="+mn-lt"/>
              </a:rPr>
              <a:t>(teplota zemského povrchu)</a:t>
            </a:r>
          </a:p>
          <a:p>
            <a:pPr eaLnBrk="1" hangingPunct="1">
              <a:defRPr/>
            </a:pPr>
            <a:endParaRPr lang="cs-CZ" altLang="en-US" sz="600" b="1" smtClean="0">
              <a:solidFill>
                <a:srgbClr val="FF6600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1000" b="1" smtClean="0">
                <a:solidFill>
                  <a:srgbClr val="FF6600"/>
                </a:solidFill>
                <a:latin typeface="+mn-lt"/>
                <a:cs typeface="Arial" panose="020B0604020202020204" pitchFamily="34" charset="0"/>
              </a:rPr>
              <a:t>λ</a:t>
            </a:r>
            <a:r>
              <a:rPr lang="cs-CZ" altLang="en-US" sz="1000" b="1" baseline="-25000" smtClean="0">
                <a:solidFill>
                  <a:srgbClr val="FF6600"/>
                </a:solidFill>
                <a:latin typeface="+mn-lt"/>
              </a:rPr>
              <a:t>max </a:t>
            </a:r>
            <a:r>
              <a:rPr lang="cs-CZ" altLang="en-US" sz="1000" b="1" smtClean="0">
                <a:solidFill>
                  <a:srgbClr val="FF6600"/>
                </a:solidFill>
                <a:latin typeface="+mn-lt"/>
                <a:sym typeface="Symbol" panose="05050102010706020507" pitchFamily="18" charset="2"/>
              </a:rPr>
              <a:t></a:t>
            </a:r>
            <a:r>
              <a:rPr lang="cs-CZ" altLang="en-US" sz="1000" b="1" smtClean="0">
                <a:solidFill>
                  <a:srgbClr val="FF6600"/>
                </a:solidFill>
                <a:latin typeface="+mn-lt"/>
              </a:rPr>
              <a:t> 9.7 </a:t>
            </a:r>
            <a:r>
              <a:rPr lang="cs-CZ" altLang="en-US" sz="1000" b="1" smtClean="0">
                <a:solidFill>
                  <a:srgbClr val="FF6600"/>
                </a:solidFill>
                <a:latin typeface="+mn-lt"/>
                <a:cs typeface="Arial" panose="020B0604020202020204" pitchFamily="34" charset="0"/>
              </a:rPr>
              <a:t>µ</a:t>
            </a:r>
            <a:r>
              <a:rPr lang="cs-CZ" altLang="en-US" sz="1000" b="1" smtClean="0">
                <a:solidFill>
                  <a:srgbClr val="FF6600"/>
                </a:solidFill>
                <a:latin typeface="+mn-lt"/>
              </a:rPr>
              <a:t>m</a:t>
            </a:r>
          </a:p>
        </p:txBody>
      </p:sp>
      <p:pic>
        <p:nvPicPr>
          <p:cNvPr id="8" name="Picture 13" descr="Planck-graph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5030" y="1214428"/>
            <a:ext cx="2776537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3161247" y="2019285"/>
            <a:ext cx="24003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4075647" y="3562335"/>
            <a:ext cx="14859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200008" y="642924"/>
            <a:ext cx="24432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 smtClean="0">
                <a:solidFill>
                  <a:schemeClr val="bg1"/>
                </a:solidFill>
              </a:rPr>
              <a:t>Wienův </a:t>
            </a:r>
            <a:r>
              <a:rPr lang="cs-CZ" sz="1400" dirty="0">
                <a:solidFill>
                  <a:schemeClr val="bg1"/>
                </a:solidFill>
              </a:rPr>
              <a:t>(posunovací) </a:t>
            </a:r>
            <a:r>
              <a:rPr lang="cs-CZ" sz="1400" dirty="0" smtClean="0">
                <a:solidFill>
                  <a:schemeClr val="bg1"/>
                </a:solidFill>
              </a:rPr>
              <a:t>zákon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241644" y="142858"/>
            <a:ext cx="58005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Základní vztahy fyziky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záření  –  vyzařování Slunce, insolace Země 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Picture 6" descr="Su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857239"/>
            <a:ext cx="2245732" cy="18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571868" y="937429"/>
            <a:ext cx="38202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200" dirty="0" smtClean="0">
                <a:solidFill>
                  <a:schemeClr val="bg1"/>
                </a:solidFill>
                <a:latin typeface="+mn-lt"/>
              </a:rPr>
              <a:t>Slunce vyzáří do prostoru celkem (ve vlnové délce </a:t>
            </a:r>
            <a:r>
              <a:rPr lang="cs-CZ" altLang="en-US" sz="12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λ</a:t>
            </a:r>
            <a:r>
              <a:rPr lang="cs-CZ" altLang="en-US" sz="1200" dirty="0" smtClean="0">
                <a:solidFill>
                  <a:schemeClr val="bg1"/>
                </a:solidFill>
                <a:latin typeface="+mn-lt"/>
              </a:rPr>
              <a:t>):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4176732" y="1440000"/>
            <a:ext cx="608013" cy="43200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4892695" y="1440000"/>
            <a:ext cx="1457325" cy="4320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071934" y="1967209"/>
            <a:ext cx="877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800" dirty="0" smtClean="0">
                <a:solidFill>
                  <a:srgbClr val="FF6600"/>
                </a:solidFill>
                <a:latin typeface="+mn-lt"/>
              </a:rPr>
              <a:t>celková plocha slunečního povrchu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4857752" y="1967209"/>
            <a:ext cx="1587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800" dirty="0" smtClean="0">
                <a:latin typeface="+mn-lt"/>
              </a:rPr>
              <a:t>vyzařování jednotkové plochy slunečního povrchu do celého poloprostoru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6500826" y="1626538"/>
            <a:ext cx="130997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000" i="1" dirty="0">
                <a:solidFill>
                  <a:schemeClr val="bg1"/>
                </a:solidFill>
              </a:rPr>
              <a:t>R</a:t>
            </a:r>
            <a:r>
              <a:rPr lang="cs-CZ" altLang="en-US" sz="1000" dirty="0">
                <a:solidFill>
                  <a:schemeClr val="bg1"/>
                </a:solidFill>
              </a:rPr>
              <a:t> = poloměr Slunce</a:t>
            </a:r>
          </a:p>
        </p:txBody>
      </p:sp>
      <p:pic>
        <p:nvPicPr>
          <p:cNvPr id="12" name="Picture 17" descr="globe_west_5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2928940"/>
            <a:ext cx="171451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1587521" y="3000378"/>
            <a:ext cx="35559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200" dirty="0"/>
              <a:t>Ve vzdálenosti zemské dráhy o poloměru </a:t>
            </a:r>
            <a:r>
              <a:rPr lang="cs-CZ" sz="12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r>
              <a:rPr lang="cs-CZ" sz="1200" dirty="0"/>
              <a:t> (1AU) na jednotkovou plochu kolmou ke Slunci dopadá: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3571868" y="4357700"/>
            <a:ext cx="133722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(</a:t>
            </a:r>
            <a:r>
              <a:rPr lang="cs-CZ" altLang="en-US" sz="1050" i="1" dirty="0" smtClean="0">
                <a:solidFill>
                  <a:schemeClr val="bg1"/>
                </a:solidFill>
                <a:latin typeface="+mn-lt"/>
              </a:rPr>
              <a:t>R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cs-CZ" altLang="en-US" sz="1050" i="1" dirty="0" smtClean="0">
                <a:solidFill>
                  <a:schemeClr val="bg1"/>
                </a:solidFill>
                <a:latin typeface="+mn-lt"/>
              </a:rPr>
              <a:t>r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)</a:t>
            </a:r>
            <a:r>
              <a:rPr lang="cs-CZ" altLang="en-US" sz="1050" baseline="30000" dirty="0" smtClean="0">
                <a:solidFill>
                  <a:schemeClr val="bg1"/>
                </a:solidFill>
                <a:latin typeface="+mn-lt"/>
              </a:rPr>
              <a:t>2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= 2.1644.10</a:t>
            </a:r>
            <a:r>
              <a:rPr lang="en-US" altLang="en-US" sz="1050" baseline="30000" dirty="0" smtClean="0">
                <a:solidFill>
                  <a:schemeClr val="bg1"/>
                </a:solidFill>
                <a:latin typeface="+mn-lt"/>
              </a:rPr>
              <a:t>-5</a:t>
            </a:r>
            <a:endParaRPr lang="cs-CZ" altLang="en-US" sz="1050" baseline="30000" dirty="0" smtClean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15" name="Object 1024"/>
          <p:cNvGraphicFramePr>
            <a:graphicFrameLocks noChangeAspect="1"/>
          </p:cNvGraphicFramePr>
          <p:nvPr/>
        </p:nvGraphicFramePr>
        <p:xfrm>
          <a:off x="3617932" y="1428742"/>
          <a:ext cx="271938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6" imgW="2134080" imgH="330120" progId="">
                  <p:embed/>
                </p:oleObj>
              </mc:Choice>
              <mc:Fallback>
                <p:oleObj name="Equation" r:id="rId6" imgW="2134080" imgH="330120" progId="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32" y="1428742"/>
                        <a:ext cx="2719388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025"/>
          <p:cNvGraphicFramePr>
            <a:graphicFrameLocks noChangeAspect="1"/>
          </p:cNvGraphicFramePr>
          <p:nvPr/>
        </p:nvGraphicFramePr>
        <p:xfrm>
          <a:off x="1633557" y="3643313"/>
          <a:ext cx="33147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8" imgW="3988800" imgH="609840" progId="">
                  <p:embed/>
                </p:oleObj>
              </mc:Choice>
              <mc:Fallback>
                <p:oleObj name="Equation" r:id="rId8" imgW="3988800" imgH="609840" progId="">
                  <p:embed/>
                  <p:pic>
                    <p:nvPicPr>
                      <p:cNvPr id="0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3557" y="3643313"/>
                        <a:ext cx="33147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solar-irradiation-curve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0000" y="540000"/>
            <a:ext cx="5311829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314680" y="2178000"/>
            <a:ext cx="2052000" cy="17145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14680" y="1830373"/>
            <a:ext cx="3043270" cy="324000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390000" y="1818000"/>
            <a:ext cx="1350000" cy="234000"/>
          </a:xfrm>
          <a:prstGeom prst="rect">
            <a:avLst/>
          </a:prstGeom>
          <a:solidFill>
            <a:srgbClr val="0000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naměřené hodnoty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400000" y="2170800"/>
            <a:ext cx="2358000" cy="234000"/>
          </a:xfrm>
          <a:prstGeom prst="rect">
            <a:avLst/>
          </a:prstGeom>
          <a:solidFill>
            <a:srgbClr val="8000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teoretická "obalová" křivka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~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5800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-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6000K)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endParaRPr lang="cs-CZ" altLang="en-US" sz="9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24880" y="4714890"/>
            <a:ext cx="51331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800" b="1" dirty="0">
                <a:solidFill>
                  <a:schemeClr val="bg1">
                    <a:lumMod val="65000"/>
                  </a:schemeClr>
                </a:solidFill>
              </a:rPr>
              <a:t>(zdroj: </a:t>
            </a:r>
            <a:r>
              <a:rPr lang="en-US" altLang="en-US" sz="800" b="1" dirty="0">
                <a:solidFill>
                  <a:schemeClr val="bg1">
                    <a:lumMod val="65000"/>
                  </a:schemeClr>
                </a:solidFill>
              </a:rPr>
              <a:t>Handbook of Geophysics and Space Environments, McGraw-Hill Book Comp., New York 1965)</a:t>
            </a:r>
            <a:endParaRPr lang="cs-CZ" altLang="en-US" sz="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 Box 1029"/>
          <p:cNvSpPr txBox="1">
            <a:spLocks noChangeArrowheads="1"/>
          </p:cNvSpPr>
          <p:nvPr/>
        </p:nvSpPr>
        <p:spPr bwMode="auto">
          <a:xfrm>
            <a:off x="241644" y="142858"/>
            <a:ext cx="54548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Sluneční záření při vstupu do atmosféry a na zemském povrchu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241644" y="142858"/>
            <a:ext cx="26158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Základní vztahy fyziky záření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606567" y="1400082"/>
            <a:ext cx="56800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altLang="en-US" sz="1200" dirty="0">
                <a:solidFill>
                  <a:schemeClr val="bg1"/>
                </a:solidFill>
              </a:rPr>
              <a:t>Pro izotropní, difúzní rozptyl  (</a:t>
            </a:r>
            <a:r>
              <a:rPr lang="cs-CZ" altLang="en-US" sz="1200" dirty="0" err="1">
                <a:solidFill>
                  <a:schemeClr val="bg1"/>
                </a:solidFill>
              </a:rPr>
              <a:t>Lambertovský</a:t>
            </a:r>
            <a:r>
              <a:rPr lang="cs-CZ" altLang="en-US" sz="1200" dirty="0">
                <a:solidFill>
                  <a:schemeClr val="bg1"/>
                </a:solidFill>
              </a:rPr>
              <a:t> povrch)  bude intenzita odraženého  slunečního záření  do  jednotkového prostorového úhlu při odrazivosti povrchu </a:t>
            </a:r>
            <a:r>
              <a:rPr lang="cs-CZ" altLang="en-US" sz="1200" i="1" dirty="0" err="1">
                <a:solidFill>
                  <a:schemeClr val="bg1"/>
                </a:solidFill>
                <a:cs typeface="Arial" charset="0"/>
              </a:rPr>
              <a:t>α</a:t>
            </a:r>
            <a:r>
              <a:rPr lang="cs-CZ" altLang="en-US" sz="1200" i="1" baseline="-25000" dirty="0" err="1">
                <a:solidFill>
                  <a:schemeClr val="bg1"/>
                </a:solidFill>
                <a:cs typeface="Arial" charset="0"/>
              </a:rPr>
              <a:t>λ</a:t>
            </a:r>
            <a:r>
              <a:rPr lang="cs-CZ" altLang="en-US" sz="1200" dirty="0">
                <a:solidFill>
                  <a:schemeClr val="bg1"/>
                </a:solidFill>
              </a:rPr>
              <a:t> a zenitovém úhlu Slunce </a:t>
            </a:r>
            <a:r>
              <a:rPr lang="cs-CZ" altLang="en-US" sz="1200" dirty="0">
                <a:solidFill>
                  <a:schemeClr val="bg1"/>
                </a:solidFill>
                <a:cs typeface="Arial" charset="0"/>
              </a:rPr>
              <a:t>ξ dána vztahem:</a:t>
            </a:r>
            <a:endParaRPr lang="cs-CZ" alt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Object 1024"/>
          <p:cNvGraphicFramePr>
            <a:graphicFrameLocks noChangeAspect="1"/>
          </p:cNvGraphicFramePr>
          <p:nvPr/>
        </p:nvGraphicFramePr>
        <p:xfrm>
          <a:off x="1928825" y="2232028"/>
          <a:ext cx="4500563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4" imgW="4039560" imgH="609840" progId="">
                  <p:embed/>
                </p:oleObj>
              </mc:Choice>
              <mc:Fallback>
                <p:oleObj name="Equation" r:id="rId4" imgW="4039560" imgH="609840" progId="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825" y="2232028"/>
                        <a:ext cx="4500563" cy="69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192691" y="785800"/>
            <a:ext cx="23791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b="1" dirty="0" smtClean="0">
                <a:solidFill>
                  <a:schemeClr val="bg1"/>
                </a:solidFill>
              </a:rPr>
              <a:t>Izotropní </a:t>
            </a:r>
            <a:r>
              <a:rPr lang="cs-CZ" sz="1400" b="1" dirty="0">
                <a:solidFill>
                  <a:schemeClr val="bg1"/>
                </a:solidFill>
              </a:rPr>
              <a:t>(difúzní) </a:t>
            </a:r>
            <a:r>
              <a:rPr lang="cs-CZ" sz="1400" b="1" dirty="0" smtClean="0">
                <a:solidFill>
                  <a:schemeClr val="bg1"/>
                </a:solidFill>
              </a:rPr>
              <a:t>rozptyl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8" name="TextovéPole 10"/>
          <p:cNvSpPr txBox="1">
            <a:spLocks noChangeArrowheads="1"/>
          </p:cNvSpPr>
          <p:nvPr/>
        </p:nvSpPr>
        <p:spPr bwMode="auto">
          <a:xfrm>
            <a:off x="1620476" y="3214692"/>
            <a:ext cx="56493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200" b="1" dirty="0" smtClean="0">
                <a:solidFill>
                  <a:srgbClr val="FF0000"/>
                </a:solidFill>
              </a:rPr>
              <a:t>Pouhá </a:t>
            </a:r>
            <a:r>
              <a:rPr lang="cs-CZ" altLang="en-US" sz="1200" b="1" dirty="0">
                <a:solidFill>
                  <a:srgbClr val="FF0000"/>
                </a:solidFill>
              </a:rPr>
              <a:t>idealizace, většina povrchů (včetně oblačnosti) „nelambertovská</a:t>
            </a:r>
            <a:r>
              <a:rPr lang="cs-CZ" altLang="en-US" sz="1200" b="1" dirty="0" smtClean="0">
                <a:solidFill>
                  <a:srgbClr val="FF0000"/>
                </a:solidFill>
              </a:rPr>
              <a:t>“ !!!</a:t>
            </a:r>
            <a:endParaRPr lang="en-US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Planck_6000K-1AU_LambScat-45deg-ref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714" y="1285874"/>
            <a:ext cx="3687286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7" descr="Planck_250-300-3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2503" y="1289049"/>
            <a:ext cx="3386169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824472" y="4167528"/>
            <a:ext cx="179728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Odražené sluneční záření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878822" y="4167528"/>
            <a:ext cx="25506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smtClean="0">
                <a:solidFill>
                  <a:schemeClr val="bg1"/>
                </a:solidFill>
                <a:latin typeface="+mn-lt"/>
              </a:rPr>
              <a:t>Tepelné vyzařování země / oblačnosti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785786" y="609589"/>
            <a:ext cx="615949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altLang="en-US" sz="1200" dirty="0">
                <a:solidFill>
                  <a:schemeClr val="bg1"/>
                </a:solidFill>
              </a:rPr>
              <a:t>Porovnání intenzit </a:t>
            </a:r>
            <a:r>
              <a:rPr lang="cs-CZ" altLang="en-US" sz="1200" dirty="0" smtClean="0">
                <a:solidFill>
                  <a:schemeClr val="bg1"/>
                </a:solidFill>
              </a:rPr>
              <a:t>dopadajícího a odraženého </a:t>
            </a:r>
            <a:r>
              <a:rPr lang="cs-CZ" altLang="en-US" sz="1200" dirty="0">
                <a:solidFill>
                  <a:schemeClr val="bg1"/>
                </a:solidFill>
              </a:rPr>
              <a:t>slunečního záření a tepelného vyzařování zemského povrchu a oblačnosti: </a:t>
            </a:r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241644" y="142858"/>
            <a:ext cx="26158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Základní vztahy fyziky záření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030" descr="Planck_45deg-ref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000" y="1224000"/>
            <a:ext cx="484424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785786" y="609589"/>
            <a:ext cx="615949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altLang="en-US" sz="1200" dirty="0">
                <a:solidFill>
                  <a:schemeClr val="bg1"/>
                </a:solidFill>
              </a:rPr>
              <a:t>Porovnání intenzit </a:t>
            </a:r>
            <a:r>
              <a:rPr lang="cs-CZ" altLang="en-US" sz="1200" dirty="0" smtClean="0">
                <a:solidFill>
                  <a:schemeClr val="bg1"/>
                </a:solidFill>
              </a:rPr>
              <a:t>dopadajícího a odraženého </a:t>
            </a:r>
            <a:r>
              <a:rPr lang="cs-CZ" altLang="en-US" sz="1200" dirty="0">
                <a:solidFill>
                  <a:schemeClr val="bg1"/>
                </a:solidFill>
              </a:rPr>
              <a:t>slunečního záření a tepelného vyzařování zemského povrchu a oblačnosti: </a:t>
            </a:r>
          </a:p>
        </p:txBody>
      </p:sp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241644" y="142858"/>
            <a:ext cx="26158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Základní vztahy fyziky záření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2600" y="1603375"/>
            <a:ext cx="830424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893763" indent="-334963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lvl="1" eaLnBrk="1" hangingPunct="1">
              <a:buFontTx/>
              <a:buChar char="•"/>
              <a:defRPr/>
            </a:pPr>
            <a:r>
              <a:rPr lang="cs-CZ" altLang="en-US" sz="1400" dirty="0" smtClean="0">
                <a:solidFill>
                  <a:schemeClr val="bg1"/>
                </a:solidFill>
                <a:latin typeface="+mn-lt"/>
              </a:rPr>
              <a:t>záření v atmosféře - vymezení a definice základních pojmů</a:t>
            </a:r>
          </a:p>
          <a:p>
            <a:pPr lvl="1" eaLnBrk="1" hangingPunct="1">
              <a:buFontTx/>
              <a:buChar char="•"/>
              <a:defRPr/>
            </a:pPr>
            <a:endParaRPr lang="en-US" altLang="en-US" sz="1400" dirty="0" smtClean="0">
              <a:solidFill>
                <a:schemeClr val="bg1"/>
              </a:solidFill>
              <a:latin typeface="+mn-lt"/>
            </a:endParaRPr>
          </a:p>
          <a:p>
            <a:pPr lvl="1" eaLnBrk="1" hangingPunct="1">
              <a:buFontTx/>
              <a:buChar char="•"/>
              <a:defRPr/>
            </a:pPr>
            <a:endParaRPr lang="en-US" altLang="en-US" sz="1400" dirty="0" smtClean="0">
              <a:solidFill>
                <a:schemeClr val="bg1"/>
              </a:solidFill>
              <a:latin typeface="+mn-lt"/>
            </a:endParaRPr>
          </a:p>
          <a:p>
            <a:pPr lvl="1" eaLnBrk="1" hangingPunct="1">
              <a:buFontTx/>
              <a:buChar char="•"/>
              <a:defRPr/>
            </a:pPr>
            <a:r>
              <a:rPr lang="cs-CZ" altLang="en-US" sz="1400" dirty="0" smtClean="0">
                <a:solidFill>
                  <a:schemeClr val="bg1"/>
                </a:solidFill>
                <a:latin typeface="+mn-lt"/>
              </a:rPr>
              <a:t>základní vlastnosti jednotlivých spektrálních pásem (kanálů), jejich typické zobrazení</a:t>
            </a:r>
            <a:endParaRPr lang="en-US" altLang="en-US" sz="1400" dirty="0" smtClean="0">
              <a:solidFill>
                <a:schemeClr val="bg1"/>
              </a:solidFill>
              <a:latin typeface="+mn-lt"/>
            </a:endParaRPr>
          </a:p>
          <a:p>
            <a:pPr lvl="1" eaLnBrk="1" hangingPunct="1">
              <a:buFontTx/>
              <a:buChar char="•"/>
              <a:defRPr/>
            </a:pPr>
            <a:endParaRPr lang="en-US" altLang="en-US" sz="1400" dirty="0" smtClean="0">
              <a:solidFill>
                <a:schemeClr val="bg1"/>
              </a:solidFill>
              <a:latin typeface="+mn-lt"/>
            </a:endParaRPr>
          </a:p>
          <a:p>
            <a:pPr lvl="1" eaLnBrk="1" hangingPunct="1">
              <a:buFontTx/>
              <a:buChar char="•"/>
              <a:defRPr/>
            </a:pPr>
            <a:endParaRPr lang="en-US" altLang="en-US" sz="1400" dirty="0" smtClean="0">
              <a:solidFill>
                <a:schemeClr val="bg1"/>
              </a:solidFill>
              <a:latin typeface="+mn-lt"/>
            </a:endParaRPr>
          </a:p>
          <a:p>
            <a:pPr lvl="1" eaLnBrk="1" hangingPunct="1">
              <a:buFontTx/>
              <a:buChar char="•"/>
              <a:defRPr/>
            </a:pPr>
            <a:r>
              <a:rPr lang="cs-CZ" altLang="en-US" sz="1400" dirty="0" smtClean="0">
                <a:solidFill>
                  <a:schemeClr val="bg1"/>
                </a:solidFill>
                <a:latin typeface="+mn-lt"/>
              </a:rPr>
              <a:t>vzhled základních typů oblačnosti, zemského povrchu a vodní hladiny v jednotlivých spektrálních pásmech</a:t>
            </a:r>
            <a:endParaRPr lang="en-US" altLang="en-US" sz="14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85786" y="785800"/>
            <a:ext cx="95891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600" dirty="0">
                <a:solidFill>
                  <a:srgbClr val="FF3300"/>
                </a:solidFill>
                <a:latin typeface="+mj-lt"/>
              </a:rPr>
              <a:t>Obsah:</a:t>
            </a:r>
            <a:endParaRPr lang="en-US" sz="1600" dirty="0">
              <a:solidFill>
                <a:srgbClr val="FF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031" descr="spektrum"/>
          <p:cNvPicPr>
            <a:picLocks noChangeAspect="1" noChangeArrowheads="1"/>
          </p:cNvPicPr>
          <p:nvPr/>
        </p:nvPicPr>
        <p:blipFill>
          <a:blip r:embed="rId3" cstate="print">
            <a:lum bright="-10000" contrast="-20000"/>
          </a:blip>
          <a:srcRect/>
          <a:stretch>
            <a:fillRect/>
          </a:stretch>
        </p:blipFill>
        <p:spPr bwMode="auto">
          <a:xfrm>
            <a:off x="4114863" y="568166"/>
            <a:ext cx="2957467" cy="511645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Text Box 1032"/>
          <p:cNvSpPr txBox="1">
            <a:spLocks noChangeArrowheads="1"/>
          </p:cNvSpPr>
          <p:nvPr/>
        </p:nvSpPr>
        <p:spPr bwMode="auto">
          <a:xfrm>
            <a:off x="1071538" y="1438260"/>
            <a:ext cx="610711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cs-CZ" sz="1200" dirty="0"/>
              <a:t>Termín</a:t>
            </a:r>
            <a:r>
              <a:rPr lang="en-US" sz="1200" dirty="0"/>
              <a:t> </a:t>
            </a:r>
            <a:r>
              <a:rPr lang="cs-CZ" sz="1200" b="1" dirty="0">
                <a:solidFill>
                  <a:srgbClr val="FFCC00"/>
                </a:solidFill>
              </a:rPr>
              <a:t>viditelné záření</a:t>
            </a:r>
            <a:r>
              <a:rPr lang="en-US" sz="1200" dirty="0">
                <a:solidFill>
                  <a:srgbClr val="FFCC00"/>
                </a:solidFill>
              </a:rPr>
              <a:t> </a:t>
            </a:r>
            <a:r>
              <a:rPr lang="cs-CZ" sz="1200" dirty="0"/>
              <a:t>by správně měl být používán pouze pro rozsah vlnových délek které vnímá lidské oko</a:t>
            </a:r>
            <a:r>
              <a:rPr lang="en-US" sz="1200" dirty="0"/>
              <a:t> – </a:t>
            </a:r>
            <a:r>
              <a:rPr lang="cs-CZ" sz="1200" dirty="0"/>
              <a:t>od fialové po červenou</a:t>
            </a:r>
            <a:r>
              <a:rPr lang="en-US" sz="1200" dirty="0"/>
              <a:t>.  </a:t>
            </a:r>
            <a:r>
              <a:rPr lang="cs-CZ" sz="1200" dirty="0"/>
              <a:t>Vše "za červenou"</a:t>
            </a:r>
            <a:r>
              <a:rPr lang="en-US" sz="1200" dirty="0"/>
              <a:t> (~ 0.7 µm) </a:t>
            </a:r>
            <a:r>
              <a:rPr lang="cs-CZ" sz="1200" dirty="0"/>
              <a:t>by správně mělo být označováno jako </a:t>
            </a:r>
            <a:r>
              <a:rPr lang="cs-CZ" sz="1200" b="1" dirty="0">
                <a:solidFill>
                  <a:srgbClr val="FFCC00"/>
                </a:solidFill>
              </a:rPr>
              <a:t>infračervené záření</a:t>
            </a:r>
            <a:r>
              <a:rPr lang="cs-CZ" sz="1200" dirty="0"/>
              <a:t> (</a:t>
            </a:r>
            <a:r>
              <a:rPr lang="en-US" sz="1200" b="1" i="1" dirty="0">
                <a:solidFill>
                  <a:srgbClr val="FFCC00"/>
                </a:solidFill>
              </a:rPr>
              <a:t>infrared</a:t>
            </a:r>
            <a:r>
              <a:rPr lang="cs-CZ" sz="1200" dirty="0">
                <a:solidFill>
                  <a:srgbClr val="FFCC00"/>
                </a:solidFill>
              </a:rPr>
              <a:t>, </a:t>
            </a:r>
            <a:r>
              <a:rPr lang="cs-CZ" sz="1200" b="1" dirty="0">
                <a:solidFill>
                  <a:srgbClr val="FFCC00"/>
                </a:solidFill>
              </a:rPr>
              <a:t>IR</a:t>
            </a:r>
            <a:r>
              <a:rPr lang="en-US" sz="1200" dirty="0"/>
              <a:t>) …</a:t>
            </a:r>
          </a:p>
          <a:p>
            <a:pPr algn="just" eaLnBrk="1" hangingPunct="1">
              <a:defRPr/>
            </a:pPr>
            <a:endParaRPr lang="en-US" sz="1200" dirty="0"/>
          </a:p>
          <a:p>
            <a:pPr algn="just" eaLnBrk="1" hangingPunct="1">
              <a:defRPr/>
            </a:pPr>
            <a:r>
              <a:rPr lang="cs-CZ" sz="1200" dirty="0"/>
              <a:t>Spektrální oblast </a:t>
            </a:r>
            <a:r>
              <a:rPr lang="en-US" sz="1200" dirty="0"/>
              <a:t>"</a:t>
            </a:r>
            <a:r>
              <a:rPr lang="cs-CZ" sz="1200" dirty="0"/>
              <a:t>blízko k červené</a:t>
            </a:r>
            <a:r>
              <a:rPr lang="en-US" sz="1200" dirty="0"/>
              <a:t>" </a:t>
            </a:r>
            <a:r>
              <a:rPr lang="cs-CZ" sz="1200" dirty="0"/>
              <a:t>je označována jako </a:t>
            </a:r>
            <a:r>
              <a:rPr lang="cs-CZ" sz="1200" b="1" dirty="0">
                <a:solidFill>
                  <a:srgbClr val="FFCC00"/>
                </a:solidFill>
              </a:rPr>
              <a:t>blízké infračervené záření</a:t>
            </a:r>
            <a:r>
              <a:rPr lang="cs-CZ" sz="1200" dirty="0">
                <a:solidFill>
                  <a:srgbClr val="FFCC00"/>
                </a:solidFill>
              </a:rPr>
              <a:t> </a:t>
            </a:r>
            <a:r>
              <a:rPr lang="cs-CZ" sz="1200" dirty="0"/>
              <a:t>(</a:t>
            </a:r>
            <a:r>
              <a:rPr lang="en-US" sz="1200" b="1" i="1" dirty="0">
                <a:solidFill>
                  <a:srgbClr val="FFCC00"/>
                </a:solidFill>
              </a:rPr>
              <a:t>near infrared</a:t>
            </a:r>
            <a:r>
              <a:rPr lang="cs-CZ" sz="1200" dirty="0">
                <a:solidFill>
                  <a:srgbClr val="FFCC00"/>
                </a:solidFill>
              </a:rPr>
              <a:t>, </a:t>
            </a:r>
            <a:r>
              <a:rPr lang="en-US" sz="1200" b="1" dirty="0">
                <a:solidFill>
                  <a:srgbClr val="FFCC00"/>
                </a:solidFill>
              </a:rPr>
              <a:t>NIR</a:t>
            </a:r>
            <a:r>
              <a:rPr lang="en-US" sz="1200" dirty="0"/>
              <a:t>). </a:t>
            </a:r>
            <a:r>
              <a:rPr lang="cs-CZ" sz="1200" dirty="0"/>
              <a:t>Zpravidla se tím rozumí rozsah vlnových délek od </a:t>
            </a:r>
            <a:r>
              <a:rPr lang="en-US" sz="1200" dirty="0"/>
              <a:t>0.7 µm </a:t>
            </a:r>
            <a:r>
              <a:rPr lang="cs-CZ" sz="1200" dirty="0"/>
              <a:t>do cca</a:t>
            </a:r>
            <a:r>
              <a:rPr lang="en-US" sz="1200" dirty="0"/>
              <a:t> 5 µm; </a:t>
            </a:r>
            <a:r>
              <a:rPr lang="cs-CZ" sz="1200" dirty="0"/>
              <a:t>horní limit však různé zdroje uvádějí různě</a:t>
            </a:r>
            <a:r>
              <a:rPr lang="en-US" sz="1200" dirty="0"/>
              <a:t> (</a:t>
            </a:r>
            <a:r>
              <a:rPr lang="cs-CZ" sz="1200" dirty="0"/>
              <a:t>chybí zde shoda autorů</a:t>
            </a:r>
            <a:r>
              <a:rPr lang="en-US" sz="1200" dirty="0"/>
              <a:t>). </a:t>
            </a:r>
            <a:endParaRPr lang="cs-CZ" sz="1200" dirty="0"/>
          </a:p>
        </p:txBody>
      </p:sp>
      <p:sp>
        <p:nvSpPr>
          <p:cNvPr id="6" name="Text Box 1033"/>
          <p:cNvSpPr txBox="1">
            <a:spLocks noChangeArrowheads="1"/>
          </p:cNvSpPr>
          <p:nvPr/>
        </p:nvSpPr>
        <p:spPr bwMode="auto">
          <a:xfrm>
            <a:off x="1855764" y="3206528"/>
            <a:ext cx="53228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altLang="en-US" sz="1200" dirty="0"/>
              <a:t>Avšak ve slangu družicové meteorologie se </a:t>
            </a:r>
            <a:r>
              <a:rPr lang="en-US" altLang="en-US" sz="1200" dirty="0"/>
              <a:t>"visible" </a:t>
            </a:r>
            <a:r>
              <a:rPr lang="cs-CZ" altLang="en-US" sz="1200" dirty="0"/>
              <a:t>zpravidla používá i pro spektrální kanály, zasahující či zcela ležící již v NIR oblasti</a:t>
            </a:r>
            <a:r>
              <a:rPr lang="en-US" altLang="en-US" sz="1200" dirty="0"/>
              <a:t>, </a:t>
            </a:r>
            <a:r>
              <a:rPr lang="cs-CZ" altLang="en-US" sz="1200" dirty="0"/>
              <a:t>např. pro kanál </a:t>
            </a:r>
            <a:r>
              <a:rPr lang="en-US" altLang="en-US" sz="1200" dirty="0"/>
              <a:t>VIS</a:t>
            </a:r>
            <a:r>
              <a:rPr lang="cs-CZ" altLang="en-US" sz="1200" dirty="0"/>
              <a:t> </a:t>
            </a:r>
            <a:r>
              <a:rPr lang="en-US" altLang="en-US" sz="1200" dirty="0"/>
              <a:t>0.8 </a:t>
            </a:r>
            <a:r>
              <a:rPr lang="cs-CZ" altLang="en-US" sz="1200" dirty="0"/>
              <a:t>přístroje SEVIRI nebo</a:t>
            </a:r>
            <a:r>
              <a:rPr lang="en-US" altLang="en-US" sz="1200" dirty="0"/>
              <a:t> 2. </a:t>
            </a:r>
            <a:r>
              <a:rPr lang="cs-CZ" altLang="en-US" sz="1200" dirty="0"/>
              <a:t>kanál</a:t>
            </a:r>
            <a:r>
              <a:rPr lang="en-US" altLang="en-US" sz="1200" dirty="0"/>
              <a:t> </a:t>
            </a:r>
            <a:r>
              <a:rPr lang="cs-CZ" altLang="en-US" sz="1200" dirty="0"/>
              <a:t>přístroje </a:t>
            </a:r>
            <a:r>
              <a:rPr lang="en-US" altLang="en-US" sz="1200" dirty="0"/>
              <a:t>AVHRR/3.</a:t>
            </a:r>
            <a:endParaRPr lang="cs-CZ" altLang="en-US" sz="1200" dirty="0"/>
          </a:p>
        </p:txBody>
      </p:sp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241644" y="142858"/>
            <a:ext cx="12859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Terminologie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71472" y="1000114"/>
            <a:ext cx="782164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100" b="1" dirty="0">
                <a:solidFill>
                  <a:srgbClr val="FFCC00"/>
                </a:solidFill>
              </a:rPr>
              <a:t>spektrální odrazivost</a:t>
            </a:r>
            <a:r>
              <a:rPr lang="cs-CZ" sz="1100" dirty="0"/>
              <a:t>  </a:t>
            </a:r>
            <a:r>
              <a:rPr lang="cs-CZ" sz="1100" dirty="0" smtClean="0"/>
              <a:t> =  odrazivost </a:t>
            </a:r>
            <a:r>
              <a:rPr lang="cs-CZ" sz="1100" dirty="0"/>
              <a:t>daného povrchu (objektu, horní hranice oblačnosti) v určité konkrétní vlnové délce</a:t>
            </a:r>
          </a:p>
        </p:txBody>
      </p:sp>
      <p:pic>
        <p:nvPicPr>
          <p:cNvPr id="5" name="Picture 8" descr="grafy-puda-veget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5119" y="2143122"/>
            <a:ext cx="4277145" cy="225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71472" y="1437495"/>
            <a:ext cx="821537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100" b="1" dirty="0">
                <a:solidFill>
                  <a:srgbClr val="FFCC00"/>
                </a:solidFill>
              </a:rPr>
              <a:t>odrazivost (albedo) v daném kanálu</a:t>
            </a:r>
            <a:r>
              <a:rPr lang="cs-CZ" sz="1100" dirty="0">
                <a:solidFill>
                  <a:srgbClr val="FFCC00"/>
                </a:solidFill>
              </a:rPr>
              <a:t> </a:t>
            </a:r>
            <a:r>
              <a:rPr lang="cs-CZ" sz="1100" dirty="0" smtClean="0">
                <a:solidFill>
                  <a:srgbClr val="FFCC00"/>
                </a:solidFill>
              </a:rPr>
              <a:t> </a:t>
            </a:r>
            <a:r>
              <a:rPr lang="cs-CZ" sz="1100" dirty="0" smtClean="0"/>
              <a:t>=  </a:t>
            </a:r>
            <a:r>
              <a:rPr lang="cs-CZ" sz="1100" dirty="0"/>
              <a:t>spektrální odrazivost daného povrchu zprůměrovaná přes celý konkrétní kanál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373449" y="2234248"/>
            <a:ext cx="342900" cy="169200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en-US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859449" y="2234248"/>
            <a:ext cx="972000" cy="1692000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319449" y="2223313"/>
            <a:ext cx="4603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600" b="1" dirty="0">
                <a:solidFill>
                  <a:srgbClr val="000000"/>
                </a:solidFill>
              </a:rPr>
              <a:t>AVHRR</a:t>
            </a:r>
          </a:p>
          <a:p>
            <a:pPr eaLnBrk="1" hangingPunct="1"/>
            <a:r>
              <a:rPr lang="cs-CZ" altLang="en-US" sz="600" b="1" dirty="0">
                <a:solidFill>
                  <a:srgbClr val="000000"/>
                </a:solidFill>
              </a:rPr>
              <a:t>kanál 1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823449" y="2223313"/>
            <a:ext cx="4603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600" b="1" dirty="0">
                <a:solidFill>
                  <a:srgbClr val="000000"/>
                </a:solidFill>
              </a:rPr>
              <a:t>AVHRR</a:t>
            </a:r>
          </a:p>
          <a:p>
            <a:pPr eaLnBrk="1" hangingPunct="1"/>
            <a:r>
              <a:rPr lang="cs-CZ" altLang="en-US" sz="600" b="1" dirty="0">
                <a:solidFill>
                  <a:srgbClr val="000000"/>
                </a:solidFill>
              </a:rPr>
              <a:t>kanál 2</a:t>
            </a:r>
          </a:p>
        </p:txBody>
      </p:sp>
      <p:sp>
        <p:nvSpPr>
          <p:cNvPr id="11" name="Text Box 1029"/>
          <p:cNvSpPr txBox="1">
            <a:spLocks noChangeArrowheads="1"/>
          </p:cNvSpPr>
          <p:nvPr/>
        </p:nvSpPr>
        <p:spPr bwMode="auto">
          <a:xfrm>
            <a:off x="250825" y="342900"/>
            <a:ext cx="37609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rgbClr val="FF3300"/>
                </a:solidFill>
                <a:latin typeface="+mj-lt"/>
              </a:rPr>
              <a:t>Spektrální pásma </a:t>
            </a:r>
            <a:r>
              <a:rPr lang="cs-CZ" sz="1400" dirty="0" smtClean="0">
                <a:solidFill>
                  <a:srgbClr val="FF3300"/>
                </a:solidFill>
                <a:latin typeface="+mj-lt"/>
              </a:rPr>
              <a:t> – 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VIS, částečně NIR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250825" y="342900"/>
            <a:ext cx="40461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rgbClr val="FF3300"/>
                </a:solidFill>
                <a:latin typeface="+mj-lt"/>
              </a:rPr>
              <a:t>Spektrální </a:t>
            </a:r>
            <a:r>
              <a:rPr lang="cs-CZ" sz="1400" dirty="0" smtClean="0">
                <a:solidFill>
                  <a:srgbClr val="FF3300"/>
                </a:solidFill>
                <a:latin typeface="+mj-lt"/>
              </a:rPr>
              <a:t>pásma  </a:t>
            </a:r>
            <a:r>
              <a:rPr lang="cs-CZ" sz="1400" dirty="0">
                <a:solidFill>
                  <a:srgbClr val="FF3300"/>
                </a:solidFill>
                <a:latin typeface="+mj-lt"/>
              </a:rPr>
              <a:t>– </a:t>
            </a:r>
            <a:r>
              <a:rPr lang="cs-CZ" sz="1400" dirty="0" smtClean="0">
                <a:solidFill>
                  <a:srgbClr val="FF3300"/>
                </a:solidFill>
                <a:latin typeface="+mj-lt"/>
              </a:rPr>
              <a:t>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IR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, MW, částečně NIR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71538" y="1000114"/>
            <a:ext cx="689294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100" b="1" dirty="0">
                <a:solidFill>
                  <a:srgbClr val="FFCC00"/>
                </a:solidFill>
              </a:rPr>
              <a:t>emisivita</a:t>
            </a:r>
            <a:r>
              <a:rPr lang="cs-CZ" sz="1100" dirty="0"/>
              <a:t> (vyzařovací schopnost) - odchylka daného povrchu od fyzikálně ideálního černého tělesa, vyjadřována buď v rozsahu od nuly do jedné, nebo v procentech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71538" y="2523197"/>
            <a:ext cx="596425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100" b="1" dirty="0">
                <a:solidFill>
                  <a:srgbClr val="FFCC00"/>
                </a:solidFill>
              </a:rPr>
              <a:t>jasová</a:t>
            </a:r>
            <a:r>
              <a:rPr lang="en-US" sz="1100" b="1" dirty="0">
                <a:solidFill>
                  <a:srgbClr val="FFCC00"/>
                </a:solidFill>
              </a:rPr>
              <a:t> </a:t>
            </a:r>
            <a:r>
              <a:rPr lang="cs-CZ" sz="1100" b="1" dirty="0">
                <a:solidFill>
                  <a:srgbClr val="FFCC00"/>
                </a:solidFill>
              </a:rPr>
              <a:t>(radiační) teplota</a:t>
            </a:r>
            <a:r>
              <a:rPr lang="cs-CZ" sz="1100" dirty="0">
                <a:solidFill>
                  <a:srgbClr val="FFCC00"/>
                </a:solidFill>
              </a:rPr>
              <a:t> </a:t>
            </a:r>
            <a:r>
              <a:rPr lang="cs-CZ" sz="1100" dirty="0"/>
              <a:t>(</a:t>
            </a:r>
            <a:r>
              <a:rPr lang="en-US" sz="1100" i="1" dirty="0"/>
              <a:t>brightness temperature</a:t>
            </a:r>
            <a:r>
              <a:rPr lang="cs-CZ" sz="1100" dirty="0"/>
              <a:t>, BT) - teplota přiřazená danému povrchu za předpokladu emisivity rovné jedné  (tedy že daný povrch vyzařuje jako černé těleso)</a:t>
            </a:r>
          </a:p>
        </p:txBody>
      </p:sp>
      <p:graphicFrame>
        <p:nvGraphicFramePr>
          <p:cNvPr id="7" name="Object 2048"/>
          <p:cNvGraphicFramePr>
            <a:graphicFrameLocks noChangeAspect="1"/>
          </p:cNvGraphicFramePr>
          <p:nvPr/>
        </p:nvGraphicFramePr>
        <p:xfrm>
          <a:off x="2517751" y="1653247"/>
          <a:ext cx="221932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6" name="Equation" r:id="rId4" imgW="1651000" imgH="431800" progId="">
                  <p:embed/>
                </p:oleObj>
              </mc:Choice>
              <mc:Fallback>
                <p:oleObj name="Equation" r:id="rId4" imgW="1651000" imgH="431800" progId="">
                  <p:embed/>
                  <p:pic>
                    <p:nvPicPr>
                      <p:cNvPr id="0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7751" y="1653247"/>
                        <a:ext cx="2219325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392187" y="3502703"/>
            <a:ext cx="57864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opticky hustou oblačnost nebo libovolný zemský povrch je jasová </a:t>
            </a:r>
            <a:r>
              <a:rPr lang="cs-CZ" sz="1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teplota vždy nižší než „skutečná“ teplota !!!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679452" y="1179513"/>
            <a:ext cx="7107258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3538" indent="-363538" eaLnBrk="1" hangingPunct="1">
              <a:buFontTx/>
              <a:buChar char="•"/>
            </a:pPr>
            <a:r>
              <a:rPr lang="cs-CZ" altLang="en-US" sz="1100" dirty="0"/>
              <a:t>Žádný z reálných povrchů (objektů) nemá konstantní spektrální odrazivost a emisivitu, křivky spektrální odrazivosti a </a:t>
            </a:r>
            <a:r>
              <a:rPr lang="cs-CZ" altLang="en-US" sz="1100" dirty="0" smtClean="0"/>
              <a:t>emisivity (tj</a:t>
            </a:r>
            <a:r>
              <a:rPr lang="cs-CZ" altLang="en-US" sz="1100" dirty="0"/>
              <a:t>. jejich závislost na vlnové délce) jsou do značné míry </a:t>
            </a:r>
            <a:r>
              <a:rPr lang="cs-CZ" altLang="en-US" sz="1100" dirty="0" smtClean="0"/>
              <a:t>unikátní pro </a:t>
            </a:r>
            <a:r>
              <a:rPr lang="cs-CZ" altLang="en-US" sz="1100" dirty="0"/>
              <a:t>každý objekt (povrch, typ oblačnosti, …);</a:t>
            </a:r>
          </a:p>
          <a:p>
            <a:pPr marL="363538" indent="-363538" eaLnBrk="1" hangingPunct="1">
              <a:buFontTx/>
              <a:buChar char="•"/>
            </a:pPr>
            <a:endParaRPr lang="cs-CZ" altLang="en-US" sz="1100" dirty="0"/>
          </a:p>
          <a:p>
            <a:pPr marL="363538" indent="-363538" eaLnBrk="1" hangingPunct="1">
              <a:buFontTx/>
              <a:buChar char="•"/>
            </a:pPr>
            <a:r>
              <a:rPr lang="cs-CZ" altLang="en-US" sz="1100" dirty="0"/>
              <a:t>v případě oblačnosti jsou spektrální odrazivost a emisivita dány mikrofyzikálním složením </a:t>
            </a:r>
            <a:r>
              <a:rPr lang="cs-CZ" altLang="en-US" sz="1100" dirty="0" smtClean="0"/>
              <a:t>oblačnosti, </a:t>
            </a:r>
            <a:br>
              <a:rPr lang="cs-CZ" altLang="en-US" sz="1100" dirty="0" smtClean="0"/>
            </a:br>
            <a:r>
              <a:rPr lang="cs-CZ" altLang="en-US" sz="1100" dirty="0" smtClean="0"/>
              <a:t>tj. </a:t>
            </a:r>
            <a:r>
              <a:rPr lang="cs-CZ" altLang="en-US" sz="1100" dirty="0"/>
              <a:t>velikostí a fází oblačných částic, jejich koncentrací (optickou </a:t>
            </a:r>
            <a:r>
              <a:rPr lang="cs-CZ" altLang="en-US" sz="1100" dirty="0" smtClean="0"/>
              <a:t>mohutností oblačné vrstvy), </a:t>
            </a:r>
            <a:r>
              <a:rPr lang="cs-CZ" altLang="en-US" sz="1100" dirty="0"/>
              <a:t>případně tvarem a orientací ledových částic v horních vrstvách oblačnosti.</a:t>
            </a:r>
          </a:p>
        </p:txBody>
      </p:sp>
      <p:sp>
        <p:nvSpPr>
          <p:cNvPr id="5" name="Text Box 1031"/>
          <p:cNvSpPr txBox="1">
            <a:spLocks noChangeArrowheads="1"/>
          </p:cNvSpPr>
          <p:nvPr/>
        </p:nvSpPr>
        <p:spPr bwMode="auto">
          <a:xfrm>
            <a:off x="1928794" y="2873879"/>
            <a:ext cx="4929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altLang="en-US" sz="1100" dirty="0"/>
              <a:t>Podstata</a:t>
            </a:r>
            <a:r>
              <a:rPr lang="en-US" altLang="en-US" sz="1100" dirty="0"/>
              <a:t> </a:t>
            </a:r>
            <a:r>
              <a:rPr lang="en-US" altLang="en-US" sz="1100" b="1" noProof="1">
                <a:solidFill>
                  <a:srgbClr val="FFCC00"/>
                </a:solidFill>
              </a:rPr>
              <a:t>multispektrální</a:t>
            </a:r>
            <a:r>
              <a:rPr lang="cs-CZ" altLang="en-US" sz="1100" b="1" dirty="0">
                <a:solidFill>
                  <a:srgbClr val="FFCC00"/>
                </a:solidFill>
              </a:rPr>
              <a:t> interpretace</a:t>
            </a:r>
            <a:r>
              <a:rPr lang="cs-CZ" altLang="en-US" sz="1100" dirty="0"/>
              <a:t>, resp. metod automatické detekce </a:t>
            </a:r>
            <a:r>
              <a:rPr lang="cs-CZ" altLang="en-US" sz="1100" dirty="0" smtClean="0"/>
              <a:t/>
            </a:r>
            <a:br>
              <a:rPr lang="cs-CZ" altLang="en-US" sz="1100" dirty="0" smtClean="0"/>
            </a:br>
            <a:r>
              <a:rPr lang="cs-CZ" altLang="en-US" sz="1100" dirty="0" smtClean="0"/>
              <a:t>a </a:t>
            </a:r>
            <a:r>
              <a:rPr lang="cs-CZ" altLang="en-US" sz="1100" dirty="0"/>
              <a:t>klasifikace typů oblačnosti a jejich parametrů; ve zjednodušené podobě podstata tzv. RGB kompozitních snímků (barevných „složenin“ jednotlivých kanálů a jejich matematických kombinací).</a:t>
            </a:r>
          </a:p>
        </p:txBody>
      </p:sp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250825" y="342900"/>
            <a:ext cx="37998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rgbClr val="FF3300"/>
                </a:solidFill>
                <a:latin typeface="+mj-lt"/>
              </a:rPr>
              <a:t>Spektrální </a:t>
            </a:r>
            <a:r>
              <a:rPr lang="cs-CZ" sz="1400" dirty="0" smtClean="0">
                <a:solidFill>
                  <a:srgbClr val="FF3300"/>
                </a:solidFill>
                <a:latin typeface="+mj-lt"/>
              </a:rPr>
              <a:t>pásma  </a:t>
            </a:r>
            <a:r>
              <a:rPr lang="cs-CZ" sz="1400" dirty="0">
                <a:solidFill>
                  <a:srgbClr val="FF3300"/>
                </a:solidFill>
                <a:latin typeface="+mj-lt"/>
              </a:rPr>
              <a:t>– </a:t>
            </a:r>
            <a:r>
              <a:rPr lang="cs-CZ" sz="1400" dirty="0" smtClean="0">
                <a:solidFill>
                  <a:srgbClr val="FF3300"/>
                </a:solidFill>
                <a:latin typeface="+mj-lt"/>
              </a:rPr>
              <a:t>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obecné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poznámky:</a:t>
            </a:r>
          </a:p>
        </p:txBody>
      </p:sp>
      <p:sp>
        <p:nvSpPr>
          <p:cNvPr id="7" name="Šrafovaná šipka doprava 6"/>
          <p:cNvSpPr/>
          <p:nvPr/>
        </p:nvSpPr>
        <p:spPr bwMode="auto">
          <a:xfrm>
            <a:off x="1142976" y="2928940"/>
            <a:ext cx="339750" cy="625485"/>
          </a:xfrm>
          <a:prstGeom prst="stripedRightArrow">
            <a:avLst>
              <a:gd name="adj1" fmla="val 43811"/>
              <a:gd name="adj2" fmla="val 61358"/>
            </a:avLst>
          </a:prstGeom>
          <a:solidFill>
            <a:srgbClr val="C00000">
              <a:alpha val="80000"/>
            </a:srgb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500">
              <a:solidFill>
                <a:srgbClr val="FFCC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250824" y="285734"/>
            <a:ext cx="82502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pásma  – 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obecná pravidla, resp. „zvyklosti“ způsobu zobrazování družicových snímků v jednotlivých spektrálních kanálech (při černobílém zobrazení):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77856" y="1214428"/>
            <a:ext cx="2894012" cy="3162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VIS, NIR</a:t>
            </a:r>
            <a:r>
              <a:rPr lang="cs-CZ" sz="1200" b="1" dirty="0"/>
              <a:t>   („solární kanály“)</a:t>
            </a:r>
          </a:p>
          <a:p>
            <a:pPr eaLnBrk="1" hangingPunct="1">
              <a:defRPr/>
            </a:pPr>
            <a:endParaRPr lang="cs-CZ" sz="1100" b="1" i="1" dirty="0"/>
          </a:p>
          <a:p>
            <a:pPr eaLnBrk="1" hangingPunct="1">
              <a:defRPr/>
            </a:pPr>
            <a:endParaRPr lang="cs-CZ" sz="1100" b="1" i="1" dirty="0"/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r>
              <a:rPr lang="cs-CZ" sz="1100" dirty="0"/>
              <a:t>tak, jak by scénu vidělo lidské oko, nebo jak by se jevila na černobílé fotografii</a:t>
            </a:r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endParaRPr lang="cs-CZ" sz="1100" dirty="0"/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r>
              <a:rPr lang="cs-CZ" sz="1100" dirty="0"/>
              <a:t>objekty s vysokou odrazivostí světle šedě až bíle (sníh, oblačnost, …)</a:t>
            </a:r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endParaRPr lang="cs-CZ" sz="1100" dirty="0"/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r>
              <a:rPr lang="cs-CZ" sz="1100" dirty="0"/>
              <a:t>objekty s nízkou odrazivostí tmavě</a:t>
            </a:r>
            <a:br>
              <a:rPr lang="cs-CZ" sz="1100" dirty="0"/>
            </a:br>
            <a:r>
              <a:rPr lang="cs-CZ" sz="1100" dirty="0"/>
              <a:t>(především mořská hladina mimo odraz, vegetace v červeném pásmu)</a:t>
            </a:r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endParaRPr lang="cs-CZ" sz="1100" dirty="0"/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endParaRPr lang="cs-CZ" sz="1100" dirty="0"/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r>
              <a:rPr lang="cs-CZ" sz="1100" dirty="0"/>
              <a:t>snímky v pásmu 3.5 – 4.0 µm někdy zobrazeny i „negativně“, inverzně (podrobněji později)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1100" b="1" i="1" dirty="0"/>
          </a:p>
        </p:txBody>
      </p:sp>
      <p:pic>
        <p:nvPicPr>
          <p:cNvPr id="6" name="Picture 6" descr="VIS-tran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0000" y="972000"/>
            <a:ext cx="3848419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77859" y="1214428"/>
            <a:ext cx="3322637" cy="22929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IR,  noční 3.5 – 4.0 µm  </a:t>
            </a:r>
            <a:r>
              <a:rPr lang="cs-CZ" sz="1200" b="1" dirty="0"/>
              <a:t>(tepelné kanály)</a:t>
            </a:r>
          </a:p>
          <a:p>
            <a:pPr eaLnBrk="1" hangingPunct="1">
              <a:defRPr/>
            </a:pPr>
            <a:endParaRPr lang="cs-CZ" sz="1100" b="1" i="1" dirty="0"/>
          </a:p>
          <a:p>
            <a:pPr eaLnBrk="1" hangingPunct="1">
              <a:defRPr/>
            </a:pPr>
            <a:endParaRPr lang="cs-CZ" sz="1100" b="1" i="1" dirty="0"/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r>
              <a:rPr lang="cs-CZ" sz="1100" dirty="0"/>
              <a:t>tak, aby nejvyšší (nejchladnější)</a:t>
            </a:r>
            <a:br>
              <a:rPr lang="cs-CZ" sz="1100" dirty="0"/>
            </a:br>
            <a:r>
              <a:rPr lang="cs-CZ" sz="1100" dirty="0"/>
              <a:t>oblačnost byla zobrazena bíle</a:t>
            </a:r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endParaRPr lang="cs-CZ" sz="1100" dirty="0"/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r>
              <a:rPr lang="cs-CZ" sz="1100" dirty="0"/>
              <a:t>chladné objekty světle šedě až bíle </a:t>
            </a:r>
            <a:br>
              <a:rPr lang="cs-CZ" sz="1100" dirty="0"/>
            </a:br>
            <a:r>
              <a:rPr lang="cs-CZ" sz="1100" dirty="0"/>
              <a:t>(nejvyšší oblačnost, podchlazený</a:t>
            </a:r>
            <a:br>
              <a:rPr lang="cs-CZ" sz="1100" dirty="0"/>
            </a:br>
            <a:r>
              <a:rPr lang="cs-CZ" sz="1100" dirty="0"/>
              <a:t>zemský povrch)</a:t>
            </a:r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endParaRPr lang="cs-CZ" sz="1100" dirty="0"/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r>
              <a:rPr lang="cs-CZ" sz="1100" dirty="0"/>
              <a:t>teplé objekty tmavě šedě až černě </a:t>
            </a:r>
            <a:br>
              <a:rPr lang="cs-CZ" sz="1100" dirty="0"/>
            </a:br>
            <a:r>
              <a:rPr lang="cs-CZ" sz="1100" dirty="0"/>
              <a:t>(přehřátý zemský povrch, především </a:t>
            </a:r>
            <a:br>
              <a:rPr lang="cs-CZ" sz="1100" dirty="0"/>
            </a:br>
            <a:r>
              <a:rPr lang="cs-CZ" sz="1100" dirty="0"/>
              <a:t>pouště, nebo holé tmavé horniny)</a:t>
            </a:r>
          </a:p>
        </p:txBody>
      </p:sp>
      <p:sp>
        <p:nvSpPr>
          <p:cNvPr id="6" name="TextovéPole 7"/>
          <p:cNvSpPr txBox="1">
            <a:spLocks noChangeArrowheads="1"/>
          </p:cNvSpPr>
          <p:nvPr/>
        </p:nvSpPr>
        <p:spPr bwMode="auto">
          <a:xfrm>
            <a:off x="642910" y="3582973"/>
            <a:ext cx="290656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 eaLnBrk="1" hangingPunct="1">
              <a:buFontTx/>
              <a:buChar char="•"/>
            </a:pPr>
            <a:r>
              <a:rPr lang="cs-CZ" altLang="en-US" sz="1200" b="1" dirty="0">
                <a:solidFill>
                  <a:srgbClr val="92D050"/>
                </a:solidFill>
              </a:rPr>
              <a:t>pásmo 3.5 – 4.0 µm</a:t>
            </a:r>
            <a:r>
              <a:rPr lang="cs-CZ" altLang="en-US" sz="1100" dirty="0">
                <a:solidFill>
                  <a:srgbClr val="92D050"/>
                </a:solidFill>
              </a:rPr>
              <a:t>: pokud v denních</a:t>
            </a:r>
            <a:br>
              <a:rPr lang="cs-CZ" altLang="en-US" sz="1100" dirty="0">
                <a:solidFill>
                  <a:srgbClr val="92D050"/>
                </a:solidFill>
              </a:rPr>
            </a:br>
            <a:r>
              <a:rPr lang="cs-CZ" altLang="en-US" sz="1100" dirty="0">
                <a:solidFill>
                  <a:srgbClr val="92D050"/>
                </a:solidFill>
              </a:rPr>
              <a:t>hodinách zobrazováno jak „odrazivost“,</a:t>
            </a:r>
            <a:br>
              <a:rPr lang="cs-CZ" altLang="en-US" sz="1100" dirty="0">
                <a:solidFill>
                  <a:srgbClr val="92D050"/>
                </a:solidFill>
              </a:rPr>
            </a:br>
            <a:r>
              <a:rPr lang="cs-CZ" altLang="en-US" sz="1100" dirty="0">
                <a:solidFill>
                  <a:srgbClr val="92D050"/>
                </a:solidFill>
              </a:rPr>
              <a:t>pak platí pravidla pro VIS a NIR, pokud</a:t>
            </a:r>
            <a:br>
              <a:rPr lang="cs-CZ" altLang="en-US" sz="1100" dirty="0">
                <a:solidFill>
                  <a:srgbClr val="92D050"/>
                </a:solidFill>
              </a:rPr>
            </a:br>
            <a:r>
              <a:rPr lang="cs-CZ" altLang="en-US" sz="1100" dirty="0">
                <a:solidFill>
                  <a:srgbClr val="92D050"/>
                </a:solidFill>
              </a:rPr>
              <a:t>ale zobrazováno jako „tepelné snímky“,</a:t>
            </a:r>
            <a:br>
              <a:rPr lang="cs-CZ" altLang="en-US" sz="1100" dirty="0">
                <a:solidFill>
                  <a:srgbClr val="92D050"/>
                </a:solidFill>
              </a:rPr>
            </a:br>
            <a:r>
              <a:rPr lang="cs-CZ" altLang="en-US" sz="1100" dirty="0">
                <a:solidFill>
                  <a:srgbClr val="92D050"/>
                </a:solidFill>
              </a:rPr>
              <a:t>pak platí výše uvedené (podrobněji dále)</a:t>
            </a:r>
          </a:p>
        </p:txBody>
      </p:sp>
      <p:pic>
        <p:nvPicPr>
          <p:cNvPr id="7" name="Picture 6" descr="IR-tran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0000" y="972000"/>
            <a:ext cx="3848419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250824" y="285734"/>
            <a:ext cx="82502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pásma  – 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obecná pravidla, resp. „zvyklosti“ způsobu zobrazování družicových snímků v jednotlivých spektrálních kanálech (při černobílém zobrazení):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77856" y="1218379"/>
            <a:ext cx="2894012" cy="31393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WV</a:t>
            </a:r>
            <a:r>
              <a:rPr lang="cs-CZ" sz="1200" b="1" dirty="0"/>
              <a:t>   (kanály „vodní páry“)</a:t>
            </a:r>
          </a:p>
          <a:p>
            <a:pPr eaLnBrk="1" hangingPunct="1">
              <a:defRPr/>
            </a:pPr>
            <a:endParaRPr lang="cs-CZ" sz="1100" b="1" i="1" dirty="0"/>
          </a:p>
          <a:p>
            <a:pPr eaLnBrk="1" hangingPunct="1">
              <a:defRPr/>
            </a:pPr>
            <a:endParaRPr lang="cs-CZ" sz="1100" b="1" i="1" dirty="0"/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r>
              <a:rPr lang="cs-CZ" sz="1100" dirty="0"/>
              <a:t>podobně, jako snímky IR </a:t>
            </a:r>
            <a:r>
              <a:rPr lang="cs-CZ" sz="1100" dirty="0">
                <a:solidFill>
                  <a:srgbClr val="C0C0C0"/>
                </a:solidFill>
              </a:rPr>
              <a:t>(oblasti,</a:t>
            </a:r>
            <a:br>
              <a:rPr lang="cs-CZ" sz="1100" dirty="0">
                <a:solidFill>
                  <a:srgbClr val="C0C0C0"/>
                </a:solidFill>
              </a:rPr>
            </a:br>
            <a:r>
              <a:rPr lang="cs-CZ" sz="1100" dirty="0">
                <a:solidFill>
                  <a:srgbClr val="C0C0C0"/>
                </a:solidFill>
              </a:rPr>
              <a:t>odkud přichází do radiometru družice </a:t>
            </a:r>
            <a:br>
              <a:rPr lang="cs-CZ" sz="1100" dirty="0">
                <a:solidFill>
                  <a:srgbClr val="C0C0C0"/>
                </a:solidFill>
              </a:rPr>
            </a:br>
            <a:r>
              <a:rPr lang="cs-CZ" sz="1100" dirty="0">
                <a:solidFill>
                  <a:srgbClr val="C0C0C0"/>
                </a:solidFill>
              </a:rPr>
              <a:t>vysoké hodnoty intenzity záření = teplé)</a:t>
            </a:r>
          </a:p>
          <a:p>
            <a:pPr marL="135731" indent="-135731" eaLnBrk="1" hangingPunct="1">
              <a:defRPr/>
            </a:pPr>
            <a:endParaRPr lang="cs-CZ" sz="1100" dirty="0"/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r>
              <a:rPr lang="cs-CZ" sz="1100" dirty="0"/>
              <a:t>oblasti s vysokou vlhkostí a vysoká oblačnost – světle šedě až bíle</a:t>
            </a:r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endParaRPr lang="cs-CZ" sz="1100" dirty="0"/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r>
              <a:rPr lang="cs-CZ" sz="1100" dirty="0"/>
              <a:t>suché oblasti (pohled do nižších teplejších hladin) zobrazeny tmavě šedě až černě</a:t>
            </a:r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endParaRPr lang="cs-CZ" sz="1100" dirty="0"/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endParaRPr lang="cs-CZ" sz="1100" dirty="0"/>
          </a:p>
          <a:p>
            <a:pPr marL="135731" indent="-135731" eaLnBrk="1" hangingPunct="1">
              <a:buFont typeface="Arial" pitchFamily="34" charset="0"/>
              <a:buChar char="•"/>
              <a:defRPr/>
            </a:pPr>
            <a:r>
              <a:rPr lang="cs-CZ" sz="1100" dirty="0"/>
              <a:t>jednotlivé kanály v tomto pásmu se mohou lišit dle svých „váhových funkcí“ (podrobněji později)</a:t>
            </a:r>
          </a:p>
        </p:txBody>
      </p:sp>
      <p:pic>
        <p:nvPicPr>
          <p:cNvPr id="6" name="Picture 6" descr="WV-tran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0000" y="972000"/>
            <a:ext cx="3848419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250824" y="285734"/>
            <a:ext cx="82502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pásma  – 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obecná pravidla, resp. „zvyklosti“ způsobu zobrazování družicových snímků v jednotlivých spektrálních kanálech (při černobílém zobrazení):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000232" y="4000510"/>
            <a:ext cx="48577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 eaLnBrk="1" hangingPunct="1">
              <a:buFontTx/>
              <a:buChar char="•"/>
            </a:pPr>
            <a:r>
              <a:rPr lang="cs-CZ" altLang="en-US" sz="1100" dirty="0"/>
              <a:t>v oblasti elektromagnetického záření, kde se v denních hodinách uplatňuje jak odražené sluneční záření, tak tepelné </a:t>
            </a:r>
            <a:r>
              <a:rPr lang="cs-CZ" altLang="en-US" sz="1100" dirty="0" smtClean="0"/>
              <a:t>vyzařování</a:t>
            </a:r>
          </a:p>
          <a:p>
            <a:pPr marL="176213" indent="-176213" eaLnBrk="1" hangingPunct="1">
              <a:buFontTx/>
              <a:buChar char="•"/>
            </a:pPr>
            <a:endParaRPr lang="cs-CZ" altLang="en-US" sz="1100" dirty="0"/>
          </a:p>
          <a:p>
            <a:pPr marL="176213" indent="-176213" eaLnBrk="1" hangingPunct="1">
              <a:buFontTx/>
              <a:buChar char="•"/>
            </a:pPr>
            <a:r>
              <a:rPr lang="cs-CZ" altLang="en-US" sz="1100" dirty="0"/>
              <a:t>v nočních hodinách pouze tepelná složka </a:t>
            </a:r>
            <a:r>
              <a:rPr lang="en-US" altLang="en-US" sz="1100" dirty="0" smtClean="0"/>
              <a:t> </a:t>
            </a:r>
            <a:r>
              <a:rPr lang="en-US" altLang="en-US" sz="1100" dirty="0"/>
              <a:t>»</a:t>
            </a:r>
            <a:r>
              <a:rPr lang="cs-CZ" altLang="en-US" sz="1100" dirty="0"/>
              <a:t> </a:t>
            </a:r>
            <a:r>
              <a:rPr lang="en-US" altLang="en-US" sz="1100" dirty="0"/>
              <a:t> </a:t>
            </a:r>
            <a:r>
              <a:rPr lang="cs-CZ" altLang="en-US" sz="1100" dirty="0"/>
              <a:t>klasický tepelný kanál</a:t>
            </a:r>
          </a:p>
        </p:txBody>
      </p:sp>
      <p:pic>
        <p:nvPicPr>
          <p:cNvPr id="6" name="Picture 1030" descr="Planck_45deg-ref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3925" y="687396"/>
            <a:ext cx="4264025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303583" y="2008121"/>
            <a:ext cx="134938" cy="1440000"/>
          </a:xfrm>
          <a:prstGeom prst="rect">
            <a:avLst/>
          </a:prstGeom>
          <a:solidFill>
            <a:srgbClr val="FFFFCC">
              <a:alpha val="25098"/>
            </a:srgbClr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en-US"/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3441696" y="2187579"/>
            <a:ext cx="1258887" cy="207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750" b="1" smtClean="0">
                <a:solidFill>
                  <a:srgbClr val="C00000"/>
                </a:solidFill>
              </a:rPr>
              <a:t>pásmo </a:t>
            </a:r>
            <a:r>
              <a:rPr lang="en-US" altLang="en-US" sz="750" b="1" smtClean="0">
                <a:solidFill>
                  <a:srgbClr val="C00000"/>
                </a:solidFill>
              </a:rPr>
              <a:t>3.5 – 4.0 µm</a:t>
            </a:r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250825" y="214296"/>
            <a:ext cx="32480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rgbClr val="FF3300"/>
                </a:solidFill>
                <a:latin typeface="+mj-lt"/>
              </a:rPr>
              <a:t>Spektrální pásmo  3.5 – 4.0 µm 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7034230" y="3857634"/>
            <a:ext cx="1609736" cy="40011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000" dirty="0">
                <a:solidFill>
                  <a:schemeClr val="bg1"/>
                </a:solidFill>
                <a:cs typeface="Times New Roman" pitchFamily="18" charset="0"/>
              </a:rPr>
              <a:t>α</a:t>
            </a:r>
            <a:r>
              <a:rPr lang="en-US" altLang="en-US" sz="1000" dirty="0">
                <a:solidFill>
                  <a:schemeClr val="bg1"/>
                </a:solidFill>
                <a:cs typeface="Times New Roman" pitchFamily="18" charset="0"/>
              </a:rPr>
              <a:t> … </a:t>
            </a:r>
            <a:r>
              <a:rPr lang="cs-CZ" altLang="en-US" sz="1000" dirty="0">
                <a:solidFill>
                  <a:schemeClr val="bg1"/>
                </a:solidFill>
              </a:rPr>
              <a:t>odrazivost</a:t>
            </a:r>
            <a:endParaRPr lang="en-US" altLang="en-US" sz="1000" dirty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1000" dirty="0">
                <a:solidFill>
                  <a:schemeClr val="bg1"/>
                </a:solidFill>
                <a:cs typeface="Times New Roman" pitchFamily="18" charset="0"/>
              </a:rPr>
              <a:t>ξ … </a:t>
            </a:r>
            <a:r>
              <a:rPr lang="cs-CZ" altLang="en-US" sz="1000" dirty="0">
                <a:solidFill>
                  <a:schemeClr val="bg1"/>
                </a:solidFill>
              </a:rPr>
              <a:t>zenitový úhel Slunce</a:t>
            </a:r>
          </a:p>
        </p:txBody>
      </p:sp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250825" y="223049"/>
            <a:ext cx="67653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pásmo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3.5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-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4.0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µm  –  poměry mezi odraženým a tepelným zářením 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5526"/>
            <a:ext cx="6552728" cy="427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032"/>
          <p:cNvSpPr txBox="1">
            <a:spLocks noChangeArrowheads="1"/>
          </p:cNvSpPr>
          <p:nvPr/>
        </p:nvSpPr>
        <p:spPr bwMode="auto">
          <a:xfrm>
            <a:off x="593728" y="657214"/>
            <a:ext cx="6764354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Vzhledem k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e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 smíšené podstatě tohoto spektrálního pásma se používají dva způsoby pro jeho zobrazení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: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 b</a:t>
            </a:r>
            <a:r>
              <a:rPr lang="cs-CZ" sz="1100" dirty="0" smtClean="0">
                <a:solidFill>
                  <a:schemeClr val="bg1"/>
                </a:solidFill>
                <a:latin typeface="+mn-lt"/>
              </a:rPr>
              <a:t>uď jako snímek zobrazující </a:t>
            </a:r>
            <a:r>
              <a:rPr lang="en-US" sz="11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100" b="1" dirty="0" smtClean="0">
                <a:solidFill>
                  <a:srgbClr val="FFC901"/>
                </a:solidFill>
                <a:latin typeface="+mn-lt"/>
              </a:rPr>
              <a:t>odrazivost</a:t>
            </a:r>
            <a:r>
              <a:rPr lang="cs-CZ" sz="1100" b="1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cs-CZ" sz="1100" dirty="0" smtClean="0">
                <a:solidFill>
                  <a:schemeClr val="bg1"/>
                </a:solidFill>
                <a:latin typeface="+mn-lt"/>
              </a:rPr>
              <a:t>(podobně jako VIS) … </a:t>
            </a:r>
          </a:p>
        </p:txBody>
      </p:sp>
      <p:pic>
        <p:nvPicPr>
          <p:cNvPr id="7" name="Picture 1034" descr="1024_200501201200_MSG1_Band04_IR039ref"/>
          <p:cNvPicPr>
            <a:picLocks noChangeAspect="1" noChangeArrowheads="1"/>
          </p:cNvPicPr>
          <p:nvPr/>
        </p:nvPicPr>
        <p:blipFill>
          <a:blip r:embed="rId3" cstate="print">
            <a:lum bright="-10000" contrast="14000"/>
          </a:blip>
          <a:srcRect/>
          <a:stretch>
            <a:fillRect/>
          </a:stretch>
        </p:blipFill>
        <p:spPr bwMode="auto">
          <a:xfrm>
            <a:off x="252000" y="1332000"/>
            <a:ext cx="8640001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250825" y="223049"/>
            <a:ext cx="44595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pásmo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3.5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-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4.0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µm  –  způsob zobrazení 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282" y="142858"/>
            <a:ext cx="82495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Spektrální pásma</a:t>
            </a:r>
            <a:r>
              <a:rPr lang="en-US" sz="12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 spektrální kanály </a:t>
            </a:r>
            <a:r>
              <a:rPr lang="en-US" sz="12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….</a:t>
            </a:r>
            <a:endParaRPr lang="cs-CZ" sz="1200" dirty="0">
              <a:solidFill>
                <a:srgbClr val="FF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857224" y="1497921"/>
            <a:ext cx="62293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</a:rPr>
              <a:t>spektrální </a:t>
            </a:r>
            <a:r>
              <a:rPr lang="cs-CZ" sz="1200" dirty="0" smtClean="0">
                <a:solidFill>
                  <a:srgbClr val="FF3300"/>
                </a:solidFill>
              </a:rPr>
              <a:t>kanál</a:t>
            </a:r>
            <a:r>
              <a:rPr lang="cs-CZ" sz="1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cs-CZ" sz="1000" dirty="0" smtClean="0"/>
              <a:t>spektrálního </a:t>
            </a:r>
            <a:r>
              <a:rPr lang="cs-CZ" sz="1000" dirty="0"/>
              <a:t>pásmo nebo jeho </a:t>
            </a:r>
            <a:r>
              <a:rPr lang="cs-CZ" sz="1000" dirty="0" smtClean="0"/>
              <a:t>část, zachycená</a:t>
            </a:r>
            <a:r>
              <a:rPr lang="en-US" sz="1000" dirty="0" smtClean="0"/>
              <a:t> </a:t>
            </a:r>
            <a:r>
              <a:rPr lang="cs-CZ" sz="1000" dirty="0"/>
              <a:t>konkrétním </a:t>
            </a:r>
            <a:r>
              <a:rPr lang="cs-CZ" sz="1000" dirty="0" smtClean="0"/>
              <a:t>přístrojem</a:t>
            </a:r>
            <a:r>
              <a:rPr lang="cs-CZ" sz="1000" dirty="0"/>
              <a:t> </a:t>
            </a:r>
            <a:r>
              <a:rPr lang="cs-CZ" sz="1000" dirty="0" smtClean="0"/>
              <a:t>		určitého </a:t>
            </a:r>
            <a:r>
              <a:rPr lang="cs-CZ" sz="1000" dirty="0"/>
              <a:t>typu, resp. série </a:t>
            </a:r>
            <a:r>
              <a:rPr lang="cs-CZ" sz="1000" dirty="0" smtClean="0"/>
              <a:t>družic	</a:t>
            </a:r>
            <a:r>
              <a:rPr lang="cs-CZ" sz="1000" dirty="0" smtClean="0">
                <a:solidFill>
                  <a:schemeClr val="bg1"/>
                </a:solidFill>
              </a:rPr>
              <a:t>(</a:t>
            </a:r>
            <a:r>
              <a:rPr lang="cs-CZ" sz="1000" dirty="0">
                <a:solidFill>
                  <a:schemeClr val="bg1"/>
                </a:solidFill>
              </a:rPr>
              <a:t>specifické pro daný typ, sérii družic)</a:t>
            </a:r>
          </a:p>
        </p:txBody>
      </p:sp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857224" y="843801"/>
            <a:ext cx="61404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</a:rPr>
              <a:t>spektrální pásmo</a:t>
            </a:r>
            <a:r>
              <a:rPr lang="en-US" sz="1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cs-CZ" sz="1000" dirty="0" smtClean="0"/>
              <a:t>část </a:t>
            </a:r>
            <a:r>
              <a:rPr lang="cs-CZ" sz="1000" dirty="0"/>
              <a:t>elektromagnetického </a:t>
            </a:r>
            <a:r>
              <a:rPr lang="cs-CZ" sz="1000" dirty="0" smtClean="0"/>
              <a:t>spektra, vymezená</a:t>
            </a:r>
            <a:r>
              <a:rPr lang="en-US" sz="1000" dirty="0" smtClean="0"/>
              <a:t> </a:t>
            </a:r>
            <a:r>
              <a:rPr lang="cs-CZ" sz="1000" dirty="0"/>
              <a:t>krajními vlnovými délkami</a:t>
            </a:r>
            <a:br>
              <a:rPr lang="cs-CZ" sz="1000" dirty="0"/>
            </a:br>
            <a:r>
              <a:rPr lang="cs-CZ" sz="1000" dirty="0"/>
              <a:t>		</a:t>
            </a:r>
            <a:r>
              <a:rPr lang="cs-CZ" sz="1000" dirty="0" smtClean="0">
                <a:solidFill>
                  <a:schemeClr val="bg1"/>
                </a:solidFill>
              </a:rPr>
              <a:t>(</a:t>
            </a:r>
            <a:r>
              <a:rPr lang="cs-CZ" sz="1000" dirty="0">
                <a:solidFill>
                  <a:schemeClr val="bg1"/>
                </a:solidFill>
              </a:rPr>
              <a:t>fyzikální, obecná charakteristika)</a:t>
            </a:r>
          </a:p>
        </p:txBody>
      </p:sp>
      <p:sp>
        <p:nvSpPr>
          <p:cNvPr id="8" name="Text Box 1031"/>
          <p:cNvSpPr txBox="1">
            <a:spLocks noChangeArrowheads="1"/>
          </p:cNvSpPr>
          <p:nvPr/>
        </p:nvSpPr>
        <p:spPr bwMode="auto">
          <a:xfrm>
            <a:off x="854075" y="2428874"/>
            <a:ext cx="37893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100" dirty="0"/>
              <a:t>spektrální pásma</a:t>
            </a:r>
            <a:r>
              <a:rPr lang="en-US" sz="1100" dirty="0"/>
              <a:t> </a:t>
            </a:r>
            <a:r>
              <a:rPr lang="en-US" sz="1100" dirty="0" smtClean="0"/>
              <a:t>– </a:t>
            </a:r>
            <a:r>
              <a:rPr lang="cs-CZ" sz="1100" dirty="0" smtClean="0"/>
              <a:t>základní přehled, dělení:</a:t>
            </a:r>
            <a:endParaRPr lang="cs-CZ" sz="1100" dirty="0"/>
          </a:p>
        </p:txBody>
      </p:sp>
      <p:sp>
        <p:nvSpPr>
          <p:cNvPr id="9" name="Text Box 1032"/>
          <p:cNvSpPr txBox="1">
            <a:spLocks noChangeArrowheads="1"/>
          </p:cNvSpPr>
          <p:nvPr/>
        </p:nvSpPr>
        <p:spPr bwMode="auto">
          <a:xfrm>
            <a:off x="2840383" y="3000378"/>
            <a:ext cx="3911600" cy="125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1" hangingPunct="1">
              <a:buFontTx/>
              <a:buChar char="•"/>
            </a:pPr>
            <a:r>
              <a:rPr lang="cs-CZ" altLang="en-US" sz="1050" dirty="0"/>
              <a:t>viditelné (</a:t>
            </a:r>
            <a:r>
              <a:rPr lang="en-US" altLang="en-US" sz="1050" dirty="0"/>
              <a:t>~</a:t>
            </a:r>
            <a:r>
              <a:rPr lang="cs-CZ" altLang="en-US" sz="1050" dirty="0"/>
              <a:t> 0.4 až 0.7</a:t>
            </a:r>
            <a:r>
              <a:rPr lang="en-US" altLang="en-US" sz="1050" dirty="0"/>
              <a:t> </a:t>
            </a:r>
            <a:r>
              <a:rPr lang="cs-CZ" altLang="en-US" sz="1050" dirty="0">
                <a:cs typeface="Arial" charset="0"/>
              </a:rPr>
              <a:t>µ</a:t>
            </a:r>
            <a:r>
              <a:rPr lang="en-US" altLang="en-US" sz="1050" dirty="0">
                <a:cs typeface="Arial" charset="0"/>
              </a:rPr>
              <a:t>m</a:t>
            </a:r>
            <a:r>
              <a:rPr lang="cs-CZ" altLang="en-US" sz="1050" dirty="0"/>
              <a:t>), označováno </a:t>
            </a:r>
            <a:r>
              <a:rPr lang="cs-CZ" altLang="en-US" sz="1050" b="1" i="1" dirty="0"/>
              <a:t>VIS</a:t>
            </a:r>
          </a:p>
          <a:p>
            <a:pPr marL="361950" indent="-361950" eaLnBrk="1" hangingPunct="1">
              <a:buFontTx/>
              <a:buChar char="•"/>
            </a:pPr>
            <a:endParaRPr lang="cs-CZ" altLang="en-US" sz="600" dirty="0"/>
          </a:p>
          <a:p>
            <a:pPr marL="361950" indent="-361950" eaLnBrk="1" hangingPunct="1">
              <a:buFontTx/>
              <a:buChar char="•"/>
            </a:pPr>
            <a:r>
              <a:rPr lang="cs-CZ" altLang="en-US" sz="1050" dirty="0"/>
              <a:t>blízké infračervené (0.7 až cca 5 </a:t>
            </a:r>
            <a:r>
              <a:rPr lang="cs-CZ" altLang="en-US" sz="1050" dirty="0">
                <a:cs typeface="Arial" charset="0"/>
              </a:rPr>
              <a:t>µ</a:t>
            </a:r>
            <a:r>
              <a:rPr lang="en-US" altLang="en-US" sz="1050" dirty="0">
                <a:cs typeface="Arial" charset="0"/>
              </a:rPr>
              <a:t>m</a:t>
            </a:r>
            <a:r>
              <a:rPr lang="cs-CZ" altLang="en-US" sz="1050" dirty="0"/>
              <a:t>), </a:t>
            </a:r>
            <a:r>
              <a:rPr lang="cs-CZ" altLang="en-US" sz="1050" b="1" i="1" dirty="0"/>
              <a:t>NIR</a:t>
            </a:r>
          </a:p>
          <a:p>
            <a:pPr marL="361950" indent="-361950" eaLnBrk="1" hangingPunct="1">
              <a:buFontTx/>
              <a:buChar char="•"/>
            </a:pPr>
            <a:endParaRPr lang="cs-CZ" altLang="en-US" sz="1050" b="1" i="1" dirty="0"/>
          </a:p>
          <a:p>
            <a:pPr marL="361950" indent="-361950" eaLnBrk="1" hangingPunct="1">
              <a:buFontTx/>
              <a:buChar char="•"/>
            </a:pPr>
            <a:endParaRPr lang="cs-CZ" altLang="en-US" sz="1050" dirty="0">
              <a:solidFill>
                <a:srgbClr val="FF3300"/>
              </a:solidFill>
            </a:endParaRPr>
          </a:p>
          <a:p>
            <a:pPr marL="361950" indent="-361950" eaLnBrk="1" hangingPunct="1">
              <a:buFontTx/>
              <a:buChar char="•"/>
            </a:pPr>
            <a:r>
              <a:rPr lang="cs-CZ" altLang="en-US" sz="1050" dirty="0">
                <a:solidFill>
                  <a:srgbClr val="FF3300"/>
                </a:solidFill>
              </a:rPr>
              <a:t>infračervené (od cca 5 </a:t>
            </a:r>
            <a:r>
              <a:rPr lang="cs-CZ" altLang="en-US" sz="1050" dirty="0">
                <a:solidFill>
                  <a:srgbClr val="FF3300"/>
                </a:solidFill>
                <a:cs typeface="Arial" charset="0"/>
              </a:rPr>
              <a:t>µ</a:t>
            </a:r>
            <a:r>
              <a:rPr lang="en-US" altLang="en-US" sz="1050" dirty="0">
                <a:solidFill>
                  <a:srgbClr val="FF3300"/>
                </a:solidFill>
                <a:cs typeface="Arial" charset="0"/>
              </a:rPr>
              <a:t>m</a:t>
            </a:r>
            <a:r>
              <a:rPr lang="cs-CZ" altLang="en-US" sz="1050" dirty="0">
                <a:solidFill>
                  <a:srgbClr val="FF3300"/>
                </a:solidFill>
              </a:rPr>
              <a:t> do cca 1 mm),  </a:t>
            </a:r>
            <a:r>
              <a:rPr lang="cs-CZ" altLang="en-US" sz="1050" b="1" i="1" dirty="0">
                <a:solidFill>
                  <a:srgbClr val="FF3300"/>
                </a:solidFill>
              </a:rPr>
              <a:t>IR</a:t>
            </a:r>
          </a:p>
          <a:p>
            <a:pPr marL="361950" indent="-361950" eaLnBrk="1" hangingPunct="1">
              <a:buFontTx/>
              <a:buChar char="•"/>
            </a:pPr>
            <a:endParaRPr lang="cs-CZ" altLang="en-US" sz="600" dirty="0">
              <a:solidFill>
                <a:srgbClr val="CC0000"/>
              </a:solidFill>
            </a:endParaRPr>
          </a:p>
          <a:p>
            <a:pPr marL="361950" indent="-361950" eaLnBrk="1" hangingPunct="1">
              <a:buFontTx/>
              <a:buChar char="•"/>
            </a:pPr>
            <a:r>
              <a:rPr lang="cs-CZ" altLang="en-US" sz="1050" dirty="0">
                <a:solidFill>
                  <a:srgbClr val="CC0000"/>
                </a:solidFill>
              </a:rPr>
              <a:t>mikrovlnné (od cca</a:t>
            </a:r>
            <a:r>
              <a:rPr lang="en-US" altLang="en-US" sz="1050" dirty="0">
                <a:solidFill>
                  <a:srgbClr val="CC0000"/>
                </a:solidFill>
              </a:rPr>
              <a:t> </a:t>
            </a:r>
            <a:r>
              <a:rPr lang="cs-CZ" altLang="en-US" sz="1050" dirty="0">
                <a:solidFill>
                  <a:srgbClr val="CC0000"/>
                </a:solidFill>
              </a:rPr>
              <a:t>1 mm), </a:t>
            </a:r>
            <a:r>
              <a:rPr lang="cs-CZ" altLang="en-US" sz="1050" b="1" i="1" dirty="0">
                <a:solidFill>
                  <a:srgbClr val="CC0000"/>
                </a:solidFill>
              </a:rPr>
              <a:t>MW</a:t>
            </a:r>
            <a:endParaRPr lang="cs-CZ" altLang="en-US" sz="1050" b="1" i="1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786050" y="2946403"/>
            <a:ext cx="3340481" cy="644525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100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351213" y="3011437"/>
            <a:ext cx="16498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latin typeface="+mn-lt"/>
              </a:rPr>
              <a:t>odražené sluneční záření,</a:t>
            </a:r>
            <a:br>
              <a:rPr lang="cs-CZ" altLang="en-US" sz="1000" dirty="0" smtClean="0">
                <a:latin typeface="+mn-lt"/>
              </a:rPr>
            </a:br>
            <a:r>
              <a:rPr lang="cs-CZ" altLang="en-US" sz="1000" dirty="0" smtClean="0">
                <a:latin typeface="+mn-lt"/>
              </a:rPr>
              <a:t>„solární kanály“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786050" y="3697299"/>
            <a:ext cx="3340481" cy="588963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100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351213" y="3714758"/>
            <a:ext cx="13843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rgbClr val="FF6600"/>
                </a:solidFill>
                <a:latin typeface="+mn-lt"/>
              </a:rPr>
              <a:t>tepelné záření,</a:t>
            </a:r>
            <a:br>
              <a:rPr lang="cs-CZ" altLang="en-US" sz="1000" dirty="0" smtClean="0">
                <a:solidFill>
                  <a:srgbClr val="FF6600"/>
                </a:solidFill>
                <a:latin typeface="+mn-lt"/>
              </a:rPr>
            </a:br>
            <a:r>
              <a:rPr lang="cs-CZ" altLang="en-US" sz="1000" dirty="0" smtClean="0">
                <a:solidFill>
                  <a:srgbClr val="FF6600"/>
                </a:solidFill>
                <a:latin typeface="+mn-lt"/>
              </a:rPr>
              <a:t>„emisní kanály“</a:t>
            </a: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34" descr="1024_200501201200_MSG1_Band04_IR039"/>
          <p:cNvPicPr>
            <a:picLocks noChangeAspect="1" noChangeArrowheads="1"/>
          </p:cNvPicPr>
          <p:nvPr/>
        </p:nvPicPr>
        <p:blipFill>
          <a:blip r:embed="rId3" cstate="print">
            <a:lum bright="4000" contrast="20000"/>
          </a:blip>
          <a:srcRect/>
          <a:stretch>
            <a:fillRect/>
          </a:stretch>
        </p:blipFill>
        <p:spPr bwMode="auto">
          <a:xfrm>
            <a:off x="252000" y="1332000"/>
            <a:ext cx="864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250825" y="223049"/>
            <a:ext cx="44595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pásmo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3.5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-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4.0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µm  –  způsob zobrazení 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10" name="Text Box 1032"/>
          <p:cNvSpPr txBox="1">
            <a:spLocks noChangeArrowheads="1"/>
          </p:cNvSpPr>
          <p:nvPr/>
        </p:nvSpPr>
        <p:spPr bwMode="auto">
          <a:xfrm>
            <a:off x="593728" y="657214"/>
            <a:ext cx="6835792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Vzhledem k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e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 smíšené podstatě tohoto spektrálního pásma se používají dva způsoby pro jeho zobrazení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: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100" dirty="0" smtClean="0">
                <a:solidFill>
                  <a:schemeClr val="bg1"/>
                </a:solidFill>
                <a:latin typeface="+mn-lt"/>
              </a:rPr>
              <a:t>nebo jako snímek zobrazující</a:t>
            </a:r>
            <a:r>
              <a:rPr lang="en-US" sz="11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1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100" b="1" dirty="0" smtClean="0">
                <a:solidFill>
                  <a:srgbClr val="FFC901"/>
                </a:solidFill>
                <a:latin typeface="+mn-lt"/>
              </a:rPr>
              <a:t>tepelné vyzařování</a:t>
            </a:r>
            <a:r>
              <a:rPr lang="cs-CZ" sz="1100" b="1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cs-CZ" sz="1100" dirty="0" smtClean="0">
                <a:solidFill>
                  <a:schemeClr val="bg1"/>
                </a:solidFill>
                <a:latin typeface="+mn-lt"/>
              </a:rPr>
              <a:t>(podobně jako IR).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000100" y="1017620"/>
            <a:ext cx="5643212" cy="55399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marL="385763" indent="-385763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855663" indent="-2794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marL="896938" lvl="1" indent="-320675" eaLnBrk="1" hangingPunct="1">
              <a:buFont typeface="Wingdings" pitchFamily="2" charset="2"/>
              <a:buChar char="Ø"/>
              <a:defRPr/>
            </a:pPr>
            <a:r>
              <a:rPr lang="cs-CZ" altLang="en-US" sz="1200" b="1" dirty="0" smtClean="0">
                <a:solidFill>
                  <a:schemeClr val="bg1"/>
                </a:solidFill>
                <a:latin typeface="+mn-lt"/>
              </a:rPr>
              <a:t>v nočních hodinách vlastnosti standardního</a:t>
            </a:r>
            <a:r>
              <a:rPr lang="en-US" altLang="en-US" sz="1200" b="1" dirty="0" smtClean="0">
                <a:solidFill>
                  <a:schemeClr val="bg1"/>
                </a:solidFill>
                <a:latin typeface="+mn-lt"/>
              </a:rPr>
              <a:t> IR </a:t>
            </a:r>
            <a:r>
              <a:rPr lang="cs-CZ" altLang="en-US" sz="1200" b="1" dirty="0" smtClean="0">
                <a:solidFill>
                  <a:schemeClr val="bg1"/>
                </a:solidFill>
                <a:latin typeface="+mn-lt"/>
              </a:rPr>
              <a:t>kanálu</a:t>
            </a:r>
            <a:endParaRPr lang="en-US" altLang="en-US" sz="1200" b="1" dirty="0" smtClean="0">
              <a:solidFill>
                <a:schemeClr val="bg1"/>
              </a:solidFill>
              <a:latin typeface="+mn-lt"/>
            </a:endParaRPr>
          </a:p>
          <a:p>
            <a:pPr marL="896938" lvl="1" indent="-320675" eaLnBrk="1" hangingPunct="1">
              <a:buFont typeface="Wingdings" pitchFamily="2" charset="2"/>
              <a:buChar char="Ø"/>
              <a:defRPr/>
            </a:pPr>
            <a:endParaRPr lang="en-US" altLang="en-US" sz="600" b="1" dirty="0" smtClean="0">
              <a:solidFill>
                <a:schemeClr val="bg1"/>
              </a:solidFill>
              <a:latin typeface="+mn-lt"/>
            </a:endParaRPr>
          </a:p>
          <a:p>
            <a:pPr marL="896938" lvl="1" indent="-320675" eaLnBrk="1" hangingPunct="1">
              <a:buFont typeface="Wingdings" pitchFamily="2" charset="2"/>
              <a:buChar char="Ø"/>
              <a:defRPr/>
            </a:pPr>
            <a:r>
              <a:rPr lang="cs-CZ" altLang="en-US" sz="1200" b="1" dirty="0" smtClean="0">
                <a:solidFill>
                  <a:schemeClr val="bg1"/>
                </a:solidFill>
                <a:latin typeface="+mn-lt"/>
              </a:rPr>
              <a:t>v denních hodinách</a:t>
            </a:r>
            <a:r>
              <a:rPr lang="en-US" altLang="en-US" sz="12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1200" b="1" dirty="0" smtClean="0">
                <a:solidFill>
                  <a:schemeClr val="bg1"/>
                </a:solidFill>
                <a:latin typeface="+mn-lt"/>
              </a:rPr>
              <a:t>zpravidla převládá odražená složka</a:t>
            </a:r>
            <a:r>
              <a:rPr lang="en-US" altLang="en-US" sz="12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1200" b="1" dirty="0" smtClean="0">
                <a:solidFill>
                  <a:schemeClr val="bg1"/>
                </a:solidFill>
                <a:latin typeface="+mn-lt"/>
              </a:rPr>
              <a:t>záření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606562" y="2098931"/>
            <a:ext cx="5537206" cy="161582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8925" indent="-288925" eaLnBrk="0" hangingPunct="0">
              <a:tabLst>
                <a:tab pos="385763" algn="l"/>
              </a:tabLs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385763" algn="l"/>
              </a:tabLs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385763" algn="l"/>
              </a:tabLs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385763" algn="l"/>
              </a:tabLs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385763" algn="l"/>
              </a:tabLs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marL="176213" indent="-176213" algn="just" eaLnBrk="1" hangingPunct="1">
              <a:buFontTx/>
              <a:buChar char="-"/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přechod mezi dnem a nocí je značným problémem pro většinu automatických algoritmů využívajících spektrální kanály v tomto pásmu</a:t>
            </a:r>
          </a:p>
          <a:p>
            <a:pPr marL="176213" indent="-176213" algn="just" eaLnBrk="1" hangingPunct="1">
              <a:buFontTx/>
              <a:buChar char="-"/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marL="176213" indent="-176213" algn="just" eaLnBrk="1" hangingPunct="1">
              <a:buFontTx/>
              <a:buChar char="-"/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čím je vyšší odrazivost nějakého objektu v tomto pásmu, tím jsou větší i rozdíly mezi denními a nočními snímky, které jej zobrazují »»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především nízká oblačnost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mlha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, stratus, 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mělká konvekce, 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…)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176213" indent="-176213" algn="just" eaLnBrk="1" hangingPunct="1">
              <a:buFontTx/>
              <a:buChar char="-"/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marL="176213" indent="-176213" algn="just" eaLnBrk="1" hangingPunct="1">
              <a:buFontTx/>
              <a:buChar char="-"/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i nejvyšší ledová oblačnost s velmi nízkou odrazivostí 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(Cb, cir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y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) 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vykazuje v denních hodinách určitý nárůst celkového záření v tomto pásmu</a:t>
            </a:r>
          </a:p>
        </p:txBody>
      </p:sp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250825" y="223049"/>
            <a:ext cx="52526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pásmo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3.5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-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4.0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µm  –  noční versus denní snímky 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252000" y="540000"/>
            <a:ext cx="65008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altLang="en-US" sz="1000" dirty="0"/>
              <a:t>Zdánlivé tmavnutí („</a:t>
            </a:r>
            <a:r>
              <a:rPr lang="cs-CZ" altLang="en-US" sz="1000" dirty="0" smtClean="0"/>
              <a:t>zvýšení teploty“) </a:t>
            </a:r>
            <a:r>
              <a:rPr lang="cs-CZ" altLang="en-US" sz="1000" dirty="0"/>
              <a:t>mlh na následujících snímcích je důsledkem východu Slunce nad místním obzorem, a tedy „přidání“ odraženého slunečního záření k původně samotnému tepelnému vyzařování …</a:t>
            </a:r>
          </a:p>
        </p:txBody>
      </p:sp>
      <p:pic>
        <p:nvPicPr>
          <p:cNvPr id="6" name="Picture 8" descr="200903040000_MSG2_full-ARC_IR039_r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" y="1080000"/>
            <a:ext cx="9072000" cy="34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643834" y="785800"/>
            <a:ext cx="144144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en-US" altLang="en-US" sz="900" dirty="0"/>
              <a:t>2009-03-04  00:00 UTC</a:t>
            </a:r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250825" y="223049"/>
            <a:ext cx="65213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pásmo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3.5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-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4.0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µm  –  denní chod odraženého a tepelného záření 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200903040300_MSG2_full-ARC_IR039_r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" y="1080000"/>
            <a:ext cx="9072000" cy="34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250825" y="223049"/>
            <a:ext cx="65213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pásmo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3.5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-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4.0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µm  –  denní chod odraženého a tepelného záření 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643834" y="785800"/>
            <a:ext cx="144144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en-US" altLang="en-US" sz="900" dirty="0"/>
              <a:t>2009-03-04  </a:t>
            </a:r>
            <a:r>
              <a:rPr lang="en-US" altLang="en-US" sz="900" dirty="0" smtClean="0"/>
              <a:t>0</a:t>
            </a:r>
            <a:r>
              <a:rPr lang="cs-CZ" altLang="en-US" sz="900" dirty="0" smtClean="0"/>
              <a:t>3</a:t>
            </a:r>
            <a:r>
              <a:rPr lang="en-US" altLang="en-US" sz="900" dirty="0" smtClean="0"/>
              <a:t>:</a:t>
            </a:r>
            <a:r>
              <a:rPr lang="cs-CZ" altLang="en-US" sz="900" dirty="0" smtClean="0"/>
              <a:t>0</a:t>
            </a:r>
            <a:r>
              <a:rPr lang="en-US" altLang="en-US" sz="900" dirty="0" smtClean="0"/>
              <a:t>0 </a:t>
            </a:r>
            <a:r>
              <a:rPr lang="en-US" altLang="en-US" sz="900" dirty="0"/>
              <a:t>UTC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200903040600_MSG2_full-ARC_IR039_r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" y="1080000"/>
            <a:ext cx="9072000" cy="34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250825" y="223049"/>
            <a:ext cx="65213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pásmo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3.5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-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4.0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µm  –  denní chod odraženého a tepelného záření 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643834" y="785800"/>
            <a:ext cx="144144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en-US" altLang="en-US" sz="900" dirty="0"/>
              <a:t>2009-03-04  </a:t>
            </a:r>
            <a:r>
              <a:rPr lang="en-US" altLang="en-US" sz="900" dirty="0" smtClean="0"/>
              <a:t>0</a:t>
            </a:r>
            <a:r>
              <a:rPr lang="cs-CZ" altLang="en-US" sz="900" dirty="0" smtClean="0"/>
              <a:t>6</a:t>
            </a:r>
            <a:r>
              <a:rPr lang="en-US" altLang="en-US" sz="900" dirty="0" smtClean="0"/>
              <a:t>:00 </a:t>
            </a:r>
            <a:r>
              <a:rPr lang="en-US" altLang="en-US" sz="900" dirty="0"/>
              <a:t>UTC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200903040900_MSG2_full-ARC_IR039_r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" y="1080000"/>
            <a:ext cx="9072000" cy="34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250825" y="223049"/>
            <a:ext cx="65213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pásmo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3.5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-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4.0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µm  –  denní chod odraženého a tepelného záření 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643834" y="785800"/>
            <a:ext cx="144144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en-US" altLang="en-US" sz="900" dirty="0"/>
              <a:t>2009-03-04  </a:t>
            </a:r>
            <a:r>
              <a:rPr lang="en-US" altLang="en-US" sz="900" dirty="0" smtClean="0"/>
              <a:t>0</a:t>
            </a:r>
            <a:r>
              <a:rPr lang="cs-CZ" altLang="en-US" sz="900" dirty="0" smtClean="0"/>
              <a:t>9</a:t>
            </a:r>
            <a:r>
              <a:rPr lang="en-US" altLang="en-US" sz="900" dirty="0" smtClean="0"/>
              <a:t>:00 </a:t>
            </a:r>
            <a:r>
              <a:rPr lang="en-US" altLang="en-US" sz="900" dirty="0"/>
              <a:t>UTC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200903041200_MSG2_full-ARC_IR039_r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" y="1080000"/>
            <a:ext cx="9072000" cy="34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250825" y="223049"/>
            <a:ext cx="65213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pásmo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3.5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-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4.0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µm  –  denní chod odraženého a tepelného záření 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643834" y="785800"/>
            <a:ext cx="144144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en-US" altLang="en-US" sz="900" dirty="0"/>
              <a:t>2009-03-04  </a:t>
            </a:r>
            <a:r>
              <a:rPr lang="cs-CZ" altLang="en-US" sz="900" dirty="0" smtClean="0"/>
              <a:t>12</a:t>
            </a:r>
            <a:r>
              <a:rPr lang="en-US" altLang="en-US" sz="900" dirty="0" smtClean="0"/>
              <a:t>:00 </a:t>
            </a:r>
            <a:r>
              <a:rPr lang="en-US" altLang="en-US" sz="900" dirty="0"/>
              <a:t>UTC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200903041500_MSG2_full-ARC_IR039_r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" y="1080000"/>
            <a:ext cx="9072000" cy="34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250825" y="223049"/>
            <a:ext cx="65213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pásmo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3.5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-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4.0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µm  –  denní chod odraženého a tepelného záření 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643834" y="785800"/>
            <a:ext cx="144144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en-US" altLang="en-US" sz="900" dirty="0"/>
              <a:t>2009-03-04  </a:t>
            </a:r>
            <a:r>
              <a:rPr lang="cs-CZ" altLang="en-US" sz="900" dirty="0" smtClean="0"/>
              <a:t>15</a:t>
            </a:r>
            <a:r>
              <a:rPr lang="en-US" altLang="en-US" sz="900" dirty="0" smtClean="0"/>
              <a:t>:00 </a:t>
            </a:r>
            <a:r>
              <a:rPr lang="en-US" altLang="en-US" sz="900" dirty="0"/>
              <a:t>UTC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200903041800_MSG2_full-ARC_IR039_r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" y="1080000"/>
            <a:ext cx="9072000" cy="34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250825" y="223049"/>
            <a:ext cx="65213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pásmo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3.5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-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4.0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µm  –  denní chod odraženého a tepelného záření 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643834" y="785800"/>
            <a:ext cx="144144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en-US" altLang="en-US" sz="900" dirty="0"/>
              <a:t>2009-03-04  </a:t>
            </a:r>
            <a:r>
              <a:rPr lang="cs-CZ" altLang="en-US" sz="900" dirty="0" smtClean="0"/>
              <a:t>18</a:t>
            </a:r>
            <a:r>
              <a:rPr lang="en-US" altLang="en-US" sz="900" dirty="0" smtClean="0"/>
              <a:t>:00 </a:t>
            </a:r>
            <a:r>
              <a:rPr lang="en-US" altLang="en-US" sz="900" dirty="0"/>
              <a:t>UTC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200903042100_MSG2_full-ARC_IR039_r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" y="1080000"/>
            <a:ext cx="9072000" cy="34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250825" y="223049"/>
            <a:ext cx="65213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pásmo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3.5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-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4.0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µm  –  denní chod odraženého a tepelného záření 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643834" y="785800"/>
            <a:ext cx="144144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en-US" altLang="en-US" sz="900" dirty="0"/>
              <a:t>2009-03-04  </a:t>
            </a:r>
            <a:r>
              <a:rPr lang="cs-CZ" altLang="en-US" sz="900" dirty="0" smtClean="0"/>
              <a:t>21</a:t>
            </a:r>
            <a:r>
              <a:rPr lang="en-US" altLang="en-US" sz="900" dirty="0" smtClean="0"/>
              <a:t>:00 </a:t>
            </a:r>
            <a:r>
              <a:rPr lang="en-US" altLang="en-US" sz="900" dirty="0"/>
              <a:t>UTC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857224" y="2509065"/>
            <a:ext cx="38619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chemeClr val="bg1"/>
                </a:solidFill>
              </a:rPr>
              <a:t>specifikace</a:t>
            </a:r>
            <a:r>
              <a:rPr lang="cs-CZ" sz="1200" dirty="0">
                <a:solidFill>
                  <a:schemeClr val="bg1"/>
                </a:solidFill>
              </a:rPr>
              <a:t>, definice, resp. názvy spektrálních kanálů:</a:t>
            </a:r>
          </a:p>
        </p:txBody>
      </p:sp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2339995" y="2928940"/>
            <a:ext cx="5089525" cy="130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krajními hodnotami vlnové délky</a:t>
            </a:r>
          </a:p>
          <a:p>
            <a:pPr eaLnBrk="1" hangingPunct="1">
              <a:buFontTx/>
              <a:buChar char="•"/>
              <a:defRPr/>
            </a:pPr>
            <a:endParaRPr lang="cs-CZ" altLang="en-US" sz="7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Tx/>
              <a:buChar char="•"/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střední vlnovou délkou</a:t>
            </a:r>
          </a:p>
          <a:p>
            <a:pPr eaLnBrk="1" hangingPunct="1">
              <a:buFontTx/>
              <a:buChar char="•"/>
              <a:defRPr/>
            </a:pPr>
            <a:endParaRPr lang="cs-CZ" altLang="en-US" sz="7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Tx/>
              <a:buChar char="•"/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oficiálním číslem kanálu daného přístroje</a:t>
            </a: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Tx/>
              <a:buChar char="•"/>
              <a:defRPr/>
            </a:pPr>
            <a:endParaRPr lang="en-US" altLang="en-US" sz="7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Tx/>
              <a:buChar char="•"/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jménem (u družic Meteosat, resp. MSG:  VIS, NIR, IR, WV), vystihujícím základní fyzikální vlastnosti daného kanálu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282" y="142858"/>
            <a:ext cx="82495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Spektrální pásma</a:t>
            </a:r>
            <a:r>
              <a:rPr lang="en-US" sz="12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 spektrální kanály </a:t>
            </a:r>
            <a:r>
              <a:rPr lang="en-US" sz="12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….</a:t>
            </a:r>
            <a:endParaRPr lang="cs-CZ" sz="1200" dirty="0">
              <a:solidFill>
                <a:srgbClr val="FF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857224" y="1497921"/>
            <a:ext cx="62293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</a:rPr>
              <a:t>spektrální </a:t>
            </a:r>
            <a:r>
              <a:rPr lang="cs-CZ" sz="1200" dirty="0" smtClean="0">
                <a:solidFill>
                  <a:srgbClr val="FF3300"/>
                </a:solidFill>
              </a:rPr>
              <a:t>kanál</a:t>
            </a:r>
            <a:r>
              <a:rPr lang="cs-CZ" sz="1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cs-CZ" sz="1000" dirty="0" smtClean="0"/>
              <a:t>spektrálního </a:t>
            </a:r>
            <a:r>
              <a:rPr lang="cs-CZ" sz="1000" dirty="0"/>
              <a:t>pásmo nebo jeho </a:t>
            </a:r>
            <a:r>
              <a:rPr lang="cs-CZ" sz="1000" dirty="0" smtClean="0"/>
              <a:t>část, zachycená</a:t>
            </a:r>
            <a:r>
              <a:rPr lang="en-US" sz="1000" dirty="0" smtClean="0"/>
              <a:t> </a:t>
            </a:r>
            <a:r>
              <a:rPr lang="cs-CZ" sz="1000" dirty="0"/>
              <a:t>konkrétním </a:t>
            </a:r>
            <a:r>
              <a:rPr lang="cs-CZ" sz="1000" dirty="0" smtClean="0"/>
              <a:t>přístrojem</a:t>
            </a:r>
            <a:r>
              <a:rPr lang="cs-CZ" sz="1000" dirty="0"/>
              <a:t> </a:t>
            </a:r>
            <a:r>
              <a:rPr lang="cs-CZ" sz="1000" dirty="0" smtClean="0"/>
              <a:t>		určitého </a:t>
            </a:r>
            <a:r>
              <a:rPr lang="cs-CZ" sz="1000" dirty="0"/>
              <a:t>typu, resp. série </a:t>
            </a:r>
            <a:r>
              <a:rPr lang="cs-CZ" sz="1000" dirty="0" smtClean="0"/>
              <a:t>družic	</a:t>
            </a:r>
            <a:r>
              <a:rPr lang="cs-CZ" sz="1000" dirty="0" smtClean="0">
                <a:solidFill>
                  <a:schemeClr val="bg1"/>
                </a:solidFill>
              </a:rPr>
              <a:t>(</a:t>
            </a:r>
            <a:r>
              <a:rPr lang="cs-CZ" sz="1000" dirty="0">
                <a:solidFill>
                  <a:schemeClr val="bg1"/>
                </a:solidFill>
              </a:rPr>
              <a:t>specifické pro daný typ, sérii družic)</a:t>
            </a:r>
          </a:p>
        </p:txBody>
      </p:sp>
      <p:sp>
        <p:nvSpPr>
          <p:cNvPr id="8" name="Text Box 1030"/>
          <p:cNvSpPr txBox="1">
            <a:spLocks noChangeArrowheads="1"/>
          </p:cNvSpPr>
          <p:nvPr/>
        </p:nvSpPr>
        <p:spPr bwMode="auto">
          <a:xfrm>
            <a:off x="857224" y="843801"/>
            <a:ext cx="61404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</a:rPr>
              <a:t>spektrální pásmo</a:t>
            </a:r>
            <a:r>
              <a:rPr lang="en-US" sz="1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cs-CZ" sz="1000" dirty="0" smtClean="0"/>
              <a:t>část </a:t>
            </a:r>
            <a:r>
              <a:rPr lang="cs-CZ" sz="1000" dirty="0"/>
              <a:t>elektromagnetického </a:t>
            </a:r>
            <a:r>
              <a:rPr lang="cs-CZ" sz="1000" dirty="0" smtClean="0"/>
              <a:t>spektra, vymezená</a:t>
            </a:r>
            <a:r>
              <a:rPr lang="en-US" sz="1000" dirty="0" smtClean="0"/>
              <a:t> </a:t>
            </a:r>
            <a:r>
              <a:rPr lang="cs-CZ" sz="1000" dirty="0"/>
              <a:t>krajními vlnovými délkami</a:t>
            </a:r>
            <a:br>
              <a:rPr lang="cs-CZ" sz="1000" dirty="0"/>
            </a:br>
            <a:r>
              <a:rPr lang="cs-CZ" sz="1000" dirty="0"/>
              <a:t>		</a:t>
            </a:r>
            <a:r>
              <a:rPr lang="cs-CZ" sz="1000" dirty="0" smtClean="0">
                <a:solidFill>
                  <a:schemeClr val="bg1"/>
                </a:solidFill>
              </a:rPr>
              <a:t>(</a:t>
            </a:r>
            <a:r>
              <a:rPr lang="cs-CZ" sz="1000" dirty="0">
                <a:solidFill>
                  <a:schemeClr val="bg1"/>
                </a:solidFill>
              </a:rPr>
              <a:t>fyzikální, obecná charakteristika)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200903042345_MSG2_full-ARC_IR039_r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" y="1080000"/>
            <a:ext cx="9072000" cy="34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250825" y="223049"/>
            <a:ext cx="65213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pásmo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3.5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-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4.0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µm  –  denní chod odraženého a tepelného záření 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643834" y="785800"/>
            <a:ext cx="144144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en-US" altLang="en-US" sz="900" dirty="0"/>
              <a:t>2009-03-04  </a:t>
            </a:r>
            <a:r>
              <a:rPr lang="cs-CZ" altLang="en-US" sz="900" dirty="0" smtClean="0"/>
              <a:t>24</a:t>
            </a:r>
            <a:r>
              <a:rPr lang="en-US" altLang="en-US" sz="900" dirty="0" smtClean="0"/>
              <a:t>:00 </a:t>
            </a:r>
            <a:r>
              <a:rPr lang="en-US" altLang="en-US" sz="900" dirty="0"/>
              <a:t>UTC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250825" y="195263"/>
            <a:ext cx="49724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odrazivost různých typů povrchů ve VIS a NIR 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854235" y="3286130"/>
            <a:ext cx="5218095" cy="60016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marL="180975" indent="-180975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Značný nárůst odrazivosti vegetace na hranici VIS a NIR pásma … </a:t>
            </a: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Tx/>
              <a:buChar char="-"/>
              <a:defRPr/>
            </a:pP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	          </a:t>
            </a:r>
            <a:r>
              <a:rPr lang="cs-CZ" altLang="en-US" sz="1100" b="1" dirty="0" smtClean="0">
                <a:solidFill>
                  <a:schemeClr val="bg1"/>
                </a:solidFill>
                <a:latin typeface="+mn-lt"/>
              </a:rPr>
              <a:t>vysoká odrazivost vegetace v blízkém IR pásmu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 (cca 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0.7 ~ 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1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.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1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 µm)</a:t>
            </a: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Šrafovaná šipka doprava 7"/>
          <p:cNvSpPr/>
          <p:nvPr/>
        </p:nvSpPr>
        <p:spPr bwMode="auto">
          <a:xfrm>
            <a:off x="1925673" y="3695709"/>
            <a:ext cx="433387" cy="161925"/>
          </a:xfrm>
          <a:prstGeom prst="stripedRightArrow">
            <a:avLst>
              <a:gd name="adj1" fmla="val 50000"/>
              <a:gd name="adj2" fmla="val 145159"/>
            </a:avLst>
          </a:prstGeom>
          <a:solidFill>
            <a:srgbClr val="FF0000"/>
          </a:solidFill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500">
              <a:solidFill>
                <a:srgbClr val="FFCC66"/>
              </a:solidFill>
              <a:latin typeface="Arial" charset="0"/>
            </a:endParaRPr>
          </a:p>
        </p:txBody>
      </p:sp>
      <p:pic>
        <p:nvPicPr>
          <p:cNvPr id="9" name="Picture 6" descr="grafy-puda-veget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5963" y="785800"/>
            <a:ext cx="45434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456000" y="900000"/>
            <a:ext cx="1440000" cy="1782000"/>
          </a:xfrm>
          <a:prstGeom prst="rect">
            <a:avLst/>
          </a:prstGeom>
          <a:solidFill>
            <a:srgbClr val="DDDDDD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pic>
        <p:nvPicPr>
          <p:cNvPr id="11" name="Picture 14" descr="spektrum-ciste-bezpopis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1738" y="900100"/>
            <a:ext cx="1085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M:\fotky\20110410 IR Praha (Vysehrad)\proc-from-DNG\R0043063__.jpg"/>
          <p:cNvPicPr>
            <a:picLocks noChangeAspect="1" noChangeArrowheads="1"/>
          </p:cNvPicPr>
          <p:nvPr/>
        </p:nvPicPr>
        <p:blipFill>
          <a:blip r:embed="rId3" cstate="print">
            <a:lum bright="5000" contrast="5000"/>
          </a:blip>
          <a:srcRect/>
          <a:stretch>
            <a:fillRect/>
          </a:stretch>
        </p:blipFill>
        <p:spPr bwMode="auto">
          <a:xfrm>
            <a:off x="35999" y="900000"/>
            <a:ext cx="4500000" cy="3322718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2" descr="M:\fotky\20110410 IR Praha (Vysehrad)\proc-from-DNG\R0043064__.jpg"/>
          <p:cNvPicPr>
            <a:picLocks noChangeAspect="1" noChangeArrowheads="1"/>
          </p:cNvPicPr>
          <p:nvPr/>
        </p:nvPicPr>
        <p:blipFill>
          <a:blip r:embed="rId4" cstate="print">
            <a:lum bright="5000" contrast="15000"/>
          </a:blip>
          <a:srcRect/>
          <a:stretch>
            <a:fillRect/>
          </a:stretch>
        </p:blipFill>
        <p:spPr bwMode="auto">
          <a:xfrm>
            <a:off x="4571999" y="900000"/>
            <a:ext cx="4500000" cy="3322718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250825" y="195263"/>
            <a:ext cx="49724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odrazivost různých typů povrchů ve VIS a NIR </a:t>
            </a:r>
          </a:p>
        </p:txBody>
      </p:sp>
      <p:pic>
        <p:nvPicPr>
          <p:cNvPr id="7" name="Picture 14" descr="spektrum-ciste-bezpopis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4491052"/>
            <a:ext cx="1085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777409" y="4429138"/>
            <a:ext cx="17235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/>
              <a:t>totéž nafoceno přes IR 0.7 filtr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Q:\R0045148_1024x768.jpg"/>
          <p:cNvPicPr>
            <a:picLocks noChangeAspect="1" noChangeArrowheads="1"/>
          </p:cNvPicPr>
          <p:nvPr/>
        </p:nvPicPr>
        <p:blipFill>
          <a:blip r:embed="rId3" cstate="print">
            <a:lum contrast="5000"/>
          </a:blip>
          <a:srcRect/>
          <a:stretch>
            <a:fillRect/>
          </a:stretch>
        </p:blipFill>
        <p:spPr bwMode="auto">
          <a:xfrm>
            <a:off x="36000" y="900000"/>
            <a:ext cx="4500000" cy="3374076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2" descr="Q:\R0045147_1024x768.jpg"/>
          <p:cNvPicPr>
            <a:picLocks noChangeAspect="1" noChangeArrowheads="1"/>
          </p:cNvPicPr>
          <p:nvPr/>
        </p:nvPicPr>
        <p:blipFill>
          <a:blip r:embed="rId4" cstate="print">
            <a:lum bright="10000" contrast="15000"/>
          </a:blip>
          <a:srcRect/>
          <a:stretch>
            <a:fillRect/>
          </a:stretch>
        </p:blipFill>
        <p:spPr bwMode="auto">
          <a:xfrm>
            <a:off x="4572000" y="900000"/>
            <a:ext cx="4500000" cy="3374076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250825" y="195263"/>
            <a:ext cx="49724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odrazivost různých typů povrchů ve VIS a NIR </a:t>
            </a:r>
          </a:p>
        </p:txBody>
      </p:sp>
      <p:pic>
        <p:nvPicPr>
          <p:cNvPr id="7" name="Picture 14" descr="spektrum-ciste-bezpopis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4491052"/>
            <a:ext cx="1085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777409" y="4429138"/>
            <a:ext cx="17235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/>
              <a:t>totéž nafoceno přes IR 0.7 filtr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grafy-puda-veget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5963" y="785800"/>
            <a:ext cx="45434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000388" y="842950"/>
            <a:ext cx="457200" cy="1828800"/>
          </a:xfrm>
          <a:prstGeom prst="rect">
            <a:avLst/>
          </a:prstGeom>
          <a:solidFill>
            <a:srgbClr val="DDDDDD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514738" y="842950"/>
            <a:ext cx="1028700" cy="1828800"/>
          </a:xfrm>
          <a:prstGeom prst="rect">
            <a:avLst/>
          </a:prstGeom>
          <a:solidFill>
            <a:srgbClr val="DDDDDD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057538" y="1014400"/>
            <a:ext cx="4603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600" b="1" dirty="0">
                <a:solidFill>
                  <a:srgbClr val="000000"/>
                </a:solidFill>
              </a:rPr>
              <a:t>AVHRR</a:t>
            </a:r>
          </a:p>
          <a:p>
            <a:pPr eaLnBrk="1" hangingPunct="1"/>
            <a:r>
              <a:rPr lang="cs-CZ" altLang="en-US" sz="600" b="1" dirty="0">
                <a:solidFill>
                  <a:srgbClr val="000000"/>
                </a:solidFill>
              </a:rPr>
              <a:t>kanál 1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133863" y="1014400"/>
            <a:ext cx="4603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600" b="1">
                <a:solidFill>
                  <a:srgbClr val="000000"/>
                </a:solidFill>
              </a:rPr>
              <a:t>AVHRR</a:t>
            </a:r>
          </a:p>
          <a:p>
            <a:pPr eaLnBrk="1" hangingPunct="1"/>
            <a:r>
              <a:rPr lang="cs-CZ" altLang="en-US" sz="600" b="1">
                <a:solidFill>
                  <a:srgbClr val="000000"/>
                </a:solidFill>
              </a:rPr>
              <a:t>kanál 2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142976" y="4047664"/>
            <a:ext cx="6286544" cy="73866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Tzv.  „</a:t>
            </a:r>
            <a:r>
              <a:rPr lang="cs-CZ" altLang="en-US" sz="1100" b="1" dirty="0" smtClean="0">
                <a:solidFill>
                  <a:srgbClr val="FFC901"/>
                </a:solidFill>
                <a:latin typeface="Arial" pitchFamily="34" charset="0"/>
                <a:cs typeface="Arial" pitchFamily="34" charset="0"/>
              </a:rPr>
              <a:t>normalizovaný vegetační index</a:t>
            </a:r>
            <a:r>
              <a:rPr lang="cs-CZ" altLang="en-US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“, zkratka </a:t>
            </a:r>
            <a:r>
              <a:rPr lang="cs-CZ" altLang="en-US" sz="1100" b="1" dirty="0" smtClean="0">
                <a:solidFill>
                  <a:srgbClr val="FFC901"/>
                </a:solidFill>
                <a:latin typeface="Arial" pitchFamily="34" charset="0"/>
                <a:cs typeface="Arial" pitchFamily="34" charset="0"/>
              </a:rPr>
              <a:t>NDVI</a:t>
            </a:r>
            <a:r>
              <a:rPr lang="cs-CZ" altLang="en-US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altLang="en-US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Normalized Difference Vegetation Index</a:t>
            </a:r>
            <a:r>
              <a:rPr lang="cs-CZ" altLang="en-US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):</a:t>
            </a:r>
          </a:p>
          <a:p>
            <a:pPr algn="ctr" eaLnBrk="1" hangingPunct="1">
              <a:defRPr/>
            </a:pPr>
            <a:endParaRPr lang="cs-CZ" altLang="en-US" sz="5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NDVI = (b2 - b1) / (b2 + b1) </a:t>
            </a:r>
          </a:p>
          <a:p>
            <a:pPr algn="ctr" eaLnBrk="1" hangingPunct="1">
              <a:defRPr/>
            </a:pPr>
            <a:endParaRPr lang="cs-CZ" altLang="en-US" sz="5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(takto definován pro kanály AVHRR, obdobně i pro jiné přístroje)</a:t>
            </a:r>
          </a:p>
        </p:txBody>
      </p:sp>
      <p:pic>
        <p:nvPicPr>
          <p:cNvPr id="11" name="Picture 14" descr="spektrum-ciste-bezpopis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1738" y="900100"/>
            <a:ext cx="1085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250825" y="195263"/>
            <a:ext cx="49724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odrazivost různých typů povrchů ve VIS a NIR 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54235" y="3286130"/>
            <a:ext cx="4540025" cy="60016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marL="180975" indent="-180975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Značný nárůst odrazivosti vegetace na hranici VIS a NIR pásma … </a:t>
            </a: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Tx/>
              <a:buChar char="-"/>
              <a:defRPr/>
            </a:pP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	          podstata monitorování množství a stavu vegetace</a:t>
            </a:r>
          </a:p>
        </p:txBody>
      </p:sp>
      <p:sp>
        <p:nvSpPr>
          <p:cNvPr id="14" name="Šrafovaná šipka doprava 13"/>
          <p:cNvSpPr/>
          <p:nvPr/>
        </p:nvSpPr>
        <p:spPr bwMode="auto">
          <a:xfrm>
            <a:off x="1925673" y="3695709"/>
            <a:ext cx="433387" cy="161925"/>
          </a:xfrm>
          <a:prstGeom prst="stripedRightArrow">
            <a:avLst>
              <a:gd name="adj1" fmla="val 50000"/>
              <a:gd name="adj2" fmla="val 145159"/>
            </a:avLst>
          </a:prstGeom>
          <a:solidFill>
            <a:srgbClr val="FF0000"/>
          </a:solidFill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500">
              <a:solidFill>
                <a:srgbClr val="FFCC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32"/>
          <p:cNvSpPr txBox="1">
            <a:spLocks noChangeArrowheads="1"/>
          </p:cNvSpPr>
          <p:nvPr/>
        </p:nvSpPr>
        <p:spPr bwMode="auto">
          <a:xfrm>
            <a:off x="7072330" y="285734"/>
            <a:ext cx="19111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dirty="0" smtClean="0"/>
              <a:t>AVHRR</a:t>
            </a:r>
            <a:r>
              <a:rPr lang="cs-CZ" altLang="en-US" sz="900" dirty="0"/>
              <a:t>/3 </a:t>
            </a:r>
            <a:r>
              <a:rPr lang="en-US" altLang="en-US" sz="900" dirty="0"/>
              <a:t> </a:t>
            </a:r>
            <a:r>
              <a:rPr lang="cs-CZ" altLang="en-US" sz="900" dirty="0" smtClean="0"/>
              <a:t>kanál </a:t>
            </a:r>
            <a:r>
              <a:rPr lang="cs-CZ" altLang="en-US" sz="900" dirty="0"/>
              <a:t>1  (0.58-0.7 </a:t>
            </a:r>
            <a:r>
              <a:rPr lang="cs-CZ" altLang="en-US" sz="900" dirty="0">
                <a:cs typeface="Arial" charset="0"/>
              </a:rPr>
              <a:t>µ</a:t>
            </a:r>
            <a:r>
              <a:rPr lang="cs-CZ" altLang="en-US" sz="900" dirty="0"/>
              <a:t>m)</a:t>
            </a:r>
          </a:p>
        </p:txBody>
      </p:sp>
      <p:pic>
        <p:nvPicPr>
          <p:cNvPr id="5" name="Picture 1033" descr="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00" y="72000"/>
            <a:ext cx="6480000" cy="486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 Box 1032"/>
          <p:cNvSpPr txBox="1">
            <a:spLocks noChangeArrowheads="1"/>
          </p:cNvSpPr>
          <p:nvPr/>
        </p:nvSpPr>
        <p:spPr bwMode="auto">
          <a:xfrm>
            <a:off x="7072330" y="71420"/>
            <a:ext cx="19030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dirty="0">
                <a:solidFill>
                  <a:schemeClr val="bg1"/>
                </a:solidFill>
              </a:rPr>
              <a:t>NOAA16</a:t>
            </a:r>
            <a:r>
              <a:rPr lang="en-US" altLang="en-US" sz="900" dirty="0">
                <a:solidFill>
                  <a:schemeClr val="bg1"/>
                </a:solidFill>
              </a:rPr>
              <a:t>  </a:t>
            </a:r>
            <a:r>
              <a:rPr lang="cs-CZ" altLang="en-US" sz="900" dirty="0" smtClean="0">
                <a:solidFill>
                  <a:schemeClr val="bg1"/>
                </a:solidFill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</a:rPr>
              <a:t>12.9.2002</a:t>
            </a:r>
            <a:r>
              <a:rPr lang="cs-CZ" altLang="en-US" sz="900" dirty="0" smtClean="0">
                <a:solidFill>
                  <a:schemeClr val="bg1"/>
                </a:solidFill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</a:rPr>
              <a:t>  </a:t>
            </a:r>
            <a:r>
              <a:rPr lang="en-US" altLang="en-US" sz="900" dirty="0">
                <a:solidFill>
                  <a:schemeClr val="bg1"/>
                </a:solidFill>
              </a:rPr>
              <a:t>11:40 </a:t>
            </a:r>
            <a:r>
              <a:rPr lang="en-US" altLang="en-US" sz="900" dirty="0" smtClean="0">
                <a:solidFill>
                  <a:schemeClr val="bg1"/>
                </a:solidFill>
              </a:rPr>
              <a:t>UTC</a:t>
            </a:r>
            <a:endParaRPr lang="cs-CZ" altLang="en-US" sz="9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072330" y="285734"/>
            <a:ext cx="18469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dirty="0" smtClean="0"/>
              <a:t>AVHRR</a:t>
            </a:r>
            <a:r>
              <a:rPr lang="cs-CZ" altLang="en-US" sz="900" dirty="0"/>
              <a:t>/3 </a:t>
            </a:r>
            <a:r>
              <a:rPr lang="en-US" altLang="en-US" sz="900" dirty="0"/>
              <a:t> </a:t>
            </a:r>
            <a:r>
              <a:rPr lang="cs-CZ" altLang="en-US" sz="900" dirty="0" smtClean="0"/>
              <a:t>kanál </a:t>
            </a:r>
            <a:r>
              <a:rPr lang="cs-CZ" altLang="en-US" sz="900" dirty="0"/>
              <a:t>2  (0.7-1.0 </a:t>
            </a:r>
            <a:r>
              <a:rPr lang="cs-CZ" altLang="en-US" sz="900" dirty="0">
                <a:cs typeface="Arial" charset="0"/>
              </a:rPr>
              <a:t>µ</a:t>
            </a:r>
            <a:r>
              <a:rPr lang="cs-CZ" altLang="en-US" sz="900" dirty="0"/>
              <a:t>m)</a:t>
            </a:r>
          </a:p>
        </p:txBody>
      </p:sp>
      <p:pic>
        <p:nvPicPr>
          <p:cNvPr id="4" name="Picture 9" descr="b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00" y="72000"/>
            <a:ext cx="6480000" cy="486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Text Box 1032"/>
          <p:cNvSpPr txBox="1">
            <a:spLocks noChangeArrowheads="1"/>
          </p:cNvSpPr>
          <p:nvPr/>
        </p:nvSpPr>
        <p:spPr bwMode="auto">
          <a:xfrm>
            <a:off x="7072330" y="71420"/>
            <a:ext cx="19030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dirty="0">
                <a:solidFill>
                  <a:schemeClr val="bg1"/>
                </a:solidFill>
              </a:rPr>
              <a:t>NOAA16</a:t>
            </a:r>
            <a:r>
              <a:rPr lang="en-US" altLang="en-US" sz="900" dirty="0">
                <a:solidFill>
                  <a:schemeClr val="bg1"/>
                </a:solidFill>
              </a:rPr>
              <a:t>  </a:t>
            </a:r>
            <a:r>
              <a:rPr lang="cs-CZ" altLang="en-US" sz="900" dirty="0" smtClean="0">
                <a:solidFill>
                  <a:schemeClr val="bg1"/>
                </a:solidFill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</a:rPr>
              <a:t>12.9.2002</a:t>
            </a:r>
            <a:r>
              <a:rPr lang="cs-CZ" altLang="en-US" sz="900" dirty="0" smtClean="0">
                <a:solidFill>
                  <a:schemeClr val="bg1"/>
                </a:solidFill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</a:rPr>
              <a:t>  </a:t>
            </a:r>
            <a:r>
              <a:rPr lang="en-US" altLang="en-US" sz="900" dirty="0">
                <a:solidFill>
                  <a:schemeClr val="bg1"/>
                </a:solidFill>
              </a:rPr>
              <a:t>11:40 </a:t>
            </a:r>
            <a:r>
              <a:rPr lang="en-US" altLang="en-US" sz="900" dirty="0" smtClean="0">
                <a:solidFill>
                  <a:schemeClr val="bg1"/>
                </a:solidFill>
              </a:rPr>
              <a:t>UTC</a:t>
            </a:r>
            <a:endParaRPr lang="cs-CZ" altLang="en-US" sz="9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072330" y="285734"/>
            <a:ext cx="207166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900" dirty="0" smtClean="0"/>
              <a:t>AVHRR</a:t>
            </a:r>
            <a:r>
              <a:rPr lang="cs-CZ" altLang="en-US" sz="900" dirty="0"/>
              <a:t>/3 </a:t>
            </a:r>
            <a:r>
              <a:rPr lang="en-US" altLang="en-US" sz="900" dirty="0"/>
              <a:t> </a:t>
            </a:r>
            <a:r>
              <a:rPr lang="cs-CZ" altLang="en-US" sz="900" dirty="0" smtClean="0"/>
              <a:t>kanál </a:t>
            </a:r>
            <a:r>
              <a:rPr lang="cs-CZ" altLang="en-US" sz="900" dirty="0"/>
              <a:t>3A  (1.58-1.64 </a:t>
            </a:r>
            <a:r>
              <a:rPr lang="cs-CZ" altLang="en-US" sz="900" dirty="0">
                <a:cs typeface="Arial" charset="0"/>
              </a:rPr>
              <a:t>µ</a:t>
            </a:r>
            <a:r>
              <a:rPr lang="cs-CZ" altLang="en-US" sz="900" dirty="0"/>
              <a:t>m)</a:t>
            </a:r>
          </a:p>
        </p:txBody>
      </p:sp>
      <p:pic>
        <p:nvPicPr>
          <p:cNvPr id="4" name="Picture 9" descr="b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00" y="72000"/>
            <a:ext cx="6480000" cy="486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Text Box 1032"/>
          <p:cNvSpPr txBox="1">
            <a:spLocks noChangeArrowheads="1"/>
          </p:cNvSpPr>
          <p:nvPr/>
        </p:nvSpPr>
        <p:spPr bwMode="auto">
          <a:xfrm>
            <a:off x="7072330" y="71420"/>
            <a:ext cx="19030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dirty="0">
                <a:solidFill>
                  <a:schemeClr val="bg1"/>
                </a:solidFill>
              </a:rPr>
              <a:t>NOAA16</a:t>
            </a:r>
            <a:r>
              <a:rPr lang="en-US" altLang="en-US" sz="900" dirty="0">
                <a:solidFill>
                  <a:schemeClr val="bg1"/>
                </a:solidFill>
              </a:rPr>
              <a:t>  </a:t>
            </a:r>
            <a:r>
              <a:rPr lang="cs-CZ" altLang="en-US" sz="900" dirty="0" smtClean="0">
                <a:solidFill>
                  <a:schemeClr val="bg1"/>
                </a:solidFill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</a:rPr>
              <a:t>12.9.2002</a:t>
            </a:r>
            <a:r>
              <a:rPr lang="cs-CZ" altLang="en-US" sz="900" dirty="0" smtClean="0">
                <a:solidFill>
                  <a:schemeClr val="bg1"/>
                </a:solidFill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</a:rPr>
              <a:t>  </a:t>
            </a:r>
            <a:r>
              <a:rPr lang="en-US" altLang="en-US" sz="900" dirty="0">
                <a:solidFill>
                  <a:schemeClr val="bg1"/>
                </a:solidFill>
              </a:rPr>
              <a:t>11:40 </a:t>
            </a:r>
            <a:r>
              <a:rPr lang="en-US" altLang="en-US" sz="900" dirty="0" smtClean="0">
                <a:solidFill>
                  <a:schemeClr val="bg1"/>
                </a:solidFill>
              </a:rPr>
              <a:t>UTC</a:t>
            </a:r>
            <a:endParaRPr lang="cs-CZ" altLang="en-US" sz="9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072330" y="285734"/>
            <a:ext cx="200728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dirty="0" smtClean="0"/>
              <a:t>AVHRR</a:t>
            </a:r>
            <a:r>
              <a:rPr lang="cs-CZ" altLang="en-US" sz="900" dirty="0"/>
              <a:t>/3 </a:t>
            </a:r>
            <a:r>
              <a:rPr lang="en-US" altLang="en-US" sz="900" dirty="0"/>
              <a:t> </a:t>
            </a:r>
            <a:r>
              <a:rPr lang="cs-CZ" altLang="en-US" sz="900" dirty="0" smtClean="0"/>
              <a:t>kanál </a:t>
            </a:r>
            <a:r>
              <a:rPr lang="cs-CZ" altLang="en-US" sz="900" dirty="0"/>
              <a:t>4  (10.2-11.5 </a:t>
            </a:r>
            <a:r>
              <a:rPr lang="cs-CZ" altLang="en-US" sz="900" dirty="0">
                <a:cs typeface="Arial" charset="0"/>
              </a:rPr>
              <a:t>µ</a:t>
            </a:r>
            <a:r>
              <a:rPr lang="cs-CZ" altLang="en-US" sz="900" dirty="0"/>
              <a:t>m)</a:t>
            </a:r>
          </a:p>
        </p:txBody>
      </p:sp>
      <p:pic>
        <p:nvPicPr>
          <p:cNvPr id="4" name="Picture 9" descr="b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00" y="72000"/>
            <a:ext cx="6480000" cy="486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Text Box 1032"/>
          <p:cNvSpPr txBox="1">
            <a:spLocks noChangeArrowheads="1"/>
          </p:cNvSpPr>
          <p:nvPr/>
        </p:nvSpPr>
        <p:spPr bwMode="auto">
          <a:xfrm>
            <a:off x="7072330" y="71420"/>
            <a:ext cx="19030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dirty="0">
                <a:solidFill>
                  <a:schemeClr val="bg1"/>
                </a:solidFill>
              </a:rPr>
              <a:t>NOAA16</a:t>
            </a:r>
            <a:r>
              <a:rPr lang="en-US" altLang="en-US" sz="900" dirty="0">
                <a:solidFill>
                  <a:schemeClr val="bg1"/>
                </a:solidFill>
              </a:rPr>
              <a:t>  </a:t>
            </a:r>
            <a:r>
              <a:rPr lang="cs-CZ" altLang="en-US" sz="900" dirty="0" smtClean="0">
                <a:solidFill>
                  <a:schemeClr val="bg1"/>
                </a:solidFill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</a:rPr>
              <a:t>12.9.2002</a:t>
            </a:r>
            <a:r>
              <a:rPr lang="cs-CZ" altLang="en-US" sz="900" dirty="0" smtClean="0">
                <a:solidFill>
                  <a:schemeClr val="bg1"/>
                </a:solidFill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</a:rPr>
              <a:t>  </a:t>
            </a:r>
            <a:r>
              <a:rPr lang="en-US" altLang="en-US" sz="900" dirty="0">
                <a:solidFill>
                  <a:schemeClr val="bg1"/>
                </a:solidFill>
              </a:rPr>
              <a:t>11:40 </a:t>
            </a:r>
            <a:r>
              <a:rPr lang="en-US" altLang="en-US" sz="900" dirty="0" smtClean="0">
                <a:solidFill>
                  <a:schemeClr val="bg1"/>
                </a:solidFill>
              </a:rPr>
              <a:t>UTC</a:t>
            </a:r>
            <a:endParaRPr lang="cs-CZ" altLang="en-US" sz="9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7072330" y="285734"/>
            <a:ext cx="108876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dirty="0" smtClean="0"/>
              <a:t>AVHRR</a:t>
            </a:r>
            <a:r>
              <a:rPr lang="cs-CZ" altLang="en-US" sz="900" dirty="0"/>
              <a:t>/3  </a:t>
            </a:r>
            <a:r>
              <a:rPr lang="cs-CZ" altLang="en-US" sz="900" dirty="0" smtClean="0"/>
              <a:t> NDVI</a:t>
            </a:r>
            <a:endParaRPr lang="cs-CZ" altLang="en-US" sz="900" dirty="0"/>
          </a:p>
        </p:txBody>
      </p:sp>
      <p:pic>
        <p:nvPicPr>
          <p:cNvPr id="4" name="Picture 8" descr="nv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00" y="72000"/>
            <a:ext cx="6480000" cy="486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Text Box 1032"/>
          <p:cNvSpPr txBox="1">
            <a:spLocks noChangeArrowheads="1"/>
          </p:cNvSpPr>
          <p:nvPr/>
        </p:nvSpPr>
        <p:spPr bwMode="auto">
          <a:xfrm>
            <a:off x="7072330" y="71420"/>
            <a:ext cx="19030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dirty="0">
                <a:solidFill>
                  <a:schemeClr val="bg1"/>
                </a:solidFill>
              </a:rPr>
              <a:t>NOAA16</a:t>
            </a:r>
            <a:r>
              <a:rPr lang="en-US" altLang="en-US" sz="900" dirty="0">
                <a:solidFill>
                  <a:schemeClr val="bg1"/>
                </a:solidFill>
              </a:rPr>
              <a:t>  </a:t>
            </a:r>
            <a:r>
              <a:rPr lang="cs-CZ" altLang="en-US" sz="900" dirty="0" smtClean="0">
                <a:solidFill>
                  <a:schemeClr val="bg1"/>
                </a:solidFill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</a:rPr>
              <a:t>12.9.2002</a:t>
            </a:r>
            <a:r>
              <a:rPr lang="cs-CZ" altLang="en-US" sz="900" dirty="0" smtClean="0">
                <a:solidFill>
                  <a:schemeClr val="bg1"/>
                </a:solidFill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</a:rPr>
              <a:t>  </a:t>
            </a:r>
            <a:r>
              <a:rPr lang="en-US" altLang="en-US" sz="900" dirty="0">
                <a:solidFill>
                  <a:schemeClr val="bg1"/>
                </a:solidFill>
              </a:rPr>
              <a:t>11:40 </a:t>
            </a:r>
            <a:r>
              <a:rPr lang="en-US" altLang="en-US" sz="900" dirty="0" smtClean="0">
                <a:solidFill>
                  <a:schemeClr val="bg1"/>
                </a:solidFill>
              </a:rPr>
              <a:t>UTC</a:t>
            </a:r>
            <a:endParaRPr lang="cs-CZ" altLang="en-US" sz="9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zareni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1080000"/>
            <a:ext cx="5399121" cy="3600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268288" y="142858"/>
            <a:ext cx="182511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Záření v atmosféře </a:t>
            </a:r>
            <a:endParaRPr lang="en-US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7" name="Picture 7" descr="PO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-18"/>
            <a:ext cx="2670876" cy="147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7072330" y="285734"/>
            <a:ext cx="205697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900" dirty="0" smtClean="0"/>
              <a:t>AVHRR</a:t>
            </a:r>
            <a:r>
              <a:rPr lang="cs-CZ" altLang="en-US" sz="900" dirty="0"/>
              <a:t>/3  </a:t>
            </a:r>
            <a:r>
              <a:rPr lang="cs-CZ" altLang="en-US" sz="900" dirty="0" smtClean="0"/>
              <a:t>RGB kanálů </a:t>
            </a:r>
            <a:r>
              <a:rPr lang="cs-CZ" altLang="en-US" sz="900" dirty="0"/>
              <a:t>1, 2, 3A a 4</a:t>
            </a:r>
          </a:p>
        </p:txBody>
      </p:sp>
      <p:pic>
        <p:nvPicPr>
          <p:cNvPr id="4" name="Picture 8" descr="!ch1234"/>
          <p:cNvPicPr>
            <a:picLocks noChangeAspect="1" noChangeArrowheads="1"/>
          </p:cNvPicPr>
          <p:nvPr/>
        </p:nvPicPr>
        <p:blipFill>
          <a:blip r:embed="rId3" cstate="print">
            <a:lum bright="15000" contrast="20000"/>
          </a:blip>
          <a:srcRect/>
          <a:stretch>
            <a:fillRect/>
          </a:stretch>
        </p:blipFill>
        <p:spPr bwMode="auto">
          <a:xfrm>
            <a:off x="432000" y="72000"/>
            <a:ext cx="6480000" cy="486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Text Box 1032"/>
          <p:cNvSpPr txBox="1">
            <a:spLocks noChangeArrowheads="1"/>
          </p:cNvSpPr>
          <p:nvPr/>
        </p:nvSpPr>
        <p:spPr bwMode="auto">
          <a:xfrm>
            <a:off x="7072330" y="71420"/>
            <a:ext cx="19030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dirty="0">
                <a:solidFill>
                  <a:schemeClr val="bg1"/>
                </a:solidFill>
              </a:rPr>
              <a:t>NOAA16</a:t>
            </a:r>
            <a:r>
              <a:rPr lang="en-US" altLang="en-US" sz="900" dirty="0">
                <a:solidFill>
                  <a:schemeClr val="bg1"/>
                </a:solidFill>
              </a:rPr>
              <a:t>  </a:t>
            </a:r>
            <a:r>
              <a:rPr lang="cs-CZ" altLang="en-US" sz="900" dirty="0" smtClean="0">
                <a:solidFill>
                  <a:schemeClr val="bg1"/>
                </a:solidFill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</a:rPr>
              <a:t>12.9.2002</a:t>
            </a:r>
            <a:r>
              <a:rPr lang="cs-CZ" altLang="en-US" sz="900" dirty="0" smtClean="0">
                <a:solidFill>
                  <a:schemeClr val="bg1"/>
                </a:solidFill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</a:rPr>
              <a:t>  </a:t>
            </a:r>
            <a:r>
              <a:rPr lang="en-US" altLang="en-US" sz="900" dirty="0">
                <a:solidFill>
                  <a:schemeClr val="bg1"/>
                </a:solidFill>
              </a:rPr>
              <a:t>11:40 </a:t>
            </a:r>
            <a:r>
              <a:rPr lang="en-US" altLang="en-US" sz="900" dirty="0" smtClean="0">
                <a:solidFill>
                  <a:schemeClr val="bg1"/>
                </a:solidFill>
              </a:rPr>
              <a:t>UTC</a:t>
            </a:r>
            <a:endParaRPr lang="cs-CZ" altLang="en-US" sz="9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MODIS bands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785800"/>
            <a:ext cx="6483350" cy="2854325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308077" y="1116000"/>
            <a:ext cx="2924175" cy="7921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250825" y="195263"/>
            <a:ext cx="77987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Spektrální odrazivost různých typů povrchů ve VIS a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NIR  –  MODIS (družice Terra a Aqua)   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285852" y="3834480"/>
            <a:ext cx="6405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100" dirty="0" smtClean="0"/>
              <a:t>V následujících ukázkách jsou jednotlivé kanály přístroje MODIS zobrazeny dle střední vlnové délky</a:t>
            </a:r>
          </a:p>
          <a:p>
            <a:pPr algn="ctr"/>
            <a:r>
              <a:rPr lang="cs-CZ" sz="600" dirty="0" smtClean="0"/>
              <a:t> </a:t>
            </a:r>
            <a:r>
              <a:rPr lang="cs-CZ" sz="1100" dirty="0" smtClean="0"/>
              <a:t/>
            </a:r>
            <a:br>
              <a:rPr lang="cs-CZ" sz="1100" dirty="0" smtClean="0"/>
            </a:br>
            <a:r>
              <a:rPr lang="cs-CZ" sz="1100" dirty="0" smtClean="0"/>
              <a:t>(nikoliv dle pořadového čísla kanálu)</a:t>
            </a: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1029"/>
          <p:cNvSpPr txBox="1">
            <a:spLocks noChangeArrowheads="1"/>
          </p:cNvSpPr>
          <p:nvPr/>
        </p:nvSpPr>
        <p:spPr bwMode="auto">
          <a:xfrm>
            <a:off x="252000" y="180000"/>
            <a:ext cx="253405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900" dirty="0" smtClean="0">
                <a:solidFill>
                  <a:schemeClr val="bg1"/>
                </a:solidFill>
              </a:rPr>
              <a:t>MODIS Aqua,  2003-06-28  11:05 UTC </a:t>
            </a:r>
            <a:endParaRPr lang="cs-CZ" sz="900" dirty="0">
              <a:solidFill>
                <a:schemeClr val="bg1"/>
              </a:solidFill>
            </a:endParaRPr>
          </a:p>
        </p:txBody>
      </p:sp>
      <p:pic>
        <p:nvPicPr>
          <p:cNvPr id="4" name="Picture 11" descr="ban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0" y="540000"/>
            <a:ext cx="5758157" cy="432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6497295" y="2000246"/>
            <a:ext cx="1646605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kanál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3  (0.459-0.479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µ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m)</a:t>
            </a:r>
            <a:endParaRPr lang="cs-CZ" altLang="en-US" sz="10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6" descr="grafy-puda-vegeta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558795"/>
            <a:ext cx="245745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6700850" y="730245"/>
            <a:ext cx="57150" cy="857250"/>
          </a:xfrm>
          <a:prstGeom prst="rect">
            <a:avLst/>
          </a:prstGeom>
          <a:solidFill>
            <a:srgbClr val="C0C0C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pic>
        <p:nvPicPr>
          <p:cNvPr id="10" name="Picture 9" descr="spektrum-ciste-bezpopis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4650" y="615945"/>
            <a:ext cx="59055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9" descr="ban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0" y="540000"/>
            <a:ext cx="5758162" cy="432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6500826" y="2000246"/>
            <a:ext cx="1673856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kanál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4  (0.545-0.565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µ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m)</a:t>
            </a:r>
            <a:endParaRPr lang="cs-CZ" altLang="en-US" sz="10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6" descr="grafy-puda-vegeta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558795"/>
            <a:ext cx="245745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spektrum-ciste-bezpopis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4650" y="615945"/>
            <a:ext cx="59055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6872300" y="730245"/>
            <a:ext cx="57150" cy="857250"/>
          </a:xfrm>
          <a:prstGeom prst="rect">
            <a:avLst/>
          </a:prstGeom>
          <a:solidFill>
            <a:srgbClr val="C0C0C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0" name="Text Box 1029"/>
          <p:cNvSpPr txBox="1">
            <a:spLocks noChangeArrowheads="1"/>
          </p:cNvSpPr>
          <p:nvPr/>
        </p:nvSpPr>
        <p:spPr bwMode="auto">
          <a:xfrm>
            <a:off x="252000" y="180000"/>
            <a:ext cx="253405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900" dirty="0" smtClean="0">
                <a:solidFill>
                  <a:schemeClr val="bg1"/>
                </a:solidFill>
              </a:rPr>
              <a:t>MODIS Aqua,  2003-06-28  11:05 UTC </a:t>
            </a:r>
            <a:endParaRPr lang="cs-CZ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9" descr="ban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0" y="540000"/>
            <a:ext cx="5758162" cy="432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6500826" y="2000246"/>
            <a:ext cx="1646605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kanál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1  (0.620-0.670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µ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m)</a:t>
            </a:r>
            <a:endParaRPr lang="cs-CZ" altLang="en-US" sz="10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6" descr="grafy-puda-vegeta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558795"/>
            <a:ext cx="245745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spektrum-ciste-bezpopis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4650" y="615945"/>
            <a:ext cx="59055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7043750" y="730245"/>
            <a:ext cx="114300" cy="857250"/>
          </a:xfrm>
          <a:prstGeom prst="rect">
            <a:avLst/>
          </a:prstGeom>
          <a:solidFill>
            <a:srgbClr val="C0C0C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252000" y="180000"/>
            <a:ext cx="253405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900" dirty="0" smtClean="0">
                <a:solidFill>
                  <a:schemeClr val="bg1"/>
                </a:solidFill>
              </a:rPr>
              <a:t>MODIS Aqua,  2003-06-28  11:05 UTC </a:t>
            </a:r>
            <a:endParaRPr lang="cs-CZ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9" descr="ban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0" y="540000"/>
            <a:ext cx="5758162" cy="432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6500826" y="2000246"/>
            <a:ext cx="1646605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kanál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2  (0.841-0.876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µ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m)</a:t>
            </a:r>
            <a:endParaRPr lang="cs-CZ" altLang="en-US" sz="10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6" descr="grafy-puda-vegeta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558795"/>
            <a:ext cx="245745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spektrum-ciste-bezpopis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4650" y="615945"/>
            <a:ext cx="59055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7443800" y="730245"/>
            <a:ext cx="114300" cy="857250"/>
          </a:xfrm>
          <a:prstGeom prst="rect">
            <a:avLst/>
          </a:prstGeom>
          <a:solidFill>
            <a:srgbClr val="C0C0C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252000" y="180000"/>
            <a:ext cx="253405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900" dirty="0" smtClean="0">
                <a:solidFill>
                  <a:schemeClr val="bg1"/>
                </a:solidFill>
              </a:rPr>
              <a:t>MODIS Aqua,  2003-06-28  11:05 UTC </a:t>
            </a:r>
            <a:endParaRPr lang="cs-CZ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9" descr="band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0" y="540000"/>
            <a:ext cx="5758162" cy="432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6500826" y="2000246"/>
            <a:ext cx="1673856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kanál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5  (1.230-1.250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µ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m)</a:t>
            </a:r>
            <a:endParaRPr lang="cs-CZ" altLang="en-US" sz="10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6" descr="grafy-puda-vegeta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558795"/>
            <a:ext cx="245745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spektrum-ciste-bezpopis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4650" y="615945"/>
            <a:ext cx="59055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8243900" y="730245"/>
            <a:ext cx="57150" cy="857250"/>
          </a:xfrm>
          <a:prstGeom prst="rect">
            <a:avLst/>
          </a:prstGeom>
          <a:solidFill>
            <a:srgbClr val="C0C0C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252000" y="180000"/>
            <a:ext cx="253405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900" dirty="0" smtClean="0">
                <a:solidFill>
                  <a:schemeClr val="bg1"/>
                </a:solidFill>
              </a:rPr>
              <a:t>MODIS Aqua,  2003-06-28  11:05 UTC </a:t>
            </a:r>
            <a:endParaRPr lang="cs-CZ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9" descr="band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0" y="540000"/>
            <a:ext cx="5758162" cy="432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6500826" y="2000246"/>
            <a:ext cx="1673856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kanál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7  (2.105-2.155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µ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m)</a:t>
            </a:r>
            <a:endParaRPr lang="cs-CZ" altLang="en-US" sz="10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6" descr="grafy-puda-vegeta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558795"/>
            <a:ext cx="245745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spektrum-ciste-bezpopis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4650" y="615945"/>
            <a:ext cx="59055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252000" y="180000"/>
            <a:ext cx="253405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900" dirty="0" smtClean="0">
                <a:solidFill>
                  <a:schemeClr val="bg1"/>
                </a:solidFill>
              </a:rPr>
              <a:t>MODIS Aqua,  2003-06-28  11:05 UTC </a:t>
            </a:r>
            <a:endParaRPr lang="cs-CZ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9" descr="RGB-bands1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0" y="540000"/>
            <a:ext cx="5758162" cy="432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6500826" y="2000246"/>
            <a:ext cx="1986441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 dirty="0" smtClean="0">
                <a:solidFill>
                  <a:srgbClr val="FF0000"/>
                </a:solidFill>
              </a:rPr>
              <a:t>R</a:t>
            </a:r>
            <a:r>
              <a:rPr lang="en-US" altLang="en-US" sz="1000" dirty="0" smtClean="0">
                <a:solidFill>
                  <a:srgbClr val="66FF33"/>
                </a:solidFill>
              </a:rPr>
              <a:t>G</a:t>
            </a:r>
            <a:r>
              <a:rPr lang="en-US" altLang="en-US" sz="1000" dirty="0" smtClean="0">
                <a:solidFill>
                  <a:srgbClr val="33CCFF"/>
                </a:solidFill>
              </a:rPr>
              <a:t>B</a:t>
            </a:r>
            <a:r>
              <a:rPr lang="en-US" altLang="en-US" sz="1000" dirty="0" smtClean="0">
                <a:solidFill>
                  <a:schemeClr val="bg1"/>
                </a:solidFill>
              </a:rPr>
              <a:t> </a:t>
            </a:r>
            <a:r>
              <a:rPr lang="cs-CZ" altLang="en-US" sz="1000" dirty="0" smtClean="0">
                <a:solidFill>
                  <a:schemeClr val="bg1"/>
                </a:solidFill>
              </a:rPr>
              <a:t>kompozit </a:t>
            </a:r>
            <a:r>
              <a:rPr lang="cs-CZ" altLang="en-US" sz="1000" dirty="0" smtClean="0">
                <a:solidFill>
                  <a:srgbClr val="EAEAEA"/>
                </a:solidFill>
                <a:latin typeface="+mn-lt"/>
              </a:rPr>
              <a:t>kanálů </a:t>
            </a:r>
            <a:r>
              <a:rPr lang="en-US" altLang="en-US" sz="1000" b="1" dirty="0" smtClean="0">
                <a:solidFill>
                  <a:srgbClr val="FF0000"/>
                </a:solidFill>
                <a:latin typeface="+mn-lt"/>
              </a:rPr>
              <a:t>1</a:t>
            </a:r>
            <a:r>
              <a:rPr lang="en-US" altLang="en-US" sz="1000" dirty="0" smtClean="0">
                <a:solidFill>
                  <a:srgbClr val="EAEAEA"/>
                </a:solidFill>
                <a:latin typeface="+mn-lt"/>
              </a:rPr>
              <a:t>+</a:t>
            </a:r>
            <a:r>
              <a:rPr lang="en-US" altLang="en-US" sz="1000" b="1" dirty="0" smtClean="0">
                <a:solidFill>
                  <a:srgbClr val="66FF33"/>
                </a:solidFill>
                <a:latin typeface="+mn-lt"/>
              </a:rPr>
              <a:t>4</a:t>
            </a:r>
            <a:r>
              <a:rPr lang="en-US" altLang="en-US" sz="1000" dirty="0" smtClean="0">
                <a:solidFill>
                  <a:srgbClr val="EAEAEA"/>
                </a:solidFill>
                <a:latin typeface="+mn-lt"/>
              </a:rPr>
              <a:t>+</a:t>
            </a:r>
            <a:r>
              <a:rPr lang="en-US" altLang="en-US" sz="1000" b="1" dirty="0" smtClean="0">
                <a:solidFill>
                  <a:srgbClr val="33CCFF"/>
                </a:solidFill>
                <a:latin typeface="+mn-lt"/>
              </a:rPr>
              <a:t>3</a:t>
            </a:r>
            <a:r>
              <a:rPr lang="en-US" altLang="en-US" sz="1000" dirty="0" smtClean="0">
                <a:solidFill>
                  <a:srgbClr val="EAEAEA"/>
                </a:solidFill>
                <a:latin typeface="+mn-lt"/>
              </a:rPr>
              <a:t>  </a:t>
            </a:r>
            <a:endParaRPr lang="cs-CZ" altLang="en-US" sz="1000" dirty="0" smtClean="0">
              <a:solidFill>
                <a:srgbClr val="EAEAEA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500" dirty="0" smtClean="0">
              <a:solidFill>
                <a:srgbClr val="EAEAEA"/>
              </a:solidFill>
              <a:latin typeface="+mn-lt"/>
            </a:endParaRPr>
          </a:p>
          <a:p>
            <a:pPr eaLnBrk="1" hangingPunct="1">
              <a:defRPr/>
            </a:pPr>
            <a:r>
              <a:rPr lang="en-US" altLang="en-US" sz="900" dirty="0" smtClean="0">
                <a:solidFill>
                  <a:srgbClr val="EAEAEA"/>
                </a:solidFill>
                <a:latin typeface="+mn-lt"/>
              </a:rPr>
              <a:t>(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snímek v „pravých barvách“</a:t>
            </a:r>
            <a:r>
              <a:rPr lang="en-US" altLang="en-US" sz="900" dirty="0" smtClean="0">
                <a:solidFill>
                  <a:srgbClr val="EAEAEA"/>
                </a:solidFill>
                <a:latin typeface="+mn-lt"/>
              </a:rPr>
              <a:t>)</a:t>
            </a:r>
            <a:endParaRPr lang="cs-CZ" altLang="en-US" sz="900" dirty="0" smtClean="0">
              <a:solidFill>
                <a:srgbClr val="EAEAEA"/>
              </a:solidFill>
              <a:latin typeface="+mn-lt"/>
            </a:endParaRPr>
          </a:p>
        </p:txBody>
      </p:sp>
      <p:pic>
        <p:nvPicPr>
          <p:cNvPr id="5" name="Picture 6" descr="grafy-puda-vegeta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558795"/>
            <a:ext cx="245745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spektrum-ciste-bezpopis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4650" y="615945"/>
            <a:ext cx="59055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043750" y="730245"/>
            <a:ext cx="114300" cy="857250"/>
          </a:xfrm>
          <a:prstGeom prst="rect">
            <a:avLst/>
          </a:prstGeom>
          <a:solidFill>
            <a:srgbClr val="CC000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6700850" y="730245"/>
            <a:ext cx="57150" cy="857250"/>
          </a:xfrm>
          <a:prstGeom prst="rect">
            <a:avLst/>
          </a:prstGeom>
          <a:solidFill>
            <a:srgbClr val="00008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6872300" y="730245"/>
            <a:ext cx="57150" cy="857250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1" name="Text Box 1029"/>
          <p:cNvSpPr txBox="1">
            <a:spLocks noChangeArrowheads="1"/>
          </p:cNvSpPr>
          <p:nvPr/>
        </p:nvSpPr>
        <p:spPr bwMode="auto">
          <a:xfrm>
            <a:off x="252000" y="180000"/>
            <a:ext cx="253405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900" dirty="0" smtClean="0">
                <a:solidFill>
                  <a:schemeClr val="bg1"/>
                </a:solidFill>
              </a:rPr>
              <a:t>MODIS Aqua,  2003-06-28  11:05 UTC </a:t>
            </a:r>
            <a:endParaRPr lang="cs-CZ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1029"/>
          <p:cNvSpPr txBox="1">
            <a:spLocks noChangeArrowheads="1"/>
          </p:cNvSpPr>
          <p:nvPr/>
        </p:nvSpPr>
        <p:spPr bwMode="auto">
          <a:xfrm>
            <a:off x="250825" y="342900"/>
            <a:ext cx="50596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rgbClr val="FF3300"/>
                </a:solidFill>
                <a:latin typeface="+mj-lt"/>
              </a:rPr>
              <a:t>Spektrální odrazivost sněhu (a ledu) ve VIS a NIR </a:t>
            </a:r>
          </a:p>
        </p:txBody>
      </p:sp>
      <p:pic>
        <p:nvPicPr>
          <p:cNvPr id="4" name="Picture 8" descr="Unbenannt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388" y="1000114"/>
            <a:ext cx="4373562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428728" y="3994933"/>
            <a:ext cx="5821376" cy="57708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Odrazivost sněhu výrazně klesá v NIR oboru (závislost na konkrétní vlnové délce a charakteru sněhové pokrývky, není monotónní funkcí),  celkově od cca 1.5 </a:t>
            </a:r>
            <a:r>
              <a:rPr lang="el-GR" altLang="en-US" sz="10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μ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 velmi nízká  (využití např. pro odlišení sněhové pokrývky od nízké oblačnosti).</a:t>
            </a:r>
            <a:endParaRPr lang="el-GR" altLang="en-US" sz="105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zareni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1080000"/>
            <a:ext cx="5399121" cy="3600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268288" y="142858"/>
            <a:ext cx="182511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Záření v atmosféře </a:t>
            </a:r>
            <a:endParaRPr lang="en-US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2357422" y="2106615"/>
            <a:ext cx="1766887" cy="750887"/>
          </a:xfrm>
          <a:prstGeom prst="ellips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5018103" y="2606679"/>
            <a:ext cx="1768475" cy="536575"/>
          </a:xfrm>
          <a:prstGeom prst="ellips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9" name="TextovéPole 10"/>
          <p:cNvSpPr txBox="1">
            <a:spLocks noChangeArrowheads="1"/>
          </p:cNvSpPr>
          <p:nvPr/>
        </p:nvSpPr>
        <p:spPr bwMode="auto">
          <a:xfrm>
            <a:off x="1660538" y="1733130"/>
            <a:ext cx="15279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800" dirty="0" smtClean="0">
                <a:latin typeface="+mn-lt"/>
              </a:rPr>
              <a:t>opticky hustá (nepropustná), </a:t>
            </a:r>
            <a:br>
              <a:rPr lang="cs-CZ" altLang="en-US" sz="800" dirty="0" smtClean="0">
                <a:latin typeface="+mn-lt"/>
              </a:rPr>
            </a:br>
            <a:r>
              <a:rPr lang="cs-CZ" altLang="en-US" sz="800" dirty="0" smtClean="0">
                <a:latin typeface="+mn-lt"/>
              </a:rPr>
              <a:t>vertikálně mohutná oblačnost</a:t>
            </a:r>
            <a:endParaRPr lang="en-US" altLang="en-US" sz="800" dirty="0" smtClean="0">
              <a:latin typeface="+mn-lt"/>
            </a:endParaRPr>
          </a:p>
        </p:txBody>
      </p:sp>
      <p:sp>
        <p:nvSpPr>
          <p:cNvPr id="10" name="TextovéPole 11"/>
          <p:cNvSpPr txBox="1">
            <a:spLocks noChangeArrowheads="1"/>
          </p:cNvSpPr>
          <p:nvPr/>
        </p:nvSpPr>
        <p:spPr bwMode="auto">
          <a:xfrm>
            <a:off x="4929190" y="2214560"/>
            <a:ext cx="18213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800" dirty="0" smtClean="0">
                <a:latin typeface="+mn-lt"/>
              </a:rPr>
              <a:t>částečně propustná (transparentní),</a:t>
            </a:r>
            <a:br>
              <a:rPr lang="cs-CZ" altLang="en-US" sz="800" dirty="0" smtClean="0">
                <a:latin typeface="+mn-lt"/>
              </a:rPr>
            </a:br>
            <a:r>
              <a:rPr lang="cs-CZ" altLang="en-US" sz="800" dirty="0" smtClean="0">
                <a:latin typeface="+mn-lt"/>
              </a:rPr>
              <a:t>tenká či řídká vrstva oblačnosti</a:t>
            </a:r>
            <a:endParaRPr lang="en-US" altLang="en-US" sz="800" dirty="0" smtClean="0">
              <a:latin typeface="+mn-lt"/>
            </a:endParaRPr>
          </a:p>
        </p:txBody>
      </p:sp>
      <p:sp>
        <p:nvSpPr>
          <p:cNvPr id="11" name="TextovéPole 12"/>
          <p:cNvSpPr txBox="1">
            <a:spLocks noChangeArrowheads="1"/>
          </p:cNvSpPr>
          <p:nvPr/>
        </p:nvSpPr>
        <p:spPr bwMode="auto">
          <a:xfrm>
            <a:off x="3535377" y="4143386"/>
            <a:ext cx="32512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800" b="1" dirty="0" smtClean="0">
                <a:latin typeface="+mn-lt"/>
              </a:rPr>
              <a:t>zemský povrch (horniny, vegetace, vodní hladina, sníh, led), nízká oblačnost, aerosoly, písek a prach, přízemní vlhkost, … </a:t>
            </a:r>
            <a:endParaRPr lang="en-US" altLang="en-US" sz="800" b="1" dirty="0" smtClean="0">
              <a:latin typeface="+mn-lt"/>
            </a:endParaRPr>
          </a:p>
        </p:txBody>
      </p:sp>
      <p:sp>
        <p:nvSpPr>
          <p:cNvPr id="12" name="TextovéPole 13"/>
          <p:cNvSpPr txBox="1">
            <a:spLocks noChangeArrowheads="1"/>
          </p:cNvSpPr>
          <p:nvPr/>
        </p:nvSpPr>
        <p:spPr bwMode="auto">
          <a:xfrm>
            <a:off x="3625861" y="3356438"/>
            <a:ext cx="251777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en-US" sz="800" dirty="0" smtClean="0">
                <a:latin typeface="+mn-lt"/>
              </a:rPr>
              <a:t>plynné složky troposféry – především H</a:t>
            </a:r>
            <a:r>
              <a:rPr lang="cs-CZ" altLang="en-US" sz="800" baseline="-25000" dirty="0" smtClean="0">
                <a:latin typeface="+mn-lt"/>
              </a:rPr>
              <a:t>2</a:t>
            </a:r>
            <a:r>
              <a:rPr lang="cs-CZ" altLang="en-US" sz="800" dirty="0" smtClean="0">
                <a:latin typeface="+mn-lt"/>
              </a:rPr>
              <a:t>O a CO</a:t>
            </a:r>
            <a:r>
              <a:rPr lang="cs-CZ" altLang="en-US" sz="800" baseline="-25000" dirty="0" smtClean="0">
                <a:latin typeface="+mn-lt"/>
              </a:rPr>
              <a:t>2</a:t>
            </a:r>
            <a:endParaRPr lang="en-US" altLang="en-US" sz="800" baseline="-25000" dirty="0" smtClean="0">
              <a:latin typeface="+mn-lt"/>
            </a:endParaRPr>
          </a:p>
        </p:txBody>
      </p:sp>
      <p:sp>
        <p:nvSpPr>
          <p:cNvPr id="13" name="TextovéPole 14"/>
          <p:cNvSpPr txBox="1">
            <a:spLocks noChangeArrowheads="1"/>
          </p:cNvSpPr>
          <p:nvPr/>
        </p:nvSpPr>
        <p:spPr bwMode="auto">
          <a:xfrm>
            <a:off x="3929073" y="1713364"/>
            <a:ext cx="21431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en-US" sz="800" dirty="0" smtClean="0">
                <a:latin typeface="+mn-lt"/>
              </a:rPr>
              <a:t>plynné složky stratosféry – především O</a:t>
            </a:r>
            <a:r>
              <a:rPr lang="cs-CZ" altLang="en-US" sz="800" baseline="-25000" dirty="0" smtClean="0">
                <a:latin typeface="+mn-lt"/>
              </a:rPr>
              <a:t>3</a:t>
            </a:r>
            <a:endParaRPr lang="en-US" altLang="en-US" sz="800" baseline="-25000" dirty="0" smtClean="0">
              <a:latin typeface="+mn-lt"/>
            </a:endParaRPr>
          </a:p>
        </p:txBody>
      </p:sp>
      <p:pic>
        <p:nvPicPr>
          <p:cNvPr id="14" name="Picture 7" descr="PO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-18"/>
            <a:ext cx="2670876" cy="147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1029"/>
          <p:cNvSpPr txBox="1">
            <a:spLocks noChangeArrowheads="1"/>
          </p:cNvSpPr>
          <p:nvPr/>
        </p:nvSpPr>
        <p:spPr bwMode="auto">
          <a:xfrm>
            <a:off x="250825" y="342900"/>
            <a:ext cx="59313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rgbClr val="FF3300"/>
                </a:solidFill>
                <a:latin typeface="+mj-lt"/>
              </a:rPr>
              <a:t>Spektrální pásma </a:t>
            </a:r>
            <a:r>
              <a:rPr lang="cs-CZ" sz="1400" dirty="0" smtClean="0">
                <a:solidFill>
                  <a:srgbClr val="FF3300"/>
                </a:solidFill>
                <a:latin typeface="+mj-lt"/>
              </a:rPr>
              <a:t> –  </a:t>
            </a:r>
            <a:r>
              <a:rPr lang="cs-CZ" sz="1400" dirty="0">
                <a:solidFill>
                  <a:srgbClr val="FF3300"/>
                </a:solidFill>
                <a:latin typeface="+mj-lt"/>
              </a:rPr>
              <a:t>atmosférická </a:t>
            </a:r>
            <a:r>
              <a:rPr lang="cs-CZ" sz="1400" dirty="0" smtClean="0">
                <a:solidFill>
                  <a:srgbClr val="FF3300"/>
                </a:solidFill>
                <a:latin typeface="+mj-lt"/>
              </a:rPr>
              <a:t>okna a </a:t>
            </a:r>
            <a:r>
              <a:rPr lang="cs-CZ" sz="1400" dirty="0">
                <a:solidFill>
                  <a:srgbClr val="FF3300"/>
                </a:solidFill>
                <a:latin typeface="+mj-lt"/>
              </a:rPr>
              <a:t>pásma absorpce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55665" y="1198897"/>
            <a:ext cx="650241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cs-CZ" altLang="en-US" sz="1200" dirty="0"/>
              <a:t>Kromě vlastností konkrétního povrchu (odrazivosti, emisivity, teploty, mikrofyzikálního složení oblačnosti, …) má na vzhled snímku významný vliv i charakter spektrálního pásma (kanálu), ve kterém danou scénu pozorujeme – zda využíváme kanálu v atmosférickém okně, nebo zda se uplatňuje absorpce, resp. emise některou z plynných složek atmosféry (vodní pára, ozón, CO</a:t>
            </a:r>
            <a:r>
              <a:rPr lang="cs-CZ" altLang="en-US" sz="1200" baseline="-25000" dirty="0"/>
              <a:t>2</a:t>
            </a:r>
            <a:r>
              <a:rPr lang="cs-CZ" altLang="en-US" sz="1200" dirty="0"/>
              <a:t>, … ).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74055" y="2834348"/>
            <a:ext cx="6372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100" dirty="0" smtClean="0"/>
              <a:t>V následujících snímcích jsou jednotlivé kanály přístroje MODIS zobrazeny dle střední vlnové délky</a:t>
            </a:r>
          </a:p>
          <a:p>
            <a:pPr algn="ctr"/>
            <a:r>
              <a:rPr lang="cs-CZ" sz="600" dirty="0" smtClean="0"/>
              <a:t> </a:t>
            </a:r>
            <a:r>
              <a:rPr lang="cs-CZ" sz="1100" dirty="0" smtClean="0"/>
              <a:t/>
            </a:r>
            <a:br>
              <a:rPr lang="cs-CZ" sz="1100" dirty="0" smtClean="0"/>
            </a:br>
            <a:r>
              <a:rPr lang="cs-CZ" sz="1100" dirty="0" smtClean="0"/>
              <a:t>(nikoliv dle pořadového čísla kanálu)</a:t>
            </a: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2" name="Picture 2" descr="M:\ALPY - MODIS a VIIRS\20180419 T - zcela jasno\20180419_109.1015.rgb143_Terra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783834" y="71420"/>
            <a:ext cx="4860000" cy="486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6" name="Text Box 8"/>
          <p:cNvSpPr txBox="1">
            <a:spLocks noChangeAspect="1" noChangeArrowheads="1"/>
          </p:cNvSpPr>
          <p:nvPr/>
        </p:nvSpPr>
        <p:spPr bwMode="auto">
          <a:xfrm>
            <a:off x="500034" y="785800"/>
            <a:ext cx="1531188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effectLst/>
                <a:latin typeface="Arial" charset="0"/>
              </a:rPr>
              <a:t>20</a:t>
            </a:r>
            <a:r>
              <a:rPr lang="cs-CZ" sz="1000" b="1" dirty="0" smtClean="0">
                <a:solidFill>
                  <a:schemeClr val="bg1"/>
                </a:solidFill>
                <a:effectLst/>
                <a:latin typeface="Arial" charset="0"/>
              </a:rPr>
              <a:t>18</a:t>
            </a:r>
            <a:r>
              <a:rPr lang="en-US" sz="1000" b="1" dirty="0" smtClean="0">
                <a:solidFill>
                  <a:schemeClr val="bg1"/>
                </a:solidFill>
                <a:effectLst/>
                <a:latin typeface="Arial" charset="0"/>
              </a:rPr>
              <a:t>-0</a:t>
            </a:r>
            <a:r>
              <a:rPr lang="cs-CZ" sz="1000" b="1" dirty="0" smtClean="0">
                <a:solidFill>
                  <a:schemeClr val="bg1"/>
                </a:solidFill>
                <a:effectLst/>
                <a:latin typeface="Arial" charset="0"/>
              </a:rPr>
              <a:t>4</a:t>
            </a:r>
            <a:r>
              <a:rPr lang="en-US" sz="1000" b="1" dirty="0" smtClean="0">
                <a:solidFill>
                  <a:schemeClr val="bg1"/>
                </a:solidFill>
                <a:effectLst/>
                <a:latin typeface="Arial" charset="0"/>
              </a:rPr>
              <a:t>-</a:t>
            </a:r>
            <a:r>
              <a:rPr lang="cs-CZ" sz="1000" b="1" dirty="0" smtClean="0">
                <a:solidFill>
                  <a:schemeClr val="bg1"/>
                </a:solidFill>
                <a:effectLst/>
                <a:latin typeface="Arial" charset="0"/>
              </a:rPr>
              <a:t>19</a:t>
            </a:r>
            <a:r>
              <a:rPr lang="en-US" sz="1000" b="1" dirty="0" smtClean="0">
                <a:solidFill>
                  <a:schemeClr val="bg1"/>
                </a:solidFill>
                <a:effectLst/>
                <a:latin typeface="Arial" charset="0"/>
              </a:rPr>
              <a:t>  1</a:t>
            </a:r>
            <a:r>
              <a:rPr lang="cs-CZ" sz="1000" b="1" dirty="0" smtClean="0">
                <a:solidFill>
                  <a:schemeClr val="bg1"/>
                </a:solidFill>
                <a:effectLst/>
                <a:latin typeface="Arial" charset="0"/>
              </a:rPr>
              <a:t>0</a:t>
            </a:r>
            <a:r>
              <a:rPr lang="en-US" sz="1000" b="1" dirty="0" smtClean="0">
                <a:solidFill>
                  <a:schemeClr val="bg1"/>
                </a:solidFill>
                <a:effectLst/>
                <a:latin typeface="Arial" charset="0"/>
              </a:rPr>
              <a:t>:</a:t>
            </a:r>
            <a:r>
              <a:rPr lang="cs-CZ" sz="1000" b="1" dirty="0" smtClean="0">
                <a:solidFill>
                  <a:schemeClr val="bg1"/>
                </a:solidFill>
                <a:effectLst/>
                <a:latin typeface="Arial" charset="0"/>
              </a:rPr>
              <a:t>15</a:t>
            </a:r>
            <a:r>
              <a:rPr lang="cs-CZ" sz="1000" b="1" dirty="0" smtClean="0">
                <a:solidFill>
                  <a:schemeClr val="bg1"/>
                </a:solidFill>
                <a:latin typeface="Arial" charset="0"/>
              </a:rPr>
              <a:t> UTC</a:t>
            </a:r>
            <a:endParaRPr lang="cs-CZ" sz="10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00034" y="428610"/>
            <a:ext cx="20162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 </a:t>
            </a:r>
            <a:endParaRPr lang="cs-CZ" sz="14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104000" y="990000"/>
            <a:ext cx="2340000" cy="1584000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72546" y="42861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143</a:t>
            </a:r>
            <a:r>
              <a:rPr lang="cs-CZ" alt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cs-CZ" altLang="en-US" sz="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b01</a:t>
            </a:r>
            <a:r>
              <a:rPr lang="cs-CZ" alt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en-US" sz="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8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b04</a:t>
            </a:r>
            <a:r>
              <a:rPr lang="cs-CZ" altLang="en-US" sz="800" dirty="0" smtClean="0">
                <a:solidFill>
                  <a:srgbClr val="F0E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b03</a:t>
            </a:r>
            <a:r>
              <a:rPr lang="cs-CZ" alt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8"/>
          <p:cNvSpPr txBox="1">
            <a:spLocks noChangeAspect="1" noChangeArrowheads="1"/>
          </p:cNvSpPr>
          <p:nvPr/>
        </p:nvSpPr>
        <p:spPr bwMode="auto">
          <a:xfrm>
            <a:off x="71406" y="435657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71406" y="17080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pic>
        <p:nvPicPr>
          <p:cNvPr id="24" name="Picture 5" descr="spektrum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/>
          <a:stretch>
            <a:fillRect/>
          </a:stretch>
        </p:blipFill>
        <p:spPr bwMode="auto">
          <a:xfrm>
            <a:off x="1620000" y="4896000"/>
            <a:ext cx="1260000" cy="21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AutoShape 5"/>
          <p:cNvSpPr>
            <a:spLocks noChangeArrowheads="1"/>
          </p:cNvSpPr>
          <p:nvPr/>
        </p:nvSpPr>
        <p:spPr bwMode="auto">
          <a:xfrm>
            <a:off x="2214546" y="4752000"/>
            <a:ext cx="90000" cy="180000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92D05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auto">
          <a:xfrm>
            <a:off x="2553174" y="4752000"/>
            <a:ext cx="90000" cy="180000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1909092" y="4752000"/>
            <a:ext cx="90000" cy="180000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50181" name="Picture 5" descr="N:\###  ENVI data  ###\TM45N10E_HKM_crop_2800x1850_rgb143_en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1406" y="856108"/>
            <a:ext cx="142876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01 (0.6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71406" y="998984"/>
            <a:ext cx="142876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04 (0.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555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1406" y="1142990"/>
            <a:ext cx="142876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03 (0.4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6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5" descr="spektrum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/>
          <a:stretch>
            <a:fillRect/>
          </a:stretch>
        </p:blipFill>
        <p:spPr bwMode="auto">
          <a:xfrm>
            <a:off x="1620000" y="4896000"/>
            <a:ext cx="1260000" cy="21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1915200" y="4752000"/>
            <a:ext cx="90000" cy="180000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8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0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(0.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470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4" name="Picture 2" descr="M:\ALPY - MODIS a VIIRS (do přednášek)\20180419 T - zcela jasno\TM 50N 10E HKM reflectance and mixed bands - crop 2800x1850\TM45N10E_HKM_crop_2800x1850_band-03_refl-00-70%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sp>
        <p:nvSpPr>
          <p:cNvPr id="11" name="TextovéPole 10"/>
          <p:cNvSpPr txBox="1"/>
          <p:nvPr/>
        </p:nvSpPr>
        <p:spPr>
          <a:xfrm>
            <a:off x="1857356" y="428610"/>
            <a:ext cx="65582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/>
              <a:t>Rozsah albeda 0 – 0.7  …  vhodné pro vysoké hodnoty albeda (zde např. Alpy nebo oblačnost), ale nikoliv pro většinu terénu.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1406" y="641794"/>
            <a:ext cx="9573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/>
              <a:t>albedo  0.0 – 0.7</a:t>
            </a:r>
          </a:p>
        </p:txBody>
      </p:sp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5" descr="spektrum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/>
          <a:stretch>
            <a:fillRect/>
          </a:stretch>
        </p:blipFill>
        <p:spPr bwMode="auto">
          <a:xfrm>
            <a:off x="1620000" y="4896000"/>
            <a:ext cx="1260000" cy="21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pic>
        <p:nvPicPr>
          <p:cNvPr id="50178" name="Picture 2" descr="M:\ALPY - MODIS a VIIRS (do přednášek)\20180419 T - zcela jasno\TM 50N 10E HKM reflectance and mixed bands - crop 2800x1850\TM45N10E_HKM_crop_2800x1850_band-03_refl-00-40%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0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(0.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470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857356" y="428610"/>
            <a:ext cx="642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Rozsah albeda 0 – 0.4  …  vhodné pro nižší hodnoty albeda (zde nezasněžený terén), ale nikoliv pro zasněžené oblasti nebo oblačnost, ty již „přepálené“ (jednolitá bílá bez detailů) – použité u všech dalších snímků v solárních kanálech.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1406" y="641794"/>
            <a:ext cx="9573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/>
              <a:t>albedo  0.0 – 0.4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1915200" y="4752000"/>
            <a:ext cx="90000" cy="180000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5" descr="spektrum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/>
          <a:stretch>
            <a:fillRect/>
          </a:stretch>
        </p:blipFill>
        <p:spPr bwMode="auto">
          <a:xfrm>
            <a:off x="1620000" y="4896000"/>
            <a:ext cx="1260000" cy="21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2214000" y="4752000"/>
            <a:ext cx="90000" cy="180000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8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04 (0.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1406" y="641794"/>
            <a:ext cx="9573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/>
              <a:t>albedo  0.0 – 0.4</a:t>
            </a:r>
          </a:p>
        </p:txBody>
      </p:sp>
      <p:pic>
        <p:nvPicPr>
          <p:cNvPr id="51202" name="Picture 2" descr="M:\ALPY - MODIS a VIIRS (do přednášek)\20180419 T - zcela jasno\TM 50N 10E HKM reflectance and mixed bands - crop 2800x1850\TM45N10E_HKM_crop_2800x1850_band-04_refl-00-40%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5" descr="spektrum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/>
          <a:stretch>
            <a:fillRect/>
          </a:stretch>
        </p:blipFill>
        <p:spPr bwMode="auto">
          <a:xfrm>
            <a:off x="1620000" y="4896000"/>
            <a:ext cx="1260000" cy="21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2606400" y="4752000"/>
            <a:ext cx="90000" cy="180000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8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01 (0.6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1406" y="641794"/>
            <a:ext cx="9573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/>
              <a:t>albedo  0.0 – 0.4</a:t>
            </a:r>
          </a:p>
        </p:txBody>
      </p:sp>
      <p:pic>
        <p:nvPicPr>
          <p:cNvPr id="52226" name="Picture 2" descr="M:\ALPY - MODIS a VIIRS (do přednášek)\20180419 T - zcela jasno\TM 50N 10E HKM reflectance and mixed bands - crop 2800x1850\TM45N10E_HKM_crop_2800x1850_band-01_refl-00-40%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5" descr="spektrum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/>
          <a:stretch>
            <a:fillRect/>
          </a:stretch>
        </p:blipFill>
        <p:spPr bwMode="auto">
          <a:xfrm>
            <a:off x="1620000" y="4896000"/>
            <a:ext cx="1260000" cy="21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3338992" y="4752000"/>
            <a:ext cx="90000" cy="180000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8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02 (0.865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1406" y="641794"/>
            <a:ext cx="9573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/>
              <a:t>albedo  0.0 – 0.4</a:t>
            </a:r>
          </a:p>
        </p:txBody>
      </p:sp>
      <p:pic>
        <p:nvPicPr>
          <p:cNvPr id="53250" name="Picture 2" descr="M:\ALPY - MODIS a VIIRS (do přednášek)\20180419 T - zcela jasno\TM 50N 10E HKM reflectance and mixed bands - crop 2800x1850\TM45N10E_HKM_crop_2800x1850_band-02_refl-00-40%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3643306" y="4841248"/>
            <a:ext cx="47820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/>
              <a:t>Již mimo rozsah škály pro viditelné záření  »»»  přechod k širší stupnici vlnových délek … </a:t>
            </a:r>
          </a:p>
        </p:txBody>
      </p:sp>
      <p:sp>
        <p:nvSpPr>
          <p:cNvPr id="13" name="Elipsa 12"/>
          <p:cNvSpPr/>
          <p:nvPr/>
        </p:nvSpPr>
        <p:spPr>
          <a:xfrm>
            <a:off x="3276000" y="4643452"/>
            <a:ext cx="214314" cy="39600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19800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02 (0.865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71406" y="641794"/>
            <a:ext cx="9573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/>
              <a:t>albedo  0.0 – 0.4</a:t>
            </a:r>
          </a:p>
        </p:txBody>
      </p:sp>
      <p:pic>
        <p:nvPicPr>
          <p:cNvPr id="16" name="Picture 2" descr="M:\ALPY - MODIS a VIIRS (do přednášek)\20180419 T - zcela jasno\TM 50N 10E HKM reflectance and mixed bands - crop 2800x1850\TM45N10E_HKM_crop_2800x1850_band-02_refl-00-40%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19908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17 (0.905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9573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/>
              <a:t>albedo  0.0 – 0.4</a:t>
            </a:r>
          </a:p>
        </p:txBody>
      </p:sp>
      <p:pic>
        <p:nvPicPr>
          <p:cNvPr id="54274" name="Picture 2" descr="M:\ALPY - MODIS a VIIRS (do přednášek)\20180419 T - zcela jasno\TM 50N 10E HKM reflectance and mixed bands - crop 2800x1850\TM45N10E_HKM_crop_2800x1850_band-17_refl-00-40%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68288" y="142858"/>
            <a:ext cx="182511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Záření v atmosféře </a:t>
            </a:r>
            <a:endParaRPr lang="en-US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486036" y="4697429"/>
            <a:ext cx="3657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dirty="0"/>
              <a:t>VIS a částečně NIR – odražené (rozptýlené) sluneční záření</a:t>
            </a:r>
          </a:p>
        </p:txBody>
      </p:sp>
      <p:pic>
        <p:nvPicPr>
          <p:cNvPr id="8" name="Picture 8" descr="zareni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1080000"/>
            <a:ext cx="5399118" cy="3600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7" descr="PO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-18"/>
            <a:ext cx="2670876" cy="147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18 (0.936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9573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/>
              <a:t>albedo  0.0 – 0.4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20052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55298" name="Picture 2" descr="M:\ALPY - MODIS a VIIRS (do přednášek)\20180419 T - zcela jasno\TM 50N 10E HKM reflectance and mixed bands - crop 2800x1850\TM45N10E_HKM_crop_2800x1850_band-18_refl-00-40%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19 (0.940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9573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/>
              <a:t>albedo  0.0 – 0.4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20088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56322" name="Picture 2" descr="M:\ALPY - MODIS a VIIRS (do přednášek)\20180419 T - zcela jasno\TM 50N 10E HKM reflectance and mixed bands - crop 2800x1850\TM45N10E_HKM_crop_2800x1850_band-19_refl-00-40%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21348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05 (1.240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9573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/>
              <a:t>albedo  0.0 – 0.4</a:t>
            </a:r>
          </a:p>
        </p:txBody>
      </p:sp>
      <p:pic>
        <p:nvPicPr>
          <p:cNvPr id="57347" name="Picture 3" descr="M:\ALPY - MODIS a VIIRS (do přednášek)\20180419 T - zcela jasno\TM 50N 10E HKM reflectance and mixed bands - crop 2800x1850\TM45N10E_HKM_crop_2800x1850_band-05_refl-00-40%_NR-3-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26 (1.375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10727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/>
              <a:t>albedo  0.0 – </a:t>
            </a:r>
            <a:r>
              <a:rPr lang="cs-CZ" sz="800" b="1" dirty="0" smtClean="0">
                <a:solidFill>
                  <a:srgbClr val="FF0000"/>
                </a:solidFill>
              </a:rPr>
              <a:t>0.005</a:t>
            </a:r>
          </a:p>
        </p:txBody>
      </p:sp>
      <p:pic>
        <p:nvPicPr>
          <p:cNvPr id="58370" name="Picture 2" descr="M:\ALPY - MODIS a VIIRS (do přednášek)\20180419 T - zcela jasno\TM 50N 10E HKM reflectance and mixed bands - crop 2800x1850\TM45N10E_HKM_crop_2800x1850_band-26_-0.1_+0.5%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</p:spPr>
      </p:pic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21780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71406" y="983596"/>
            <a:ext cx="15440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/>
              <a:t>detekce velmi řídkých cirů </a:t>
            </a:r>
          </a:p>
        </p:txBody>
      </p:sp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22860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06 (1.640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9573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/>
              <a:t>albedo  0.0 – 0.4</a:t>
            </a:r>
          </a:p>
        </p:txBody>
      </p:sp>
      <p:pic>
        <p:nvPicPr>
          <p:cNvPr id="59394" name="Picture 2" descr="M:\ALPY - MODIS a VIIRS (do přednášek)\20180419 T - zcela jasno\TM 50N 10E HKM reflectance and mixed bands - crop 2800x1850\TM45N10E_HKM_crop_2800x1850_band-06_refl-00-40%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24840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07 (2.130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10150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/>
              <a:t>albedo  0.0 – </a:t>
            </a:r>
            <a:r>
              <a:rPr lang="cs-CZ" sz="800" b="1" dirty="0" smtClean="0">
                <a:solidFill>
                  <a:srgbClr val="FF0000"/>
                </a:solidFill>
              </a:rPr>
              <a:t>0.25</a:t>
            </a:r>
          </a:p>
        </p:txBody>
      </p:sp>
      <p:pic>
        <p:nvPicPr>
          <p:cNvPr id="60418" name="Picture 2" descr="M:\ALPY - MODIS a VIIRS (do přednášek)\20180419 T - zcela jasno\TM 50N 10E HKM reflectance and mixed bands - crop 2800x1850\TM45N10E_HKM_crop_2800x1850_band-07_refl-00-25%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31320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20 (3.75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11865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solidFill>
                  <a:schemeClr val="bg1"/>
                </a:solidFill>
              </a:rPr>
              <a:t>radiance</a:t>
            </a:r>
            <a:r>
              <a:rPr lang="cs-CZ" sz="800" dirty="0" smtClean="0">
                <a:solidFill>
                  <a:schemeClr val="bg1"/>
                </a:solidFill>
              </a:rPr>
              <a:t>  0.20 – 0.80</a:t>
            </a:r>
          </a:p>
        </p:txBody>
      </p:sp>
      <p:pic>
        <p:nvPicPr>
          <p:cNvPr id="61442" name="Picture 2" descr="M:\ALPY - MODIS a VIIRS (do přednášek)\20180419 T - zcela jasno\TM 50N 10E HKM reflectance and mixed bands - crop 2800x1850\TM45N10E_HKM_crop_2800x1850_band-20_radiance_0-20_0-8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sp>
        <p:nvSpPr>
          <p:cNvPr id="14" name="TextovéPole 13"/>
          <p:cNvSpPr txBox="1"/>
          <p:nvPr/>
        </p:nvSpPr>
        <p:spPr>
          <a:xfrm>
            <a:off x="71407" y="983596"/>
            <a:ext cx="128588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Odsud dále již smíšené  kanály (současně solární a tepelné záření) – přechod </a:t>
            </a:r>
            <a:br>
              <a:rPr lang="cs-CZ" sz="800" dirty="0" smtClean="0"/>
            </a:br>
            <a:r>
              <a:rPr lang="cs-CZ" sz="800" dirty="0" smtClean="0"/>
              <a:t>k jednotkám intenzity záření (radiancím). </a:t>
            </a:r>
          </a:p>
          <a:p>
            <a:endParaRPr lang="cs-CZ" sz="400" dirty="0" smtClean="0"/>
          </a:p>
          <a:p>
            <a:r>
              <a:rPr lang="cs-CZ" sz="800" dirty="0" smtClean="0"/>
              <a:t>Zobrazení stejné jako předchozí kanály, resp. snímky v odraženém solárním záření – tedy nízké hodnoty radiancí tmavě.</a:t>
            </a:r>
          </a:p>
        </p:txBody>
      </p:sp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32040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22 (3.96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11865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solidFill>
                  <a:schemeClr val="bg1"/>
                </a:solidFill>
              </a:rPr>
              <a:t>radiance</a:t>
            </a:r>
            <a:r>
              <a:rPr lang="cs-CZ" sz="800" dirty="0" smtClean="0">
                <a:solidFill>
                  <a:schemeClr val="bg1"/>
                </a:solidFill>
              </a:rPr>
              <a:t>  0.20 – 1.00</a:t>
            </a:r>
          </a:p>
        </p:txBody>
      </p:sp>
      <p:pic>
        <p:nvPicPr>
          <p:cNvPr id="62468" name="Picture 4" descr="M:\ALPY - MODIS a VIIRS (do přednášek)\20180419 T - zcela jasno\TM 50N 10E HKM reflectance and mixed bands - crop 2800x1850\TM45N10E_HKM_crop_2800x1850_band-22_radiance_0-20_1-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23 (4.05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11865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solidFill>
                  <a:schemeClr val="bg1"/>
                </a:solidFill>
              </a:rPr>
              <a:t>radiance</a:t>
            </a:r>
            <a:r>
              <a:rPr lang="cs-CZ" sz="800" dirty="0" smtClean="0">
                <a:solidFill>
                  <a:schemeClr val="bg1"/>
                </a:solidFill>
              </a:rPr>
              <a:t>  0.20 – 1.00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32580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63490" name="Picture 2" descr="M:\ALPY - MODIS a VIIRS (do přednášek)\20180419 T - zcela jasno\TM 50N 10E HKM reflectance and mixed bands - crop 2800x1850\TM45N10E_HKM_crop_2800x1850_band-23_radiance_0-20_1-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34128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24 (4.47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11865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solidFill>
                  <a:schemeClr val="bg1"/>
                </a:solidFill>
              </a:rPr>
              <a:t>radiance</a:t>
            </a:r>
            <a:r>
              <a:rPr lang="cs-CZ" sz="800" dirty="0" smtClean="0">
                <a:solidFill>
                  <a:schemeClr val="bg1"/>
                </a:solidFill>
              </a:rPr>
              <a:t>  0.10 – 0.22</a:t>
            </a:r>
          </a:p>
        </p:txBody>
      </p:sp>
      <p:pic>
        <p:nvPicPr>
          <p:cNvPr id="64514" name="Picture 2" descr="M:\ALPY - MODIS a VIIRS (do přednášek)\20180419 T - zcela jasno\TM 50N 10E HKM reflectance and mixed bands - crop 2800x1850\TM45N10E_HKM_crop_2800x1850_band-24_radiance_0-10_0-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68288" y="142858"/>
            <a:ext cx="182511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Záření v atmosféře </a:t>
            </a:r>
            <a:endParaRPr lang="en-US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7" name="Picture 8" descr="zareni3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1080000"/>
            <a:ext cx="5399118" cy="3600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166953" y="4698372"/>
            <a:ext cx="454818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altLang="en-US" sz="900" dirty="0"/>
              <a:t>IR a MW, částečně NIR – tepelné vyzařování zemského povrchu a oblačnosti</a:t>
            </a:r>
          </a:p>
        </p:txBody>
      </p:sp>
      <p:pic>
        <p:nvPicPr>
          <p:cNvPr id="9" name="Picture 7" descr="PO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-18"/>
            <a:ext cx="2670876" cy="147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25 (4.52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11865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solidFill>
                  <a:schemeClr val="bg1"/>
                </a:solidFill>
              </a:rPr>
              <a:t>radiance</a:t>
            </a:r>
            <a:r>
              <a:rPr lang="cs-CZ" sz="800" dirty="0" smtClean="0">
                <a:solidFill>
                  <a:schemeClr val="bg1"/>
                </a:solidFill>
              </a:rPr>
              <a:t>  0.20 – 0.75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34560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65538" name="Picture 2" descr="M:\ALPY - MODIS a VIIRS (do přednášek)\20180419 T - zcela jasno\TM 50N 10E HKM reflectance and mixed bands - crop 2800x1850\TM45N10E_HKM_crop_2800x1850_band-25_radiance_0-20_0-7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sp>
        <p:nvSpPr>
          <p:cNvPr id="19" name="TextovéPole 18"/>
          <p:cNvSpPr txBox="1"/>
          <p:nvPr/>
        </p:nvSpPr>
        <p:spPr>
          <a:xfrm>
            <a:off x="71407" y="983596"/>
            <a:ext cx="1428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Poslední ze smíšených kanálů, další kanály již pouze tepelné. </a:t>
            </a:r>
          </a:p>
        </p:txBody>
      </p:sp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27 (6.72 µm)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solidFill>
                  <a:schemeClr val="bg1"/>
                </a:solidFill>
              </a:rPr>
              <a:t>BT</a:t>
            </a:r>
            <a:r>
              <a:rPr lang="cs-CZ" sz="800" dirty="0" smtClean="0">
                <a:solidFill>
                  <a:schemeClr val="bg1"/>
                </a:solidFill>
              </a:rPr>
              <a:t>  2</a:t>
            </a:r>
            <a:r>
              <a:rPr lang="en-US" sz="800" dirty="0" smtClean="0">
                <a:solidFill>
                  <a:schemeClr val="bg1"/>
                </a:solidFill>
              </a:rPr>
              <a:t>36</a:t>
            </a:r>
            <a:r>
              <a:rPr lang="cs-CZ" sz="800" dirty="0" smtClean="0">
                <a:solidFill>
                  <a:schemeClr val="bg1"/>
                </a:solidFill>
              </a:rPr>
              <a:t> – </a:t>
            </a:r>
            <a:r>
              <a:rPr lang="en-US" sz="800" dirty="0" smtClean="0">
                <a:solidFill>
                  <a:schemeClr val="bg1"/>
                </a:solidFill>
              </a:rPr>
              <a:t>250</a:t>
            </a:r>
            <a:r>
              <a:rPr lang="cs-CZ" sz="800" dirty="0" smtClean="0">
                <a:solidFill>
                  <a:schemeClr val="bg1"/>
                </a:solidFill>
              </a:rPr>
              <a:t> K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43128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71407" y="983596"/>
            <a:ext cx="14287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Tepelné WV a IR kanály.</a:t>
            </a:r>
          </a:p>
          <a:p>
            <a:endParaRPr lang="cs-CZ" sz="800" dirty="0" smtClean="0"/>
          </a:p>
          <a:p>
            <a:r>
              <a:rPr lang="cs-CZ" sz="800" dirty="0" smtClean="0"/>
              <a:t>Data převedena do </a:t>
            </a:r>
            <a:r>
              <a:rPr lang="cs-CZ" sz="800" b="1" dirty="0" smtClean="0"/>
              <a:t>BT</a:t>
            </a:r>
            <a:r>
              <a:rPr lang="cs-CZ" sz="800" dirty="0" smtClean="0"/>
              <a:t> (</a:t>
            </a:r>
            <a:r>
              <a:rPr lang="en-US" sz="800" u="sng" dirty="0" smtClean="0"/>
              <a:t>B</a:t>
            </a:r>
            <a:r>
              <a:rPr lang="en-US" sz="800" dirty="0" smtClean="0"/>
              <a:t>rightness </a:t>
            </a:r>
            <a:r>
              <a:rPr lang="en-US" sz="800" u="sng" dirty="0" smtClean="0"/>
              <a:t>T</a:t>
            </a:r>
            <a:r>
              <a:rPr lang="en-US" sz="800" dirty="0" smtClean="0"/>
              <a:t>emperature, </a:t>
            </a:r>
            <a:r>
              <a:rPr lang="cs-CZ" sz="800" dirty="0" smtClean="0"/>
              <a:t>jasové teploty). </a:t>
            </a:r>
          </a:p>
          <a:p>
            <a:endParaRPr lang="cs-CZ" sz="800" dirty="0" smtClean="0"/>
          </a:p>
          <a:p>
            <a:r>
              <a:rPr lang="cs-CZ" sz="800" dirty="0" smtClean="0"/>
              <a:t>Standardní zobrazení IR a WV tepelných kanálů, tedy nízké hodnoty BT bíle, vysoké hodnoty tmavě.</a:t>
            </a:r>
            <a:endParaRPr lang="en-US" sz="800" dirty="0" smtClean="0"/>
          </a:p>
          <a:p>
            <a:endParaRPr lang="en-US" sz="800" dirty="0" smtClean="0"/>
          </a:p>
          <a:p>
            <a:r>
              <a:rPr lang="cs-CZ" sz="800" dirty="0" smtClean="0"/>
              <a:t>Zobrazený rozsah BT odlišný pro různé kanály.</a:t>
            </a:r>
          </a:p>
        </p:txBody>
      </p:sp>
      <p:pic>
        <p:nvPicPr>
          <p:cNvPr id="50178" name="Picture 2" descr="N:\###  ENVI data  ###\TM1KM-to-HKM_band27_236-250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28 (7.33 µm)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solidFill>
                  <a:schemeClr val="bg1"/>
                </a:solidFill>
              </a:rPr>
              <a:t>BT</a:t>
            </a:r>
            <a:r>
              <a:rPr lang="cs-CZ" sz="800" dirty="0" smtClean="0">
                <a:solidFill>
                  <a:schemeClr val="bg1"/>
                </a:solidFill>
              </a:rPr>
              <a:t>  2</a:t>
            </a:r>
            <a:r>
              <a:rPr lang="en-US" sz="800" dirty="0" smtClean="0">
                <a:solidFill>
                  <a:schemeClr val="bg1"/>
                </a:solidFill>
              </a:rPr>
              <a:t>54</a:t>
            </a:r>
            <a:r>
              <a:rPr lang="cs-CZ" sz="800" dirty="0" smtClean="0">
                <a:solidFill>
                  <a:schemeClr val="bg1"/>
                </a:solidFill>
              </a:rPr>
              <a:t> – </a:t>
            </a:r>
            <a:r>
              <a:rPr lang="en-US" sz="800" dirty="0" smtClean="0">
                <a:solidFill>
                  <a:schemeClr val="bg1"/>
                </a:solidFill>
              </a:rPr>
              <a:t>266</a:t>
            </a:r>
            <a:r>
              <a:rPr lang="cs-CZ" sz="800" dirty="0" smtClean="0">
                <a:solidFill>
                  <a:schemeClr val="bg1"/>
                </a:solidFill>
              </a:rPr>
              <a:t> K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45360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49155" name="Picture 3" descr="N:\###  ENVI data  ###\TM1KM-to-HKM_band27_254-266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2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solidFill>
                  <a:schemeClr val="bg1"/>
                </a:solidFill>
              </a:rPr>
              <a:t>BT</a:t>
            </a:r>
            <a:r>
              <a:rPr lang="cs-CZ" sz="800" dirty="0" smtClean="0">
                <a:solidFill>
                  <a:schemeClr val="bg1"/>
                </a:solidFill>
              </a:rPr>
              <a:t>  2</a:t>
            </a:r>
            <a:r>
              <a:rPr lang="en-US" sz="800" dirty="0" smtClean="0">
                <a:solidFill>
                  <a:schemeClr val="bg1"/>
                </a:solidFill>
              </a:rPr>
              <a:t>70</a:t>
            </a:r>
            <a:r>
              <a:rPr lang="cs-CZ" sz="800" dirty="0" smtClean="0">
                <a:solidFill>
                  <a:schemeClr val="bg1"/>
                </a:solidFill>
              </a:rPr>
              <a:t> – 30</a:t>
            </a:r>
            <a:r>
              <a:rPr lang="en-US" sz="800" dirty="0" smtClean="0">
                <a:solidFill>
                  <a:schemeClr val="bg1"/>
                </a:solidFill>
              </a:rPr>
              <a:t>5</a:t>
            </a:r>
            <a:r>
              <a:rPr lang="cs-CZ" sz="800" dirty="0" smtClean="0">
                <a:solidFill>
                  <a:schemeClr val="bg1"/>
                </a:solidFill>
              </a:rPr>
              <a:t> K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50580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49154" name="Picture 2" descr="N:\###  ENVI data  ###\TM1KM-to-HKM_band29_270-305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µm)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O3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solidFill>
                  <a:schemeClr val="bg1"/>
                </a:solidFill>
              </a:rPr>
              <a:t>BT</a:t>
            </a:r>
            <a:r>
              <a:rPr lang="cs-CZ" sz="800" dirty="0" smtClean="0">
                <a:solidFill>
                  <a:schemeClr val="bg1"/>
                </a:solidFill>
              </a:rPr>
              <a:t>  2</a:t>
            </a:r>
            <a:r>
              <a:rPr lang="en-US" sz="800" dirty="0" smtClean="0">
                <a:solidFill>
                  <a:schemeClr val="bg1"/>
                </a:solidFill>
              </a:rPr>
              <a:t>5</a:t>
            </a:r>
            <a:r>
              <a:rPr lang="cs-CZ" sz="800" dirty="0" smtClean="0">
                <a:solidFill>
                  <a:schemeClr val="bg1"/>
                </a:solidFill>
              </a:rPr>
              <a:t>0 – </a:t>
            </a:r>
            <a:r>
              <a:rPr lang="en-US" sz="800" dirty="0" smtClean="0">
                <a:solidFill>
                  <a:schemeClr val="bg1"/>
                </a:solidFill>
              </a:rPr>
              <a:t>28</a:t>
            </a:r>
            <a:r>
              <a:rPr lang="cs-CZ" sz="800" dirty="0" smtClean="0">
                <a:solidFill>
                  <a:schemeClr val="bg1"/>
                </a:solidFill>
              </a:rPr>
              <a:t>0 K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55080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50178" name="Picture 2" descr="N:\###  ENVI data  ###\TM1KM-to-HKM_band30_250-280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solidFill>
                  <a:schemeClr val="bg1"/>
                </a:solidFill>
              </a:rPr>
              <a:t>BT</a:t>
            </a:r>
            <a:r>
              <a:rPr lang="cs-CZ" sz="800" dirty="0" smtClean="0">
                <a:solidFill>
                  <a:schemeClr val="bg1"/>
                </a:solidFill>
              </a:rPr>
              <a:t>  2</a:t>
            </a:r>
            <a:r>
              <a:rPr lang="en-US" sz="800" dirty="0" smtClean="0">
                <a:solidFill>
                  <a:schemeClr val="bg1"/>
                </a:solidFill>
              </a:rPr>
              <a:t>70</a:t>
            </a:r>
            <a:r>
              <a:rPr lang="cs-CZ" sz="800" dirty="0" smtClean="0">
                <a:solidFill>
                  <a:schemeClr val="bg1"/>
                </a:solidFill>
              </a:rPr>
              <a:t> – 30</a:t>
            </a:r>
            <a:r>
              <a:rPr lang="en-US" sz="800" dirty="0" smtClean="0">
                <a:solidFill>
                  <a:schemeClr val="bg1"/>
                </a:solidFill>
              </a:rPr>
              <a:t>5</a:t>
            </a:r>
            <a:r>
              <a:rPr lang="cs-CZ" sz="800" dirty="0" smtClean="0">
                <a:solidFill>
                  <a:schemeClr val="bg1"/>
                </a:solidFill>
              </a:rPr>
              <a:t> K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61380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51202" name="Picture 2" descr="N:\###  ENVI data  ###\TM1KM-to-HKM_band31_270-305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µm)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solidFill>
                  <a:schemeClr val="bg1"/>
                </a:solidFill>
              </a:rPr>
              <a:t>BT</a:t>
            </a:r>
            <a:r>
              <a:rPr lang="cs-CZ" sz="800" dirty="0" smtClean="0">
                <a:solidFill>
                  <a:schemeClr val="bg1"/>
                </a:solidFill>
              </a:rPr>
              <a:t>  2</a:t>
            </a:r>
            <a:r>
              <a:rPr lang="en-US" sz="800" dirty="0" smtClean="0">
                <a:solidFill>
                  <a:schemeClr val="bg1"/>
                </a:solidFill>
              </a:rPr>
              <a:t>70</a:t>
            </a:r>
            <a:r>
              <a:rPr lang="cs-CZ" sz="800" dirty="0" smtClean="0">
                <a:solidFill>
                  <a:schemeClr val="bg1"/>
                </a:solidFill>
              </a:rPr>
              <a:t> – 30</a:t>
            </a:r>
            <a:r>
              <a:rPr lang="en-US" sz="800" dirty="0" smtClean="0">
                <a:solidFill>
                  <a:schemeClr val="bg1"/>
                </a:solidFill>
              </a:rPr>
              <a:t>5</a:t>
            </a:r>
            <a:r>
              <a:rPr lang="cs-CZ" sz="800" dirty="0" smtClean="0">
                <a:solidFill>
                  <a:schemeClr val="bg1"/>
                </a:solidFill>
              </a:rPr>
              <a:t> K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66240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52226" name="Picture 2" descr="N:\###  ENVI data  ###\TM1KM-to-HKM_band32_270-305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µm)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CO2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solidFill>
                  <a:schemeClr val="bg1"/>
                </a:solidFill>
              </a:rPr>
              <a:t>BT</a:t>
            </a:r>
            <a:r>
              <a:rPr lang="cs-CZ" sz="800" dirty="0" smtClean="0">
                <a:solidFill>
                  <a:schemeClr val="bg1"/>
                </a:solidFill>
              </a:rPr>
              <a:t>  2</a:t>
            </a:r>
            <a:r>
              <a:rPr lang="en-US" sz="800" dirty="0" smtClean="0">
                <a:solidFill>
                  <a:schemeClr val="bg1"/>
                </a:solidFill>
              </a:rPr>
              <a:t>55</a:t>
            </a:r>
            <a:r>
              <a:rPr lang="cs-CZ" sz="800" dirty="0" smtClean="0">
                <a:solidFill>
                  <a:schemeClr val="bg1"/>
                </a:solidFill>
              </a:rPr>
              <a:t> – </a:t>
            </a:r>
            <a:r>
              <a:rPr lang="en-US" sz="800" dirty="0" smtClean="0">
                <a:solidFill>
                  <a:schemeClr val="bg1"/>
                </a:solidFill>
              </a:rPr>
              <a:t>275</a:t>
            </a:r>
            <a:r>
              <a:rPr lang="cs-CZ" sz="800" dirty="0" smtClean="0">
                <a:solidFill>
                  <a:schemeClr val="bg1"/>
                </a:solidFill>
              </a:rPr>
              <a:t> K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72720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53250" name="Picture 2" descr="N:\###  ENVI data  ###\TM1KM-to-HKM_band33_255-275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µm)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CO2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solidFill>
                  <a:schemeClr val="bg1"/>
                </a:solidFill>
              </a:rPr>
              <a:t>BT</a:t>
            </a:r>
            <a:r>
              <a:rPr lang="cs-CZ" sz="800" dirty="0" smtClean="0">
                <a:solidFill>
                  <a:schemeClr val="bg1"/>
                </a:solidFill>
              </a:rPr>
              <a:t>  2</a:t>
            </a:r>
            <a:r>
              <a:rPr lang="en-US" sz="800" dirty="0" smtClean="0">
                <a:solidFill>
                  <a:schemeClr val="bg1"/>
                </a:solidFill>
              </a:rPr>
              <a:t>40</a:t>
            </a:r>
            <a:r>
              <a:rPr lang="cs-CZ" sz="800" dirty="0" smtClean="0">
                <a:solidFill>
                  <a:schemeClr val="bg1"/>
                </a:solidFill>
              </a:rPr>
              <a:t> – </a:t>
            </a:r>
            <a:r>
              <a:rPr lang="en-US" sz="800" dirty="0" smtClean="0">
                <a:solidFill>
                  <a:schemeClr val="bg1"/>
                </a:solidFill>
              </a:rPr>
              <a:t>250</a:t>
            </a:r>
            <a:r>
              <a:rPr lang="cs-CZ" sz="800" dirty="0" smtClean="0">
                <a:solidFill>
                  <a:schemeClr val="bg1"/>
                </a:solidFill>
              </a:rPr>
              <a:t> K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75960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54274" name="Picture 2" descr="N:\###  ENVI data  ###\TM1KM-to-HKM_band35_240-250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3995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71406" y="4357700"/>
            <a:ext cx="127470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20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18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-0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4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-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19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  1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0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: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</a:rPr>
              <a:t>15</a:t>
            </a:r>
            <a:r>
              <a:rPr lang="cs-CZ" sz="8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UTC</a:t>
            </a:r>
            <a:endParaRPr lang="cs-CZ" sz="800" b="1" dirty="0">
              <a:solidFill>
                <a:schemeClr val="bg1">
                  <a:lumMod val="6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1406" y="171935"/>
            <a:ext cx="2016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MODIS Terra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406" y="429740"/>
            <a:ext cx="1872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µm)</a:t>
            </a:r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CO2</a:t>
            </a:r>
            <a:endParaRPr lang="cs-CZ" altLang="en-US" sz="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406" y="641794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>
                <a:solidFill>
                  <a:schemeClr val="bg1"/>
                </a:solidFill>
              </a:rPr>
              <a:t>BT</a:t>
            </a:r>
            <a:r>
              <a:rPr lang="cs-CZ" sz="800" dirty="0" smtClean="0">
                <a:solidFill>
                  <a:schemeClr val="bg1"/>
                </a:solidFill>
              </a:rPr>
              <a:t>  2</a:t>
            </a:r>
            <a:r>
              <a:rPr lang="en-US" sz="800" dirty="0" smtClean="0">
                <a:solidFill>
                  <a:schemeClr val="bg1"/>
                </a:solidFill>
              </a:rPr>
              <a:t>22</a:t>
            </a:r>
            <a:r>
              <a:rPr lang="cs-CZ" sz="800" dirty="0" smtClean="0">
                <a:solidFill>
                  <a:schemeClr val="bg1"/>
                </a:solidFill>
              </a:rPr>
              <a:t> – </a:t>
            </a:r>
            <a:r>
              <a:rPr lang="en-US" sz="800" dirty="0" smtClean="0">
                <a:solidFill>
                  <a:schemeClr val="bg1"/>
                </a:solidFill>
              </a:rPr>
              <a:t>232</a:t>
            </a:r>
            <a:r>
              <a:rPr lang="cs-CZ" sz="800" dirty="0" smtClean="0">
                <a:solidFill>
                  <a:schemeClr val="bg1"/>
                </a:solidFill>
              </a:rPr>
              <a:t> K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77400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55298" name="Picture 2" descr="N:\###  ENVI data  ###\TM1KM-to-HKM_band36_222-232K_N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000" y="36000"/>
            <a:ext cx="7083243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 descr="zareni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1080000"/>
            <a:ext cx="5399118" cy="3600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928794" y="4697429"/>
            <a:ext cx="50355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en-US" sz="900" dirty="0"/>
              <a:t>Vyzařování a absorpce plynnými složkami atmosféry, </a:t>
            </a:r>
            <a:r>
              <a:rPr lang="cs-CZ" altLang="en-US" sz="900" dirty="0" smtClean="0"/>
              <a:t>mimo </a:t>
            </a:r>
            <a:r>
              <a:rPr lang="cs-CZ" altLang="en-US" sz="900" dirty="0"/>
              <a:t>atmosférická okna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68288" y="142858"/>
            <a:ext cx="182511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Záření v atmosféře </a:t>
            </a:r>
            <a:endParaRPr lang="en-US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7" name="Picture 7" descr="PO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-18"/>
            <a:ext cx="2670876" cy="147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357422" y="1804568"/>
            <a:ext cx="40719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MSG – spektrální kanály SEVIRI</a:t>
            </a:r>
            <a:endParaRPr lang="cs-CZ" sz="16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M:\[2] prednasky (aktualizováno 22.11.2019)\! MS templates\bak\background-images_1920x1080__MS-blue-dark_192dp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71600" y="827999"/>
            <a:ext cx="5139548" cy="34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01	VIS 0.6		0.56 - 0.71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02	VIS 0.8		0.74 - 0.88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03	IR 1.6		1.50 - 1.78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04	IR 3.9		3.48 - 4.36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05	WV 6.2		5.35 - 7.15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06	WV 7.3		6.85 - 7.85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07	IR 8.7		8.30 - 9.10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08	IR 9.7		9.38 - 9.94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09	IR 10.8		9.80 - 11.80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10	IR 12.0		11.00 - 13.00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11	IR 13.4		12.40 - 14.40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endParaRPr lang="en-US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12	HRV		0.5 - 0.9 µm</a:t>
            </a:r>
            <a:endParaRPr lang="cs-CZ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55576" y="864000"/>
            <a:ext cx="5184651" cy="1044000"/>
          </a:xfrm>
          <a:prstGeom prst="rect">
            <a:avLst/>
          </a:prstGeom>
          <a:noFill/>
          <a:ln w="12700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 sz="110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899593" y="1656000"/>
            <a:ext cx="5184576" cy="20520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 sz="110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55576" y="3867571"/>
            <a:ext cx="5184651" cy="360363"/>
          </a:xfrm>
          <a:prstGeom prst="rect">
            <a:avLst/>
          </a:prstGeom>
          <a:noFill/>
          <a:ln w="12700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 sz="110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516216" y="1203598"/>
            <a:ext cx="11304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solární kanály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516216" y="2139702"/>
            <a:ext cx="11721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olidFill>
                  <a:srgbClr val="FF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tepelné kanály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28596" y="294487"/>
            <a:ext cx="55349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MSG – spektrální kanály SEVIRI</a:t>
            </a:r>
            <a:endParaRPr lang="cs-CZ" sz="12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82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M:\[2] prednasky (aktualizováno 22.11.2019)\! MS templates\bak\background-images_1920x1080__MS-blue-dark_192dp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285930" y="915566"/>
            <a:ext cx="224651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viditelné a blízké IR pásmo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285930" y="1419622"/>
            <a:ext cx="18864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>
                <a:solidFill>
                  <a:srgbClr val="33CC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mikrofyzikální kanály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285929" y="3909705"/>
            <a:ext cx="22465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viditelné a blízké IR pásmo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285930" y="1923678"/>
            <a:ext cx="23185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>
                <a:solidFill>
                  <a:srgbClr val="92D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pásmo absorpce vodní parou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285929" y="3045609"/>
            <a:ext cx="23185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>
                <a:solidFill>
                  <a:srgbClr val="FF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kanály atmosférického okna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285930" y="2643758"/>
            <a:ext cx="16704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>
                <a:solidFill>
                  <a:srgbClr val="FFC9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pásmo absorpce O3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6285929" y="3415308"/>
            <a:ext cx="18864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pásmo absorpce CO2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71600" y="827999"/>
            <a:ext cx="5139548" cy="34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01	VIS 0.6		0.56 - 0.71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02	VIS 0.8		0.74 - 0.88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03	IR 1.6		1.50 - 1.78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04	IR 3.9		3.48 - 4.36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solidFill>
                  <a:srgbClr val="92D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solidFill>
                  <a:srgbClr val="92D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05	WV 6.2		5.35 - 7.15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solidFill>
                  <a:srgbClr val="92D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solidFill>
                  <a:srgbClr val="92D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06	WV 7.3		6.85 - 7.85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solidFill>
                  <a:srgbClr val="FF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solidFill>
                  <a:srgbClr val="FF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07	IR 8.7		8.30 - 9.10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solidFill>
                  <a:srgbClr val="FFC9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solidFill>
                  <a:srgbClr val="FFC9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08	IR 9.7		9.38 - 9.94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09	IR 10.8		9.80 - 11.80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10	IR 12.0		11.00 - 13.00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solidFill>
                  <a:srgbClr val="FFC9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solidFill>
                  <a:srgbClr val="FFC9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11	IR 13.4		12.40 - 14.40 µm</a:t>
            </a:r>
          </a:p>
          <a:p>
            <a:pPr marL="385763" indent="-385763">
              <a:lnSpc>
                <a:spcPct val="150000"/>
              </a:lnSpc>
              <a:buFontTx/>
              <a:buChar char="•"/>
            </a:pPr>
            <a:endParaRPr lang="en-US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5763" indent="-385763">
              <a:lnSpc>
                <a:spcPct val="150000"/>
              </a:lnSpc>
              <a:buFontTx/>
              <a:buChar char="•"/>
            </a:pPr>
            <a:r>
              <a:rPr lang="cs-CZ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12	HRV		0.5 - 0.9 µm</a:t>
            </a:r>
            <a:endParaRPr lang="cs-CZ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6285929" y="2355726"/>
            <a:ext cx="23185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smtClean="0">
                <a:solidFill>
                  <a:srgbClr val="FF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 </a:t>
            </a:r>
            <a:r>
              <a:rPr lang="cs-CZ" sz="1000">
                <a:solidFill>
                  <a:srgbClr val="FF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atmosférického okna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28596" y="294487"/>
            <a:ext cx="55349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MSG – spektrální kanály SEVIRI</a:t>
            </a:r>
            <a:endParaRPr lang="cs-CZ" sz="12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82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030" descr="F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828000"/>
            <a:ext cx="5567888" cy="397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35"/>
          <p:cNvSpPr txBox="1">
            <a:spLocks noChangeArrowheads="1"/>
          </p:cNvSpPr>
          <p:nvPr/>
        </p:nvSpPr>
        <p:spPr bwMode="auto">
          <a:xfrm>
            <a:off x="2956482" y="4570884"/>
            <a:ext cx="401072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HRV</a:t>
            </a:r>
            <a:endParaRPr lang="cs-CZ" altLang="en-US" sz="8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Line 1036"/>
          <p:cNvSpPr>
            <a:spLocks noChangeShapeType="1"/>
          </p:cNvSpPr>
          <p:nvPr/>
        </p:nvSpPr>
        <p:spPr bwMode="auto">
          <a:xfrm flipH="1">
            <a:off x="2285980" y="4478338"/>
            <a:ext cx="6858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Line 1037"/>
          <p:cNvSpPr>
            <a:spLocks noChangeShapeType="1"/>
          </p:cNvSpPr>
          <p:nvPr/>
        </p:nvSpPr>
        <p:spPr bwMode="auto">
          <a:xfrm rot="10800000" flipH="1">
            <a:off x="3314680" y="4478338"/>
            <a:ext cx="6858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Text Box 1032"/>
          <p:cNvSpPr txBox="1">
            <a:spLocks noChangeArrowheads="1"/>
          </p:cNvSpPr>
          <p:nvPr/>
        </p:nvSpPr>
        <p:spPr bwMode="auto">
          <a:xfrm>
            <a:off x="2786050" y="4300314"/>
            <a:ext cx="524503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VIS 0.6</a:t>
            </a:r>
            <a:endParaRPr lang="cs-CZ" altLang="en-US" sz="8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1033"/>
          <p:cNvSpPr txBox="1">
            <a:spLocks noChangeArrowheads="1"/>
          </p:cNvSpPr>
          <p:nvPr/>
        </p:nvSpPr>
        <p:spPr bwMode="auto">
          <a:xfrm>
            <a:off x="3300400" y="4300314"/>
            <a:ext cx="524503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VIS 0.8</a:t>
            </a:r>
            <a:endParaRPr lang="cs-CZ" altLang="en-US" sz="800" b="1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1034"/>
          <p:cNvSpPr txBox="1">
            <a:spLocks noChangeArrowheads="1"/>
          </p:cNvSpPr>
          <p:nvPr/>
        </p:nvSpPr>
        <p:spPr bwMode="auto">
          <a:xfrm>
            <a:off x="5786446" y="4300314"/>
            <a:ext cx="460382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IR 1.6</a:t>
            </a:r>
            <a:endParaRPr lang="cs-CZ" altLang="en-US" sz="8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Line 1036"/>
          <p:cNvSpPr>
            <a:spLocks noChangeShapeType="1"/>
          </p:cNvSpPr>
          <p:nvPr/>
        </p:nvSpPr>
        <p:spPr bwMode="auto">
          <a:xfrm flipH="1">
            <a:off x="2285984" y="4692652"/>
            <a:ext cx="685800" cy="0"/>
          </a:xfrm>
          <a:prstGeom prst="line">
            <a:avLst/>
          </a:prstGeom>
          <a:noFill/>
          <a:ln w="31750">
            <a:solidFill>
              <a:schemeClr val="bg1">
                <a:lumMod val="50000"/>
              </a:schemeClr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12" name="Line 1037"/>
          <p:cNvSpPr>
            <a:spLocks noChangeShapeType="1"/>
          </p:cNvSpPr>
          <p:nvPr/>
        </p:nvSpPr>
        <p:spPr bwMode="auto">
          <a:xfrm rot="10800000" flipH="1">
            <a:off x="3314684" y="4692652"/>
            <a:ext cx="685800" cy="0"/>
          </a:xfrm>
          <a:prstGeom prst="line">
            <a:avLst/>
          </a:prstGeom>
          <a:noFill/>
          <a:ln w="31750">
            <a:solidFill>
              <a:schemeClr val="bg1">
                <a:lumMod val="50000"/>
              </a:schemeClr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28596" y="294487"/>
            <a:ext cx="55349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MSG – spektrální kanály SEVIRI</a:t>
            </a:r>
            <a:endParaRPr lang="cs-CZ" sz="12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8" descr="obr_7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712" y="828000"/>
            <a:ext cx="5649914" cy="368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28596" y="294487"/>
            <a:ext cx="55349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MSG – spektrální kanály SEVIRI</a:t>
            </a:r>
            <a:endParaRPr lang="cs-CZ" sz="12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601586" y="4611545"/>
            <a:ext cx="58993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000" dirty="0"/>
              <a:t>Propustnost </a:t>
            </a:r>
            <a:r>
              <a:rPr lang="cs-CZ" altLang="en-US" sz="1000" dirty="0" smtClean="0"/>
              <a:t> standardní atmosféry </a:t>
            </a:r>
            <a:r>
              <a:rPr lang="cs-CZ" altLang="en-US" sz="1000" dirty="0"/>
              <a:t>(modře) a umístění jednotlivých IR a WV kanálů SEVIRI (červeně)</a:t>
            </a: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8" descr="pol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857238"/>
            <a:ext cx="4075415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 descr="trop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857238"/>
            <a:ext cx="4075416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14282" y="4111479"/>
            <a:ext cx="88043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en-US" sz="1000" dirty="0"/>
              <a:t>Tzv. váhové funkce jednotlivých IR a </a:t>
            </a:r>
            <a:r>
              <a:rPr lang="cs-CZ" altLang="en-US" sz="1000" dirty="0" smtClean="0"/>
              <a:t>WV </a:t>
            </a:r>
            <a:r>
              <a:rPr lang="cs-CZ" altLang="en-US" sz="1000" dirty="0"/>
              <a:t>kanálů přístroje SEVIRI pro standardní polární </a:t>
            </a:r>
            <a:r>
              <a:rPr lang="cs-CZ" altLang="en-US" sz="1000" dirty="0" smtClean="0"/>
              <a:t>atmosféru (vlevo</a:t>
            </a:r>
            <a:r>
              <a:rPr lang="cs-CZ" altLang="en-US" sz="1000" dirty="0"/>
              <a:t>) a </a:t>
            </a:r>
            <a:r>
              <a:rPr lang="cs-CZ" altLang="en-US" sz="1000" dirty="0" smtClean="0"/>
              <a:t>tropickou atmosféru (vpravo) </a:t>
            </a:r>
            <a:endParaRPr lang="cs-CZ" altLang="en-US" sz="100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28596" y="294487"/>
            <a:ext cx="55349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MSG – spektrální kanály SEVIRI</a:t>
            </a:r>
            <a:endParaRPr lang="cs-CZ" sz="12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7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96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01017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26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79512" y="843558"/>
            <a:ext cx="1872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 </a:t>
            </a:r>
            <a:r>
              <a:rPr lang="cs-CZ" alt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 „VIS-IR“, „RGB129“</a:t>
            </a:r>
          </a:p>
          <a:p>
            <a:pPr eaLnBrk="1" hangingPunct="1"/>
            <a:endParaRPr lang="cs-CZ" altLang="en-US" sz="400" b="1" dirty="0">
              <a:solidFill>
                <a:srgbClr val="F0E59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en-US" sz="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VIS0.6</a:t>
            </a:r>
            <a:r>
              <a:rPr lang="cs-CZ" altLang="en-US" sz="800" b="1" dirty="0" smtClean="0">
                <a:solidFill>
                  <a:srgbClr val="F0E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8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VIS0.8</a:t>
            </a:r>
            <a:r>
              <a:rPr lang="cs-CZ" altLang="en-US" sz="800" b="1" dirty="0" smtClean="0">
                <a:solidFill>
                  <a:srgbClr val="F0E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IR10.8</a:t>
            </a:r>
            <a:endParaRPr lang="cs-CZ" altLang="en-US" sz="800" b="1" dirty="0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14400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1547664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92D05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5634128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16" name="Picture 9" descr="200501061200_MSG1_RGB-day-bands129s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2232000" y="34925"/>
            <a:ext cx="4679999" cy="468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7" name="Text Box 8"/>
          <p:cNvSpPr txBox="1">
            <a:spLocks noChangeAspect="1" noChangeArrowheads="1"/>
          </p:cNvSpPr>
          <p:nvPr/>
        </p:nvSpPr>
        <p:spPr bwMode="auto">
          <a:xfrm>
            <a:off x="6998631" y="51470"/>
            <a:ext cx="2109873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/>
                <a:latin typeface="Arial" charset="0"/>
              </a:rPr>
              <a:t>2005-01-06  </a:t>
            </a:r>
            <a:r>
              <a:rPr lang="en-US" sz="800" b="1" dirty="0" smtClean="0">
                <a:solidFill>
                  <a:schemeClr val="bg1"/>
                </a:solidFill>
                <a:effectLst/>
                <a:latin typeface="Arial" charset="0"/>
              </a:rPr>
              <a:t>12:00</a:t>
            </a:r>
            <a:r>
              <a:rPr lang="cs-CZ" sz="800" b="1" dirty="0" smtClean="0">
                <a:solidFill>
                  <a:schemeClr val="bg1"/>
                </a:solidFill>
                <a:effectLst/>
                <a:latin typeface="Arial" charset="0"/>
              </a:rPr>
              <a:t>,  Meteosat-8  (MSG-1)</a:t>
            </a:r>
            <a:endParaRPr lang="cs-CZ" sz="8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9512" y="170805"/>
            <a:ext cx="201622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MSG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b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</a:b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spektrální kanály SEVIRI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6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97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01017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26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1440000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51520" y="843558"/>
            <a:ext cx="13681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  <a:r>
              <a:rPr lang="en-US" altLang="en-US" sz="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sz="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µm  (band 1,  VIS0.6)</a:t>
            </a:r>
            <a:endParaRPr lang="cs-CZ" altLang="en-US" sz="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7" descr="200501061200_MSG1_Band01_VIS006s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232000" y="36000"/>
            <a:ext cx="4679999" cy="468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2" name="Text Box 8"/>
          <p:cNvSpPr txBox="1">
            <a:spLocks noChangeAspect="1" noChangeArrowheads="1"/>
          </p:cNvSpPr>
          <p:nvPr/>
        </p:nvSpPr>
        <p:spPr bwMode="auto">
          <a:xfrm>
            <a:off x="6998631" y="51470"/>
            <a:ext cx="2109873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/>
                <a:latin typeface="Arial" charset="0"/>
              </a:rPr>
              <a:t>2005-01-06  </a:t>
            </a:r>
            <a:r>
              <a:rPr lang="en-US" sz="800" b="1" dirty="0" smtClean="0">
                <a:solidFill>
                  <a:schemeClr val="bg1"/>
                </a:solidFill>
                <a:effectLst/>
                <a:latin typeface="Arial" charset="0"/>
              </a:rPr>
              <a:t>12:00</a:t>
            </a:r>
            <a:r>
              <a:rPr lang="cs-CZ" sz="800" b="1" dirty="0" smtClean="0">
                <a:solidFill>
                  <a:schemeClr val="bg1"/>
                </a:solidFill>
                <a:effectLst/>
                <a:latin typeface="Arial" charset="0"/>
              </a:rPr>
              <a:t>,  Meteosat-8  (MSG-1)</a:t>
            </a:r>
            <a:endParaRPr lang="cs-CZ" sz="8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9512" y="170805"/>
            <a:ext cx="201622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MSG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b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</a:b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spektrální kanály SEVIRI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98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01017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26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1547664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12" name="Picture 7" descr="200501061200_MSG1_Band02_VIS008s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232000" y="34925"/>
            <a:ext cx="4680000" cy="468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6998631" y="51470"/>
            <a:ext cx="2109873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/>
                <a:latin typeface="Arial" charset="0"/>
              </a:rPr>
              <a:t>2005-01-06  </a:t>
            </a:r>
            <a:r>
              <a:rPr lang="en-US" sz="800" b="1" dirty="0" smtClean="0">
                <a:solidFill>
                  <a:schemeClr val="bg1"/>
                </a:solidFill>
                <a:effectLst/>
                <a:latin typeface="Arial" charset="0"/>
              </a:rPr>
              <a:t>12:00</a:t>
            </a:r>
            <a:r>
              <a:rPr lang="cs-CZ" sz="800" b="1" dirty="0" smtClean="0">
                <a:solidFill>
                  <a:schemeClr val="bg1"/>
                </a:solidFill>
                <a:effectLst/>
                <a:latin typeface="Arial" charset="0"/>
              </a:rPr>
              <a:t>,  Meteosat-8  (MSG-1)</a:t>
            </a:r>
            <a:endParaRPr lang="cs-CZ" sz="8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51520" y="843558"/>
            <a:ext cx="13681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0.8 µm  (band 2,  VIS0.8)</a:t>
            </a:r>
            <a:endParaRPr lang="cs-CZ" altLang="en-US" sz="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79512" y="170805"/>
            <a:ext cx="201622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MSG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b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</a:b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spektrální kanály SEVIRI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00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99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01017" y="4963983"/>
            <a:ext cx="63113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00" b="1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1.0   1.5   2.0   2.5   3.0   3.5   4.0   4.5   5.0   </a:t>
            </a:r>
            <a:r>
              <a:rPr lang="en-US" altLang="en-US" sz="7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5.5   6.0   6.5   7.0   7.5   8.0   8.5   9.0   9.5  10.0   10.5   11.0   11.5   12.0   12.5   13.0   13.5   14.0   14.5  </a:t>
            </a:r>
            <a:endParaRPr lang="cs-CZ" altLang="en-US" sz="700" b="1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spektrum-ciste-bezpopisu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26" y="4988631"/>
            <a:ext cx="3600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1889712" y="4752000"/>
            <a:ext cx="90000" cy="216956"/>
          </a:xfrm>
          <a:prstGeom prst="downArrow">
            <a:avLst>
              <a:gd name="adj1" fmla="val 55556"/>
              <a:gd name="adj2" fmla="val 105659"/>
            </a:avLst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12" name="Picture 7" descr="200501061200_MSG1_Band03_IR016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2000" y="34925"/>
            <a:ext cx="4679999" cy="468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spect="1" noChangeArrowheads="1"/>
          </p:cNvSpPr>
          <p:nvPr/>
        </p:nvSpPr>
        <p:spPr bwMode="auto">
          <a:xfrm>
            <a:off x="6998631" y="51470"/>
            <a:ext cx="2109873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/>
                <a:latin typeface="Arial" charset="0"/>
              </a:rPr>
              <a:t>2005-01-06  </a:t>
            </a:r>
            <a:r>
              <a:rPr lang="en-US" sz="800" b="1" dirty="0" smtClean="0">
                <a:solidFill>
                  <a:schemeClr val="bg1"/>
                </a:solidFill>
                <a:effectLst/>
                <a:latin typeface="Arial" charset="0"/>
              </a:rPr>
              <a:t>12:00</a:t>
            </a:r>
            <a:r>
              <a:rPr lang="cs-CZ" sz="800" b="1" dirty="0" smtClean="0">
                <a:solidFill>
                  <a:schemeClr val="bg1"/>
                </a:solidFill>
                <a:effectLst/>
                <a:latin typeface="Arial" charset="0"/>
              </a:rPr>
              <a:t>,  Meteosat-8  (MSG-1)</a:t>
            </a:r>
            <a:endParaRPr lang="cs-CZ" sz="8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79512" y="170805"/>
            <a:ext cx="201622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MSG</a:t>
            </a: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b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</a:br>
            <a:r>
              <a:rPr lang="cs-CZ" sz="9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spektrální kanály SEVIRI</a:t>
            </a:r>
            <a:endParaRPr lang="cs-CZ" sz="9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51520" y="843558"/>
            <a:ext cx="13681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en-US" sz="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1.6 µm  (band 3,  NIR1.6)</a:t>
            </a:r>
            <a:endParaRPr lang="cs-CZ" altLang="en-US" sz="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13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lastní návrh">
  <a:themeElements>
    <a:clrScheme name="Vlastní 3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DB3E2"/>
      </a:hlink>
      <a:folHlink>
        <a:srgbClr val="548DD4"/>
      </a:folHlink>
    </a:clrScheme>
    <a:fontScheme name="Vlastní M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9353</TotalTime>
  <Words>6591</Words>
  <Application>Microsoft Office PowerPoint</Application>
  <PresentationFormat>Předvádění na obrazovce (16:9)</PresentationFormat>
  <Paragraphs>762</Paragraphs>
  <Slides>120</Slides>
  <Notes>77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120</vt:i4>
      </vt:variant>
    </vt:vector>
  </HeadingPairs>
  <TitlesOfParts>
    <vt:vector size="129" baseType="lpstr">
      <vt:lpstr>Arial</vt:lpstr>
      <vt:lpstr>Arial Black</vt:lpstr>
      <vt:lpstr>Calibri</vt:lpstr>
      <vt:lpstr>Symbol</vt:lpstr>
      <vt:lpstr>Times New Roman</vt:lpstr>
      <vt:lpstr>Verdana</vt:lpstr>
      <vt:lpstr>Wingdings</vt:lpstr>
      <vt:lpstr>Vlastní návrh</vt:lpstr>
      <vt:lpstr>Equation</vt:lpstr>
      <vt:lpstr>Meteorologické družice:  5. Spektrální pásma a kanály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 Setvak</dc:creator>
  <cp:lastModifiedBy>Martin Setvák</cp:lastModifiedBy>
  <cp:revision>953</cp:revision>
  <dcterms:created xsi:type="dcterms:W3CDTF">2014-08-30T11:37:27Z</dcterms:created>
  <dcterms:modified xsi:type="dcterms:W3CDTF">2022-11-29T12:28:14Z</dcterms:modified>
</cp:coreProperties>
</file>