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  <p:sldMasterId id="2147483704" r:id="rId2"/>
  </p:sldMasterIdLst>
  <p:notesMasterIdLst>
    <p:notesMasterId r:id="rId71"/>
  </p:notesMasterIdLst>
  <p:handoutMasterIdLst>
    <p:handoutMasterId r:id="rId72"/>
  </p:handoutMasterIdLst>
  <p:sldIdLst>
    <p:sldId id="535" r:id="rId3"/>
    <p:sldId id="557" r:id="rId4"/>
    <p:sldId id="465" r:id="rId5"/>
    <p:sldId id="520" r:id="rId6"/>
    <p:sldId id="536" r:id="rId7"/>
    <p:sldId id="537" r:id="rId8"/>
    <p:sldId id="538" r:id="rId9"/>
    <p:sldId id="544" r:id="rId10"/>
    <p:sldId id="545" r:id="rId11"/>
    <p:sldId id="546" r:id="rId12"/>
    <p:sldId id="547" r:id="rId13"/>
    <p:sldId id="548" r:id="rId14"/>
    <p:sldId id="549" r:id="rId15"/>
    <p:sldId id="550" r:id="rId16"/>
    <p:sldId id="551" r:id="rId17"/>
    <p:sldId id="552" r:id="rId18"/>
    <p:sldId id="553" r:id="rId19"/>
    <p:sldId id="554" r:id="rId20"/>
    <p:sldId id="558" r:id="rId21"/>
    <p:sldId id="555" r:id="rId22"/>
    <p:sldId id="559" r:id="rId23"/>
    <p:sldId id="560" r:id="rId24"/>
    <p:sldId id="561" r:id="rId25"/>
    <p:sldId id="562" r:id="rId26"/>
    <p:sldId id="563" r:id="rId27"/>
    <p:sldId id="564" r:id="rId28"/>
    <p:sldId id="565" r:id="rId29"/>
    <p:sldId id="566" r:id="rId30"/>
    <p:sldId id="567" r:id="rId31"/>
    <p:sldId id="568" r:id="rId32"/>
    <p:sldId id="569" r:id="rId33"/>
    <p:sldId id="570" r:id="rId34"/>
    <p:sldId id="571" r:id="rId35"/>
    <p:sldId id="572" r:id="rId36"/>
    <p:sldId id="573" r:id="rId37"/>
    <p:sldId id="574" r:id="rId38"/>
    <p:sldId id="575" r:id="rId39"/>
    <p:sldId id="576" r:id="rId40"/>
    <p:sldId id="577" r:id="rId41"/>
    <p:sldId id="578" r:id="rId42"/>
    <p:sldId id="579" r:id="rId43"/>
    <p:sldId id="580" r:id="rId44"/>
    <p:sldId id="581" r:id="rId45"/>
    <p:sldId id="582" r:id="rId46"/>
    <p:sldId id="583" r:id="rId47"/>
    <p:sldId id="584" r:id="rId48"/>
    <p:sldId id="525" r:id="rId49"/>
    <p:sldId id="585" r:id="rId50"/>
    <p:sldId id="586" r:id="rId51"/>
    <p:sldId id="626" r:id="rId52"/>
    <p:sldId id="587" r:id="rId53"/>
    <p:sldId id="588" r:id="rId54"/>
    <p:sldId id="589" r:id="rId55"/>
    <p:sldId id="590" r:id="rId56"/>
    <p:sldId id="591" r:id="rId57"/>
    <p:sldId id="592" r:id="rId58"/>
    <p:sldId id="593" r:id="rId59"/>
    <p:sldId id="594" r:id="rId60"/>
    <p:sldId id="595" r:id="rId61"/>
    <p:sldId id="596" r:id="rId62"/>
    <p:sldId id="627" r:id="rId63"/>
    <p:sldId id="597" r:id="rId64"/>
    <p:sldId id="598" r:id="rId65"/>
    <p:sldId id="599" r:id="rId66"/>
    <p:sldId id="600" r:id="rId67"/>
    <p:sldId id="601" r:id="rId68"/>
    <p:sldId id="526" r:id="rId69"/>
    <p:sldId id="556" r:id="rId7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901"/>
    <a:srgbClr val="FFFFCC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588" autoAdjust="0"/>
    <p:restoredTop sz="94552" autoAdjust="0"/>
  </p:normalViewPr>
  <p:slideViewPr>
    <p:cSldViewPr>
      <p:cViewPr varScale="1">
        <p:scale>
          <a:sx n="159" d="100"/>
          <a:sy n="159" d="100"/>
        </p:scale>
        <p:origin x="156" y="3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790"/>
    </p:cViewPr>
  </p:sorterViewPr>
  <p:notesViewPr>
    <p:cSldViewPr>
      <p:cViewPr varScale="1">
        <p:scale>
          <a:sx n="94" d="100"/>
          <a:sy n="94" d="100"/>
        </p:scale>
        <p:origin x="-271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E8AF7-705C-44C7-ABDC-9AFD6CAEE65D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E6C7-78D8-4DE7-9C9A-F639203B2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74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1C6A4-0170-4FE5-A272-4D852668A850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71AB-DF70-43FA-8A49-15AFFEF1E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7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30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30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3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307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06" y="142859"/>
            <a:ext cx="7772400" cy="64294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1000100" y="1142990"/>
            <a:ext cx="6000792" cy="2928957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 smtClean="0"/>
              <a:t>Vložení normálního textu 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06" y="142859"/>
            <a:ext cx="7772400" cy="64294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1000100" y="1142990"/>
            <a:ext cx="6000792" cy="2928957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 smtClean="0"/>
              <a:t>Vložení normálního textu 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176141" y="2342649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176142" y="1250129"/>
            <a:ext cx="685800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="1" spc="127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4062D4F-7CAA-4ACC-BA16-D3D7D4AEAE5B}" type="datetime1">
              <a:rPr lang="en-US" smtClean="0">
                <a:solidFill>
                  <a:srgbClr val="FFFFFF"/>
                </a:solidFill>
              </a:rPr>
              <a:pPr/>
              <a:t>1/4/2022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556B389-04F0-497B-A52D-93C5066DA038}" type="datetime1">
              <a:rPr lang="en-US" smtClean="0">
                <a:solidFill>
                  <a:srgbClr val="FFFFFF"/>
                </a:solidFill>
              </a:rPr>
              <a:pPr/>
              <a:t>1/4/2022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-32" y="5000642"/>
            <a:ext cx="2895600" cy="142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938994" y="5000642"/>
            <a:ext cx="2133600" cy="112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-32" y="5000642"/>
            <a:ext cx="2895600" cy="142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cs-CZ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938994" y="5000642"/>
            <a:ext cx="2133600" cy="112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518F328-ECE4-4774-91BA-A1AFBD7EEA53}" type="slidenum">
              <a:rPr lang="cs-CZ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tvak.cz/" TargetMode="External"/><Relationship Id="rId2" Type="http://schemas.openxmlformats.org/officeDocument/2006/relationships/hyperlink" Target="mailto:martin.setvak@chmi.cz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664" y="2499742"/>
            <a:ext cx="5417841" cy="1368152"/>
          </a:xfrm>
        </p:spPr>
        <p:txBody>
          <a:bodyPr>
            <a:normAutofit/>
          </a:bodyPr>
          <a:lstStyle/>
          <a:p>
            <a:r>
              <a:rPr lang="cs-CZ" i="0" dirty="0" smtClean="0"/>
              <a:t>RNDr. Martin Setvák, CSc.</a:t>
            </a:r>
            <a:endParaRPr lang="en-US" i="0" dirty="0" smtClean="0"/>
          </a:p>
          <a:p>
            <a:endParaRPr lang="cs-CZ" sz="1200" dirty="0" smtClean="0"/>
          </a:p>
          <a:p>
            <a:r>
              <a:rPr lang="cs-CZ" sz="1200" i="0" dirty="0" smtClean="0"/>
              <a:t>družicové oddělení ČHMÚ	</a:t>
            </a:r>
            <a:r>
              <a:rPr lang="cs-CZ" sz="1200" i="0" dirty="0"/>
              <a:t>	 </a:t>
            </a:r>
            <a:r>
              <a:rPr lang="cs-CZ" sz="1200" i="0" dirty="0" smtClean="0"/>
              <a:t>     </a:t>
            </a:r>
          </a:p>
          <a:p>
            <a:r>
              <a:rPr lang="cs-CZ" sz="1000" i="0" dirty="0" smtClean="0"/>
              <a:t>E-mail:  </a:t>
            </a:r>
            <a:r>
              <a:rPr lang="en-US" sz="1000" i="0" dirty="0" smtClean="0">
                <a:hlinkClick r:id="rId2"/>
              </a:rPr>
              <a:t>martin.setvak@chmi.cz</a:t>
            </a:r>
            <a:r>
              <a:rPr lang="en-US" sz="1000" i="0" dirty="0" smtClean="0"/>
              <a:t>  </a:t>
            </a:r>
            <a:endParaRPr lang="cs-CZ" sz="1000" i="0" dirty="0" smtClean="0"/>
          </a:p>
          <a:p>
            <a:r>
              <a:rPr lang="cs-CZ" sz="1000" i="0" dirty="0"/>
              <a:t>osobní </a:t>
            </a:r>
            <a:r>
              <a:rPr lang="cs-CZ" sz="1000" i="0" dirty="0" smtClean="0"/>
              <a:t>stránky:  </a:t>
            </a:r>
            <a:r>
              <a:rPr lang="cs-CZ" sz="1000" i="0" dirty="0" smtClean="0">
                <a:hlinkClick r:id="rId3"/>
              </a:rPr>
              <a:t>www.</a:t>
            </a:r>
            <a:r>
              <a:rPr lang="cs-CZ" sz="1000" i="0" dirty="0" err="1" smtClean="0">
                <a:hlinkClick r:id="rId3"/>
              </a:rPr>
              <a:t>setvak.cz</a:t>
            </a:r>
            <a:r>
              <a:rPr lang="en-US" sz="1000" i="0" dirty="0" smtClean="0"/>
              <a:t> </a:t>
            </a:r>
            <a:r>
              <a:rPr lang="cs-CZ" sz="1000" i="0" dirty="0" smtClean="0"/>
              <a:t> </a:t>
            </a:r>
            <a:endParaRPr lang="en-US" sz="1000" i="0" dirty="0"/>
          </a:p>
          <a:p>
            <a:endParaRPr lang="en-US" sz="1000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30424" y="699542"/>
            <a:ext cx="6858000" cy="994172"/>
          </a:xfrm>
        </p:spPr>
        <p:txBody>
          <a:bodyPr/>
          <a:lstStyle/>
          <a:p>
            <a:pPr algn="l"/>
            <a:r>
              <a:rPr lang="cs-CZ" sz="2400" b="0" dirty="0" smtClean="0">
                <a:latin typeface="Arial Black" panose="020B0A04020102020204" pitchFamily="34" charset="0"/>
              </a:rPr>
              <a:t>Meteorologické družice:</a:t>
            </a:r>
            <a:br>
              <a:rPr lang="cs-CZ" sz="2400" b="0" dirty="0" smtClean="0">
                <a:latin typeface="Arial Black" panose="020B0A04020102020204" pitchFamily="34" charset="0"/>
              </a:rPr>
            </a:br>
            <a:r>
              <a:rPr lang="cs-CZ" sz="1000" b="0" dirty="0">
                <a:latin typeface="Arial Black" panose="020B0A04020102020204" pitchFamily="34" charset="0"/>
              </a:rPr>
              <a:t/>
            </a:r>
            <a:br>
              <a:rPr lang="cs-CZ" sz="1000" b="0" dirty="0">
                <a:latin typeface="Arial Black" panose="020B0A04020102020204" pitchFamily="34" charset="0"/>
              </a:rPr>
            </a:br>
            <a:r>
              <a:rPr lang="cs-CZ" sz="1800" b="0" dirty="0" smtClean="0">
                <a:latin typeface="Arial Black" panose="020B0A04020102020204" pitchFamily="34" charset="0"/>
              </a:rPr>
              <a:t>6. Základy multispektrální interpretace </a:t>
            </a:r>
            <a:endParaRPr lang="cs-CZ" sz="2400" b="0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58703" y="4747959"/>
            <a:ext cx="9076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verze:   6. 4. 2020</a:t>
            </a:r>
            <a:endParaRPr lang="en-US" sz="700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</a:t>
            </a:r>
            <a:r>
              <a:rPr lang="en-US" altLang="en-US" sz="900" b="1" dirty="0"/>
              <a:t>2</a:t>
            </a:r>
          </a:p>
        </p:txBody>
      </p:sp>
      <p:pic>
        <p:nvPicPr>
          <p:cNvPr id="5" name="Picture 7" descr="ban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4-06  </a:t>
            </a:r>
            <a:r>
              <a:rPr lang="cs-CZ" altLang="en-US" sz="900" b="1" dirty="0">
                <a:solidFill>
                  <a:schemeClr val="bg1"/>
                </a:solidFill>
              </a:rPr>
              <a:t>12:</a:t>
            </a:r>
            <a:r>
              <a:rPr lang="en-US" altLang="en-US" sz="900" b="1" dirty="0">
                <a:solidFill>
                  <a:schemeClr val="bg1"/>
                </a:solidFill>
              </a:rPr>
              <a:t>05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4478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</a:t>
            </a:r>
            <a:r>
              <a:rPr lang="en-US" altLang="en-US" sz="900" b="1" dirty="0"/>
              <a:t>3B (neg.)</a:t>
            </a:r>
          </a:p>
        </p:txBody>
      </p:sp>
      <p:pic>
        <p:nvPicPr>
          <p:cNvPr id="5" name="Picture 7" descr="band3r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4-06  </a:t>
            </a:r>
            <a:r>
              <a:rPr lang="cs-CZ" altLang="en-US" sz="900" b="1" dirty="0">
                <a:solidFill>
                  <a:schemeClr val="bg1"/>
                </a:solidFill>
              </a:rPr>
              <a:t>12:</a:t>
            </a:r>
            <a:r>
              <a:rPr lang="en-US" altLang="en-US" sz="900" b="1" dirty="0">
                <a:solidFill>
                  <a:schemeClr val="bg1"/>
                </a:solidFill>
              </a:rPr>
              <a:t>05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</a:t>
            </a:r>
            <a:r>
              <a:rPr lang="en-US" altLang="en-US" sz="900" b="1" dirty="0"/>
              <a:t>4</a:t>
            </a:r>
          </a:p>
        </p:txBody>
      </p:sp>
      <p:pic>
        <p:nvPicPr>
          <p:cNvPr id="5" name="Picture 7" descr="ban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4-06  </a:t>
            </a:r>
            <a:r>
              <a:rPr lang="cs-CZ" altLang="en-US" sz="900" b="1" dirty="0">
                <a:solidFill>
                  <a:schemeClr val="bg1"/>
                </a:solidFill>
              </a:rPr>
              <a:t>12:</a:t>
            </a:r>
            <a:r>
              <a:rPr lang="en-US" altLang="en-US" sz="900" b="1" dirty="0">
                <a:solidFill>
                  <a:schemeClr val="bg1"/>
                </a:solidFill>
              </a:rPr>
              <a:t>05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40294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</a:t>
            </a:r>
            <a:r>
              <a:rPr lang="en-US" altLang="en-US" sz="900" b="1" dirty="0"/>
              <a:t>y</a:t>
            </a:r>
            <a:r>
              <a:rPr lang="cs-CZ" altLang="en-US" sz="900" b="1" dirty="0"/>
              <a:t> 1</a:t>
            </a:r>
            <a:r>
              <a:rPr lang="en-US" altLang="en-US" sz="900" b="1" dirty="0"/>
              <a:t>, 2 a 4</a:t>
            </a:r>
          </a:p>
        </p:txBody>
      </p:sp>
      <p:pic>
        <p:nvPicPr>
          <p:cNvPr id="5" name="Picture 7" descr="bands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13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12:4</a:t>
            </a:r>
            <a:r>
              <a:rPr lang="en-US" altLang="en-US" sz="900" b="1" dirty="0">
                <a:solidFill>
                  <a:schemeClr val="bg1"/>
                </a:solidFill>
              </a:rPr>
              <a:t>7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1</a:t>
            </a:r>
            <a:endParaRPr lang="en-US" altLang="en-US" sz="900" b="1" dirty="0"/>
          </a:p>
        </p:txBody>
      </p:sp>
      <p:pic>
        <p:nvPicPr>
          <p:cNvPr id="5" name="Picture 7" descr="ch1r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13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12:4</a:t>
            </a:r>
            <a:r>
              <a:rPr lang="en-US" altLang="en-US" sz="900" b="1" dirty="0">
                <a:solidFill>
                  <a:schemeClr val="bg1"/>
                </a:solidFill>
              </a:rPr>
              <a:t>7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</a:t>
            </a:r>
            <a:r>
              <a:rPr lang="en-US" altLang="en-US" sz="900" b="1" dirty="0"/>
              <a:t>2</a:t>
            </a:r>
          </a:p>
        </p:txBody>
      </p:sp>
      <p:pic>
        <p:nvPicPr>
          <p:cNvPr id="5" name="Picture 7" descr="ch2r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13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12:4</a:t>
            </a:r>
            <a:r>
              <a:rPr lang="en-US" altLang="en-US" sz="900" b="1" dirty="0">
                <a:solidFill>
                  <a:schemeClr val="bg1"/>
                </a:solidFill>
              </a:rPr>
              <a:t>7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4478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</a:t>
            </a:r>
            <a:r>
              <a:rPr lang="en-US" altLang="en-US" sz="900" b="1" dirty="0"/>
              <a:t>3B (neg.)</a:t>
            </a:r>
          </a:p>
        </p:txBody>
      </p:sp>
      <p:pic>
        <p:nvPicPr>
          <p:cNvPr id="5" name="Picture 7" descr="ch3raw"/>
          <p:cNvPicPr>
            <a:picLocks noChangeAspect="1" noChangeArrowheads="1"/>
          </p:cNvPicPr>
          <p:nvPr/>
        </p:nvPicPr>
        <p:blipFill>
          <a:blip r:embed="rId3" cstate="print">
            <a:lum bright="-8000" contrast="25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13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12:4</a:t>
            </a:r>
            <a:r>
              <a:rPr lang="en-US" altLang="en-US" sz="900" b="1" dirty="0">
                <a:solidFill>
                  <a:schemeClr val="bg1"/>
                </a:solidFill>
              </a:rPr>
              <a:t>7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</a:t>
            </a:r>
            <a:r>
              <a:rPr lang="en-US" altLang="en-US" sz="900" b="1" dirty="0"/>
              <a:t>4</a:t>
            </a:r>
          </a:p>
        </p:txBody>
      </p:sp>
      <p:pic>
        <p:nvPicPr>
          <p:cNvPr id="5" name="Picture 7" descr="ch4cl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13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12:4</a:t>
            </a:r>
            <a:r>
              <a:rPr lang="en-US" altLang="en-US" sz="900" b="1" dirty="0">
                <a:solidFill>
                  <a:schemeClr val="bg1"/>
                </a:solidFill>
              </a:rPr>
              <a:t>7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2875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</a:t>
            </a:r>
            <a:r>
              <a:rPr lang="en-US" altLang="en-US" sz="900" b="1" dirty="0"/>
              <a:t>4 </a:t>
            </a:r>
            <a:r>
              <a:rPr lang="en-US" altLang="en-US" sz="900" b="1" dirty="0" err="1"/>
              <a:t>enh</a:t>
            </a:r>
            <a:r>
              <a:rPr lang="en-US" altLang="en-US" sz="900" b="1" dirty="0"/>
              <a:t>.</a:t>
            </a:r>
          </a:p>
        </p:txBody>
      </p:sp>
      <p:pic>
        <p:nvPicPr>
          <p:cNvPr id="5" name="Picture 7" descr="ch4clb-enh"/>
          <p:cNvPicPr>
            <a:picLocks noChangeAspect="1" noChangeArrowheads="1"/>
          </p:cNvPicPr>
          <p:nvPr/>
        </p:nvPicPr>
        <p:blipFill>
          <a:blip r:embed="rId3" cstate="print">
            <a:lum bright="-20000" contrast="15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13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12:4</a:t>
            </a:r>
            <a:r>
              <a:rPr lang="en-US" altLang="en-US" sz="900" b="1" dirty="0">
                <a:solidFill>
                  <a:schemeClr val="bg1"/>
                </a:solidFill>
              </a:rPr>
              <a:t>7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64223" y="1513116"/>
            <a:ext cx="59224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6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Vrstevnatá oblačnost a mlhy</a:t>
            </a:r>
          </a:p>
          <a:p>
            <a:pPr algn="ctr">
              <a:defRPr/>
            </a:pPr>
            <a:endParaRPr lang="cs-CZ" sz="1600" dirty="0" smtClean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cs-CZ" sz="16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denní snímky AVHRR</a:t>
            </a:r>
            <a:endParaRPr lang="en-US" sz="1600" dirty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64223" y="1513116"/>
            <a:ext cx="59224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6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Konvektivní oblačnost</a:t>
            </a:r>
          </a:p>
          <a:p>
            <a:pPr algn="ctr">
              <a:defRPr/>
            </a:pPr>
            <a:endParaRPr lang="cs-CZ" sz="1600" dirty="0" smtClean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cs-CZ" sz="16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denní snímky AVHRR</a:t>
            </a:r>
            <a:endParaRPr lang="en-US" sz="1600" dirty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40294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kanály 1, 2 a 4</a:t>
            </a:r>
            <a:endParaRPr lang="en-US" altLang="en-US" sz="900" b="1" dirty="0"/>
          </a:p>
        </p:txBody>
      </p:sp>
      <p:pic>
        <p:nvPicPr>
          <p:cNvPr id="5" name="Picture 7" descr="bands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6792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11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12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12:45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1</a:t>
            </a:r>
            <a:endParaRPr lang="en-US" altLang="en-US" sz="900" b="1" dirty="0"/>
          </a:p>
        </p:txBody>
      </p:sp>
      <p:pic>
        <p:nvPicPr>
          <p:cNvPr id="5" name="Picture 7" descr="A3883186-c1-corrected-subs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11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12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12:45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2</a:t>
            </a:r>
            <a:endParaRPr lang="en-US" altLang="en-US" sz="900" b="1" dirty="0"/>
          </a:p>
        </p:txBody>
      </p:sp>
      <p:pic>
        <p:nvPicPr>
          <p:cNvPr id="5" name="Picture 1031" descr="A3883186-c2-corrected-subs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11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12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12:45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214282" y="4678363"/>
            <a:ext cx="14478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3B (</a:t>
            </a:r>
            <a:r>
              <a:rPr lang="cs-CZ" altLang="en-US" sz="900" b="1" dirty="0" err="1"/>
              <a:t>neg</a:t>
            </a:r>
            <a:r>
              <a:rPr lang="en-US" altLang="en-US" sz="900" b="1" dirty="0"/>
              <a:t>.</a:t>
            </a:r>
            <a:r>
              <a:rPr lang="cs-CZ" altLang="en-US" sz="900" b="1" dirty="0"/>
              <a:t>)</a:t>
            </a:r>
            <a:endParaRPr lang="en-US" altLang="en-US" sz="900" b="1" dirty="0"/>
          </a:p>
        </p:txBody>
      </p:sp>
      <p:pic>
        <p:nvPicPr>
          <p:cNvPr id="5" name="Picture 1031" descr="A3883186-c3-corrected-subs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11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12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12:45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4</a:t>
            </a:r>
            <a:endParaRPr lang="en-US" altLang="en-US" sz="900" b="1" dirty="0"/>
          </a:p>
        </p:txBody>
      </p:sp>
      <p:pic>
        <p:nvPicPr>
          <p:cNvPr id="5" name="Picture 1031" descr="A3883186-c4-corrected-subs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11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12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12:45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99017"/>
            <a:ext cx="140294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kanály 1, 2 a 4</a:t>
            </a:r>
            <a:endParaRPr lang="en-US" altLang="en-US" sz="900" b="1" dirty="0"/>
          </a:p>
        </p:txBody>
      </p:sp>
      <p:pic>
        <p:nvPicPr>
          <p:cNvPr id="5" name="Picture 6" descr="bands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>
                <a:solidFill>
                  <a:schemeClr val="bg1"/>
                </a:solidFill>
              </a:rPr>
              <a:t>2003</a:t>
            </a:r>
            <a:r>
              <a:rPr lang="en-US" altLang="en-US" sz="900" b="1" dirty="0" smtClean="0">
                <a:solidFill>
                  <a:schemeClr val="bg1"/>
                </a:solidFill>
              </a:rPr>
              <a:t>-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12</a:t>
            </a:r>
            <a:r>
              <a:rPr lang="en-US" altLang="en-US" sz="900" b="1" dirty="0" smtClean="0">
                <a:solidFill>
                  <a:schemeClr val="bg1"/>
                </a:solidFill>
              </a:rPr>
              <a:t>-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19</a:t>
            </a:r>
            <a:r>
              <a:rPr lang="en-US" altLang="en-US" sz="900" b="1" dirty="0" smtClean="0">
                <a:solidFill>
                  <a:schemeClr val="bg1"/>
                </a:solidFill>
              </a:rPr>
              <a:t>  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12:20</a:t>
            </a:r>
            <a:r>
              <a:rPr lang="en-US" altLang="en-US" sz="900" b="1" dirty="0" smtClean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1</a:t>
            </a:r>
            <a:endParaRPr lang="en-US" altLang="en-US" sz="900" b="1" dirty="0"/>
          </a:p>
        </p:txBody>
      </p:sp>
      <p:pic>
        <p:nvPicPr>
          <p:cNvPr id="5" name="Picture 6" descr="band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>
                <a:solidFill>
                  <a:schemeClr val="bg1"/>
                </a:solidFill>
              </a:rPr>
              <a:t>2003</a:t>
            </a:r>
            <a:r>
              <a:rPr lang="en-US" altLang="en-US" sz="900" b="1" dirty="0" smtClean="0">
                <a:solidFill>
                  <a:schemeClr val="bg1"/>
                </a:solidFill>
              </a:rPr>
              <a:t>-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12</a:t>
            </a:r>
            <a:r>
              <a:rPr lang="en-US" altLang="en-US" sz="900" b="1" dirty="0" smtClean="0">
                <a:solidFill>
                  <a:schemeClr val="bg1"/>
                </a:solidFill>
              </a:rPr>
              <a:t>-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19</a:t>
            </a:r>
            <a:r>
              <a:rPr lang="en-US" altLang="en-US" sz="900" b="1" dirty="0" smtClean="0">
                <a:solidFill>
                  <a:schemeClr val="bg1"/>
                </a:solidFill>
              </a:rPr>
              <a:t>  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12:20</a:t>
            </a:r>
            <a:r>
              <a:rPr lang="en-US" altLang="en-US" sz="900" b="1" dirty="0" smtClean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2</a:t>
            </a:r>
            <a:endParaRPr lang="en-US" altLang="en-US" sz="900" b="1" dirty="0"/>
          </a:p>
        </p:txBody>
      </p:sp>
      <p:pic>
        <p:nvPicPr>
          <p:cNvPr id="5" name="Picture 6" descr="band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>
                <a:solidFill>
                  <a:schemeClr val="bg1"/>
                </a:solidFill>
              </a:rPr>
              <a:t>2003</a:t>
            </a:r>
            <a:r>
              <a:rPr lang="en-US" altLang="en-US" sz="900" b="1" dirty="0" smtClean="0">
                <a:solidFill>
                  <a:schemeClr val="bg1"/>
                </a:solidFill>
              </a:rPr>
              <a:t>-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12</a:t>
            </a:r>
            <a:r>
              <a:rPr lang="en-US" altLang="en-US" sz="900" b="1" dirty="0" smtClean="0">
                <a:solidFill>
                  <a:schemeClr val="bg1"/>
                </a:solidFill>
              </a:rPr>
              <a:t>-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19</a:t>
            </a:r>
            <a:r>
              <a:rPr lang="en-US" altLang="en-US" sz="900" b="1" dirty="0" smtClean="0">
                <a:solidFill>
                  <a:schemeClr val="bg1"/>
                </a:solidFill>
              </a:rPr>
              <a:t>  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12:20</a:t>
            </a:r>
            <a:r>
              <a:rPr lang="en-US" altLang="en-US" sz="900" b="1" dirty="0" smtClean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4478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3B (</a:t>
            </a:r>
            <a:r>
              <a:rPr lang="cs-CZ" altLang="en-US" sz="900" b="1" dirty="0" err="1"/>
              <a:t>neg</a:t>
            </a:r>
            <a:r>
              <a:rPr lang="cs-CZ" altLang="en-US" sz="900" b="1" dirty="0"/>
              <a:t>.)</a:t>
            </a:r>
            <a:endParaRPr lang="en-US" altLang="en-US" sz="900" b="1" dirty="0"/>
          </a:p>
        </p:txBody>
      </p:sp>
      <p:pic>
        <p:nvPicPr>
          <p:cNvPr id="5" name="Picture 6" descr="band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>
                <a:solidFill>
                  <a:schemeClr val="bg1"/>
                </a:solidFill>
              </a:rPr>
              <a:t>2003</a:t>
            </a:r>
            <a:r>
              <a:rPr lang="en-US" altLang="en-US" sz="900" b="1" dirty="0" smtClean="0">
                <a:solidFill>
                  <a:schemeClr val="bg1"/>
                </a:solidFill>
              </a:rPr>
              <a:t>-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12</a:t>
            </a:r>
            <a:r>
              <a:rPr lang="en-US" altLang="en-US" sz="900" b="1" dirty="0" smtClean="0">
                <a:solidFill>
                  <a:schemeClr val="bg1"/>
                </a:solidFill>
              </a:rPr>
              <a:t>-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19</a:t>
            </a:r>
            <a:r>
              <a:rPr lang="en-US" altLang="en-US" sz="900" b="1" dirty="0" smtClean="0">
                <a:solidFill>
                  <a:schemeClr val="bg1"/>
                </a:solidFill>
              </a:rPr>
              <a:t>  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12:20</a:t>
            </a:r>
            <a:r>
              <a:rPr lang="en-US" altLang="en-US" sz="900" b="1" dirty="0" smtClean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4</a:t>
            </a:r>
            <a:endParaRPr lang="en-US" altLang="en-US" sz="900" b="1" dirty="0"/>
          </a:p>
        </p:txBody>
      </p:sp>
      <p:pic>
        <p:nvPicPr>
          <p:cNvPr id="5" name="Picture 6" descr="bands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>
                <a:solidFill>
                  <a:schemeClr val="bg1"/>
                </a:solidFill>
              </a:rPr>
              <a:t>2003</a:t>
            </a:r>
            <a:r>
              <a:rPr lang="en-US" altLang="en-US" sz="900" b="1" dirty="0" smtClean="0">
                <a:solidFill>
                  <a:schemeClr val="bg1"/>
                </a:solidFill>
              </a:rPr>
              <a:t>-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12</a:t>
            </a:r>
            <a:r>
              <a:rPr lang="en-US" altLang="en-US" sz="900" b="1" dirty="0" smtClean="0">
                <a:solidFill>
                  <a:schemeClr val="bg1"/>
                </a:solidFill>
              </a:rPr>
              <a:t>-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19</a:t>
            </a:r>
            <a:r>
              <a:rPr lang="en-US" altLang="en-US" sz="900" b="1" dirty="0" smtClean="0">
                <a:solidFill>
                  <a:schemeClr val="bg1"/>
                </a:solidFill>
              </a:rPr>
              <a:t>  </a:t>
            </a:r>
            <a:r>
              <a:rPr lang="cs-CZ" altLang="en-US" sz="900" b="1" dirty="0" smtClean="0">
                <a:solidFill>
                  <a:schemeClr val="bg1"/>
                </a:solidFill>
              </a:rPr>
              <a:t>12:20</a:t>
            </a:r>
            <a:r>
              <a:rPr lang="en-US" altLang="en-US" sz="900" b="1" dirty="0" smtClean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214282" y="4678363"/>
            <a:ext cx="140294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kanály 1, 2 a 4</a:t>
            </a:r>
            <a:endParaRPr lang="en-US" altLang="en-US" sz="900" b="1" dirty="0"/>
          </a:p>
        </p:txBody>
      </p:sp>
      <p:pic>
        <p:nvPicPr>
          <p:cNvPr id="6" name="Picture 1031" descr="ch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" name="Text Box 1030"/>
          <p:cNvSpPr txBox="1">
            <a:spLocks noChangeArrowheads="1"/>
          </p:cNvSpPr>
          <p:nvPr/>
        </p:nvSpPr>
        <p:spPr bwMode="auto">
          <a:xfrm>
            <a:off x="168656" y="63655"/>
            <a:ext cx="140294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1987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05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20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14:30</a:t>
            </a:r>
            <a:r>
              <a:rPr lang="en-US" altLang="en-US" sz="900" b="1" dirty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UTC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  </a:t>
            </a:r>
            <a:r>
              <a:rPr lang="cs-CZ" altLang="en-US" sz="900" b="1" dirty="0" smtClean="0">
                <a:solidFill>
                  <a:schemeClr val="bg1"/>
                </a:solidFill>
              </a:rPr>
              <a:t/>
            </a:r>
            <a:br>
              <a:rPr lang="cs-CZ" altLang="en-US" sz="900" b="1" dirty="0" smtClean="0">
                <a:solidFill>
                  <a:schemeClr val="bg1"/>
                </a:solidFill>
              </a:rPr>
            </a:br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9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40294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kanály 1, 2 a 4</a:t>
            </a:r>
            <a:endParaRPr lang="en-US" altLang="en-US" sz="900" b="1" dirty="0"/>
          </a:p>
        </p:txBody>
      </p:sp>
      <p:pic>
        <p:nvPicPr>
          <p:cNvPr id="5" name="Picture 7" descr="latlon-bands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12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18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12:30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1</a:t>
            </a:r>
            <a:endParaRPr lang="en-US" altLang="en-US" sz="900" b="1" dirty="0"/>
          </a:p>
        </p:txBody>
      </p:sp>
      <p:pic>
        <p:nvPicPr>
          <p:cNvPr id="5" name="Picture 7" descr="latlon-band1"/>
          <p:cNvPicPr>
            <a:picLocks noChangeAspect="1" noChangeArrowheads="1"/>
          </p:cNvPicPr>
          <p:nvPr/>
        </p:nvPicPr>
        <p:blipFill>
          <a:blip r:embed="rId3" cstate="print">
            <a:lum bright="4000" contrast="15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12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18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12:30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2</a:t>
            </a:r>
            <a:endParaRPr lang="en-US" altLang="en-US" sz="900" b="1" dirty="0"/>
          </a:p>
        </p:txBody>
      </p:sp>
      <p:pic>
        <p:nvPicPr>
          <p:cNvPr id="5" name="Picture 7" descr="latlon-band2"/>
          <p:cNvPicPr>
            <a:picLocks noChangeAspect="1" noChangeArrowheads="1"/>
          </p:cNvPicPr>
          <p:nvPr/>
        </p:nvPicPr>
        <p:blipFill>
          <a:blip r:embed="rId3" cstate="print">
            <a:lum bright="4000" contrast="15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12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18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12:30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4478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3B (</a:t>
            </a:r>
            <a:r>
              <a:rPr lang="cs-CZ" altLang="en-US" sz="900" b="1" dirty="0" err="1"/>
              <a:t>neg</a:t>
            </a:r>
            <a:r>
              <a:rPr lang="cs-CZ" altLang="en-US" sz="900" b="1" dirty="0"/>
              <a:t>.)</a:t>
            </a:r>
            <a:endParaRPr lang="en-US" altLang="en-US" sz="900" b="1" dirty="0"/>
          </a:p>
        </p:txBody>
      </p:sp>
      <p:pic>
        <p:nvPicPr>
          <p:cNvPr id="5" name="Picture 7" descr="latlon-band3"/>
          <p:cNvPicPr>
            <a:picLocks noChangeAspect="1" noChangeArrowheads="1"/>
          </p:cNvPicPr>
          <p:nvPr/>
        </p:nvPicPr>
        <p:blipFill>
          <a:blip r:embed="rId3" cstate="print">
            <a:lum contrast="15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12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18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12:30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4</a:t>
            </a:r>
            <a:endParaRPr lang="en-US" altLang="en-US" sz="900" b="1" dirty="0"/>
          </a:p>
        </p:txBody>
      </p:sp>
      <p:pic>
        <p:nvPicPr>
          <p:cNvPr id="5" name="Picture 7" descr="latlon-band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12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18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12:30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214282" y="4678363"/>
            <a:ext cx="140294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kanály 1, 2 a 4</a:t>
            </a:r>
            <a:endParaRPr lang="en-US" altLang="en-US" sz="900" b="1" dirty="0"/>
          </a:p>
        </p:txBody>
      </p:sp>
      <p:pic>
        <p:nvPicPr>
          <p:cNvPr id="5" name="Picture 1032" descr="latlon-bands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2004-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1-</a:t>
            </a:r>
            <a:r>
              <a:rPr lang="cs-CZ" altLang="en-US" sz="900" b="1" dirty="0">
                <a:solidFill>
                  <a:schemeClr val="bg1"/>
                </a:solidFill>
              </a:rPr>
              <a:t>2</a:t>
            </a:r>
            <a:r>
              <a:rPr lang="en-US" altLang="en-US" sz="900" b="1" dirty="0">
                <a:solidFill>
                  <a:schemeClr val="bg1"/>
                </a:solidFill>
              </a:rPr>
              <a:t>4  </a:t>
            </a:r>
            <a:r>
              <a:rPr lang="cs-CZ" altLang="en-US" sz="900" b="1" dirty="0">
                <a:solidFill>
                  <a:schemeClr val="bg1"/>
                </a:solidFill>
              </a:rPr>
              <a:t>1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: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1</a:t>
            </a:r>
            <a:endParaRPr lang="en-US" altLang="en-US" sz="900" b="1" dirty="0"/>
          </a:p>
        </p:txBody>
      </p:sp>
      <p:pic>
        <p:nvPicPr>
          <p:cNvPr id="5" name="Picture 1031" descr="latlon-ban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2004-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1-</a:t>
            </a:r>
            <a:r>
              <a:rPr lang="cs-CZ" altLang="en-US" sz="900" b="1" dirty="0">
                <a:solidFill>
                  <a:schemeClr val="bg1"/>
                </a:solidFill>
              </a:rPr>
              <a:t>2</a:t>
            </a:r>
            <a:r>
              <a:rPr lang="en-US" altLang="en-US" sz="900" b="1" dirty="0">
                <a:solidFill>
                  <a:schemeClr val="bg1"/>
                </a:solidFill>
              </a:rPr>
              <a:t>4  </a:t>
            </a:r>
            <a:r>
              <a:rPr lang="cs-CZ" altLang="en-US" sz="900" b="1" dirty="0">
                <a:solidFill>
                  <a:schemeClr val="bg1"/>
                </a:solidFill>
              </a:rPr>
              <a:t>1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: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</a:t>
            </a:r>
            <a:r>
              <a:rPr lang="en-US" altLang="en-US" sz="900" b="1" dirty="0"/>
              <a:t>2</a:t>
            </a:r>
          </a:p>
        </p:txBody>
      </p:sp>
      <p:pic>
        <p:nvPicPr>
          <p:cNvPr id="5" name="Picture 7" descr="latlon-ban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2004-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1-</a:t>
            </a:r>
            <a:r>
              <a:rPr lang="cs-CZ" altLang="en-US" sz="900" b="1" dirty="0">
                <a:solidFill>
                  <a:schemeClr val="bg1"/>
                </a:solidFill>
              </a:rPr>
              <a:t>2</a:t>
            </a:r>
            <a:r>
              <a:rPr lang="en-US" altLang="en-US" sz="900" b="1" dirty="0">
                <a:solidFill>
                  <a:schemeClr val="bg1"/>
                </a:solidFill>
              </a:rPr>
              <a:t>4  </a:t>
            </a:r>
            <a:r>
              <a:rPr lang="cs-CZ" altLang="en-US" sz="900" b="1" dirty="0">
                <a:solidFill>
                  <a:schemeClr val="bg1"/>
                </a:solidFill>
              </a:rPr>
              <a:t>1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: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4478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</a:t>
            </a:r>
            <a:r>
              <a:rPr lang="en-US" altLang="en-US" sz="900" b="1" dirty="0"/>
              <a:t>3B (neg.)</a:t>
            </a:r>
          </a:p>
        </p:txBody>
      </p:sp>
      <p:pic>
        <p:nvPicPr>
          <p:cNvPr id="5" name="Picture 7" descr="latlon-ban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2004-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1-</a:t>
            </a:r>
            <a:r>
              <a:rPr lang="cs-CZ" altLang="en-US" sz="900" b="1" dirty="0">
                <a:solidFill>
                  <a:schemeClr val="bg1"/>
                </a:solidFill>
              </a:rPr>
              <a:t>2</a:t>
            </a:r>
            <a:r>
              <a:rPr lang="en-US" altLang="en-US" sz="900" b="1" dirty="0">
                <a:solidFill>
                  <a:schemeClr val="bg1"/>
                </a:solidFill>
              </a:rPr>
              <a:t>4  </a:t>
            </a:r>
            <a:r>
              <a:rPr lang="cs-CZ" altLang="en-US" sz="900" b="1" dirty="0">
                <a:solidFill>
                  <a:schemeClr val="bg1"/>
                </a:solidFill>
              </a:rPr>
              <a:t>1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: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</a:t>
            </a:r>
            <a:r>
              <a:rPr lang="en-US" altLang="en-US" sz="900" b="1" dirty="0"/>
              <a:t>4</a:t>
            </a:r>
          </a:p>
        </p:txBody>
      </p:sp>
      <p:pic>
        <p:nvPicPr>
          <p:cNvPr id="5" name="Picture 7" descr="latlon-band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2004-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1-</a:t>
            </a:r>
            <a:r>
              <a:rPr lang="cs-CZ" altLang="en-US" sz="900" b="1" dirty="0">
                <a:solidFill>
                  <a:schemeClr val="bg1"/>
                </a:solidFill>
              </a:rPr>
              <a:t>2</a:t>
            </a:r>
            <a:r>
              <a:rPr lang="en-US" altLang="en-US" sz="900" b="1" dirty="0">
                <a:solidFill>
                  <a:schemeClr val="bg1"/>
                </a:solidFill>
              </a:rPr>
              <a:t>4  </a:t>
            </a:r>
            <a:r>
              <a:rPr lang="cs-CZ" altLang="en-US" sz="900" b="1" dirty="0">
                <a:solidFill>
                  <a:schemeClr val="bg1"/>
                </a:solidFill>
              </a:rPr>
              <a:t>1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: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1</a:t>
            </a:r>
            <a:endParaRPr lang="en-US" altLang="en-US" sz="900" b="1" dirty="0"/>
          </a:p>
        </p:txBody>
      </p:sp>
      <p:pic>
        <p:nvPicPr>
          <p:cNvPr id="6" name="Picture 9" descr="ch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168656" y="63655"/>
            <a:ext cx="140294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1987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05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20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14:30</a:t>
            </a:r>
            <a:r>
              <a:rPr lang="en-US" altLang="en-US" sz="900" b="1" dirty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UTC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  </a:t>
            </a:r>
            <a:r>
              <a:rPr lang="cs-CZ" altLang="en-US" sz="900" b="1" dirty="0" smtClean="0">
                <a:solidFill>
                  <a:schemeClr val="bg1"/>
                </a:solidFill>
              </a:rPr>
              <a:t/>
            </a:r>
            <a:br>
              <a:rPr lang="cs-CZ" altLang="en-US" sz="900" b="1" dirty="0" smtClean="0">
                <a:solidFill>
                  <a:schemeClr val="bg1"/>
                </a:solidFill>
              </a:rPr>
            </a:br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9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40294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kanály 1, 2 a 4</a:t>
            </a:r>
            <a:endParaRPr lang="en-US" altLang="en-US" sz="900" b="1" dirty="0"/>
          </a:p>
        </p:txBody>
      </p:sp>
      <p:pic>
        <p:nvPicPr>
          <p:cNvPr id="5" name="Picture 6" descr="A3871028-rgb-correc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1986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18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16:05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9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1</a:t>
            </a:r>
            <a:endParaRPr lang="en-US" altLang="en-US" sz="900" b="1" dirty="0"/>
          </a:p>
        </p:txBody>
      </p:sp>
      <p:pic>
        <p:nvPicPr>
          <p:cNvPr id="5" name="Picture 6" descr="A3871028-c1-correc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1986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18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16:05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9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2</a:t>
            </a:r>
            <a:endParaRPr lang="en-US" altLang="en-US" sz="900" b="1" dirty="0"/>
          </a:p>
        </p:txBody>
      </p:sp>
      <p:pic>
        <p:nvPicPr>
          <p:cNvPr id="5" name="Picture 6" descr="A3871028-c2-correc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1986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18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16:05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9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4478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3B</a:t>
            </a:r>
            <a:r>
              <a:rPr lang="en-US" altLang="en-US" sz="900" b="1" dirty="0"/>
              <a:t> (neg.)</a:t>
            </a:r>
          </a:p>
        </p:txBody>
      </p:sp>
      <p:pic>
        <p:nvPicPr>
          <p:cNvPr id="5" name="Picture 6" descr="A3871028-c3-corrected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1986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18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16:05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9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4</a:t>
            </a:r>
            <a:endParaRPr lang="en-US" altLang="en-US" sz="900" b="1" dirty="0"/>
          </a:p>
        </p:txBody>
      </p:sp>
      <p:pic>
        <p:nvPicPr>
          <p:cNvPr id="5" name="Picture 6" descr="A3871028-c4-corrected"/>
          <p:cNvPicPr>
            <a:picLocks noChangeAspect="1" noChangeArrowheads="1"/>
          </p:cNvPicPr>
          <p:nvPr/>
        </p:nvPicPr>
        <p:blipFill>
          <a:blip r:embed="rId3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1986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06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18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16:05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9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40294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kanály 1, 2 a 4</a:t>
            </a:r>
            <a:endParaRPr lang="en-US" altLang="en-US" sz="900" b="1" dirty="0"/>
          </a:p>
        </p:txBody>
      </p:sp>
      <p:pic>
        <p:nvPicPr>
          <p:cNvPr id="5" name="Picture 6" descr="CZ-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</a:t>
            </a:r>
            <a:r>
              <a:rPr lang="cs-CZ" altLang="en-US" sz="900" b="1" dirty="0">
                <a:solidFill>
                  <a:schemeClr val="bg1"/>
                </a:solidFill>
              </a:rPr>
              <a:t>22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2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</a:t>
            </a:r>
            <a:r>
              <a:rPr lang="cs-CZ" altLang="en-US" sz="900" b="1" dirty="0" smtClean="0">
                <a:solidFill>
                  <a:schemeClr val="bg1"/>
                </a:solidFill>
              </a:rPr>
              <a:t>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1</a:t>
            </a:r>
            <a:endParaRPr lang="en-US" altLang="en-US" sz="900" b="1" dirty="0"/>
          </a:p>
        </p:txBody>
      </p:sp>
      <p:pic>
        <p:nvPicPr>
          <p:cNvPr id="5" name="Picture 6" descr="CZ1-2003112212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</a:t>
            </a:r>
            <a:r>
              <a:rPr lang="cs-CZ" altLang="en-US" sz="900" b="1" dirty="0">
                <a:solidFill>
                  <a:schemeClr val="bg1"/>
                </a:solidFill>
              </a:rPr>
              <a:t>22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2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</a:t>
            </a:r>
            <a:r>
              <a:rPr lang="cs-CZ" altLang="en-US" sz="900" b="1" dirty="0" smtClean="0">
                <a:solidFill>
                  <a:schemeClr val="bg1"/>
                </a:solidFill>
              </a:rPr>
              <a:t>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2</a:t>
            </a:r>
            <a:endParaRPr lang="en-US" altLang="en-US" sz="900" b="1" dirty="0"/>
          </a:p>
        </p:txBody>
      </p:sp>
      <p:pic>
        <p:nvPicPr>
          <p:cNvPr id="5" name="Picture 6" descr="CZ2-200311221222"/>
          <p:cNvPicPr>
            <a:picLocks noChangeAspect="1" noChangeArrowheads="1"/>
          </p:cNvPicPr>
          <p:nvPr/>
        </p:nvPicPr>
        <p:blipFill>
          <a:blip r:embed="rId3" cstate="print">
            <a:lum bright="4000" contrast="4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</a:t>
            </a:r>
            <a:r>
              <a:rPr lang="cs-CZ" altLang="en-US" sz="900" b="1" dirty="0">
                <a:solidFill>
                  <a:schemeClr val="bg1"/>
                </a:solidFill>
              </a:rPr>
              <a:t>22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2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</a:t>
            </a:r>
            <a:r>
              <a:rPr lang="cs-CZ" altLang="en-US" sz="900" b="1" dirty="0" smtClean="0">
                <a:solidFill>
                  <a:schemeClr val="bg1"/>
                </a:solidFill>
              </a:rPr>
              <a:t>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4478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3B</a:t>
            </a:r>
            <a:r>
              <a:rPr lang="en-US" altLang="en-US" sz="900" b="1" dirty="0"/>
              <a:t> (neg.)</a:t>
            </a:r>
          </a:p>
        </p:txBody>
      </p:sp>
      <p:pic>
        <p:nvPicPr>
          <p:cNvPr id="5" name="Picture 6" descr="CZ3-200311221222"/>
          <p:cNvPicPr>
            <a:picLocks noChangeAspect="1" noChangeArrowheads="1"/>
          </p:cNvPicPr>
          <p:nvPr/>
        </p:nvPicPr>
        <p:blipFill>
          <a:blip r:embed="rId3" cstate="print">
            <a:lum bright="5000" contrast="1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</a:t>
            </a:r>
            <a:r>
              <a:rPr lang="cs-CZ" altLang="en-US" sz="900" b="1" dirty="0">
                <a:solidFill>
                  <a:schemeClr val="bg1"/>
                </a:solidFill>
              </a:rPr>
              <a:t>22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2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</a:t>
            </a:r>
            <a:r>
              <a:rPr lang="cs-CZ" altLang="en-US" sz="900" b="1" dirty="0" smtClean="0">
                <a:solidFill>
                  <a:schemeClr val="bg1"/>
                </a:solidFill>
              </a:rPr>
              <a:t>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4</a:t>
            </a:r>
            <a:endParaRPr lang="en-US" altLang="en-US" sz="900" b="1" dirty="0"/>
          </a:p>
        </p:txBody>
      </p:sp>
      <p:pic>
        <p:nvPicPr>
          <p:cNvPr id="5" name="Picture 6" descr="CZ4-2003112212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</a:t>
            </a:r>
            <a:r>
              <a:rPr lang="cs-CZ" altLang="en-US" sz="900" b="1" dirty="0">
                <a:solidFill>
                  <a:schemeClr val="bg1"/>
                </a:solidFill>
              </a:rPr>
              <a:t>22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12:</a:t>
            </a:r>
            <a:r>
              <a:rPr lang="en-US" altLang="en-US" sz="900" b="1" dirty="0">
                <a:solidFill>
                  <a:schemeClr val="bg1"/>
                </a:solidFill>
              </a:rPr>
              <a:t>2</a:t>
            </a:r>
            <a:r>
              <a:rPr lang="cs-CZ" altLang="en-US" sz="900" b="1" dirty="0">
                <a:solidFill>
                  <a:schemeClr val="bg1"/>
                </a:solidFill>
              </a:rPr>
              <a:t>2</a:t>
            </a:r>
            <a:r>
              <a:rPr lang="en-US" altLang="en-US" sz="900" b="1" dirty="0">
                <a:solidFill>
                  <a:schemeClr val="bg1"/>
                </a:solidFill>
              </a:rPr>
              <a:t>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</a:t>
            </a:r>
            <a:r>
              <a:rPr lang="cs-CZ" altLang="en-US" sz="900" b="1" dirty="0" smtClean="0">
                <a:solidFill>
                  <a:schemeClr val="bg1"/>
                </a:solidFill>
              </a:rPr>
              <a:t>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2</a:t>
            </a:r>
            <a:endParaRPr lang="en-US" altLang="en-US" sz="900" b="1" dirty="0"/>
          </a:p>
        </p:txBody>
      </p:sp>
      <p:pic>
        <p:nvPicPr>
          <p:cNvPr id="5" name="Picture 8" descr="c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68656" y="63655"/>
            <a:ext cx="140294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1987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05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20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14:30</a:t>
            </a:r>
            <a:r>
              <a:rPr lang="en-US" altLang="en-US" sz="900" b="1" dirty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UTC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  </a:t>
            </a:r>
            <a:r>
              <a:rPr lang="cs-CZ" altLang="en-US" sz="900" b="1" dirty="0" smtClean="0">
                <a:solidFill>
                  <a:schemeClr val="bg1"/>
                </a:solidFill>
              </a:rPr>
              <a:t/>
            </a:r>
            <a:br>
              <a:rPr lang="cs-CZ" altLang="en-US" sz="900" b="1" dirty="0" smtClean="0">
                <a:solidFill>
                  <a:schemeClr val="bg1"/>
                </a:solidFill>
              </a:rPr>
            </a:br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9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71604" y="785800"/>
            <a:ext cx="47863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6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Vrstevnatá oblačnost a mlhy, řídké ciry</a:t>
            </a:r>
          </a:p>
          <a:p>
            <a:pPr algn="ctr">
              <a:defRPr/>
            </a:pPr>
            <a:endParaRPr lang="cs-CZ" sz="1600" dirty="0" smtClean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cs-CZ" sz="16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noční snímky AVHRR</a:t>
            </a:r>
            <a:endParaRPr lang="en-US" sz="1600" dirty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328752" y="2328918"/>
            <a:ext cx="60293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1100" dirty="0" smtClean="0">
                <a:solidFill>
                  <a:schemeClr val="bg1"/>
                </a:solidFill>
              </a:rPr>
              <a:t>Absence odraženého slunečního </a:t>
            </a:r>
            <a:r>
              <a:rPr lang="cs-CZ" altLang="en-US" sz="1100" dirty="0">
                <a:solidFill>
                  <a:schemeClr val="bg1"/>
                </a:solidFill>
              </a:rPr>
              <a:t>záření (VIS, NIR)  </a:t>
            </a:r>
            <a:r>
              <a:rPr lang="en-US" altLang="en-US" sz="1100" dirty="0">
                <a:solidFill>
                  <a:schemeClr val="bg1"/>
                </a:solidFill>
              </a:rPr>
              <a:t>&gt;&gt;&gt;</a:t>
            </a:r>
            <a:r>
              <a:rPr lang="cs-CZ" altLang="en-US" sz="1100" dirty="0">
                <a:solidFill>
                  <a:schemeClr val="bg1"/>
                </a:solidFill>
              </a:rPr>
              <a:t> </a:t>
            </a:r>
            <a:r>
              <a:rPr lang="en-US" altLang="en-US" sz="1100" dirty="0">
                <a:solidFill>
                  <a:schemeClr val="bg1"/>
                </a:solidFill>
              </a:rPr>
              <a:t> </a:t>
            </a:r>
            <a:r>
              <a:rPr lang="cs-CZ" altLang="en-US" sz="1100" dirty="0">
                <a:solidFill>
                  <a:schemeClr val="bg1"/>
                </a:solidFill>
              </a:rPr>
              <a:t>chybí možnost odlišení různých typů oblačnosti  na  základě jejich odlišné odrazivosti v různých vlnových délkách…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428728" y="3259871"/>
            <a:ext cx="357190" cy="28575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40874632 h 21600"/>
              <a:gd name="T4" fmla="*/ 2147483647 w 21600"/>
              <a:gd name="T5" fmla="*/ 481749264 h 21600"/>
              <a:gd name="T6" fmla="*/ 2147483647 w 21600"/>
              <a:gd name="T7" fmla="*/ 24087463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963 h 21600"/>
              <a:gd name="T14" fmla="*/ 17614 w 21600"/>
              <a:gd name="T15" fmla="*/ 156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700" y="0"/>
                </a:moveTo>
                <a:lnTo>
                  <a:pt x="12700" y="5963"/>
                </a:lnTo>
                <a:lnTo>
                  <a:pt x="3375" y="5963"/>
                </a:lnTo>
                <a:lnTo>
                  <a:pt x="3375" y="15637"/>
                </a:lnTo>
                <a:lnTo>
                  <a:pt x="12700" y="15637"/>
                </a:lnTo>
                <a:lnTo>
                  <a:pt x="12700" y="21600"/>
                </a:lnTo>
                <a:lnTo>
                  <a:pt x="21600" y="10800"/>
                </a:lnTo>
                <a:lnTo>
                  <a:pt x="12700" y="0"/>
                </a:lnTo>
                <a:close/>
              </a:path>
              <a:path w="21600" h="21600">
                <a:moveTo>
                  <a:pt x="1350" y="5963"/>
                </a:moveTo>
                <a:lnTo>
                  <a:pt x="1350" y="15637"/>
                </a:lnTo>
                <a:lnTo>
                  <a:pt x="2700" y="15637"/>
                </a:lnTo>
                <a:lnTo>
                  <a:pt x="2700" y="5963"/>
                </a:lnTo>
                <a:lnTo>
                  <a:pt x="1350" y="5963"/>
                </a:lnTo>
                <a:close/>
              </a:path>
              <a:path w="21600" h="21600">
                <a:moveTo>
                  <a:pt x="0" y="5963"/>
                </a:moveTo>
                <a:lnTo>
                  <a:pt x="0" y="15637"/>
                </a:lnTo>
                <a:lnTo>
                  <a:pt x="675" y="15637"/>
                </a:lnTo>
                <a:lnTo>
                  <a:pt x="675" y="5963"/>
                </a:lnTo>
                <a:lnTo>
                  <a:pt x="0" y="5963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889136" y="3159773"/>
            <a:ext cx="5468946" cy="6001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Nutnost vycházet pouze z hodnot jasové teploty oblačnosti (resp. zemského povrchu) a jejích odlišností v jednotlivých spektrálních kanálech (závislost průběhu emisivity oblačnosti na jejím mikrofyzikálním složení).</a:t>
            </a:r>
          </a:p>
        </p:txBody>
      </p:sp>
    </p:spTree>
    <p:extLst>
      <p:ext uri="{BB962C8B-B14F-4D97-AF65-F5344CB8AC3E}">
        <p14:creationId xmlns:p14="http://schemas.microsoft.com/office/powerpoint/2010/main" val="13154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10158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3B</a:t>
            </a:r>
            <a:endParaRPr lang="en-US" altLang="en-US" sz="900" b="1" dirty="0"/>
          </a:p>
        </p:txBody>
      </p:sp>
      <p:pic>
        <p:nvPicPr>
          <p:cNvPr id="5" name="Picture 7" descr="t3-b3_230-290K_11112024"/>
          <p:cNvPicPr>
            <a:picLocks noChangeAspect="1" noChangeArrowheads="1"/>
          </p:cNvPicPr>
          <p:nvPr/>
        </p:nvPicPr>
        <p:blipFill>
          <a:blip r:embed="rId3" cstate="print">
            <a:lum bright="5000" contrast="2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2003-11-11  20:24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17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t3-b4_230-290K_11112024"/>
          <p:cNvPicPr>
            <a:picLocks noChangeAspect="1" noChangeArrowheads="1"/>
          </p:cNvPicPr>
          <p:nvPr/>
        </p:nvPicPr>
        <p:blipFill>
          <a:blip r:embed="rId3" cstate="print">
            <a:lum bright="5000" contrast="2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4</a:t>
            </a:r>
            <a:endParaRPr lang="en-US" altLang="en-US" sz="900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2003-11-11  20:24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17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5</a:t>
            </a:r>
            <a:endParaRPr lang="en-US" altLang="en-US" sz="900" b="1" dirty="0"/>
          </a:p>
        </p:txBody>
      </p:sp>
      <p:pic>
        <p:nvPicPr>
          <p:cNvPr id="5" name="Picture 7" descr="t3-b5_230-290K_11112024"/>
          <p:cNvPicPr>
            <a:picLocks noChangeAspect="1" noChangeArrowheads="1"/>
          </p:cNvPicPr>
          <p:nvPr/>
        </p:nvPicPr>
        <p:blipFill>
          <a:blip r:embed="rId3" cstate="print">
            <a:lum bright="5000" contrast="2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2003-11-11  20:24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17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35806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kanály 4 – 3B</a:t>
            </a:r>
            <a:endParaRPr lang="en-US" altLang="en-US" sz="900" b="1" dirty="0"/>
          </a:p>
        </p:txBody>
      </p:sp>
      <p:pic>
        <p:nvPicPr>
          <p:cNvPr id="5" name="Picture 7" descr="t3_d4-3_min3-plus6_11112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2003-11-11  20:24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17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t3-b345-enh"/>
          <p:cNvPicPr>
            <a:picLocks noChangeAspect="1" noChangeArrowheads="1"/>
          </p:cNvPicPr>
          <p:nvPr/>
        </p:nvPicPr>
        <p:blipFill>
          <a:blip r:embed="rId3" cstate="print">
            <a:lum bright="3000" contrast="1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4282" y="4678363"/>
            <a:ext cx="148630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kanály 3B, 4 a 5</a:t>
            </a:r>
            <a:endParaRPr lang="en-US" altLang="en-US" sz="900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2003-11-11  20:24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17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10158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3B</a:t>
            </a:r>
            <a:endParaRPr lang="en-US" altLang="en-US" sz="900" b="1" dirty="0"/>
          </a:p>
        </p:txBody>
      </p:sp>
      <p:pic>
        <p:nvPicPr>
          <p:cNvPr id="5" name="Picture 7" descr="b3-11152033"/>
          <p:cNvPicPr>
            <a:picLocks noChangeAspect="1" noChangeArrowheads="1"/>
          </p:cNvPicPr>
          <p:nvPr/>
        </p:nvPicPr>
        <p:blipFill>
          <a:blip r:embed="rId3" cstate="print">
            <a:lum bright="2000" contrast="1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3914" y="63655"/>
            <a:ext cx="149912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2003-11-15  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20</a:t>
            </a:r>
            <a:r>
              <a:rPr lang="cs-CZ" altLang="en-US" sz="900" b="1" dirty="0" smtClean="0">
                <a:solidFill>
                  <a:schemeClr val="bg1"/>
                </a:solidFill>
              </a:rPr>
              <a:t>:</a:t>
            </a:r>
            <a:r>
              <a:rPr lang="en-US" altLang="en-US" sz="900" b="1" dirty="0" smtClean="0">
                <a:solidFill>
                  <a:schemeClr val="bg1"/>
                </a:solidFill>
              </a:rPr>
              <a:t>33 </a:t>
            </a:r>
            <a:r>
              <a:rPr lang="en-US" altLang="en-US" sz="900" b="1" dirty="0">
                <a:solidFill>
                  <a:schemeClr val="bg1"/>
                </a:solidFill>
              </a:rPr>
              <a:t>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 17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4</a:t>
            </a:r>
            <a:endParaRPr lang="en-US" altLang="en-US" sz="900" b="1" dirty="0"/>
          </a:p>
        </p:txBody>
      </p:sp>
      <p:pic>
        <p:nvPicPr>
          <p:cNvPr id="5" name="Picture 1031" descr="b4-11152033"/>
          <p:cNvPicPr>
            <a:picLocks noChangeAspect="1" noChangeArrowheads="1"/>
          </p:cNvPicPr>
          <p:nvPr/>
        </p:nvPicPr>
        <p:blipFill>
          <a:blip r:embed="rId3" cstate="print">
            <a:lum bright="2000" contrast="1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3914" y="63655"/>
            <a:ext cx="149912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2003-11-15  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20</a:t>
            </a:r>
            <a:r>
              <a:rPr lang="cs-CZ" altLang="en-US" sz="900" b="1" dirty="0" smtClean="0">
                <a:solidFill>
                  <a:schemeClr val="bg1"/>
                </a:solidFill>
              </a:rPr>
              <a:t>:</a:t>
            </a:r>
            <a:r>
              <a:rPr lang="en-US" altLang="en-US" sz="900" b="1" dirty="0" smtClean="0">
                <a:solidFill>
                  <a:schemeClr val="bg1"/>
                </a:solidFill>
              </a:rPr>
              <a:t>33 </a:t>
            </a:r>
            <a:r>
              <a:rPr lang="en-US" altLang="en-US" sz="900" b="1" dirty="0">
                <a:solidFill>
                  <a:schemeClr val="bg1"/>
                </a:solidFill>
              </a:rPr>
              <a:t>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 17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5</a:t>
            </a:r>
            <a:endParaRPr lang="en-US" altLang="en-US" sz="900" b="1" dirty="0"/>
          </a:p>
        </p:txBody>
      </p:sp>
      <p:pic>
        <p:nvPicPr>
          <p:cNvPr id="5" name="Picture 7" descr="b5-11152033"/>
          <p:cNvPicPr>
            <a:picLocks noChangeAspect="1" noChangeArrowheads="1"/>
          </p:cNvPicPr>
          <p:nvPr/>
        </p:nvPicPr>
        <p:blipFill>
          <a:blip r:embed="rId3" cstate="print">
            <a:lum bright="2000" contrast="1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3914" y="63655"/>
            <a:ext cx="149912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2003-11-15  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20</a:t>
            </a:r>
            <a:r>
              <a:rPr lang="cs-CZ" altLang="en-US" sz="900" b="1" dirty="0" smtClean="0">
                <a:solidFill>
                  <a:schemeClr val="bg1"/>
                </a:solidFill>
              </a:rPr>
              <a:t>:</a:t>
            </a:r>
            <a:r>
              <a:rPr lang="en-US" altLang="en-US" sz="900" b="1" dirty="0" smtClean="0">
                <a:solidFill>
                  <a:schemeClr val="bg1"/>
                </a:solidFill>
              </a:rPr>
              <a:t>33 </a:t>
            </a:r>
            <a:r>
              <a:rPr lang="en-US" altLang="en-US" sz="900" b="1" dirty="0">
                <a:solidFill>
                  <a:schemeClr val="bg1"/>
                </a:solidFill>
              </a:rPr>
              <a:t>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 17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33241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kanály 4 - 3B</a:t>
            </a:r>
            <a:endParaRPr lang="en-US" altLang="en-US" sz="900" b="1" dirty="0"/>
          </a:p>
        </p:txBody>
      </p:sp>
      <p:pic>
        <p:nvPicPr>
          <p:cNvPr id="5" name="Picture 7" descr="b4-3_min12-plus6_11152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3914" y="63655"/>
            <a:ext cx="149912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2003-11-15  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20</a:t>
            </a:r>
            <a:r>
              <a:rPr lang="cs-CZ" altLang="en-US" sz="900" b="1" dirty="0" smtClean="0">
                <a:solidFill>
                  <a:schemeClr val="bg1"/>
                </a:solidFill>
              </a:rPr>
              <a:t>:</a:t>
            </a:r>
            <a:r>
              <a:rPr lang="en-US" altLang="en-US" sz="900" b="1" dirty="0" smtClean="0">
                <a:solidFill>
                  <a:schemeClr val="bg1"/>
                </a:solidFill>
              </a:rPr>
              <a:t>33 </a:t>
            </a:r>
            <a:r>
              <a:rPr lang="en-US" altLang="en-US" sz="900" b="1" dirty="0">
                <a:solidFill>
                  <a:schemeClr val="bg1"/>
                </a:solidFill>
              </a:rPr>
              <a:t>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 17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4478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3B</a:t>
            </a:r>
            <a:r>
              <a:rPr lang="en-US" altLang="en-US" sz="900" b="1" dirty="0"/>
              <a:t> (neg.)</a:t>
            </a:r>
          </a:p>
        </p:txBody>
      </p:sp>
      <p:pic>
        <p:nvPicPr>
          <p:cNvPr id="5" name="Picture 7" descr="ch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68656" y="63655"/>
            <a:ext cx="140294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1987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05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20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14:30</a:t>
            </a:r>
            <a:r>
              <a:rPr lang="en-US" altLang="en-US" sz="900" b="1" dirty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UTC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  </a:t>
            </a:r>
            <a:r>
              <a:rPr lang="cs-CZ" altLang="en-US" sz="900" b="1" dirty="0" smtClean="0">
                <a:solidFill>
                  <a:schemeClr val="bg1"/>
                </a:solidFill>
              </a:rPr>
              <a:t/>
            </a:r>
            <a:br>
              <a:rPr lang="cs-CZ" altLang="en-US" sz="900" b="1" dirty="0" smtClean="0">
                <a:solidFill>
                  <a:schemeClr val="bg1"/>
                </a:solidFill>
              </a:rPr>
            </a:br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9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48630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kanály 3B, 4 a 5</a:t>
            </a:r>
            <a:endParaRPr lang="en-US" altLang="en-US" sz="900" b="1" dirty="0"/>
          </a:p>
        </p:txBody>
      </p:sp>
      <p:pic>
        <p:nvPicPr>
          <p:cNvPr id="5" name="Picture 7" descr="b345-enh_11152033"/>
          <p:cNvPicPr>
            <a:picLocks noChangeAspect="1" noChangeArrowheads="1"/>
          </p:cNvPicPr>
          <p:nvPr/>
        </p:nvPicPr>
        <p:blipFill>
          <a:blip r:embed="rId3" cstate="print">
            <a:lum bright="3000" contrast="10000"/>
          </a:blip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3914" y="63655"/>
            <a:ext cx="149912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</a:rPr>
              <a:t>2003-11-15  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20</a:t>
            </a:r>
            <a:r>
              <a:rPr lang="cs-CZ" altLang="en-US" sz="900" b="1" dirty="0" smtClean="0">
                <a:solidFill>
                  <a:schemeClr val="bg1"/>
                </a:solidFill>
              </a:rPr>
              <a:t>:</a:t>
            </a:r>
            <a:r>
              <a:rPr lang="en-US" altLang="en-US" sz="900" b="1" dirty="0" smtClean="0">
                <a:solidFill>
                  <a:schemeClr val="bg1"/>
                </a:solidFill>
              </a:rPr>
              <a:t>33 </a:t>
            </a:r>
            <a:r>
              <a:rPr lang="en-US" altLang="en-US" sz="900" b="1" dirty="0">
                <a:solidFill>
                  <a:schemeClr val="bg1"/>
                </a:solidFill>
              </a:rPr>
              <a:t>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 17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71604" y="1383563"/>
            <a:ext cx="47863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6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Vrstevnatá oblačnost a mlhy, řídké ciry</a:t>
            </a:r>
          </a:p>
          <a:p>
            <a:pPr algn="ctr">
              <a:defRPr/>
            </a:pPr>
            <a:endParaRPr lang="cs-CZ" sz="1600" dirty="0" smtClean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cs-CZ" sz="16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noční snímky MSG SEVIRI</a:t>
            </a:r>
            <a:endParaRPr lang="en-US" sz="1600" dirty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800x500_200412130245_MSG1_Band04_IR039enh"/>
          <p:cNvPicPr>
            <a:picLocks noChangeAspect="1" noChangeArrowheads="1"/>
          </p:cNvPicPr>
          <p:nvPr/>
        </p:nvPicPr>
        <p:blipFill>
          <a:blip r:embed="rId3" cstate="print">
            <a:lum contrast="15000"/>
          </a:blip>
          <a:srcRect/>
          <a:stretch>
            <a:fillRect/>
          </a:stretch>
        </p:blipFill>
        <p:spPr bwMode="auto">
          <a:xfrm>
            <a:off x="792000" y="432000"/>
            <a:ext cx="7200000" cy="4500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14348" y="110951"/>
            <a:ext cx="35060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000" dirty="0">
                <a:solidFill>
                  <a:schemeClr val="bg1"/>
                </a:solidFill>
              </a:rPr>
              <a:t>MSG1 (Meteosat 8)  13 Dec 2004  02:45 UTC	      </a:t>
            </a:r>
            <a:r>
              <a:rPr lang="en-US" altLang="en-US" sz="1000" dirty="0" smtClean="0">
                <a:solidFill>
                  <a:schemeClr val="bg1"/>
                </a:solidFill>
              </a:rPr>
              <a:t>IR</a:t>
            </a:r>
            <a:r>
              <a:rPr lang="cs-CZ" altLang="en-US" sz="1000" dirty="0" smtClean="0">
                <a:solidFill>
                  <a:schemeClr val="bg1"/>
                </a:solidFill>
              </a:rPr>
              <a:t> </a:t>
            </a:r>
            <a:r>
              <a:rPr lang="en-US" altLang="en-US" sz="1000" dirty="0" smtClean="0">
                <a:solidFill>
                  <a:schemeClr val="bg1"/>
                </a:solidFill>
              </a:rPr>
              <a:t>3.9</a:t>
            </a:r>
            <a:endParaRPr lang="cs-CZ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9" descr="800x500_200412130245_MSG1_Band09_IR108enh"/>
          <p:cNvPicPr>
            <a:picLocks noChangeAspect="1" noChangeArrowheads="1"/>
          </p:cNvPicPr>
          <p:nvPr/>
        </p:nvPicPr>
        <p:blipFill>
          <a:blip r:embed="rId3" cstate="print">
            <a:lum contrast="15000"/>
          </a:blip>
          <a:srcRect/>
          <a:stretch>
            <a:fillRect/>
          </a:stretch>
        </p:blipFill>
        <p:spPr bwMode="auto">
          <a:xfrm>
            <a:off x="792000" y="432000"/>
            <a:ext cx="7200000" cy="4500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14348" y="110951"/>
            <a:ext cx="35766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000" dirty="0">
                <a:solidFill>
                  <a:schemeClr val="bg1"/>
                </a:solidFill>
              </a:rPr>
              <a:t>MSG1 (Meteosat 8)  13 Dec 2004  02:45 UTC	      </a:t>
            </a:r>
            <a:r>
              <a:rPr lang="en-US" altLang="en-US" sz="1000" dirty="0" smtClean="0">
                <a:solidFill>
                  <a:schemeClr val="bg1"/>
                </a:solidFill>
              </a:rPr>
              <a:t>IR</a:t>
            </a:r>
            <a:r>
              <a:rPr lang="cs-CZ" altLang="en-US" sz="1000" dirty="0" smtClean="0">
                <a:solidFill>
                  <a:schemeClr val="bg1"/>
                </a:solidFill>
              </a:rPr>
              <a:t> 10.8</a:t>
            </a:r>
            <a:endParaRPr lang="cs-CZ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9" descr="800x500_200412130245_MSG1_RGB-night-basic-enhanced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792000" y="432000"/>
            <a:ext cx="7200000" cy="4500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14348" y="110951"/>
            <a:ext cx="47900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000" dirty="0">
                <a:solidFill>
                  <a:schemeClr val="bg1"/>
                </a:solidFill>
              </a:rPr>
              <a:t>MSG1 (Meteosat 8)  13 Dec 2004  02:45 UTC	      </a:t>
            </a:r>
            <a:r>
              <a:rPr lang="cs-CZ" altLang="en-US" sz="1000" dirty="0" smtClean="0">
                <a:solidFill>
                  <a:schemeClr val="bg1"/>
                </a:solidFill>
              </a:rPr>
              <a:t>RGB I</a:t>
            </a:r>
            <a:r>
              <a:rPr lang="en-US" altLang="en-US" sz="1000" dirty="0" smtClean="0">
                <a:solidFill>
                  <a:schemeClr val="bg1"/>
                </a:solidFill>
              </a:rPr>
              <a:t>R3.9 + IR10.8 + IR12.0</a:t>
            </a:r>
            <a:endParaRPr lang="cs-CZ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9" descr="800x500_200412130245_MSG1_RGB-night-DIF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000" y="432000"/>
            <a:ext cx="7200000" cy="4500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14348" y="110951"/>
            <a:ext cx="57486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000" dirty="0">
                <a:solidFill>
                  <a:schemeClr val="bg1"/>
                </a:solidFill>
              </a:rPr>
              <a:t>MSG1 (Meteosat 8)  13 Dec 2004  02:45 UTC	      </a:t>
            </a:r>
            <a:r>
              <a:rPr lang="cs-CZ" altLang="en-US" sz="1000" dirty="0" smtClean="0">
                <a:solidFill>
                  <a:schemeClr val="bg1"/>
                </a:solidFill>
              </a:rPr>
              <a:t>RGB </a:t>
            </a:r>
            <a:r>
              <a:rPr lang="en-US" altLang="en-US" sz="1000" dirty="0" smtClean="0">
                <a:solidFill>
                  <a:schemeClr val="bg1"/>
                </a:solidFill>
              </a:rPr>
              <a:t>(IR10.8 - </a:t>
            </a:r>
            <a:r>
              <a:rPr lang="cs-CZ" altLang="en-US" sz="1000" dirty="0" smtClean="0">
                <a:solidFill>
                  <a:schemeClr val="bg1"/>
                </a:solidFill>
              </a:rPr>
              <a:t>I</a:t>
            </a:r>
            <a:r>
              <a:rPr lang="en-US" altLang="en-US" sz="1000" dirty="0" smtClean="0">
                <a:solidFill>
                  <a:schemeClr val="bg1"/>
                </a:solidFill>
              </a:rPr>
              <a:t>R3.9 + (IR10.8-IR8.7) + IR12.0</a:t>
            </a:r>
            <a:endParaRPr lang="cs-CZ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msg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34265"/>
            <a:ext cx="4078102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msg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34265"/>
            <a:ext cx="4078103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421015" y="4339594"/>
            <a:ext cx="1896673" cy="2308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</a:rPr>
              <a:t>noční mikrofyzikální RGB produkt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572132" y="4341182"/>
            <a:ext cx="2242922" cy="2308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CC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</a:rPr>
              <a:t>24-hodinový mikrofyzikální RGB produkt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28596" y="285734"/>
            <a:ext cx="8215370" cy="64342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tIns="72000" bIns="108000" rtlCol="0">
            <a:spAutoFit/>
          </a:bodyPr>
          <a:lstStyle/>
          <a:p>
            <a:pPr algn="just"/>
            <a:r>
              <a:rPr lang="cs-CZ" sz="1000" dirty="0" smtClean="0"/>
              <a:t>S nástupem MSG v roce 2004 rychlý rozvoj různých nových, sofistikovanějších RGB produktů (především J. </a:t>
            </a:r>
            <a:r>
              <a:rPr lang="cs-CZ" sz="1000" dirty="0" err="1" smtClean="0"/>
              <a:t>Kerkmann</a:t>
            </a:r>
            <a:r>
              <a:rPr lang="cs-CZ" sz="1000" dirty="0" smtClean="0"/>
              <a:t> a D. </a:t>
            </a:r>
            <a:r>
              <a:rPr lang="cs-CZ" sz="1000" dirty="0" err="1" smtClean="0"/>
              <a:t>Rosenfeld</a:t>
            </a:r>
            <a:r>
              <a:rPr lang="cs-CZ" sz="1000" dirty="0" smtClean="0"/>
              <a:t>) a jejich postupná standardizace v rámci Evropy</a:t>
            </a:r>
            <a:r>
              <a:rPr lang="en-US" sz="1000" dirty="0" smtClean="0"/>
              <a:t>,</a:t>
            </a:r>
            <a:r>
              <a:rPr lang="cs-CZ" sz="1000" dirty="0" smtClean="0"/>
              <a:t> později s nástupem nových generací geostacionárních družic i ve zbytku světa. Podrobněji k RGB produktům MSG viz následující navazující přednáška.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TextovéPole 1"/>
          <p:cNvSpPr txBox="1"/>
          <p:nvPr/>
        </p:nvSpPr>
        <p:spPr>
          <a:xfrm>
            <a:off x="3500430" y="2456334"/>
            <a:ext cx="14077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 smtClean="0">
                <a:latin typeface="Verdana" pitchFamily="34" charset="0"/>
              </a:rPr>
              <a:t>KONEC ŠESTÉ ČÁSTI</a:t>
            </a:r>
          </a:p>
        </p:txBody>
      </p:sp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4</a:t>
            </a:r>
            <a:endParaRPr lang="en-US" altLang="en-US" sz="900" b="1" dirty="0"/>
          </a:p>
        </p:txBody>
      </p:sp>
      <p:pic>
        <p:nvPicPr>
          <p:cNvPr id="5" name="Picture 7" descr="ch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68656" y="63655"/>
            <a:ext cx="140294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1987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05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20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cs-CZ" altLang="en-US" sz="900" b="1" dirty="0">
                <a:solidFill>
                  <a:schemeClr val="bg1"/>
                </a:solidFill>
              </a:rPr>
              <a:t>14:30</a:t>
            </a:r>
            <a:r>
              <a:rPr lang="en-US" altLang="en-US" sz="900" b="1" dirty="0">
                <a:solidFill>
                  <a:schemeClr val="bg1"/>
                </a:solidFill>
              </a:rPr>
              <a:t> </a:t>
            </a:r>
            <a:r>
              <a:rPr lang="en-US" altLang="en-US" sz="900" b="1" dirty="0" smtClean="0">
                <a:solidFill>
                  <a:schemeClr val="bg1"/>
                </a:solidFill>
              </a:rPr>
              <a:t>UTC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  </a:t>
            </a:r>
            <a:r>
              <a:rPr lang="cs-CZ" altLang="en-US" sz="900" b="1" dirty="0" smtClean="0">
                <a:solidFill>
                  <a:schemeClr val="bg1"/>
                </a:solidFill>
              </a:rPr>
              <a:t/>
            </a:r>
            <a:br>
              <a:rPr lang="cs-CZ" altLang="en-US" sz="900" b="1" dirty="0" smtClean="0">
                <a:solidFill>
                  <a:schemeClr val="bg1"/>
                </a:solidFill>
              </a:rPr>
            </a:br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9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40294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</a:t>
            </a:r>
            <a:r>
              <a:rPr lang="en-US" altLang="en-US" sz="900" b="1" dirty="0"/>
              <a:t>y</a:t>
            </a:r>
            <a:r>
              <a:rPr lang="cs-CZ" altLang="en-US" sz="900" b="1" dirty="0"/>
              <a:t> 1</a:t>
            </a:r>
            <a:r>
              <a:rPr lang="en-US" altLang="en-US" sz="900" b="1" dirty="0"/>
              <a:t>, 2 a 4</a:t>
            </a:r>
          </a:p>
        </p:txBody>
      </p:sp>
      <p:pic>
        <p:nvPicPr>
          <p:cNvPr id="5" name="Picture 7" descr="bands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4-06  </a:t>
            </a:r>
            <a:r>
              <a:rPr lang="cs-CZ" altLang="en-US" sz="900" b="1" dirty="0">
                <a:solidFill>
                  <a:schemeClr val="bg1"/>
                </a:solidFill>
              </a:rPr>
              <a:t>12:</a:t>
            </a:r>
            <a:r>
              <a:rPr lang="en-US" altLang="en-US" sz="900" b="1" dirty="0">
                <a:solidFill>
                  <a:schemeClr val="bg1"/>
                </a:solidFill>
              </a:rPr>
              <a:t>05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4282" y="4678363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 smtClean="0"/>
              <a:t>AVHRR </a:t>
            </a:r>
            <a:r>
              <a:rPr lang="cs-CZ" altLang="en-US" sz="900" b="1" dirty="0"/>
              <a:t>kanál 1</a:t>
            </a:r>
            <a:endParaRPr lang="en-US" altLang="en-US" sz="900" b="1" dirty="0"/>
          </a:p>
        </p:txBody>
      </p:sp>
      <p:pic>
        <p:nvPicPr>
          <p:cNvPr id="5" name="Picture 7" descr="ban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36000"/>
            <a:ext cx="6528000" cy="4896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974" y="63655"/>
            <a:ext cx="14670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chemeClr val="bg1"/>
                </a:solidFill>
              </a:rPr>
              <a:t>2003</a:t>
            </a:r>
            <a:r>
              <a:rPr lang="en-US" altLang="en-US" sz="900" b="1" dirty="0">
                <a:solidFill>
                  <a:schemeClr val="bg1"/>
                </a:solidFill>
              </a:rPr>
              <a:t>-</a:t>
            </a:r>
            <a:r>
              <a:rPr lang="cs-CZ" altLang="en-US" sz="900" b="1" dirty="0">
                <a:solidFill>
                  <a:schemeClr val="bg1"/>
                </a:solidFill>
              </a:rPr>
              <a:t>0</a:t>
            </a:r>
            <a:r>
              <a:rPr lang="en-US" altLang="en-US" sz="900" b="1" dirty="0">
                <a:solidFill>
                  <a:schemeClr val="bg1"/>
                </a:solidFill>
              </a:rPr>
              <a:t>4-06  </a:t>
            </a:r>
            <a:r>
              <a:rPr lang="cs-CZ" altLang="en-US" sz="900" b="1" dirty="0">
                <a:solidFill>
                  <a:schemeClr val="bg1"/>
                </a:solidFill>
              </a:rPr>
              <a:t>12:</a:t>
            </a:r>
            <a:r>
              <a:rPr lang="en-US" altLang="en-US" sz="900" b="1" dirty="0">
                <a:solidFill>
                  <a:schemeClr val="bg1"/>
                </a:solidFill>
              </a:rPr>
              <a:t>05 UTC  </a:t>
            </a:r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en-US" sz="9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900" b="1" dirty="0" smtClean="0">
                <a:solidFill>
                  <a:schemeClr val="bg1"/>
                </a:solidFill>
              </a:rPr>
              <a:t>NOAA</a:t>
            </a:r>
            <a:r>
              <a:rPr lang="cs-CZ" altLang="en-US" sz="900" b="1" dirty="0" smtClean="0">
                <a:solidFill>
                  <a:schemeClr val="bg1"/>
                </a:solidFill>
              </a:rPr>
              <a:t> 16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Vlastní 3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B3E2"/>
      </a:hlink>
      <a:folHlink>
        <a:srgbClr val="548DD4"/>
      </a:folHlink>
    </a:clrScheme>
    <a:fontScheme name="Vlastní M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Vlastní návrh">
  <a:themeElements>
    <a:clrScheme name="Vlastní 3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B3E2"/>
      </a:hlink>
      <a:folHlink>
        <a:srgbClr val="548DD4"/>
      </a:folHlink>
    </a:clrScheme>
    <a:fontScheme name="Vlastní M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8372</TotalTime>
  <Words>1223</Words>
  <Application>Microsoft Office PowerPoint</Application>
  <PresentationFormat>Předvádění na obrazovce (16:9)</PresentationFormat>
  <Paragraphs>315</Paragraphs>
  <Slides>68</Slides>
  <Notes>66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68</vt:i4>
      </vt:variant>
    </vt:vector>
  </HeadingPairs>
  <TitlesOfParts>
    <vt:vector size="74" baseType="lpstr">
      <vt:lpstr>Arial</vt:lpstr>
      <vt:lpstr>Arial Black</vt:lpstr>
      <vt:lpstr>Calibri</vt:lpstr>
      <vt:lpstr>Verdana</vt:lpstr>
      <vt:lpstr>Vlastní návrh</vt:lpstr>
      <vt:lpstr>1_Vlastní návrh</vt:lpstr>
      <vt:lpstr>Meteorologické družice:  6. Základy multispektrální interpretace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Setvak</dc:creator>
  <cp:lastModifiedBy>Martin Setvák</cp:lastModifiedBy>
  <cp:revision>847</cp:revision>
  <dcterms:created xsi:type="dcterms:W3CDTF">2014-08-30T11:37:27Z</dcterms:created>
  <dcterms:modified xsi:type="dcterms:W3CDTF">2022-01-04T10:37:59Z</dcterms:modified>
</cp:coreProperties>
</file>