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ppt/notesSlides/notesSlide97.xml" ContentType="application/vnd.openxmlformats-officedocument.presentationml.notesSlide+xml"/>
  <Override PartName="/ppt/notesSlides/notesSlide98.xml" ContentType="application/vnd.openxmlformats-officedocument.presentationml.notesSlide+xml"/>
  <Override PartName="/ppt/notesSlides/notesSlide99.xml" ContentType="application/vnd.openxmlformats-officedocument.presentationml.notesSlide+xml"/>
  <Override PartName="/ppt/notesSlides/notesSlide100.xml" ContentType="application/vnd.openxmlformats-officedocument.presentationml.notesSlide+xml"/>
  <Override PartName="/ppt/notesSlides/notesSlide101.xml" ContentType="application/vnd.openxmlformats-officedocument.presentationml.notesSlide+xml"/>
  <Override PartName="/ppt/notesSlides/notesSlide102.xml" ContentType="application/vnd.openxmlformats-officedocument.presentationml.notesSlide+xml"/>
  <Override PartName="/ppt/notesSlides/notesSlide103.xml" ContentType="application/vnd.openxmlformats-officedocument.presentationml.notesSlide+xml"/>
  <Override PartName="/ppt/notesSlides/notesSlide104.xml" ContentType="application/vnd.openxmlformats-officedocument.presentationml.notesSlide+xml"/>
  <Override PartName="/ppt/notesSlides/notesSlide105.xml" ContentType="application/vnd.openxmlformats-officedocument.presentationml.notesSlide+xml"/>
  <Override PartName="/ppt/notesSlides/notesSlide106.xml" ContentType="application/vnd.openxmlformats-officedocument.presentationml.notesSlide+xml"/>
  <Override PartName="/ppt/notesSlides/notesSlide107.xml" ContentType="application/vnd.openxmlformats-officedocument.presentationml.notesSlide+xml"/>
  <Override PartName="/ppt/notesSlides/notesSlide108.xml" ContentType="application/vnd.openxmlformats-officedocument.presentationml.notesSlide+xml"/>
  <Override PartName="/ppt/notesSlides/notesSlide109.xml" ContentType="application/vnd.openxmlformats-officedocument.presentationml.notesSlide+xml"/>
  <Override PartName="/ppt/notesSlides/notesSlide110.xml" ContentType="application/vnd.openxmlformats-officedocument.presentationml.notesSlide+xml"/>
  <Override PartName="/ppt/notesSlides/notesSlide111.xml" ContentType="application/vnd.openxmlformats-officedocument.presentationml.notesSlide+xml"/>
  <Override PartName="/ppt/notesSlides/notesSlide112.xml" ContentType="application/vnd.openxmlformats-officedocument.presentationml.notesSlide+xml"/>
  <Override PartName="/ppt/notesSlides/notesSlide113.xml" ContentType="application/vnd.openxmlformats-officedocument.presentationml.notesSlide+xml"/>
  <Override PartName="/ppt/notesSlides/notesSlide114.xml" ContentType="application/vnd.openxmlformats-officedocument.presentationml.notesSlide+xml"/>
  <Override PartName="/ppt/notesSlides/notesSlide115.xml" ContentType="application/vnd.openxmlformats-officedocument.presentationml.notesSlide+xml"/>
  <Override PartName="/ppt/notesSlides/notesSlide116.xml" ContentType="application/vnd.openxmlformats-officedocument.presentationml.notesSlide+xml"/>
  <Override PartName="/ppt/notesSlides/notesSlide117.xml" ContentType="application/vnd.openxmlformats-officedocument.presentationml.notesSlide+xml"/>
  <Override PartName="/ppt/notesSlides/notesSlide118.xml" ContentType="application/vnd.openxmlformats-officedocument.presentationml.notesSlide+xml"/>
  <Override PartName="/ppt/notesSlides/notesSlide119.xml" ContentType="application/vnd.openxmlformats-officedocument.presentationml.notesSlide+xml"/>
  <Override PartName="/ppt/notesSlides/notesSlide120.xml" ContentType="application/vnd.openxmlformats-officedocument.presentationml.notesSlide+xml"/>
  <Override PartName="/ppt/notesSlides/notesSlide121.xml" ContentType="application/vnd.openxmlformats-officedocument.presentationml.notesSlide+xml"/>
  <Override PartName="/ppt/notesSlides/notesSlide122.xml" ContentType="application/vnd.openxmlformats-officedocument.presentationml.notesSlide+xml"/>
  <Override PartName="/ppt/notesSlides/notesSlide123.xml" ContentType="application/vnd.openxmlformats-officedocument.presentationml.notesSlide+xml"/>
  <Override PartName="/ppt/notesSlides/notesSlide124.xml" ContentType="application/vnd.openxmlformats-officedocument.presentationml.notesSlide+xml"/>
  <Override PartName="/ppt/notesSlides/notesSlide125.xml" ContentType="application/vnd.openxmlformats-officedocument.presentationml.notesSlide+xml"/>
  <Override PartName="/ppt/notesSlides/notesSlide126.xml" ContentType="application/vnd.openxmlformats-officedocument.presentationml.notesSlide+xml"/>
  <Override PartName="/ppt/notesSlides/notesSlide127.xml" ContentType="application/vnd.openxmlformats-officedocument.presentationml.notesSlide+xml"/>
  <Override PartName="/ppt/notesSlides/notesSlide128.xml" ContentType="application/vnd.openxmlformats-officedocument.presentationml.notesSlide+xml"/>
  <Override PartName="/ppt/notesSlides/notesSlide129.xml" ContentType="application/vnd.openxmlformats-officedocument.presentationml.notesSlide+xml"/>
  <Override PartName="/ppt/notesSlides/notesSlide130.xml" ContentType="application/vnd.openxmlformats-officedocument.presentationml.notesSlide+xml"/>
  <Override PartName="/ppt/notesSlides/notesSlide131.xml" ContentType="application/vnd.openxmlformats-officedocument.presentationml.notesSlide+xml"/>
  <Override PartName="/ppt/notesSlides/notesSlide132.xml" ContentType="application/vnd.openxmlformats-officedocument.presentationml.notesSlide+xml"/>
  <Override PartName="/ppt/notesSlides/notesSlide133.xml" ContentType="application/vnd.openxmlformats-officedocument.presentationml.notesSlide+xml"/>
  <Override PartName="/ppt/notesSlides/notesSlide134.xml" ContentType="application/vnd.openxmlformats-officedocument.presentationml.notesSlide+xml"/>
  <Override PartName="/ppt/notesSlides/notesSlide135.xml" ContentType="application/vnd.openxmlformats-officedocument.presentationml.notesSlide+xml"/>
  <Override PartName="/ppt/notesSlides/notesSlide136.xml" ContentType="application/vnd.openxmlformats-officedocument.presentationml.notesSlide+xml"/>
  <Override PartName="/ppt/notesSlides/notesSlide137.xml" ContentType="application/vnd.openxmlformats-officedocument.presentationml.notesSlide+xml"/>
  <Override PartName="/ppt/notesSlides/notesSlide138.xml" ContentType="application/vnd.openxmlformats-officedocument.presentationml.notesSlide+xml"/>
  <Override PartName="/ppt/notesSlides/notesSlide139.xml" ContentType="application/vnd.openxmlformats-officedocument.presentationml.notesSlide+xml"/>
  <Override PartName="/ppt/notesSlides/notesSlide140.xml" ContentType="application/vnd.openxmlformats-officedocument.presentationml.notesSlide+xml"/>
  <Override PartName="/ppt/notesSlides/notesSlide141.xml" ContentType="application/vnd.openxmlformats-officedocument.presentationml.notesSlide+xml"/>
  <Override PartName="/ppt/notesSlides/notesSlide142.xml" ContentType="application/vnd.openxmlformats-officedocument.presentationml.notesSlide+xml"/>
  <Override PartName="/ppt/notesSlides/notesSlide143.xml" ContentType="application/vnd.openxmlformats-officedocument.presentationml.notesSlide+xml"/>
  <Override PartName="/ppt/notesSlides/notesSlide144.xml" ContentType="application/vnd.openxmlformats-officedocument.presentationml.notesSlide+xml"/>
  <Override PartName="/ppt/notesSlides/notesSlide145.xml" ContentType="application/vnd.openxmlformats-officedocument.presentationml.notesSlide+xml"/>
  <Override PartName="/ppt/notesSlides/notesSlide146.xml" ContentType="application/vnd.openxmlformats-officedocument.presentationml.notesSlide+xml"/>
  <Override PartName="/ppt/notesSlides/notesSlide147.xml" ContentType="application/vnd.openxmlformats-officedocument.presentationml.notesSlide+xml"/>
  <Override PartName="/ppt/notesSlides/notesSlide148.xml" ContentType="application/vnd.openxmlformats-officedocument.presentationml.notesSlide+xml"/>
  <Override PartName="/ppt/notesSlides/notesSlide149.xml" ContentType="application/vnd.openxmlformats-officedocument.presentationml.notesSlide+xml"/>
  <Override PartName="/ppt/notesSlides/notesSlide150.xml" ContentType="application/vnd.openxmlformats-officedocument.presentationml.notesSlide+xml"/>
  <Override PartName="/ppt/notesSlides/notesSlide151.xml" ContentType="application/vnd.openxmlformats-officedocument.presentationml.notesSlide+xml"/>
  <Override PartName="/ppt/notesSlides/notesSlide152.xml" ContentType="application/vnd.openxmlformats-officedocument.presentationml.notesSlide+xml"/>
  <Override PartName="/ppt/notesSlides/notesSlide153.xml" ContentType="application/vnd.openxmlformats-officedocument.presentationml.notesSlide+xml"/>
  <Override PartName="/ppt/notesSlides/notesSlide154.xml" ContentType="application/vnd.openxmlformats-officedocument.presentationml.notesSlide+xml"/>
  <Override PartName="/ppt/notesSlides/notesSlide155.xml" ContentType="application/vnd.openxmlformats-officedocument.presentationml.notesSlide+xml"/>
  <Override PartName="/ppt/notesSlides/notesSlide156.xml" ContentType="application/vnd.openxmlformats-officedocument.presentationml.notesSlide+xml"/>
  <Override PartName="/ppt/notesSlides/notesSlide157.xml" ContentType="application/vnd.openxmlformats-officedocument.presentationml.notesSlide+xml"/>
  <Override PartName="/ppt/notesSlides/notesSlide158.xml" ContentType="application/vnd.openxmlformats-officedocument.presentationml.notesSlide+xml"/>
  <Override PartName="/ppt/notesSlides/notesSlide159.xml" ContentType="application/vnd.openxmlformats-officedocument.presentationml.notesSlide+xml"/>
  <Override PartName="/ppt/notesSlides/notesSlide160.xml" ContentType="application/vnd.openxmlformats-officedocument.presentationml.notesSlide+xml"/>
  <Override PartName="/ppt/notesSlides/notesSlide161.xml" ContentType="application/vnd.openxmlformats-officedocument.presentationml.notesSlide+xml"/>
  <Override PartName="/ppt/notesSlides/notesSlide162.xml" ContentType="application/vnd.openxmlformats-officedocument.presentationml.notesSlide+xml"/>
  <Override PartName="/ppt/notesSlides/notesSlide163.xml" ContentType="application/vnd.openxmlformats-officedocument.presentationml.notesSlide+xml"/>
  <Override PartName="/ppt/notesSlides/notesSlide164.xml" ContentType="application/vnd.openxmlformats-officedocument.presentationml.notesSlide+xml"/>
  <Override PartName="/ppt/notesSlides/notesSlide165.xml" ContentType="application/vnd.openxmlformats-officedocument.presentationml.notesSlide+xml"/>
  <Override PartName="/ppt/notesSlides/notesSlide166.xml" ContentType="application/vnd.openxmlformats-officedocument.presentationml.notesSlide+xml"/>
  <Override PartName="/ppt/notesSlides/notesSlide167.xml" ContentType="application/vnd.openxmlformats-officedocument.presentationml.notesSlide+xml"/>
  <Override PartName="/ppt/notesSlides/notesSlide168.xml" ContentType="application/vnd.openxmlformats-officedocument.presentationml.notesSlide+xml"/>
  <Override PartName="/ppt/notesSlides/notesSlide169.xml" ContentType="application/vnd.openxmlformats-officedocument.presentationml.notesSlide+xml"/>
  <Override PartName="/ppt/notesSlides/notesSlide170.xml" ContentType="application/vnd.openxmlformats-officedocument.presentationml.notesSlide+xml"/>
  <Override PartName="/ppt/notesSlides/notesSlide171.xml" ContentType="application/vnd.openxmlformats-officedocument.presentationml.notesSlide+xml"/>
  <Override PartName="/ppt/notesSlides/notesSlide172.xml" ContentType="application/vnd.openxmlformats-officedocument.presentationml.notesSlide+xml"/>
  <Override PartName="/ppt/notesSlides/notesSlide173.xml" ContentType="application/vnd.openxmlformats-officedocument.presentationml.notesSlide+xml"/>
  <Override PartName="/ppt/notesSlides/notesSlide174.xml" ContentType="application/vnd.openxmlformats-officedocument.presentationml.notesSlide+xml"/>
  <Override PartName="/ppt/notesSlides/notesSlide175.xml" ContentType="application/vnd.openxmlformats-officedocument.presentationml.notesSlide+xml"/>
  <Override PartName="/ppt/notesSlides/notesSlide176.xml" ContentType="application/vnd.openxmlformats-officedocument.presentationml.notesSlide+xml"/>
  <Override PartName="/ppt/notesSlides/notesSlide177.xml" ContentType="application/vnd.openxmlformats-officedocument.presentationml.notesSlide+xml"/>
  <Override PartName="/ppt/notesSlides/notesSlide178.xml" ContentType="application/vnd.openxmlformats-officedocument.presentationml.notesSlide+xml"/>
  <Override PartName="/ppt/notesSlides/notesSlide179.xml" ContentType="application/vnd.openxmlformats-officedocument.presentationml.notesSlide+xml"/>
  <Override PartName="/ppt/notesSlides/notesSlide180.xml" ContentType="application/vnd.openxmlformats-officedocument.presentationml.notesSlide+xml"/>
  <Override PartName="/ppt/notesSlides/notesSlide181.xml" ContentType="application/vnd.openxmlformats-officedocument.presentationml.notesSlide+xml"/>
  <Override PartName="/ppt/notesSlides/notesSlide182.xml" ContentType="application/vnd.openxmlformats-officedocument.presentationml.notesSlide+xml"/>
  <Override PartName="/ppt/notesSlides/notesSlide183.xml" ContentType="application/vnd.openxmlformats-officedocument.presentationml.notesSlide+xml"/>
  <Override PartName="/ppt/notesSlides/notesSlide184.xml" ContentType="application/vnd.openxmlformats-officedocument.presentationml.notesSlide+xml"/>
  <Override PartName="/ppt/notesSlides/notesSlide185.xml" ContentType="application/vnd.openxmlformats-officedocument.presentationml.notesSlide+xml"/>
  <Override PartName="/ppt/notesSlides/notesSlide186.xml" ContentType="application/vnd.openxmlformats-officedocument.presentationml.notesSlide+xml"/>
  <Override PartName="/ppt/notesSlides/notesSlide187.xml" ContentType="application/vnd.openxmlformats-officedocument.presentationml.notesSlide+xml"/>
  <Override PartName="/ppt/notesSlides/notesSlide188.xml" ContentType="application/vnd.openxmlformats-officedocument.presentationml.notesSlide+xml"/>
  <Override PartName="/ppt/notesSlides/notesSlide189.xml" ContentType="application/vnd.openxmlformats-officedocument.presentationml.notesSlide+xml"/>
  <Override PartName="/ppt/notesSlides/notesSlide190.xml" ContentType="application/vnd.openxmlformats-officedocument.presentationml.notesSlide+xml"/>
  <Override PartName="/ppt/notesSlides/notesSlide191.xml" ContentType="application/vnd.openxmlformats-officedocument.presentationml.notesSlide+xml"/>
  <Override PartName="/ppt/notesSlides/notesSlide192.xml" ContentType="application/vnd.openxmlformats-officedocument.presentationml.notesSlide+xml"/>
  <Override PartName="/ppt/notesSlides/notesSlide193.xml" ContentType="application/vnd.openxmlformats-officedocument.presentationml.notesSlide+xml"/>
  <Override PartName="/ppt/notesSlides/notesSlide194.xml" ContentType="application/vnd.openxmlformats-officedocument.presentationml.notesSlide+xml"/>
  <Override PartName="/ppt/notesSlides/notesSlide195.xml" ContentType="application/vnd.openxmlformats-officedocument.presentationml.notesSlide+xml"/>
  <Override PartName="/ppt/notesSlides/notesSlide196.xml" ContentType="application/vnd.openxmlformats-officedocument.presentationml.notesSlide+xml"/>
  <Override PartName="/ppt/notesSlides/notesSlide19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4" r:id="rId1"/>
    <p:sldMasterId id="2147483704" r:id="rId2"/>
  </p:sldMasterIdLst>
  <p:notesMasterIdLst>
    <p:notesMasterId r:id="rId202"/>
  </p:notesMasterIdLst>
  <p:handoutMasterIdLst>
    <p:handoutMasterId r:id="rId203"/>
  </p:handoutMasterIdLst>
  <p:sldIdLst>
    <p:sldId id="535" r:id="rId3"/>
    <p:sldId id="557" r:id="rId4"/>
    <p:sldId id="583" r:id="rId5"/>
    <p:sldId id="584" r:id="rId6"/>
    <p:sldId id="585" r:id="rId7"/>
    <p:sldId id="558" r:id="rId8"/>
    <p:sldId id="582" r:id="rId9"/>
    <p:sldId id="559" r:id="rId10"/>
    <p:sldId id="560" r:id="rId11"/>
    <p:sldId id="575" r:id="rId12"/>
    <p:sldId id="576" r:id="rId13"/>
    <p:sldId id="577" r:id="rId14"/>
    <p:sldId id="612" r:id="rId15"/>
    <p:sldId id="613" r:id="rId16"/>
    <p:sldId id="832" r:id="rId17"/>
    <p:sldId id="831" r:id="rId18"/>
    <p:sldId id="611" r:id="rId19"/>
    <p:sldId id="578" r:id="rId20"/>
    <p:sldId id="579" r:id="rId21"/>
    <p:sldId id="610" r:id="rId22"/>
    <p:sldId id="580" r:id="rId23"/>
    <p:sldId id="581" r:id="rId24"/>
    <p:sldId id="562" r:id="rId25"/>
    <p:sldId id="586" r:id="rId26"/>
    <p:sldId id="566" r:id="rId27"/>
    <p:sldId id="592" r:id="rId28"/>
    <p:sldId id="587" r:id="rId29"/>
    <p:sldId id="564" r:id="rId30"/>
    <p:sldId id="590" r:id="rId31"/>
    <p:sldId id="591" r:id="rId32"/>
    <p:sldId id="563" r:id="rId33"/>
    <p:sldId id="614" r:id="rId34"/>
    <p:sldId id="588" r:id="rId35"/>
    <p:sldId id="593" r:id="rId36"/>
    <p:sldId id="615" r:id="rId37"/>
    <p:sldId id="594" r:id="rId38"/>
    <p:sldId id="571" r:id="rId39"/>
    <p:sldId id="570" r:id="rId40"/>
    <p:sldId id="595" r:id="rId41"/>
    <p:sldId id="565" r:id="rId42"/>
    <p:sldId id="621" r:id="rId43"/>
    <p:sldId id="616" r:id="rId44"/>
    <p:sldId id="617" r:id="rId45"/>
    <p:sldId id="561" r:id="rId46"/>
    <p:sldId id="638" r:id="rId47"/>
    <p:sldId id="618" r:id="rId48"/>
    <p:sldId id="567" r:id="rId49"/>
    <p:sldId id="620" r:id="rId50"/>
    <p:sldId id="569" r:id="rId51"/>
    <p:sldId id="619" r:id="rId52"/>
    <p:sldId id="568" r:id="rId53"/>
    <p:sldId id="639" r:id="rId54"/>
    <p:sldId id="640" r:id="rId55"/>
    <p:sldId id="641" r:id="rId56"/>
    <p:sldId id="642" r:id="rId57"/>
    <p:sldId id="643" r:id="rId58"/>
    <p:sldId id="597" r:id="rId59"/>
    <p:sldId id="572" r:id="rId60"/>
    <p:sldId id="622" r:id="rId61"/>
    <p:sldId id="623" r:id="rId62"/>
    <p:sldId id="624" r:id="rId63"/>
    <p:sldId id="625" r:id="rId64"/>
    <p:sldId id="627" r:id="rId65"/>
    <p:sldId id="628" r:id="rId66"/>
    <p:sldId id="629" r:id="rId67"/>
    <p:sldId id="630" r:id="rId68"/>
    <p:sldId id="631" r:id="rId69"/>
    <p:sldId id="632" r:id="rId70"/>
    <p:sldId id="633" r:id="rId71"/>
    <p:sldId id="626" r:id="rId72"/>
    <p:sldId id="652" r:id="rId73"/>
    <p:sldId id="653" r:id="rId74"/>
    <p:sldId id="654" r:id="rId75"/>
    <p:sldId id="655" r:id="rId76"/>
    <p:sldId id="656" r:id="rId77"/>
    <p:sldId id="657" r:id="rId78"/>
    <p:sldId id="634" r:id="rId79"/>
    <p:sldId id="635" r:id="rId80"/>
    <p:sldId id="636" r:id="rId81"/>
    <p:sldId id="650" r:id="rId82"/>
    <p:sldId id="651" r:id="rId83"/>
    <p:sldId id="637" r:id="rId84"/>
    <p:sldId id="644" r:id="rId85"/>
    <p:sldId id="677" r:id="rId86"/>
    <p:sldId id="676" r:id="rId87"/>
    <p:sldId id="685" r:id="rId88"/>
    <p:sldId id="678" r:id="rId89"/>
    <p:sldId id="679" r:id="rId90"/>
    <p:sldId id="680" r:id="rId91"/>
    <p:sldId id="681" r:id="rId92"/>
    <p:sldId id="682" r:id="rId93"/>
    <p:sldId id="683" r:id="rId94"/>
    <p:sldId id="607" r:id="rId95"/>
    <p:sldId id="646" r:id="rId96"/>
    <p:sldId id="647" r:id="rId97"/>
    <p:sldId id="648" r:id="rId98"/>
    <p:sldId id="598" r:id="rId99"/>
    <p:sldId id="649" r:id="rId100"/>
    <p:sldId id="658" r:id="rId101"/>
    <p:sldId id="659" r:id="rId102"/>
    <p:sldId id="660" r:id="rId103"/>
    <p:sldId id="661" r:id="rId104"/>
    <p:sldId id="662" r:id="rId105"/>
    <p:sldId id="663" r:id="rId106"/>
    <p:sldId id="664" r:id="rId107"/>
    <p:sldId id="666" r:id="rId108"/>
    <p:sldId id="665" r:id="rId109"/>
    <p:sldId id="698" r:id="rId110"/>
    <p:sldId id="713" r:id="rId111"/>
    <p:sldId id="714" r:id="rId112"/>
    <p:sldId id="715" r:id="rId113"/>
    <p:sldId id="716" r:id="rId114"/>
    <p:sldId id="717" r:id="rId115"/>
    <p:sldId id="718" r:id="rId116"/>
    <p:sldId id="719" r:id="rId117"/>
    <p:sldId id="720" r:id="rId118"/>
    <p:sldId id="721" r:id="rId119"/>
    <p:sldId id="722" r:id="rId120"/>
    <p:sldId id="723" r:id="rId121"/>
    <p:sldId id="724" r:id="rId122"/>
    <p:sldId id="725" r:id="rId123"/>
    <p:sldId id="726" r:id="rId124"/>
    <p:sldId id="728" r:id="rId125"/>
    <p:sldId id="810" r:id="rId126"/>
    <p:sldId id="809" r:id="rId127"/>
    <p:sldId id="813" r:id="rId128"/>
    <p:sldId id="814" r:id="rId129"/>
    <p:sldId id="821" r:id="rId130"/>
    <p:sldId id="822" r:id="rId131"/>
    <p:sldId id="729" r:id="rId132"/>
    <p:sldId id="819" r:id="rId133"/>
    <p:sldId id="820" r:id="rId134"/>
    <p:sldId id="818" r:id="rId135"/>
    <p:sldId id="798" r:id="rId136"/>
    <p:sldId id="803" r:id="rId137"/>
    <p:sldId id="800" r:id="rId138"/>
    <p:sldId id="801" r:id="rId139"/>
    <p:sldId id="808" r:id="rId140"/>
    <p:sldId id="802" r:id="rId141"/>
    <p:sldId id="805" r:id="rId142"/>
    <p:sldId id="806" r:id="rId143"/>
    <p:sldId id="807" r:id="rId144"/>
    <p:sldId id="752" r:id="rId145"/>
    <p:sldId id="753" r:id="rId146"/>
    <p:sldId id="754" r:id="rId147"/>
    <p:sldId id="755" r:id="rId148"/>
    <p:sldId id="760" r:id="rId149"/>
    <p:sldId id="756" r:id="rId150"/>
    <p:sldId id="758" r:id="rId151"/>
    <p:sldId id="759" r:id="rId152"/>
    <p:sldId id="687" r:id="rId153"/>
    <p:sldId id="689" r:id="rId154"/>
    <p:sldId id="695" r:id="rId155"/>
    <p:sldId id="688" r:id="rId156"/>
    <p:sldId id="692" r:id="rId157"/>
    <p:sldId id="697" r:id="rId158"/>
    <p:sldId id="693" r:id="rId159"/>
    <p:sldId id="694" r:id="rId160"/>
    <p:sldId id="730" r:id="rId161"/>
    <p:sldId id="733" r:id="rId162"/>
    <p:sldId id="829" r:id="rId163"/>
    <p:sldId id="735" r:id="rId164"/>
    <p:sldId id="825" r:id="rId165"/>
    <p:sldId id="737" r:id="rId166"/>
    <p:sldId id="738" r:id="rId167"/>
    <p:sldId id="740" r:id="rId168"/>
    <p:sldId id="739" r:id="rId169"/>
    <p:sldId id="734" r:id="rId170"/>
    <p:sldId id="741" r:id="rId171"/>
    <p:sldId id="742" r:id="rId172"/>
    <p:sldId id="748" r:id="rId173"/>
    <p:sldId id="827" r:id="rId174"/>
    <p:sldId id="749" r:id="rId175"/>
    <p:sldId id="743" r:id="rId176"/>
    <p:sldId id="744" r:id="rId177"/>
    <p:sldId id="745" r:id="rId178"/>
    <p:sldId id="746" r:id="rId179"/>
    <p:sldId id="747" r:id="rId180"/>
    <p:sldId id="750" r:id="rId181"/>
    <p:sldId id="775" r:id="rId182"/>
    <p:sldId id="785" r:id="rId183"/>
    <p:sldId id="783" r:id="rId184"/>
    <p:sldId id="830" r:id="rId185"/>
    <p:sldId id="782" r:id="rId186"/>
    <p:sldId id="788" r:id="rId187"/>
    <p:sldId id="789" r:id="rId188"/>
    <p:sldId id="791" r:id="rId189"/>
    <p:sldId id="790" r:id="rId190"/>
    <p:sldId id="796" r:id="rId191"/>
    <p:sldId id="761" r:id="rId192"/>
    <p:sldId id="762" r:id="rId193"/>
    <p:sldId id="770" r:id="rId194"/>
    <p:sldId id="763" r:id="rId195"/>
    <p:sldId id="766" r:id="rId196"/>
    <p:sldId id="768" r:id="rId197"/>
    <p:sldId id="769" r:id="rId198"/>
    <p:sldId id="772" r:id="rId199"/>
    <p:sldId id="774" r:id="rId200"/>
    <p:sldId id="526" r:id="rId201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C901"/>
    <a:srgbClr val="FFFFCC"/>
    <a:srgbClr val="58585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552" autoAdjust="0"/>
  </p:normalViewPr>
  <p:slideViewPr>
    <p:cSldViewPr>
      <p:cViewPr varScale="1">
        <p:scale>
          <a:sx n="159" d="100"/>
          <a:sy n="159" d="100"/>
        </p:scale>
        <p:origin x="156" y="300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94" d="100"/>
          <a:sy n="94" d="100"/>
        </p:scale>
        <p:origin x="-271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5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63" Type="http://schemas.openxmlformats.org/officeDocument/2006/relationships/slide" Target="slides/slide61.xml"/><Relationship Id="rId84" Type="http://schemas.openxmlformats.org/officeDocument/2006/relationships/slide" Target="slides/slide82.xml"/><Relationship Id="rId138" Type="http://schemas.openxmlformats.org/officeDocument/2006/relationships/slide" Target="slides/slide136.xml"/><Relationship Id="rId159" Type="http://schemas.openxmlformats.org/officeDocument/2006/relationships/slide" Target="slides/slide157.xml"/><Relationship Id="rId170" Type="http://schemas.openxmlformats.org/officeDocument/2006/relationships/slide" Target="slides/slide168.xml"/><Relationship Id="rId191" Type="http://schemas.openxmlformats.org/officeDocument/2006/relationships/slide" Target="slides/slide189.xml"/><Relationship Id="rId205" Type="http://schemas.openxmlformats.org/officeDocument/2006/relationships/viewProps" Target="viewProps.xml"/><Relationship Id="rId107" Type="http://schemas.openxmlformats.org/officeDocument/2006/relationships/slide" Target="slides/slide105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53" Type="http://schemas.openxmlformats.org/officeDocument/2006/relationships/slide" Target="slides/slide51.xml"/><Relationship Id="rId74" Type="http://schemas.openxmlformats.org/officeDocument/2006/relationships/slide" Target="slides/slide72.xml"/><Relationship Id="rId128" Type="http://schemas.openxmlformats.org/officeDocument/2006/relationships/slide" Target="slides/slide126.xml"/><Relationship Id="rId149" Type="http://schemas.openxmlformats.org/officeDocument/2006/relationships/slide" Target="slides/slide147.xml"/><Relationship Id="rId5" Type="http://schemas.openxmlformats.org/officeDocument/2006/relationships/slide" Target="slides/slide3.xml"/><Relationship Id="rId95" Type="http://schemas.openxmlformats.org/officeDocument/2006/relationships/slide" Target="slides/slide93.xml"/><Relationship Id="rId160" Type="http://schemas.openxmlformats.org/officeDocument/2006/relationships/slide" Target="slides/slide158.xml"/><Relationship Id="rId181" Type="http://schemas.openxmlformats.org/officeDocument/2006/relationships/slide" Target="slides/slide179.xml"/><Relationship Id="rId22" Type="http://schemas.openxmlformats.org/officeDocument/2006/relationships/slide" Target="slides/slide20.xml"/><Relationship Id="rId43" Type="http://schemas.openxmlformats.org/officeDocument/2006/relationships/slide" Target="slides/slide41.xml"/><Relationship Id="rId64" Type="http://schemas.openxmlformats.org/officeDocument/2006/relationships/slide" Target="slides/slide62.xml"/><Relationship Id="rId118" Type="http://schemas.openxmlformats.org/officeDocument/2006/relationships/slide" Target="slides/slide116.xml"/><Relationship Id="rId139" Type="http://schemas.openxmlformats.org/officeDocument/2006/relationships/slide" Target="slides/slide137.xml"/><Relationship Id="rId85" Type="http://schemas.openxmlformats.org/officeDocument/2006/relationships/slide" Target="slides/slide83.xml"/><Relationship Id="rId150" Type="http://schemas.openxmlformats.org/officeDocument/2006/relationships/slide" Target="slides/slide148.xml"/><Relationship Id="rId171" Type="http://schemas.openxmlformats.org/officeDocument/2006/relationships/slide" Target="slides/slide169.xml"/><Relationship Id="rId192" Type="http://schemas.openxmlformats.org/officeDocument/2006/relationships/slide" Target="slides/slide190.xml"/><Relationship Id="rId206" Type="http://schemas.openxmlformats.org/officeDocument/2006/relationships/theme" Target="theme/theme1.xml"/><Relationship Id="rId12" Type="http://schemas.openxmlformats.org/officeDocument/2006/relationships/slide" Target="slides/slide10.xml"/><Relationship Id="rId33" Type="http://schemas.openxmlformats.org/officeDocument/2006/relationships/slide" Target="slides/slide31.xml"/><Relationship Id="rId108" Type="http://schemas.openxmlformats.org/officeDocument/2006/relationships/slide" Target="slides/slide106.xml"/><Relationship Id="rId129" Type="http://schemas.openxmlformats.org/officeDocument/2006/relationships/slide" Target="slides/slide127.xml"/><Relationship Id="rId54" Type="http://schemas.openxmlformats.org/officeDocument/2006/relationships/slide" Target="slides/slide52.xml"/><Relationship Id="rId75" Type="http://schemas.openxmlformats.org/officeDocument/2006/relationships/slide" Target="slides/slide73.xml"/><Relationship Id="rId96" Type="http://schemas.openxmlformats.org/officeDocument/2006/relationships/slide" Target="slides/slide94.xml"/><Relationship Id="rId140" Type="http://schemas.openxmlformats.org/officeDocument/2006/relationships/slide" Target="slides/slide138.xml"/><Relationship Id="rId161" Type="http://schemas.openxmlformats.org/officeDocument/2006/relationships/slide" Target="slides/slide159.xml"/><Relationship Id="rId182" Type="http://schemas.openxmlformats.org/officeDocument/2006/relationships/slide" Target="slides/slide180.xml"/><Relationship Id="rId6" Type="http://schemas.openxmlformats.org/officeDocument/2006/relationships/slide" Target="slides/slide4.xml"/><Relationship Id="rId23" Type="http://schemas.openxmlformats.org/officeDocument/2006/relationships/slide" Target="slides/slide21.xml"/><Relationship Id="rId119" Type="http://schemas.openxmlformats.org/officeDocument/2006/relationships/slide" Target="slides/slide117.xml"/><Relationship Id="rId44" Type="http://schemas.openxmlformats.org/officeDocument/2006/relationships/slide" Target="slides/slide42.xml"/><Relationship Id="rId65" Type="http://schemas.openxmlformats.org/officeDocument/2006/relationships/slide" Target="slides/slide63.xml"/><Relationship Id="rId86" Type="http://schemas.openxmlformats.org/officeDocument/2006/relationships/slide" Target="slides/slide84.xml"/><Relationship Id="rId130" Type="http://schemas.openxmlformats.org/officeDocument/2006/relationships/slide" Target="slides/slide128.xml"/><Relationship Id="rId151" Type="http://schemas.openxmlformats.org/officeDocument/2006/relationships/slide" Target="slides/slide149.xml"/><Relationship Id="rId172" Type="http://schemas.openxmlformats.org/officeDocument/2006/relationships/slide" Target="slides/slide170.xml"/><Relationship Id="rId193" Type="http://schemas.openxmlformats.org/officeDocument/2006/relationships/slide" Target="slides/slide191.xml"/><Relationship Id="rId207" Type="http://schemas.openxmlformats.org/officeDocument/2006/relationships/tableStyles" Target="tableStyles.xml"/><Relationship Id="rId13" Type="http://schemas.openxmlformats.org/officeDocument/2006/relationships/slide" Target="slides/slide11.xml"/><Relationship Id="rId109" Type="http://schemas.openxmlformats.org/officeDocument/2006/relationships/slide" Target="slides/slide107.xml"/><Relationship Id="rId34" Type="http://schemas.openxmlformats.org/officeDocument/2006/relationships/slide" Target="slides/slide32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97" Type="http://schemas.openxmlformats.org/officeDocument/2006/relationships/slide" Target="slides/slide95.xml"/><Relationship Id="rId120" Type="http://schemas.openxmlformats.org/officeDocument/2006/relationships/slide" Target="slides/slide118.xml"/><Relationship Id="rId141" Type="http://schemas.openxmlformats.org/officeDocument/2006/relationships/slide" Target="slides/slide139.xml"/><Relationship Id="rId7" Type="http://schemas.openxmlformats.org/officeDocument/2006/relationships/slide" Target="slides/slide5.xml"/><Relationship Id="rId162" Type="http://schemas.openxmlformats.org/officeDocument/2006/relationships/slide" Target="slides/slide160.xml"/><Relationship Id="rId183" Type="http://schemas.openxmlformats.org/officeDocument/2006/relationships/slide" Target="slides/slide181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Relationship Id="rId87" Type="http://schemas.openxmlformats.org/officeDocument/2006/relationships/slide" Target="slides/slide85.xml"/><Relationship Id="rId110" Type="http://schemas.openxmlformats.org/officeDocument/2006/relationships/slide" Target="slides/slide108.xml"/><Relationship Id="rId115" Type="http://schemas.openxmlformats.org/officeDocument/2006/relationships/slide" Target="slides/slide113.xml"/><Relationship Id="rId131" Type="http://schemas.openxmlformats.org/officeDocument/2006/relationships/slide" Target="slides/slide129.xml"/><Relationship Id="rId136" Type="http://schemas.openxmlformats.org/officeDocument/2006/relationships/slide" Target="slides/slide134.xml"/><Relationship Id="rId157" Type="http://schemas.openxmlformats.org/officeDocument/2006/relationships/slide" Target="slides/slide155.xml"/><Relationship Id="rId178" Type="http://schemas.openxmlformats.org/officeDocument/2006/relationships/slide" Target="slides/slide176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152" Type="http://schemas.openxmlformats.org/officeDocument/2006/relationships/slide" Target="slides/slide150.xml"/><Relationship Id="rId173" Type="http://schemas.openxmlformats.org/officeDocument/2006/relationships/slide" Target="slides/slide171.xml"/><Relationship Id="rId194" Type="http://schemas.openxmlformats.org/officeDocument/2006/relationships/slide" Target="slides/slide192.xml"/><Relationship Id="rId199" Type="http://schemas.openxmlformats.org/officeDocument/2006/relationships/slide" Target="slides/slide197.xml"/><Relationship Id="rId203" Type="http://schemas.openxmlformats.org/officeDocument/2006/relationships/handoutMaster" Target="handoutMasters/handoutMaster1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56" Type="http://schemas.openxmlformats.org/officeDocument/2006/relationships/slide" Target="slides/slide54.xml"/><Relationship Id="rId77" Type="http://schemas.openxmlformats.org/officeDocument/2006/relationships/slide" Target="slides/slide75.xml"/><Relationship Id="rId100" Type="http://schemas.openxmlformats.org/officeDocument/2006/relationships/slide" Target="slides/slide98.xml"/><Relationship Id="rId105" Type="http://schemas.openxmlformats.org/officeDocument/2006/relationships/slide" Target="slides/slide103.xml"/><Relationship Id="rId126" Type="http://schemas.openxmlformats.org/officeDocument/2006/relationships/slide" Target="slides/slide124.xml"/><Relationship Id="rId147" Type="http://schemas.openxmlformats.org/officeDocument/2006/relationships/slide" Target="slides/slide145.xml"/><Relationship Id="rId168" Type="http://schemas.openxmlformats.org/officeDocument/2006/relationships/slide" Target="slides/slide166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93" Type="http://schemas.openxmlformats.org/officeDocument/2006/relationships/slide" Target="slides/slide91.xml"/><Relationship Id="rId98" Type="http://schemas.openxmlformats.org/officeDocument/2006/relationships/slide" Target="slides/slide96.xml"/><Relationship Id="rId121" Type="http://schemas.openxmlformats.org/officeDocument/2006/relationships/slide" Target="slides/slide119.xml"/><Relationship Id="rId142" Type="http://schemas.openxmlformats.org/officeDocument/2006/relationships/slide" Target="slides/slide140.xml"/><Relationship Id="rId163" Type="http://schemas.openxmlformats.org/officeDocument/2006/relationships/slide" Target="slides/slide161.xml"/><Relationship Id="rId184" Type="http://schemas.openxmlformats.org/officeDocument/2006/relationships/slide" Target="slides/slide182.xml"/><Relationship Id="rId189" Type="http://schemas.openxmlformats.org/officeDocument/2006/relationships/slide" Target="slides/slide187.xml"/><Relationship Id="rId3" Type="http://schemas.openxmlformats.org/officeDocument/2006/relationships/slide" Target="slides/slide1.xml"/><Relationship Id="rId25" Type="http://schemas.openxmlformats.org/officeDocument/2006/relationships/slide" Target="slides/slide23.xml"/><Relationship Id="rId46" Type="http://schemas.openxmlformats.org/officeDocument/2006/relationships/slide" Target="slides/slide44.xml"/><Relationship Id="rId67" Type="http://schemas.openxmlformats.org/officeDocument/2006/relationships/slide" Target="slides/slide65.xml"/><Relationship Id="rId116" Type="http://schemas.openxmlformats.org/officeDocument/2006/relationships/slide" Target="slides/slide114.xml"/><Relationship Id="rId137" Type="http://schemas.openxmlformats.org/officeDocument/2006/relationships/slide" Target="slides/slide135.xml"/><Relationship Id="rId158" Type="http://schemas.openxmlformats.org/officeDocument/2006/relationships/slide" Target="slides/slide156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62" Type="http://schemas.openxmlformats.org/officeDocument/2006/relationships/slide" Target="slides/slide60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111" Type="http://schemas.openxmlformats.org/officeDocument/2006/relationships/slide" Target="slides/slide109.xml"/><Relationship Id="rId132" Type="http://schemas.openxmlformats.org/officeDocument/2006/relationships/slide" Target="slides/slide130.xml"/><Relationship Id="rId153" Type="http://schemas.openxmlformats.org/officeDocument/2006/relationships/slide" Target="slides/slide151.xml"/><Relationship Id="rId174" Type="http://schemas.openxmlformats.org/officeDocument/2006/relationships/slide" Target="slides/slide172.xml"/><Relationship Id="rId179" Type="http://schemas.openxmlformats.org/officeDocument/2006/relationships/slide" Target="slides/slide177.xml"/><Relationship Id="rId195" Type="http://schemas.openxmlformats.org/officeDocument/2006/relationships/slide" Target="slides/slide193.xml"/><Relationship Id="rId190" Type="http://schemas.openxmlformats.org/officeDocument/2006/relationships/slide" Target="slides/slide188.xml"/><Relationship Id="rId204" Type="http://schemas.openxmlformats.org/officeDocument/2006/relationships/presProps" Target="presProps.xml"/><Relationship Id="rId15" Type="http://schemas.openxmlformats.org/officeDocument/2006/relationships/slide" Target="slides/slide13.xml"/><Relationship Id="rId36" Type="http://schemas.openxmlformats.org/officeDocument/2006/relationships/slide" Target="slides/slide34.xml"/><Relationship Id="rId57" Type="http://schemas.openxmlformats.org/officeDocument/2006/relationships/slide" Target="slides/slide55.xml"/><Relationship Id="rId106" Type="http://schemas.openxmlformats.org/officeDocument/2006/relationships/slide" Target="slides/slide104.xml"/><Relationship Id="rId127" Type="http://schemas.openxmlformats.org/officeDocument/2006/relationships/slide" Target="slides/slide12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52" Type="http://schemas.openxmlformats.org/officeDocument/2006/relationships/slide" Target="slides/slide50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94" Type="http://schemas.openxmlformats.org/officeDocument/2006/relationships/slide" Target="slides/slide92.xml"/><Relationship Id="rId99" Type="http://schemas.openxmlformats.org/officeDocument/2006/relationships/slide" Target="slides/slide97.xml"/><Relationship Id="rId101" Type="http://schemas.openxmlformats.org/officeDocument/2006/relationships/slide" Target="slides/slide99.xml"/><Relationship Id="rId122" Type="http://schemas.openxmlformats.org/officeDocument/2006/relationships/slide" Target="slides/slide120.xml"/><Relationship Id="rId143" Type="http://schemas.openxmlformats.org/officeDocument/2006/relationships/slide" Target="slides/slide141.xml"/><Relationship Id="rId148" Type="http://schemas.openxmlformats.org/officeDocument/2006/relationships/slide" Target="slides/slide146.xml"/><Relationship Id="rId164" Type="http://schemas.openxmlformats.org/officeDocument/2006/relationships/slide" Target="slides/slide162.xml"/><Relationship Id="rId169" Type="http://schemas.openxmlformats.org/officeDocument/2006/relationships/slide" Target="slides/slide167.xml"/><Relationship Id="rId185" Type="http://schemas.openxmlformats.org/officeDocument/2006/relationships/slide" Target="slides/slide183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80" Type="http://schemas.openxmlformats.org/officeDocument/2006/relationships/slide" Target="slides/slide178.xml"/><Relationship Id="rId26" Type="http://schemas.openxmlformats.org/officeDocument/2006/relationships/slide" Target="slides/slide24.xml"/><Relationship Id="rId47" Type="http://schemas.openxmlformats.org/officeDocument/2006/relationships/slide" Target="slides/slide45.xml"/><Relationship Id="rId68" Type="http://schemas.openxmlformats.org/officeDocument/2006/relationships/slide" Target="slides/slide66.xml"/><Relationship Id="rId89" Type="http://schemas.openxmlformats.org/officeDocument/2006/relationships/slide" Target="slides/slide87.xml"/><Relationship Id="rId112" Type="http://schemas.openxmlformats.org/officeDocument/2006/relationships/slide" Target="slides/slide110.xml"/><Relationship Id="rId133" Type="http://schemas.openxmlformats.org/officeDocument/2006/relationships/slide" Target="slides/slide131.xml"/><Relationship Id="rId154" Type="http://schemas.openxmlformats.org/officeDocument/2006/relationships/slide" Target="slides/slide152.xml"/><Relationship Id="rId175" Type="http://schemas.openxmlformats.org/officeDocument/2006/relationships/slide" Target="slides/slide173.xml"/><Relationship Id="rId196" Type="http://schemas.openxmlformats.org/officeDocument/2006/relationships/slide" Target="slides/slide194.xml"/><Relationship Id="rId200" Type="http://schemas.openxmlformats.org/officeDocument/2006/relationships/slide" Target="slides/slide198.xml"/><Relationship Id="rId16" Type="http://schemas.openxmlformats.org/officeDocument/2006/relationships/slide" Target="slides/slide14.xml"/><Relationship Id="rId37" Type="http://schemas.openxmlformats.org/officeDocument/2006/relationships/slide" Target="slides/slide35.xml"/><Relationship Id="rId58" Type="http://schemas.openxmlformats.org/officeDocument/2006/relationships/slide" Target="slides/slide56.xml"/><Relationship Id="rId79" Type="http://schemas.openxmlformats.org/officeDocument/2006/relationships/slide" Target="slides/slide77.xml"/><Relationship Id="rId102" Type="http://schemas.openxmlformats.org/officeDocument/2006/relationships/slide" Target="slides/slide100.xml"/><Relationship Id="rId123" Type="http://schemas.openxmlformats.org/officeDocument/2006/relationships/slide" Target="slides/slide121.xml"/><Relationship Id="rId144" Type="http://schemas.openxmlformats.org/officeDocument/2006/relationships/slide" Target="slides/slide142.xml"/><Relationship Id="rId90" Type="http://schemas.openxmlformats.org/officeDocument/2006/relationships/slide" Target="slides/slide88.xml"/><Relationship Id="rId165" Type="http://schemas.openxmlformats.org/officeDocument/2006/relationships/slide" Target="slides/slide163.xml"/><Relationship Id="rId186" Type="http://schemas.openxmlformats.org/officeDocument/2006/relationships/slide" Target="slides/slide184.xml"/><Relationship Id="rId27" Type="http://schemas.openxmlformats.org/officeDocument/2006/relationships/slide" Target="slides/slide25.xml"/><Relationship Id="rId48" Type="http://schemas.openxmlformats.org/officeDocument/2006/relationships/slide" Target="slides/slide46.xml"/><Relationship Id="rId69" Type="http://schemas.openxmlformats.org/officeDocument/2006/relationships/slide" Target="slides/slide67.xml"/><Relationship Id="rId113" Type="http://schemas.openxmlformats.org/officeDocument/2006/relationships/slide" Target="slides/slide111.xml"/><Relationship Id="rId134" Type="http://schemas.openxmlformats.org/officeDocument/2006/relationships/slide" Target="slides/slide132.xml"/><Relationship Id="rId80" Type="http://schemas.openxmlformats.org/officeDocument/2006/relationships/slide" Target="slides/slide78.xml"/><Relationship Id="rId155" Type="http://schemas.openxmlformats.org/officeDocument/2006/relationships/slide" Target="slides/slide153.xml"/><Relationship Id="rId176" Type="http://schemas.openxmlformats.org/officeDocument/2006/relationships/slide" Target="slides/slide174.xml"/><Relationship Id="rId197" Type="http://schemas.openxmlformats.org/officeDocument/2006/relationships/slide" Target="slides/slide195.xml"/><Relationship Id="rId201" Type="http://schemas.openxmlformats.org/officeDocument/2006/relationships/slide" Target="slides/slide199.xml"/><Relationship Id="rId17" Type="http://schemas.openxmlformats.org/officeDocument/2006/relationships/slide" Target="slides/slide15.xml"/><Relationship Id="rId38" Type="http://schemas.openxmlformats.org/officeDocument/2006/relationships/slide" Target="slides/slide36.xml"/><Relationship Id="rId59" Type="http://schemas.openxmlformats.org/officeDocument/2006/relationships/slide" Target="slides/slide57.xml"/><Relationship Id="rId103" Type="http://schemas.openxmlformats.org/officeDocument/2006/relationships/slide" Target="slides/slide101.xml"/><Relationship Id="rId124" Type="http://schemas.openxmlformats.org/officeDocument/2006/relationships/slide" Target="slides/slide122.xml"/><Relationship Id="rId70" Type="http://schemas.openxmlformats.org/officeDocument/2006/relationships/slide" Target="slides/slide68.xml"/><Relationship Id="rId91" Type="http://schemas.openxmlformats.org/officeDocument/2006/relationships/slide" Target="slides/slide89.xml"/><Relationship Id="rId145" Type="http://schemas.openxmlformats.org/officeDocument/2006/relationships/slide" Target="slides/slide143.xml"/><Relationship Id="rId166" Type="http://schemas.openxmlformats.org/officeDocument/2006/relationships/slide" Target="slides/slide164.xml"/><Relationship Id="rId187" Type="http://schemas.openxmlformats.org/officeDocument/2006/relationships/slide" Target="slides/slide185.xml"/><Relationship Id="rId1" Type="http://schemas.openxmlformats.org/officeDocument/2006/relationships/slideMaster" Target="slideMasters/slideMaster1.xml"/><Relationship Id="rId28" Type="http://schemas.openxmlformats.org/officeDocument/2006/relationships/slide" Target="slides/slide26.xml"/><Relationship Id="rId49" Type="http://schemas.openxmlformats.org/officeDocument/2006/relationships/slide" Target="slides/slide47.xml"/><Relationship Id="rId114" Type="http://schemas.openxmlformats.org/officeDocument/2006/relationships/slide" Target="slides/slide112.xml"/><Relationship Id="rId60" Type="http://schemas.openxmlformats.org/officeDocument/2006/relationships/slide" Target="slides/slide58.xml"/><Relationship Id="rId81" Type="http://schemas.openxmlformats.org/officeDocument/2006/relationships/slide" Target="slides/slide79.xml"/><Relationship Id="rId135" Type="http://schemas.openxmlformats.org/officeDocument/2006/relationships/slide" Target="slides/slide133.xml"/><Relationship Id="rId156" Type="http://schemas.openxmlformats.org/officeDocument/2006/relationships/slide" Target="slides/slide154.xml"/><Relationship Id="rId177" Type="http://schemas.openxmlformats.org/officeDocument/2006/relationships/slide" Target="slides/slide175.xml"/><Relationship Id="rId198" Type="http://schemas.openxmlformats.org/officeDocument/2006/relationships/slide" Target="slides/slide196.xml"/><Relationship Id="rId202" Type="http://schemas.openxmlformats.org/officeDocument/2006/relationships/notesMaster" Target="notesMasters/notesMaster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50" Type="http://schemas.openxmlformats.org/officeDocument/2006/relationships/slide" Target="slides/slide48.xml"/><Relationship Id="rId104" Type="http://schemas.openxmlformats.org/officeDocument/2006/relationships/slide" Target="slides/slide102.xml"/><Relationship Id="rId125" Type="http://schemas.openxmlformats.org/officeDocument/2006/relationships/slide" Target="slides/slide123.xml"/><Relationship Id="rId146" Type="http://schemas.openxmlformats.org/officeDocument/2006/relationships/slide" Target="slides/slide144.xml"/><Relationship Id="rId167" Type="http://schemas.openxmlformats.org/officeDocument/2006/relationships/slide" Target="slides/slide165.xml"/><Relationship Id="rId188" Type="http://schemas.openxmlformats.org/officeDocument/2006/relationships/slide" Target="slides/slide186.xml"/><Relationship Id="rId71" Type="http://schemas.openxmlformats.org/officeDocument/2006/relationships/slide" Target="slides/slide69.xml"/><Relationship Id="rId92" Type="http://schemas.openxmlformats.org/officeDocument/2006/relationships/slide" Target="slides/slide90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0E8AF7-705C-44C7-ABDC-9AFD6CAEE65D}" type="datetimeFigureOut">
              <a:rPr lang="en-US" smtClean="0"/>
              <a:pPr/>
              <a:t>5/3/2026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67E6C7-78D8-4DE7-9C9A-F639203B2A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47449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B1C6A4-0170-4FE5-A272-4D852668A850}" type="datetimeFigureOut">
              <a:rPr lang="en-US" smtClean="0"/>
              <a:pPr/>
              <a:t>5/3/2026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9671AB-DF70-43FA-8A49-15AFFEF1EE6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08745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9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9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10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10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10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10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10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10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10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10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8.xml"/><Relationship Id="rId1" Type="http://schemas.openxmlformats.org/officeDocument/2006/relationships/notesMaster" Target="../notesMasters/notesMaster1.xml"/></Relationships>
</file>

<file path=ppt/notesSlides/_rels/notesSlide10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10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1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1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1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_rels/notesSlide1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1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1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1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1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1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9.xml"/><Relationship Id="rId1" Type="http://schemas.openxmlformats.org/officeDocument/2006/relationships/notesMaster" Target="../notesMasters/notesMaster1.xml"/></Relationships>
</file>

<file path=ppt/notesSlides/_rels/notesSlide1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0.xml"/><Relationship Id="rId1" Type="http://schemas.openxmlformats.org/officeDocument/2006/relationships/notesMaster" Target="../notesMasters/notesMaster1.xml"/></Relationships>
</file>

<file path=ppt/notesSlides/_rels/notesSlide1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1.xml"/><Relationship Id="rId1" Type="http://schemas.openxmlformats.org/officeDocument/2006/relationships/notesMaster" Target="../notesMasters/notesMaster1.xml"/></Relationships>
</file>

<file path=ppt/notesSlides/_rels/notesSlide1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2.xml"/><Relationship Id="rId1" Type="http://schemas.openxmlformats.org/officeDocument/2006/relationships/notesMaster" Target="../notesMasters/notesMaster1.xml"/></Relationships>
</file>

<file path=ppt/notesSlides/_rels/notesSlide1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3.xml"/><Relationship Id="rId1" Type="http://schemas.openxmlformats.org/officeDocument/2006/relationships/notesMaster" Target="../notesMasters/notesMaster1.xml"/></Relationships>
</file>

<file path=ppt/notesSlides/_rels/notesSlide1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4.xml"/><Relationship Id="rId1" Type="http://schemas.openxmlformats.org/officeDocument/2006/relationships/notesMaster" Target="../notesMasters/notesMaster1.xml"/></Relationships>
</file>

<file path=ppt/notesSlides/_rels/notesSlide1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5.xml"/><Relationship Id="rId1" Type="http://schemas.openxmlformats.org/officeDocument/2006/relationships/notesMaster" Target="../notesMasters/notesMaster1.xml"/></Relationships>
</file>

<file path=ppt/notesSlides/_rels/notesSlide1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6.xml"/><Relationship Id="rId1" Type="http://schemas.openxmlformats.org/officeDocument/2006/relationships/notesMaster" Target="../notesMasters/notesMaster1.xml"/></Relationships>
</file>

<file path=ppt/notesSlides/_rels/notesSlide1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7.xml"/><Relationship Id="rId1" Type="http://schemas.openxmlformats.org/officeDocument/2006/relationships/notesMaster" Target="../notesMasters/notesMaster1.xml"/></Relationships>
</file>

<file path=ppt/notesSlides/_rels/notesSlide1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8.xml"/><Relationship Id="rId1" Type="http://schemas.openxmlformats.org/officeDocument/2006/relationships/notesMaster" Target="../notesMasters/notesMaster1.xml"/></Relationships>
</file>

<file path=ppt/notesSlides/_rels/notesSlide1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9.xml"/><Relationship Id="rId1" Type="http://schemas.openxmlformats.org/officeDocument/2006/relationships/notesMaster" Target="../notesMasters/notesMaster1.xml"/></Relationships>
</file>

<file path=ppt/notesSlides/_rels/notesSlide1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0.xml"/><Relationship Id="rId1" Type="http://schemas.openxmlformats.org/officeDocument/2006/relationships/notesMaster" Target="../notesMasters/notesMaster1.xml"/></Relationships>
</file>

<file path=ppt/notesSlides/_rels/notesSlide1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1.xml"/><Relationship Id="rId1" Type="http://schemas.openxmlformats.org/officeDocument/2006/relationships/notesMaster" Target="../notesMasters/notesMaster1.xml"/></Relationships>
</file>

<file path=ppt/notesSlides/_rels/notesSlide1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2.xml"/><Relationship Id="rId1" Type="http://schemas.openxmlformats.org/officeDocument/2006/relationships/notesMaster" Target="../notesMasters/notesMaster1.xml"/></Relationships>
</file>

<file path=ppt/notesSlides/_rels/notesSlide1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3.xml"/><Relationship Id="rId1" Type="http://schemas.openxmlformats.org/officeDocument/2006/relationships/notesMaster" Target="../notesMasters/notesMaster1.xml"/></Relationships>
</file>

<file path=ppt/notesSlides/_rels/notesSlide1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4.xml"/><Relationship Id="rId1" Type="http://schemas.openxmlformats.org/officeDocument/2006/relationships/notesMaster" Target="../notesMasters/notesMaster1.xml"/></Relationships>
</file>

<file path=ppt/notesSlides/_rels/notesSlide1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5.xml"/><Relationship Id="rId1" Type="http://schemas.openxmlformats.org/officeDocument/2006/relationships/notesMaster" Target="../notesMasters/notesMaster1.xml"/></Relationships>
</file>

<file path=ppt/notesSlides/_rels/notesSlide1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6.xml"/><Relationship Id="rId1" Type="http://schemas.openxmlformats.org/officeDocument/2006/relationships/notesMaster" Target="../notesMasters/notesMaster1.xml"/></Relationships>
</file>

<file path=ppt/notesSlides/_rels/notesSlide1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7.xml"/><Relationship Id="rId1" Type="http://schemas.openxmlformats.org/officeDocument/2006/relationships/notesMaster" Target="../notesMasters/notesMaster1.xml"/></Relationships>
</file>

<file path=ppt/notesSlides/_rels/notesSlide1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8.xml"/><Relationship Id="rId1" Type="http://schemas.openxmlformats.org/officeDocument/2006/relationships/notesMaster" Target="../notesMasters/notesMaster1.xml"/></Relationships>
</file>

<file path=ppt/notesSlides/_rels/notesSlide1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9.xml"/><Relationship Id="rId1" Type="http://schemas.openxmlformats.org/officeDocument/2006/relationships/notesMaster" Target="../notesMasters/notesMaster1.xml"/></Relationships>
</file>

<file path=ppt/notesSlides/_rels/notesSlide1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0.xml"/><Relationship Id="rId1" Type="http://schemas.openxmlformats.org/officeDocument/2006/relationships/notesMaster" Target="../notesMasters/notesMaster1.xml"/></Relationships>
</file>

<file path=ppt/notesSlides/_rels/notesSlide1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1.xml"/><Relationship Id="rId1" Type="http://schemas.openxmlformats.org/officeDocument/2006/relationships/notesMaster" Target="../notesMasters/notesMaster1.xml"/></Relationships>
</file>

<file path=ppt/notesSlides/_rels/notesSlide1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2.xml"/><Relationship Id="rId1" Type="http://schemas.openxmlformats.org/officeDocument/2006/relationships/notesMaster" Target="../notesMasters/notesMaster1.xml"/></Relationships>
</file>

<file path=ppt/notesSlides/_rels/notesSlide1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3.xml"/><Relationship Id="rId1" Type="http://schemas.openxmlformats.org/officeDocument/2006/relationships/notesMaster" Target="../notesMasters/notesMaster1.xml"/></Relationships>
</file>

<file path=ppt/notesSlides/_rels/notesSlide1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4.xml"/><Relationship Id="rId1" Type="http://schemas.openxmlformats.org/officeDocument/2006/relationships/notesMaster" Target="../notesMasters/notesMaster1.xml"/></Relationships>
</file>

<file path=ppt/notesSlides/_rels/notesSlide1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5.xml"/><Relationship Id="rId1" Type="http://schemas.openxmlformats.org/officeDocument/2006/relationships/notesMaster" Target="../notesMasters/notesMaster1.xml"/></Relationships>
</file>

<file path=ppt/notesSlides/_rels/notesSlide1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6.xml"/><Relationship Id="rId1" Type="http://schemas.openxmlformats.org/officeDocument/2006/relationships/notesMaster" Target="../notesMasters/notesMaster1.xml"/></Relationships>
</file>

<file path=ppt/notesSlides/_rels/notesSlide1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7.xml"/><Relationship Id="rId1" Type="http://schemas.openxmlformats.org/officeDocument/2006/relationships/notesMaster" Target="../notesMasters/notesMaster1.xml"/></Relationships>
</file>

<file path=ppt/notesSlides/_rels/notesSlide1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8.xml"/><Relationship Id="rId1" Type="http://schemas.openxmlformats.org/officeDocument/2006/relationships/notesMaster" Target="../notesMasters/notesMaster1.xml"/></Relationships>
</file>

<file path=ppt/notesSlides/_rels/notesSlide1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9.xml"/><Relationship Id="rId1" Type="http://schemas.openxmlformats.org/officeDocument/2006/relationships/notesMaster" Target="../notesMasters/notesMaster1.xml"/></Relationships>
</file>

<file path=ppt/notesSlides/_rels/notesSlide1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0.xml"/><Relationship Id="rId1" Type="http://schemas.openxmlformats.org/officeDocument/2006/relationships/notesMaster" Target="../notesMasters/notesMaster1.xml"/></Relationships>
</file>

<file path=ppt/notesSlides/_rels/notesSlide1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1.xml"/><Relationship Id="rId1" Type="http://schemas.openxmlformats.org/officeDocument/2006/relationships/notesMaster" Target="../notesMasters/notesMaster1.xml"/></Relationships>
</file>

<file path=ppt/notesSlides/_rels/notesSlide1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2.xml"/><Relationship Id="rId1" Type="http://schemas.openxmlformats.org/officeDocument/2006/relationships/notesMaster" Target="../notesMasters/notesMaster1.xml"/></Relationships>
</file>

<file path=ppt/notesSlides/_rels/notesSlide1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3.xml"/><Relationship Id="rId1" Type="http://schemas.openxmlformats.org/officeDocument/2006/relationships/notesMaster" Target="../notesMasters/notesMaster1.xml"/></Relationships>
</file>

<file path=ppt/notesSlides/_rels/notesSlide1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4.xml"/><Relationship Id="rId1" Type="http://schemas.openxmlformats.org/officeDocument/2006/relationships/notesMaster" Target="../notesMasters/notesMaster1.xml"/></Relationships>
</file>

<file path=ppt/notesSlides/_rels/notesSlide1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5.xml"/><Relationship Id="rId1" Type="http://schemas.openxmlformats.org/officeDocument/2006/relationships/notesMaster" Target="../notesMasters/notesMaster1.xml"/></Relationships>
</file>

<file path=ppt/notesSlides/_rels/notesSlide1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6.xml"/><Relationship Id="rId1" Type="http://schemas.openxmlformats.org/officeDocument/2006/relationships/notesMaster" Target="../notesMasters/notesMaster1.xml"/></Relationships>
</file>

<file path=ppt/notesSlides/_rels/notesSlide1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7.xml"/><Relationship Id="rId1" Type="http://schemas.openxmlformats.org/officeDocument/2006/relationships/notesMaster" Target="../notesMasters/notesMaster1.xml"/></Relationships>
</file>

<file path=ppt/notesSlides/_rels/notesSlide1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8.xml"/><Relationship Id="rId1" Type="http://schemas.openxmlformats.org/officeDocument/2006/relationships/notesMaster" Target="../notesMasters/notesMaster1.xml"/></Relationships>
</file>

<file path=ppt/notesSlides/_rels/notesSlide1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9.xml"/><Relationship Id="rId1" Type="http://schemas.openxmlformats.org/officeDocument/2006/relationships/notesMaster" Target="../notesMasters/notesMaster1.xml"/></Relationships>
</file>

<file path=ppt/notesSlides/_rels/notesSlide1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0.xml"/><Relationship Id="rId1" Type="http://schemas.openxmlformats.org/officeDocument/2006/relationships/notesMaster" Target="../notesMasters/notesMaster1.xml"/></Relationships>
</file>

<file path=ppt/notesSlides/_rels/notesSlide1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1.xml"/><Relationship Id="rId1" Type="http://schemas.openxmlformats.org/officeDocument/2006/relationships/notesMaster" Target="../notesMasters/notesMaster1.xml"/></Relationships>
</file>

<file path=ppt/notesSlides/_rels/notesSlide1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2.xml"/><Relationship Id="rId1" Type="http://schemas.openxmlformats.org/officeDocument/2006/relationships/notesMaster" Target="../notesMasters/notesMaster1.xml"/></Relationships>
</file>

<file path=ppt/notesSlides/_rels/notesSlide1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3.xml"/><Relationship Id="rId1" Type="http://schemas.openxmlformats.org/officeDocument/2006/relationships/notesMaster" Target="../notesMasters/notesMaster1.xml"/></Relationships>
</file>

<file path=ppt/notesSlides/_rels/notesSlide1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4.xml"/><Relationship Id="rId1" Type="http://schemas.openxmlformats.org/officeDocument/2006/relationships/notesMaster" Target="../notesMasters/notesMaster1.xml"/></Relationships>
</file>

<file path=ppt/notesSlides/_rels/notesSlide1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5.xml"/><Relationship Id="rId1" Type="http://schemas.openxmlformats.org/officeDocument/2006/relationships/notesMaster" Target="../notesMasters/notesMaster1.xml"/></Relationships>
</file>

<file path=ppt/notesSlides/_rels/notesSlide1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6.xml"/><Relationship Id="rId1" Type="http://schemas.openxmlformats.org/officeDocument/2006/relationships/notesMaster" Target="../notesMasters/notesMaster1.xml"/></Relationships>
</file>

<file path=ppt/notesSlides/_rels/notesSlide1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7.xml"/><Relationship Id="rId1" Type="http://schemas.openxmlformats.org/officeDocument/2006/relationships/notesMaster" Target="../notesMasters/notesMaster1.xml"/></Relationships>
</file>

<file path=ppt/notesSlides/_rels/notesSlide1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8.xml"/><Relationship Id="rId1" Type="http://schemas.openxmlformats.org/officeDocument/2006/relationships/notesMaster" Target="../notesMasters/notesMaster1.xml"/></Relationships>
</file>

<file path=ppt/notesSlides/_rels/notesSlide1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9.xml"/><Relationship Id="rId1" Type="http://schemas.openxmlformats.org/officeDocument/2006/relationships/notesMaster" Target="../notesMasters/notesMaster1.xml"/></Relationships>
</file>

<file path=ppt/notesSlides/_rels/notesSlide1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0.xml"/><Relationship Id="rId1" Type="http://schemas.openxmlformats.org/officeDocument/2006/relationships/notesMaster" Target="../notesMasters/notesMaster1.xml"/></Relationships>
</file>

<file path=ppt/notesSlides/_rels/notesSlide1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1.xml"/><Relationship Id="rId1" Type="http://schemas.openxmlformats.org/officeDocument/2006/relationships/notesMaster" Target="../notesMasters/notesMaster1.xml"/></Relationships>
</file>

<file path=ppt/notesSlides/_rels/notesSlide1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2.xml"/><Relationship Id="rId1" Type="http://schemas.openxmlformats.org/officeDocument/2006/relationships/notesMaster" Target="../notesMasters/notesMaster1.xml"/></Relationships>
</file>

<file path=ppt/notesSlides/_rels/notesSlide1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3.xml"/><Relationship Id="rId1" Type="http://schemas.openxmlformats.org/officeDocument/2006/relationships/notesMaster" Target="../notesMasters/notesMaster1.xml"/></Relationships>
</file>

<file path=ppt/notesSlides/_rels/notesSlide1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4.xml"/><Relationship Id="rId1" Type="http://schemas.openxmlformats.org/officeDocument/2006/relationships/notesMaster" Target="../notesMasters/notesMaster1.xml"/></Relationships>
</file>

<file path=ppt/notesSlides/_rels/notesSlide1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5.xml"/><Relationship Id="rId1" Type="http://schemas.openxmlformats.org/officeDocument/2006/relationships/notesMaster" Target="../notesMasters/notesMaster1.xml"/></Relationships>
</file>

<file path=ppt/notesSlides/_rels/notesSlide1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6.xml"/><Relationship Id="rId1" Type="http://schemas.openxmlformats.org/officeDocument/2006/relationships/notesMaster" Target="../notesMasters/notesMaster1.xml"/></Relationships>
</file>

<file path=ppt/notesSlides/_rels/notesSlide1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7.xml"/><Relationship Id="rId1" Type="http://schemas.openxmlformats.org/officeDocument/2006/relationships/notesMaster" Target="../notesMasters/notesMaster1.xml"/></Relationships>
</file>

<file path=ppt/notesSlides/_rels/notesSlide1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8.xml"/><Relationship Id="rId1" Type="http://schemas.openxmlformats.org/officeDocument/2006/relationships/notesMaster" Target="../notesMasters/notesMaster1.xml"/></Relationships>
</file>

<file path=ppt/notesSlides/_rels/notesSlide1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9.xml"/><Relationship Id="rId1" Type="http://schemas.openxmlformats.org/officeDocument/2006/relationships/notesMaster" Target="../notesMasters/notesMaster1.xml"/></Relationships>
</file>

<file path=ppt/notesSlides/_rels/notesSlide1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0.xml"/><Relationship Id="rId1" Type="http://schemas.openxmlformats.org/officeDocument/2006/relationships/notesMaster" Target="../notesMasters/notesMaster1.xml"/></Relationships>
</file>

<file path=ppt/notesSlides/_rels/notesSlide1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1.xml"/><Relationship Id="rId1" Type="http://schemas.openxmlformats.org/officeDocument/2006/relationships/notesMaster" Target="../notesMasters/notesMaster1.xml"/></Relationships>
</file>

<file path=ppt/notesSlides/_rels/notesSlide1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2.xml"/><Relationship Id="rId1" Type="http://schemas.openxmlformats.org/officeDocument/2006/relationships/notesMaster" Target="../notesMasters/notesMaster1.xml"/></Relationships>
</file>

<file path=ppt/notesSlides/_rels/notesSlide1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3.xml"/><Relationship Id="rId1" Type="http://schemas.openxmlformats.org/officeDocument/2006/relationships/notesMaster" Target="../notesMasters/notesMaster1.xml"/></Relationships>
</file>

<file path=ppt/notesSlides/_rels/notesSlide1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4.xml"/><Relationship Id="rId1" Type="http://schemas.openxmlformats.org/officeDocument/2006/relationships/notesMaster" Target="../notesMasters/notesMaster1.xml"/></Relationships>
</file>

<file path=ppt/notesSlides/_rels/notesSlide1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5.xml"/><Relationship Id="rId1" Type="http://schemas.openxmlformats.org/officeDocument/2006/relationships/notesMaster" Target="../notesMasters/notesMaster1.xml"/></Relationships>
</file>

<file path=ppt/notesSlides/_rels/notesSlide1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6.xml"/><Relationship Id="rId1" Type="http://schemas.openxmlformats.org/officeDocument/2006/relationships/notesMaster" Target="../notesMasters/notesMaster1.xml"/></Relationships>
</file>

<file path=ppt/notesSlides/_rels/notesSlide1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7.xml"/><Relationship Id="rId1" Type="http://schemas.openxmlformats.org/officeDocument/2006/relationships/notesMaster" Target="../notesMasters/notesMaster1.xml"/></Relationships>
</file>

<file path=ppt/notesSlides/_rels/notesSlide1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8.xml"/><Relationship Id="rId1" Type="http://schemas.openxmlformats.org/officeDocument/2006/relationships/notesMaster" Target="../notesMasters/notesMaster1.xml"/></Relationships>
</file>

<file path=ppt/notesSlides/_rels/notesSlide1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9.xml"/><Relationship Id="rId1" Type="http://schemas.openxmlformats.org/officeDocument/2006/relationships/notesMaster" Target="../notesMasters/notesMaster1.xml"/></Relationships>
</file>

<file path=ppt/notesSlides/_rels/notesSlide1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0.xml"/><Relationship Id="rId1" Type="http://schemas.openxmlformats.org/officeDocument/2006/relationships/notesMaster" Target="../notesMasters/notesMaster1.xml"/></Relationships>
</file>

<file path=ppt/notesSlides/_rels/notesSlide1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1.xml"/><Relationship Id="rId1" Type="http://schemas.openxmlformats.org/officeDocument/2006/relationships/notesMaster" Target="../notesMasters/notesMaster1.xml"/></Relationships>
</file>

<file path=ppt/notesSlides/_rels/notesSlide1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2.xml"/><Relationship Id="rId1" Type="http://schemas.openxmlformats.org/officeDocument/2006/relationships/notesMaster" Target="../notesMasters/notesMaster1.xml"/></Relationships>
</file>

<file path=ppt/notesSlides/_rels/notesSlide1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3.xml"/><Relationship Id="rId1" Type="http://schemas.openxmlformats.org/officeDocument/2006/relationships/notesMaster" Target="../notesMasters/notesMaster1.xml"/></Relationships>
</file>

<file path=ppt/notesSlides/_rels/notesSlide1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4.xml"/><Relationship Id="rId1" Type="http://schemas.openxmlformats.org/officeDocument/2006/relationships/notesMaster" Target="../notesMasters/notesMaster1.xml"/></Relationships>
</file>

<file path=ppt/notesSlides/_rels/notesSlide1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5.xml"/><Relationship Id="rId1" Type="http://schemas.openxmlformats.org/officeDocument/2006/relationships/notesMaster" Target="../notesMasters/notesMaster1.xml"/></Relationships>
</file>

<file path=ppt/notesSlides/_rels/notesSlide1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6.xml"/><Relationship Id="rId1" Type="http://schemas.openxmlformats.org/officeDocument/2006/relationships/notesMaster" Target="../notesMasters/notesMaster1.xml"/></Relationships>
</file>

<file path=ppt/notesSlides/_rels/notesSlide1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7.xml"/><Relationship Id="rId1" Type="http://schemas.openxmlformats.org/officeDocument/2006/relationships/notesMaster" Target="../notesMasters/notesMaster1.xml"/></Relationships>
</file>

<file path=ppt/notesSlides/_rels/notesSlide1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630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2115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2916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0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0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0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0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0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0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0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0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0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notesSlides/notesSlide19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789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06" y="142859"/>
            <a:ext cx="7772400" cy="642942"/>
          </a:xfrm>
          <a:prstGeom prst="rect">
            <a:avLst/>
          </a:prstGeom>
        </p:spPr>
        <p:txBody>
          <a:bodyPr/>
          <a:lstStyle>
            <a:lvl1pPr algn="l">
              <a:defRPr sz="1200">
                <a:solidFill>
                  <a:srgbClr val="FF0000"/>
                </a:solidFill>
                <a:effectLst/>
                <a:latin typeface="Arial Black" pitchFamily="34" charset="0"/>
                <a:cs typeface="Arial" pitchFamily="34" charset="0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F328-ECE4-4774-91BA-A1AFBD7EE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F328-ECE4-4774-91BA-A1AFBD7EEA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 hasCustomPrompt="1"/>
          </p:nvPr>
        </p:nvSpPr>
        <p:spPr>
          <a:xfrm>
            <a:off x="1000100" y="1142990"/>
            <a:ext cx="6000792" cy="2928957"/>
          </a:xfrm>
          <a:prstGeom prst="rect">
            <a:avLst/>
          </a:prstGeom>
        </p:spPr>
        <p:txBody>
          <a:bodyPr/>
          <a:lstStyle>
            <a:lvl1pPr>
              <a:buNone/>
              <a:defRPr sz="140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cs-CZ" dirty="0" smtClean="0"/>
              <a:t>Vložení normálního textu …</a:t>
            </a:r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06" y="142859"/>
            <a:ext cx="7772400" cy="642942"/>
          </a:xfrm>
          <a:prstGeom prst="rect">
            <a:avLst/>
          </a:prstGeom>
        </p:spPr>
        <p:txBody>
          <a:bodyPr/>
          <a:lstStyle>
            <a:lvl1pPr algn="l">
              <a:defRPr sz="1200">
                <a:solidFill>
                  <a:srgbClr val="FF0000"/>
                </a:solidFill>
                <a:effectLst/>
                <a:latin typeface="Arial Black" pitchFamily="34" charset="0"/>
                <a:cs typeface="Arial" pitchFamily="34" charset="0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F328-ECE4-4774-91BA-A1AFBD7EEA53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F328-ECE4-4774-91BA-A1AFBD7EEA53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 hasCustomPrompt="1"/>
          </p:nvPr>
        </p:nvSpPr>
        <p:spPr>
          <a:xfrm>
            <a:off x="1000100" y="1142990"/>
            <a:ext cx="6000792" cy="2928957"/>
          </a:xfrm>
          <a:prstGeom prst="rect">
            <a:avLst/>
          </a:prstGeom>
        </p:spPr>
        <p:txBody>
          <a:bodyPr/>
          <a:lstStyle>
            <a:lvl1pPr>
              <a:buNone/>
              <a:defRPr sz="140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cs-CZ" dirty="0" smtClean="0"/>
              <a:t>Vložení normálního textu …</a:t>
            </a:r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Úvodní snímek">
    <p:bg>
      <p:bgPr>
        <a:solidFill>
          <a:srgbClr val="023E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 hasCustomPrompt="1"/>
          </p:nvPr>
        </p:nvSpPr>
        <p:spPr>
          <a:xfrm>
            <a:off x="1176141" y="2342649"/>
            <a:ext cx="6858000" cy="124182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400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57175" indent="0" algn="ctr">
              <a:buNone/>
              <a:defRPr sz="1100"/>
            </a:lvl2pPr>
            <a:lvl3pPr marL="514350" indent="0" algn="ctr">
              <a:buNone/>
              <a:defRPr sz="1000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cs-CZ" dirty="0" smtClean="0"/>
              <a:t>Jméno</a:t>
            </a:r>
            <a:endParaRPr lang="cs-CZ" dirty="0"/>
          </a:p>
        </p:txBody>
      </p:sp>
      <p:sp>
        <p:nvSpPr>
          <p:cNvPr id="11" name="Nadpis 10"/>
          <p:cNvSpPr>
            <a:spLocks noGrp="1"/>
          </p:cNvSpPr>
          <p:nvPr>
            <p:ph type="title" hasCustomPrompt="1"/>
          </p:nvPr>
        </p:nvSpPr>
        <p:spPr>
          <a:xfrm>
            <a:off x="1176142" y="1250129"/>
            <a:ext cx="6858000" cy="994172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 sz="4000" b="1" spc="127" baseline="0">
                <a:solidFill>
                  <a:schemeClr val="bg1"/>
                </a:solidFill>
              </a:defRPr>
            </a:lvl1pPr>
          </a:lstStyle>
          <a:p>
            <a:r>
              <a:rPr lang="cs-CZ" dirty="0" smtClean="0"/>
              <a:t>Název prezentace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212" y="4807122"/>
            <a:ext cx="672563" cy="780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9088" y="4629150"/>
            <a:ext cx="736773" cy="273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703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2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C4062D4F-7CAA-4ACC-BA16-D3D7D4AEAE5B}" type="datetime1">
              <a:rPr lang="en-US" smtClean="0">
                <a:solidFill>
                  <a:srgbClr val="FFFFFF"/>
                </a:solidFill>
              </a:rPr>
              <a:pPr/>
              <a:t>5/3/2026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A87A4-9A2E-44BD-A4A2-356F2B2F33C4}" type="slidenum">
              <a:rPr lang="en-US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en-US">
              <a:solidFill>
                <a:srgbClr val="FFFFFF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5556B389-04F0-497B-A52D-93C5066DA038}" type="datetime1">
              <a:rPr lang="en-US" smtClean="0">
                <a:solidFill>
                  <a:srgbClr val="FFFFFF"/>
                </a:solidFill>
              </a:rPr>
              <a:pPr/>
              <a:t>5/3/2026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A87A4-9A2E-44BD-A4A2-356F2B2F33C4}" type="slidenum">
              <a:rPr lang="en-US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en-US">
              <a:solidFill>
                <a:srgbClr val="FFFFFF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 cstate="print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-32" y="5000642"/>
            <a:ext cx="2895600" cy="1428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938994" y="5000642"/>
            <a:ext cx="2133600" cy="1126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518F328-ECE4-4774-91BA-A1AFBD7EE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bg1"/>
          </a:solidFill>
          <a:latin typeface="Arial" pitchFamily="34" charset="0"/>
          <a:ea typeface="+mn-ea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bg1"/>
          </a:solidFill>
          <a:latin typeface="Arial" pitchFamily="34" charset="0"/>
          <a:ea typeface="+mn-ea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bg1"/>
          </a:solidFill>
          <a:latin typeface="Arial" pitchFamily="34" charset="0"/>
          <a:ea typeface="+mn-ea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bg1"/>
          </a:solidFill>
          <a:latin typeface="Arial" pitchFamily="34" charset="0"/>
          <a:ea typeface="+mn-ea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bg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 cstate="print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-32" y="5000642"/>
            <a:ext cx="2895600" cy="1428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cs-CZ" dirty="0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938994" y="5000642"/>
            <a:ext cx="2133600" cy="1126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518F328-ECE4-4774-91BA-A1AFBD7EEA53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bg1"/>
          </a:solidFill>
          <a:latin typeface="Arial" pitchFamily="34" charset="0"/>
          <a:ea typeface="+mn-ea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bg1"/>
          </a:solidFill>
          <a:latin typeface="Arial" pitchFamily="34" charset="0"/>
          <a:ea typeface="+mn-ea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bg1"/>
          </a:solidFill>
          <a:latin typeface="Arial" pitchFamily="34" charset="0"/>
          <a:ea typeface="+mn-ea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bg1"/>
          </a:solidFill>
          <a:latin typeface="Arial" pitchFamily="34" charset="0"/>
          <a:ea typeface="+mn-ea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bg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tvak.cz/" TargetMode="External"/><Relationship Id="rId2" Type="http://schemas.openxmlformats.org/officeDocument/2006/relationships/hyperlink" Target="mailto:martin.setvak@chmi.cz" TargetMode="Externa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sys.com/products/2met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pytroll.github.io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resources.eumetrain.org/rgb_quick_guides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eumetview.eumetsat.int/static-images/MSG/RGB/index.htm" TargetMode="External"/><Relationship Id="rId4" Type="http://schemas.openxmlformats.org/officeDocument/2006/relationships/hyperlink" Target="https://rammb2.cira.colostate.edu/training/visit/quick_reference/#tab17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3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3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3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3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3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3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3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3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3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3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3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3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3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3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3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3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3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3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3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3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3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3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3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3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3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3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3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3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3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3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3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3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3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3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3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3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notesSlide" Target="../notesSlides/notesSlide96.xml"/><Relationship Id="rId1" Type="http://schemas.openxmlformats.org/officeDocument/2006/relationships/slideLayout" Target="../slideLayouts/slideLayout3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notesSlide" Target="../notesSlides/notesSlide97.xml"/><Relationship Id="rId1" Type="http://schemas.openxmlformats.org/officeDocument/2006/relationships/slideLayout" Target="../slideLayouts/slideLayout3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8.xml"/><Relationship Id="rId1" Type="http://schemas.openxmlformats.org/officeDocument/2006/relationships/slideLayout" Target="../slideLayouts/slideLayout3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notesSlide" Target="../notesSlides/notesSlide99.xml"/><Relationship Id="rId1" Type="http://schemas.openxmlformats.org/officeDocument/2006/relationships/slideLayout" Target="../slideLayouts/slideLayout3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100.xml"/><Relationship Id="rId1" Type="http://schemas.openxmlformats.org/officeDocument/2006/relationships/slideLayout" Target="../slideLayouts/slideLayout3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notesSlide" Target="../notesSlides/notesSlide101.xml"/><Relationship Id="rId1" Type="http://schemas.openxmlformats.org/officeDocument/2006/relationships/slideLayout" Target="../slideLayouts/slideLayout3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notesSlide" Target="../notesSlides/notesSlide102.xml"/><Relationship Id="rId1" Type="http://schemas.openxmlformats.org/officeDocument/2006/relationships/slideLayout" Target="../slideLayouts/slideLayout3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notesSlide" Target="../notesSlides/notesSlide103.xml"/><Relationship Id="rId1" Type="http://schemas.openxmlformats.org/officeDocument/2006/relationships/slideLayout" Target="../slideLayouts/slideLayout3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notesSlide" Target="../notesSlides/notesSlide104.xml"/><Relationship Id="rId1" Type="http://schemas.openxmlformats.org/officeDocument/2006/relationships/slideLayout" Target="../slideLayouts/slideLayout3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notesSlide" Target="../notesSlides/notesSlide105.xml"/><Relationship Id="rId1" Type="http://schemas.openxmlformats.org/officeDocument/2006/relationships/slideLayout" Target="../slideLayouts/slideLayout3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notesSlide" Target="../notesSlides/notesSlide106.xml"/><Relationship Id="rId1" Type="http://schemas.openxmlformats.org/officeDocument/2006/relationships/slideLayout" Target="../slideLayouts/slideLayout3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7.xml"/><Relationship Id="rId1" Type="http://schemas.openxmlformats.org/officeDocument/2006/relationships/slideLayout" Target="../slideLayouts/slideLayout3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notesSlide" Target="../notesSlides/notesSlide108.xml"/><Relationship Id="rId1" Type="http://schemas.openxmlformats.org/officeDocument/2006/relationships/slideLayout" Target="../slideLayouts/slideLayout3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notesSlide" Target="../notesSlides/notesSlide109.xml"/><Relationship Id="rId1" Type="http://schemas.openxmlformats.org/officeDocument/2006/relationships/slideLayout" Target="../slideLayouts/slideLayout3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notesSlide" Target="../notesSlides/notesSlide110.xml"/><Relationship Id="rId1" Type="http://schemas.openxmlformats.org/officeDocument/2006/relationships/slideLayout" Target="../slideLayouts/slideLayout3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notesSlide" Target="../notesSlides/notesSlide111.xml"/><Relationship Id="rId1" Type="http://schemas.openxmlformats.org/officeDocument/2006/relationships/slideLayout" Target="../slideLayouts/slideLayout3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notesSlide" Target="../notesSlides/notesSlide112.xml"/><Relationship Id="rId1" Type="http://schemas.openxmlformats.org/officeDocument/2006/relationships/slideLayout" Target="../slideLayouts/slideLayout3.xml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notesSlide" Target="../notesSlides/notesSlide113.xml"/><Relationship Id="rId1" Type="http://schemas.openxmlformats.org/officeDocument/2006/relationships/slideLayout" Target="../slideLayouts/slideLayout3.xm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notesSlide" Target="../notesSlides/notesSlide114.xml"/><Relationship Id="rId1" Type="http://schemas.openxmlformats.org/officeDocument/2006/relationships/slideLayout" Target="../slideLayouts/slideLayout3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notesSlide" Target="../notesSlides/notesSlide115.xml"/><Relationship Id="rId1" Type="http://schemas.openxmlformats.org/officeDocument/2006/relationships/slideLayout" Target="../slideLayouts/slideLayout3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notesSlide" Target="../notesSlides/notesSlide116.xml"/><Relationship Id="rId1" Type="http://schemas.openxmlformats.org/officeDocument/2006/relationships/slideLayout" Target="../slideLayouts/slideLayout3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notesSlide" Target="../notesSlides/notesSlide117.xml"/><Relationship Id="rId1" Type="http://schemas.openxmlformats.org/officeDocument/2006/relationships/slideLayout" Target="../slideLayouts/slideLayout3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notesSlide" Target="../notesSlides/notesSlide118.xml"/><Relationship Id="rId1" Type="http://schemas.openxmlformats.org/officeDocument/2006/relationships/slideLayout" Target="../slideLayouts/slideLayout3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notesSlide" Target="../notesSlides/notesSlide119.xml"/><Relationship Id="rId1" Type="http://schemas.openxmlformats.org/officeDocument/2006/relationships/slideLayout" Target="../slideLayouts/slideLayout3.xml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notesSlide" Target="../notesSlides/notesSlide120.xml"/><Relationship Id="rId1" Type="http://schemas.openxmlformats.org/officeDocument/2006/relationships/slideLayout" Target="../slideLayouts/slideLayout3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2" Type="http://schemas.openxmlformats.org/officeDocument/2006/relationships/notesSlide" Target="../notesSlides/notesSlide121.xml"/><Relationship Id="rId1" Type="http://schemas.openxmlformats.org/officeDocument/2006/relationships/slideLayout" Target="../slideLayouts/slideLayout3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2.xml"/><Relationship Id="rId1" Type="http://schemas.openxmlformats.org/officeDocument/2006/relationships/slideLayout" Target="../slideLayouts/slideLayout3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123.xml"/><Relationship Id="rId1" Type="http://schemas.openxmlformats.org/officeDocument/2006/relationships/slideLayout" Target="../slideLayouts/slideLayout3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notesSlide" Target="../notesSlides/notesSlide124.xml"/><Relationship Id="rId1" Type="http://schemas.openxmlformats.org/officeDocument/2006/relationships/slideLayout" Target="../slideLayouts/slideLayout3.xml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notesSlide" Target="../notesSlides/notesSlide125.xml"/><Relationship Id="rId1" Type="http://schemas.openxmlformats.org/officeDocument/2006/relationships/slideLayout" Target="../slideLayouts/slideLayout3.xml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notesSlide" Target="../notesSlides/notesSlide126.xml"/><Relationship Id="rId1" Type="http://schemas.openxmlformats.org/officeDocument/2006/relationships/slideLayout" Target="../slideLayouts/slideLayout3.xml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notesSlide" Target="../notesSlides/notesSlide127.xml"/><Relationship Id="rId1" Type="http://schemas.openxmlformats.org/officeDocument/2006/relationships/slideLayout" Target="../slideLayouts/slideLayout3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notesSlide" Target="../notesSlides/notesSlide128.xml"/><Relationship Id="rId1" Type="http://schemas.openxmlformats.org/officeDocument/2006/relationships/slideLayout" Target="../slideLayouts/slideLayout3.xm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notesSlide" Target="../notesSlides/notesSlide129.xml"/><Relationship Id="rId1" Type="http://schemas.openxmlformats.org/officeDocument/2006/relationships/slideLayout" Target="../slideLayouts/slideLayout3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notesSlide" Target="../notesSlides/notesSlide130.xml"/><Relationship Id="rId1" Type="http://schemas.openxmlformats.org/officeDocument/2006/relationships/slideLayout" Target="../slideLayouts/slideLayout3.xml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notesSlide" Target="../notesSlides/notesSlide131.xml"/><Relationship Id="rId1" Type="http://schemas.openxmlformats.org/officeDocument/2006/relationships/slideLayout" Target="../slideLayouts/slideLayout3.xml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notesSlide" Target="../notesSlides/notesSlide132.xml"/><Relationship Id="rId1" Type="http://schemas.openxmlformats.org/officeDocument/2006/relationships/slideLayout" Target="../slideLayouts/slideLayout3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3.xml"/><Relationship Id="rId1" Type="http://schemas.openxmlformats.org/officeDocument/2006/relationships/slideLayout" Target="../slideLayouts/slideLayout3.xml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notesSlide" Target="../notesSlides/notesSlide134.xml"/><Relationship Id="rId1" Type="http://schemas.openxmlformats.org/officeDocument/2006/relationships/slideLayout" Target="../slideLayouts/slideLayout3.xm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notesSlide" Target="../notesSlides/notesSlide135.xml"/><Relationship Id="rId1" Type="http://schemas.openxmlformats.org/officeDocument/2006/relationships/slideLayout" Target="../slideLayouts/slideLayout3.xml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2" Type="http://schemas.openxmlformats.org/officeDocument/2006/relationships/notesSlide" Target="../notesSlides/notesSlide136.xml"/><Relationship Id="rId1" Type="http://schemas.openxmlformats.org/officeDocument/2006/relationships/slideLayout" Target="../slideLayouts/slideLayout3.xml"/></Relationships>
</file>

<file path=ppt/slides/_rels/slide1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eg"/><Relationship Id="rId2" Type="http://schemas.openxmlformats.org/officeDocument/2006/relationships/notesSlide" Target="../notesSlides/notesSlide137.xml"/><Relationship Id="rId1" Type="http://schemas.openxmlformats.org/officeDocument/2006/relationships/slideLayout" Target="../slideLayouts/slideLayout3.xml"/></Relationships>
</file>

<file path=ppt/slides/_rels/slide1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jpeg"/><Relationship Id="rId2" Type="http://schemas.openxmlformats.org/officeDocument/2006/relationships/notesSlide" Target="../notesSlides/notesSlide138.xml"/><Relationship Id="rId1" Type="http://schemas.openxmlformats.org/officeDocument/2006/relationships/slideLayout" Target="../slideLayouts/slideLayout3.xml"/></Relationships>
</file>

<file path=ppt/slides/_rels/slide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notesSlide" Target="../notesSlides/notesSlide139.xml"/><Relationship Id="rId1" Type="http://schemas.openxmlformats.org/officeDocument/2006/relationships/slideLayout" Target="../slideLayouts/slideLayout3.xml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eg"/><Relationship Id="rId2" Type="http://schemas.openxmlformats.org/officeDocument/2006/relationships/notesSlide" Target="../notesSlides/notesSlide140.xml"/><Relationship Id="rId1" Type="http://schemas.openxmlformats.org/officeDocument/2006/relationships/slideLayout" Target="../slideLayouts/slideLayout3.xml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2" Type="http://schemas.openxmlformats.org/officeDocument/2006/relationships/notesSlide" Target="../notesSlides/notesSlide141.xml"/><Relationship Id="rId1" Type="http://schemas.openxmlformats.org/officeDocument/2006/relationships/slideLayout" Target="../slideLayouts/slideLayout3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2.xml"/><Relationship Id="rId1" Type="http://schemas.openxmlformats.org/officeDocument/2006/relationships/slideLayout" Target="../slideLayouts/slideLayout3.xml"/></Relationships>
</file>

<file path=ppt/slides/_rels/slide1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notesSlide" Target="../notesSlides/notesSlide143.xml"/><Relationship Id="rId1" Type="http://schemas.openxmlformats.org/officeDocument/2006/relationships/slideLayout" Target="../slideLayouts/slideLayout3.xml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2" Type="http://schemas.openxmlformats.org/officeDocument/2006/relationships/notesSlide" Target="../notesSlides/notesSlide144.xml"/><Relationship Id="rId1" Type="http://schemas.openxmlformats.org/officeDocument/2006/relationships/slideLayout" Target="../slideLayouts/slideLayout3.xml"/></Relationships>
</file>

<file path=ppt/slides/_rels/slide1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notesSlide" Target="../notesSlides/notesSlide145.xml"/><Relationship Id="rId1" Type="http://schemas.openxmlformats.org/officeDocument/2006/relationships/slideLayout" Target="../slideLayouts/slideLayout3.xml"/></Relationships>
</file>

<file path=ppt/slides/_rels/slide1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2" Type="http://schemas.openxmlformats.org/officeDocument/2006/relationships/notesSlide" Target="../notesSlides/notesSlide146.xml"/><Relationship Id="rId1" Type="http://schemas.openxmlformats.org/officeDocument/2006/relationships/slideLayout" Target="../slideLayouts/slideLayout3.xml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notesSlide" Target="../notesSlides/notesSlide147.xml"/><Relationship Id="rId1" Type="http://schemas.openxmlformats.org/officeDocument/2006/relationships/slideLayout" Target="../slideLayouts/slideLayout3.xml"/></Relationships>
</file>

<file path=ppt/slides/_rels/slide1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jpeg"/><Relationship Id="rId2" Type="http://schemas.openxmlformats.org/officeDocument/2006/relationships/notesSlide" Target="../notesSlides/notesSlide148.xml"/><Relationship Id="rId1" Type="http://schemas.openxmlformats.org/officeDocument/2006/relationships/slideLayout" Target="../slideLayouts/slideLayout3.xml"/></Relationships>
</file>

<file path=ppt/slides/_rels/slide1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eg"/><Relationship Id="rId2" Type="http://schemas.openxmlformats.org/officeDocument/2006/relationships/notesSlide" Target="../notesSlides/notesSlide149.xml"/><Relationship Id="rId1" Type="http://schemas.openxmlformats.org/officeDocument/2006/relationships/slideLayout" Target="../slideLayouts/slideLayout3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0.xml"/><Relationship Id="rId1" Type="http://schemas.openxmlformats.org/officeDocument/2006/relationships/slideLayout" Target="../slideLayouts/slideLayout3.xml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notesSlide" Target="../notesSlides/notesSlide151.xml"/><Relationship Id="rId1" Type="http://schemas.openxmlformats.org/officeDocument/2006/relationships/slideLayout" Target="../slideLayouts/slideLayout3.xml"/></Relationships>
</file>

<file path=ppt/slides/_rels/slide1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eg"/><Relationship Id="rId2" Type="http://schemas.openxmlformats.org/officeDocument/2006/relationships/notesSlide" Target="../notesSlides/notesSlide152.xml"/><Relationship Id="rId1" Type="http://schemas.openxmlformats.org/officeDocument/2006/relationships/slideLayout" Target="../slideLayouts/slideLayout3.xml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notesSlide" Target="../notesSlides/notesSlide153.xml"/><Relationship Id="rId1" Type="http://schemas.openxmlformats.org/officeDocument/2006/relationships/slideLayout" Target="../slideLayouts/slideLayout3.xml"/></Relationships>
</file>

<file path=ppt/slides/_rels/slide1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eg"/><Relationship Id="rId2" Type="http://schemas.openxmlformats.org/officeDocument/2006/relationships/notesSlide" Target="../notesSlides/notesSlide154.xml"/><Relationship Id="rId1" Type="http://schemas.openxmlformats.org/officeDocument/2006/relationships/slideLayout" Target="../slideLayouts/slideLayout3.xml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notesSlide" Target="../notesSlides/notesSlide155.xml"/><Relationship Id="rId1" Type="http://schemas.openxmlformats.org/officeDocument/2006/relationships/slideLayout" Target="../slideLayouts/slideLayout3.xml"/></Relationships>
</file>

<file path=ppt/slides/_rels/slide1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notesSlide" Target="../notesSlides/notesSlide156.xml"/><Relationship Id="rId1" Type="http://schemas.openxmlformats.org/officeDocument/2006/relationships/slideLayout" Target="../slideLayouts/slideLayout3.xml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2" Type="http://schemas.openxmlformats.org/officeDocument/2006/relationships/notesSlide" Target="../notesSlides/notesSlide157.xml"/><Relationship Id="rId1" Type="http://schemas.openxmlformats.org/officeDocument/2006/relationships/slideLayout" Target="../slideLayouts/slideLayout3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8.xml"/><Relationship Id="rId1" Type="http://schemas.openxmlformats.org/officeDocument/2006/relationships/slideLayout" Target="../slideLayouts/slideLayout3.xm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5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9.jpeg"/></Relationships>
</file>

<file path=ppt/slides/_rels/slide1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notesSlide" Target="../notesSlides/notesSlide160.xml"/><Relationship Id="rId1" Type="http://schemas.openxmlformats.org/officeDocument/2006/relationships/slideLayout" Target="../slideLayouts/slideLayout3.xml"/></Relationships>
</file>

<file path=ppt/slides/_rels/slide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eg"/><Relationship Id="rId2" Type="http://schemas.openxmlformats.org/officeDocument/2006/relationships/notesSlide" Target="../notesSlides/notesSlide161.xml"/><Relationship Id="rId1" Type="http://schemas.openxmlformats.org/officeDocument/2006/relationships/slideLayout" Target="../slideLayouts/slideLayout3.xml"/></Relationships>
</file>

<file path=ppt/slides/_rels/slide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png"/><Relationship Id="rId2" Type="http://schemas.openxmlformats.org/officeDocument/2006/relationships/notesSlide" Target="../notesSlides/notesSlide162.xml"/><Relationship Id="rId1" Type="http://schemas.openxmlformats.org/officeDocument/2006/relationships/slideLayout" Target="../slideLayouts/slideLayout3.xml"/></Relationships>
</file>

<file path=ppt/slides/_rels/slide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jpeg"/><Relationship Id="rId2" Type="http://schemas.openxmlformats.org/officeDocument/2006/relationships/notesSlide" Target="../notesSlides/notesSlide163.xml"/><Relationship Id="rId1" Type="http://schemas.openxmlformats.org/officeDocument/2006/relationships/slideLayout" Target="../slideLayouts/slideLayout3.xml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jpeg"/><Relationship Id="rId2" Type="http://schemas.openxmlformats.org/officeDocument/2006/relationships/notesSlide" Target="../notesSlides/notesSlide164.xml"/><Relationship Id="rId1" Type="http://schemas.openxmlformats.org/officeDocument/2006/relationships/slideLayout" Target="../slideLayouts/slideLayout3.xml"/></Relationships>
</file>

<file path=ppt/slides/_rels/slide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2" Type="http://schemas.openxmlformats.org/officeDocument/2006/relationships/notesSlide" Target="../notesSlides/notesSlide165.xml"/><Relationship Id="rId1" Type="http://schemas.openxmlformats.org/officeDocument/2006/relationships/slideLayout" Target="../slideLayouts/slideLayout3.xml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jpeg"/><Relationship Id="rId2" Type="http://schemas.openxmlformats.org/officeDocument/2006/relationships/notesSlide" Target="../notesSlides/notesSlide166.xml"/><Relationship Id="rId1" Type="http://schemas.openxmlformats.org/officeDocument/2006/relationships/slideLayout" Target="../slideLayouts/slideLayout3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7.xml"/><Relationship Id="rId1" Type="http://schemas.openxmlformats.org/officeDocument/2006/relationships/slideLayout" Target="../slideLayouts/slideLayout3.xml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jpeg"/><Relationship Id="rId2" Type="http://schemas.openxmlformats.org/officeDocument/2006/relationships/notesSlide" Target="../notesSlides/notesSlide16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4.jpeg"/></Relationships>
</file>

<file path=ppt/slides/_rels/slide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eg"/><Relationship Id="rId2" Type="http://schemas.openxmlformats.org/officeDocument/2006/relationships/notesSlide" Target="../notesSlides/notesSlide169.xml"/><Relationship Id="rId1" Type="http://schemas.openxmlformats.org/officeDocument/2006/relationships/slideLayout" Target="../slideLayouts/slideLayout3.xml"/></Relationships>
</file>

<file path=ppt/slides/_rels/slide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notesSlide" Target="../notesSlides/notesSlide170.xml"/><Relationship Id="rId1" Type="http://schemas.openxmlformats.org/officeDocument/2006/relationships/slideLayout" Target="../slideLayouts/slideLayout3.xml"/></Relationships>
</file>

<file path=ppt/slides/_rels/slide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png"/><Relationship Id="rId2" Type="http://schemas.openxmlformats.org/officeDocument/2006/relationships/notesSlide" Target="../notesSlides/notesSlide171.xml"/><Relationship Id="rId1" Type="http://schemas.openxmlformats.org/officeDocument/2006/relationships/slideLayout" Target="../slideLayouts/slideLayout3.xml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jpeg"/><Relationship Id="rId2" Type="http://schemas.openxmlformats.org/officeDocument/2006/relationships/notesSlide" Target="../notesSlides/notesSlide172.xml"/><Relationship Id="rId1" Type="http://schemas.openxmlformats.org/officeDocument/2006/relationships/slideLayout" Target="../slideLayouts/slideLayout3.xml"/></Relationships>
</file>

<file path=ppt/slides/_rels/slide1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notesSlide" Target="../notesSlides/notesSlide173.xml"/><Relationship Id="rId1" Type="http://schemas.openxmlformats.org/officeDocument/2006/relationships/slideLayout" Target="../slideLayouts/slideLayout3.xml"/></Relationships>
</file>

<file path=ppt/slides/_rels/slide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eg"/><Relationship Id="rId2" Type="http://schemas.openxmlformats.org/officeDocument/2006/relationships/notesSlide" Target="../notesSlides/notesSlide174.xml"/><Relationship Id="rId1" Type="http://schemas.openxmlformats.org/officeDocument/2006/relationships/slideLayout" Target="../slideLayouts/slideLayout3.xml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jpeg"/><Relationship Id="rId2" Type="http://schemas.openxmlformats.org/officeDocument/2006/relationships/notesSlide" Target="../notesSlides/notesSlide175.xml"/><Relationship Id="rId1" Type="http://schemas.openxmlformats.org/officeDocument/2006/relationships/slideLayout" Target="../slideLayouts/slideLayout3.xml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jpeg"/><Relationship Id="rId2" Type="http://schemas.openxmlformats.org/officeDocument/2006/relationships/notesSlide" Target="../notesSlides/notesSlide176.xml"/><Relationship Id="rId1" Type="http://schemas.openxmlformats.org/officeDocument/2006/relationships/slideLayout" Target="../slideLayouts/slideLayout3.xml"/></Relationships>
</file>

<file path=ppt/slides/_rels/slide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2" Type="http://schemas.openxmlformats.org/officeDocument/2006/relationships/notesSlide" Target="../notesSlides/notesSlide177.xml"/><Relationship Id="rId1" Type="http://schemas.openxmlformats.org/officeDocument/2006/relationships/slideLayout" Target="../slideLayouts/slideLayout3.xml"/></Relationships>
</file>

<file path=ppt/slides/_rels/slide1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8.xml"/><Relationship Id="rId1" Type="http://schemas.openxmlformats.org/officeDocument/2006/relationships/slideLayout" Target="../slideLayouts/slideLayout3.xml"/></Relationships>
</file>

<file path=ppt/slides/_rels/slide1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jpeg"/><Relationship Id="rId2" Type="http://schemas.openxmlformats.org/officeDocument/2006/relationships/notesSlide" Target="../notesSlides/notesSlide179.xml"/><Relationship Id="rId1" Type="http://schemas.openxmlformats.org/officeDocument/2006/relationships/slideLayout" Target="../slideLayouts/slideLayout3.xml"/></Relationships>
</file>

<file path=ppt/slides/_rels/slide1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2" Type="http://schemas.openxmlformats.org/officeDocument/2006/relationships/notesSlide" Target="../notesSlides/notesSlide180.xml"/><Relationship Id="rId1" Type="http://schemas.openxmlformats.org/officeDocument/2006/relationships/slideLayout" Target="../slideLayouts/slideLayout3.xml"/></Relationships>
</file>

<file path=ppt/slides/_rels/slide1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png"/><Relationship Id="rId2" Type="http://schemas.openxmlformats.org/officeDocument/2006/relationships/notesSlide" Target="../notesSlides/notesSlide181.xml"/><Relationship Id="rId1" Type="http://schemas.openxmlformats.org/officeDocument/2006/relationships/slideLayout" Target="../slideLayouts/slideLayout3.xml"/></Relationships>
</file>

<file path=ppt/slides/_rels/slide1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png"/><Relationship Id="rId2" Type="http://schemas.openxmlformats.org/officeDocument/2006/relationships/notesSlide" Target="../notesSlides/notesSlide182.xml"/><Relationship Id="rId1" Type="http://schemas.openxmlformats.org/officeDocument/2006/relationships/slideLayout" Target="../slideLayouts/slideLayout3.xml"/></Relationships>
</file>

<file path=ppt/slides/_rels/slide1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png"/><Relationship Id="rId2" Type="http://schemas.openxmlformats.org/officeDocument/2006/relationships/notesSlide" Target="../notesSlides/notesSlide183.xml"/><Relationship Id="rId1" Type="http://schemas.openxmlformats.org/officeDocument/2006/relationships/slideLayout" Target="../slideLayouts/slideLayout3.xml"/></Relationships>
</file>

<file path=ppt/slides/_rels/slide18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4.xml"/><Relationship Id="rId1" Type="http://schemas.openxmlformats.org/officeDocument/2006/relationships/slideLayout" Target="../slideLayouts/slideLayout3.xml"/></Relationships>
</file>

<file path=ppt/slides/_rels/slide1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png"/><Relationship Id="rId2" Type="http://schemas.openxmlformats.org/officeDocument/2006/relationships/notesSlide" Target="../notesSlides/notesSlide185.xml"/><Relationship Id="rId1" Type="http://schemas.openxmlformats.org/officeDocument/2006/relationships/slideLayout" Target="../slideLayouts/slideLayout3.xml"/></Relationships>
</file>

<file path=ppt/slides/_rels/slide1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notesSlide" Target="../notesSlides/notesSlide186.xml"/><Relationship Id="rId1" Type="http://schemas.openxmlformats.org/officeDocument/2006/relationships/slideLayout" Target="../slideLayouts/slideLayout3.xml"/></Relationships>
</file>

<file path=ppt/slides/_rels/slide1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2" Type="http://schemas.openxmlformats.org/officeDocument/2006/relationships/notesSlide" Target="../notesSlides/notesSlide187.xml"/><Relationship Id="rId1" Type="http://schemas.openxmlformats.org/officeDocument/2006/relationships/slideLayout" Target="../slideLayouts/slideLayout3.xml"/></Relationships>
</file>

<file path=ppt/slides/_rels/slide1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png"/><Relationship Id="rId2" Type="http://schemas.openxmlformats.org/officeDocument/2006/relationships/notesSlide" Target="../notesSlides/notesSlide188.xml"/><Relationship Id="rId1" Type="http://schemas.openxmlformats.org/officeDocument/2006/relationships/slideLayout" Target="../slideLayouts/slideLayout3.xml"/></Relationships>
</file>

<file path=ppt/slides/_rels/slide19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9.xml"/><Relationship Id="rId1" Type="http://schemas.openxmlformats.org/officeDocument/2006/relationships/slideLayout" Target="../slideLayouts/slideLayout3.xml"/></Relationships>
</file>

<file path=ppt/slides/_rels/slide1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eg"/><Relationship Id="rId2" Type="http://schemas.openxmlformats.org/officeDocument/2006/relationships/notesSlide" Target="../notesSlides/notesSlide190.xml"/><Relationship Id="rId1" Type="http://schemas.openxmlformats.org/officeDocument/2006/relationships/slideLayout" Target="../slideLayouts/slideLayout3.xml"/></Relationships>
</file>

<file path=ppt/slides/_rels/slide1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eg"/><Relationship Id="rId2" Type="http://schemas.openxmlformats.org/officeDocument/2006/relationships/notesSlide" Target="../notesSlides/notesSlide191.xml"/><Relationship Id="rId1" Type="http://schemas.openxmlformats.org/officeDocument/2006/relationships/slideLayout" Target="../slideLayouts/slideLayout3.xml"/></Relationships>
</file>

<file path=ppt/slides/_rels/slide1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eg"/><Relationship Id="rId2" Type="http://schemas.openxmlformats.org/officeDocument/2006/relationships/notesSlide" Target="../notesSlides/notesSlide192.xml"/><Relationship Id="rId1" Type="http://schemas.openxmlformats.org/officeDocument/2006/relationships/slideLayout" Target="../slideLayouts/slideLayout3.xml"/></Relationships>
</file>

<file path=ppt/slides/_rels/slide1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jpeg"/><Relationship Id="rId2" Type="http://schemas.openxmlformats.org/officeDocument/2006/relationships/notesSlide" Target="../notesSlides/notesSlide193.xml"/><Relationship Id="rId1" Type="http://schemas.openxmlformats.org/officeDocument/2006/relationships/slideLayout" Target="../slideLayouts/slideLayout3.xml"/></Relationships>
</file>

<file path=ppt/slides/_rels/slide1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2" Type="http://schemas.openxmlformats.org/officeDocument/2006/relationships/notesSlide" Target="../notesSlides/notesSlide194.xml"/><Relationship Id="rId1" Type="http://schemas.openxmlformats.org/officeDocument/2006/relationships/slideLayout" Target="../slideLayouts/slideLayout3.xml"/></Relationships>
</file>

<file path=ppt/slides/_rels/slide1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eg"/><Relationship Id="rId2" Type="http://schemas.openxmlformats.org/officeDocument/2006/relationships/notesSlide" Target="../notesSlides/notesSlide195.xml"/><Relationship Id="rId1" Type="http://schemas.openxmlformats.org/officeDocument/2006/relationships/slideLayout" Target="../slideLayouts/slideLayout3.xml"/></Relationships>
</file>

<file path=ppt/slides/_rels/slide1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eg"/><Relationship Id="rId2" Type="http://schemas.openxmlformats.org/officeDocument/2006/relationships/notesSlide" Target="../notesSlides/notesSlide196.xml"/><Relationship Id="rId1" Type="http://schemas.openxmlformats.org/officeDocument/2006/relationships/slideLayout" Target="../slideLayouts/slideLayout3.xml"/></Relationships>
</file>

<file path=ppt/slides/_rels/slide1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jpeg"/><Relationship Id="rId2" Type="http://schemas.openxmlformats.org/officeDocument/2006/relationships/notesSlide" Target="../notesSlides/notesSlide197.xml"/><Relationship Id="rId1" Type="http://schemas.openxmlformats.org/officeDocument/2006/relationships/slideLayout" Target="../slideLayouts/slideLayout3.xml"/></Relationships>
</file>

<file path=ppt/slides/_rels/slide1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2499742"/>
            <a:ext cx="5417841" cy="1368152"/>
          </a:xfrm>
        </p:spPr>
        <p:txBody>
          <a:bodyPr>
            <a:normAutofit/>
          </a:bodyPr>
          <a:lstStyle/>
          <a:p>
            <a:r>
              <a:rPr lang="cs-CZ" i="0" dirty="0" smtClean="0"/>
              <a:t>RNDr. Martin Setvák, CSc.</a:t>
            </a:r>
            <a:endParaRPr lang="en-US" i="0" dirty="0" smtClean="0"/>
          </a:p>
          <a:p>
            <a:endParaRPr lang="cs-CZ" sz="1200" dirty="0" smtClean="0"/>
          </a:p>
          <a:p>
            <a:r>
              <a:rPr lang="cs-CZ" sz="1200" i="0" dirty="0" smtClean="0"/>
              <a:t>družicové oddělení ČHMÚ	</a:t>
            </a:r>
            <a:r>
              <a:rPr lang="cs-CZ" sz="1200" i="0" dirty="0"/>
              <a:t>	 </a:t>
            </a:r>
            <a:r>
              <a:rPr lang="cs-CZ" sz="1200" i="0" dirty="0" smtClean="0"/>
              <a:t>     </a:t>
            </a:r>
          </a:p>
          <a:p>
            <a:r>
              <a:rPr lang="cs-CZ" sz="1000" i="0" dirty="0" smtClean="0"/>
              <a:t>E-mail:  </a:t>
            </a:r>
            <a:r>
              <a:rPr lang="en-US" sz="1000" i="0" dirty="0" smtClean="0">
                <a:hlinkClick r:id="rId2"/>
              </a:rPr>
              <a:t>martin.setvak@chmi.cz</a:t>
            </a:r>
            <a:r>
              <a:rPr lang="en-US" sz="1000" i="0" dirty="0" smtClean="0"/>
              <a:t>  </a:t>
            </a:r>
            <a:endParaRPr lang="cs-CZ" sz="1000" i="0" dirty="0" smtClean="0"/>
          </a:p>
          <a:p>
            <a:r>
              <a:rPr lang="cs-CZ" sz="1000" i="0" dirty="0"/>
              <a:t>osobní </a:t>
            </a:r>
            <a:r>
              <a:rPr lang="cs-CZ" sz="1000" i="0" dirty="0" smtClean="0"/>
              <a:t>stránky:  </a:t>
            </a:r>
            <a:r>
              <a:rPr lang="cs-CZ" sz="1000" i="0" dirty="0" smtClean="0">
                <a:hlinkClick r:id="rId3"/>
              </a:rPr>
              <a:t>www.</a:t>
            </a:r>
            <a:r>
              <a:rPr lang="cs-CZ" sz="1000" i="0" dirty="0" err="1" smtClean="0">
                <a:hlinkClick r:id="rId3"/>
              </a:rPr>
              <a:t>setvak.cz</a:t>
            </a:r>
            <a:r>
              <a:rPr lang="en-US" sz="1000" i="0" dirty="0" smtClean="0"/>
              <a:t> </a:t>
            </a:r>
            <a:r>
              <a:rPr lang="cs-CZ" sz="1000" i="0" dirty="0" smtClean="0"/>
              <a:t> </a:t>
            </a:r>
            <a:endParaRPr lang="en-US" sz="1000" i="0" dirty="0"/>
          </a:p>
          <a:p>
            <a:endParaRPr lang="en-US" sz="10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30424" y="699542"/>
            <a:ext cx="6858000" cy="994172"/>
          </a:xfrm>
        </p:spPr>
        <p:txBody>
          <a:bodyPr/>
          <a:lstStyle/>
          <a:p>
            <a:pPr algn="l"/>
            <a:r>
              <a:rPr lang="cs-CZ" sz="2400" b="0" dirty="0" smtClean="0">
                <a:latin typeface="Arial Black" panose="020B0A04020102020204" pitchFamily="34" charset="0"/>
              </a:rPr>
              <a:t>Meteorologické družice:</a:t>
            </a:r>
            <a:br>
              <a:rPr lang="cs-CZ" sz="2400" b="0" dirty="0" smtClean="0">
                <a:latin typeface="Arial Black" panose="020B0A04020102020204" pitchFamily="34" charset="0"/>
              </a:rPr>
            </a:br>
            <a:r>
              <a:rPr lang="cs-CZ" sz="1000" b="0" dirty="0">
                <a:latin typeface="Arial Black" panose="020B0A04020102020204" pitchFamily="34" charset="0"/>
              </a:rPr>
              <a:t/>
            </a:r>
            <a:br>
              <a:rPr lang="cs-CZ" sz="1000" b="0" dirty="0">
                <a:latin typeface="Arial Black" panose="020B0A04020102020204" pitchFamily="34" charset="0"/>
              </a:rPr>
            </a:br>
            <a:r>
              <a:rPr lang="cs-CZ" sz="1800" b="0" dirty="0" smtClean="0">
                <a:latin typeface="Arial Black" panose="020B0A04020102020204" pitchFamily="34" charset="0"/>
              </a:rPr>
              <a:t>7. Operativní produkty MSG v ČHMÚ</a:t>
            </a:r>
            <a:endParaRPr lang="cs-CZ" sz="2400" b="0" dirty="0">
              <a:latin typeface="Arial Black" panose="020B0A040201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58703" y="4747959"/>
            <a:ext cx="907621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00" dirty="0" smtClean="0">
                <a:solidFill>
                  <a:srgbClr val="E7E6E6">
                    <a:lumMod val="50000"/>
                  </a:srgbClr>
                </a:solidFill>
              </a:rPr>
              <a:t>verze:   </a:t>
            </a:r>
            <a:r>
              <a:rPr lang="cs-CZ" sz="700" dirty="0">
                <a:solidFill>
                  <a:srgbClr val="E7E6E6">
                    <a:lumMod val="50000"/>
                  </a:srgbClr>
                </a:solidFill>
              </a:rPr>
              <a:t>3</a:t>
            </a:r>
            <a:r>
              <a:rPr lang="cs-CZ" sz="700" dirty="0" smtClean="0">
                <a:solidFill>
                  <a:srgbClr val="E7E6E6">
                    <a:lumMod val="50000"/>
                  </a:srgbClr>
                </a:solidFill>
              </a:rPr>
              <a:t>. </a:t>
            </a:r>
            <a:r>
              <a:rPr lang="cs-CZ" sz="700" dirty="0">
                <a:solidFill>
                  <a:srgbClr val="E7E6E6">
                    <a:lumMod val="50000"/>
                  </a:srgbClr>
                </a:solidFill>
              </a:rPr>
              <a:t>5</a:t>
            </a:r>
            <a:r>
              <a:rPr lang="cs-CZ" sz="700" dirty="0" smtClean="0">
                <a:solidFill>
                  <a:srgbClr val="E7E6E6">
                    <a:lumMod val="50000"/>
                  </a:srgbClr>
                </a:solidFill>
              </a:rPr>
              <a:t>. 2026</a:t>
            </a:r>
            <a:endParaRPr lang="cs-CZ" sz="700" dirty="0" smtClean="0">
              <a:solidFill>
                <a:srgbClr val="E7E6E6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214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656272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úvod</a:t>
            </a:r>
          </a:p>
        </p:txBody>
      </p:sp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1000100" y="863448"/>
            <a:ext cx="6715172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182563" indent="-182563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>
              <a:spcBef>
                <a:spcPct val="0"/>
              </a:spcBef>
              <a:defRPr/>
            </a:pP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jak převzetí EUMETSATem doporučovaných RGB produktů, tak vývoj vlastních produktů (následně převzatých EUMETSATem a dalšími provozovateli meteorologických družic, resp. koncovými </a:t>
            </a:r>
            <a:r>
              <a:rPr lang="cs-CZ" altLang="cs-CZ" sz="1000" smtClean="0">
                <a:solidFill>
                  <a:schemeClr val="bg1"/>
                </a:solidFill>
                <a:latin typeface="+mn-lt"/>
              </a:rPr>
              <a:t>uživateli)</a:t>
            </a:r>
            <a:r>
              <a:rPr lang="en-US" altLang="cs-CZ" sz="1000" smtClean="0">
                <a:solidFill>
                  <a:schemeClr val="bg1"/>
                </a:solidFill>
                <a:latin typeface="+mn-lt"/>
              </a:rPr>
              <a:t>, p</a:t>
            </a:r>
            <a:r>
              <a:rPr lang="cs-CZ" altLang="cs-CZ" sz="1000" smtClean="0">
                <a:solidFill>
                  <a:schemeClr val="bg1"/>
                </a:solidFill>
                <a:latin typeface="+mn-lt"/>
              </a:rPr>
              <a:t>řípadně úprava „standardních“ RGB produktů</a:t>
            </a:r>
            <a:endParaRPr lang="cs-CZ" altLang="cs-CZ" sz="1000" dirty="0" smtClean="0">
              <a:solidFill>
                <a:schemeClr val="bg1"/>
              </a:solidFill>
              <a:latin typeface="+mn-lt"/>
            </a:endParaRPr>
          </a:p>
          <a:p>
            <a:pPr algn="just" eaLnBrk="1" hangingPunct="1">
              <a:spcBef>
                <a:spcPct val="0"/>
              </a:spcBef>
              <a:defRPr/>
            </a:pPr>
            <a:endParaRPr lang="cs-CZ" altLang="cs-CZ" sz="1000" dirty="0" smtClean="0">
              <a:solidFill>
                <a:schemeClr val="bg1"/>
              </a:solidFill>
              <a:latin typeface="+mn-lt"/>
            </a:endParaRPr>
          </a:p>
          <a:p>
            <a:pPr algn="just" eaLnBrk="1" hangingPunct="1">
              <a:spcBef>
                <a:spcPct val="0"/>
              </a:spcBef>
              <a:defRPr/>
            </a:pPr>
            <a:r>
              <a:rPr lang="cs-CZ" altLang="cs-CZ" sz="1000" smtClean="0">
                <a:solidFill>
                  <a:schemeClr val="bg1"/>
                </a:solidFill>
                <a:latin typeface="+mn-lt"/>
              </a:rPr>
              <a:t>MSG – operativní </a:t>
            </a: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generování produktů komerčním softwarem </a:t>
            </a:r>
            <a:r>
              <a:rPr lang="cs-CZ" altLang="cs-CZ" sz="1000" b="1" i="1" dirty="0" smtClean="0">
                <a:solidFill>
                  <a:schemeClr val="bg1"/>
                </a:solidFill>
                <a:latin typeface="+mn-lt"/>
              </a:rPr>
              <a:t>2met!</a:t>
            </a:r>
            <a:r>
              <a:rPr lang="en-US" altLang="cs-CZ" sz="1000" dirty="0" smtClean="0">
                <a:solidFill>
                  <a:schemeClr val="bg1"/>
                </a:solidFill>
                <a:latin typeface="+mn-lt"/>
              </a:rPr>
              <a:t> (</a:t>
            </a:r>
            <a:r>
              <a:rPr lang="en-US" altLang="cs-CZ" sz="1000" dirty="0" smtClean="0">
                <a:solidFill>
                  <a:schemeClr val="bg1"/>
                </a:solidFill>
                <a:latin typeface="+mn-lt"/>
                <a:hlinkClick r:id="rId3"/>
              </a:rPr>
              <a:t>https://www.scisys.com/products/2met/</a:t>
            </a:r>
            <a:r>
              <a:rPr lang="en-US" altLang="cs-CZ" sz="1000" dirty="0" smtClean="0">
                <a:solidFill>
                  <a:schemeClr val="bg1"/>
                </a:solidFill>
                <a:latin typeface="+mn-lt"/>
              </a:rPr>
              <a:t>)</a:t>
            </a: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, částečně vlastní skripty a přeložené informační vrstvy (hranice států a pobřeží, geografické sítě, aj.)</a:t>
            </a:r>
          </a:p>
          <a:p>
            <a:pPr algn="just" eaLnBrk="1" hangingPunct="1">
              <a:spcBef>
                <a:spcPct val="0"/>
              </a:spcBef>
              <a:defRPr/>
            </a:pPr>
            <a:endParaRPr lang="cs-CZ" altLang="cs-CZ" sz="1000" dirty="0" smtClean="0">
              <a:solidFill>
                <a:schemeClr val="bg1"/>
              </a:solidFill>
              <a:latin typeface="+mn-lt"/>
            </a:endParaRPr>
          </a:p>
          <a:p>
            <a:pPr algn="just" eaLnBrk="1" hangingPunct="1">
              <a:spcBef>
                <a:spcPct val="0"/>
              </a:spcBef>
              <a:defRPr/>
            </a:pPr>
            <a:r>
              <a:rPr lang="cs-CZ" altLang="cs-CZ" sz="1000" smtClean="0">
                <a:solidFill>
                  <a:schemeClr val="bg1"/>
                </a:solidFill>
                <a:latin typeface="+mn-lt"/>
              </a:rPr>
              <a:t>MSG a MTG – zpracování </a:t>
            </a: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softwarem Pytroll (</a:t>
            </a:r>
            <a:r>
              <a:rPr lang="cs-CZ" altLang="cs-CZ" sz="1000" dirty="0" smtClean="0">
                <a:solidFill>
                  <a:schemeClr val="bg1"/>
                </a:solidFill>
                <a:latin typeface="+mn-lt"/>
                <a:hlinkClick r:id="rId4"/>
              </a:rPr>
              <a:t>http://pytroll.github.io/</a:t>
            </a: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) – stejné či obdobné produkty jako výše, ale jejich tvorba nekomerčním softwarem, větší modularita</a:t>
            </a:r>
            <a:r>
              <a:rPr lang="cs-CZ" altLang="cs-CZ" sz="1000" smtClean="0">
                <a:solidFill>
                  <a:schemeClr val="bg1"/>
                </a:solidFill>
                <a:latin typeface="+mn-lt"/>
              </a:rPr>
              <a:t>, nezávislost </a:t>
            </a: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na komerčním dodavateli</a:t>
            </a:r>
          </a:p>
          <a:p>
            <a:pPr algn="just" eaLnBrk="1" hangingPunct="1">
              <a:spcBef>
                <a:spcPct val="0"/>
              </a:spcBef>
              <a:defRPr/>
            </a:pPr>
            <a:endParaRPr lang="cs-CZ" altLang="cs-CZ" sz="1000" dirty="0" smtClean="0">
              <a:solidFill>
                <a:schemeClr val="bg1"/>
              </a:solidFill>
              <a:latin typeface="+mn-lt"/>
            </a:endParaRPr>
          </a:p>
          <a:p>
            <a:pPr algn="just" eaLnBrk="1" hangingPunct="1">
              <a:spcBef>
                <a:spcPct val="0"/>
              </a:spcBef>
              <a:defRPr/>
            </a:pP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zobrazování produktů jak na intranetu ČHMÚ, tak pro veřejnost v prostředí </a:t>
            </a:r>
            <a:r>
              <a:rPr lang="cs-CZ" altLang="cs-CZ" sz="1000" dirty="0" err="1" smtClean="0">
                <a:solidFill>
                  <a:schemeClr val="bg1"/>
                </a:solidFill>
                <a:latin typeface="+mn-lt"/>
              </a:rPr>
              <a:t>JSMSGView</a:t>
            </a: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 (autor původní verze Petr Novák, úpravy J. </a:t>
            </a:r>
            <a:r>
              <a:rPr lang="cs-CZ" altLang="cs-CZ" sz="1000" dirty="0" err="1" smtClean="0">
                <a:solidFill>
                  <a:schemeClr val="bg1"/>
                </a:solidFill>
                <a:latin typeface="+mn-lt"/>
              </a:rPr>
              <a:t>Šťástka</a:t>
            </a: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, M</a:t>
            </a:r>
            <a:r>
              <a:rPr lang="cs-CZ" altLang="cs-CZ" sz="1000" smtClean="0">
                <a:solidFill>
                  <a:schemeClr val="bg1"/>
                </a:solidFill>
                <a:latin typeface="+mn-lt"/>
              </a:rPr>
              <a:t>. Seidlová, </a:t>
            </a: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O. </a:t>
            </a:r>
            <a:r>
              <a:rPr lang="cs-CZ" altLang="cs-CZ" sz="1000" dirty="0" err="1" smtClean="0">
                <a:solidFill>
                  <a:schemeClr val="bg1"/>
                </a:solidFill>
                <a:latin typeface="+mn-lt"/>
              </a:rPr>
              <a:t>Nedělčev</a:t>
            </a: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)</a:t>
            </a:r>
          </a:p>
          <a:p>
            <a:pPr algn="just" eaLnBrk="1" hangingPunct="1">
              <a:spcBef>
                <a:spcPct val="0"/>
              </a:spcBef>
              <a:defRPr/>
            </a:pPr>
            <a:endParaRPr lang="cs-CZ" altLang="cs-CZ" sz="1000" dirty="0" smtClean="0">
              <a:solidFill>
                <a:schemeClr val="bg1"/>
              </a:solidFill>
              <a:latin typeface="+mn-lt"/>
            </a:endParaRPr>
          </a:p>
          <a:p>
            <a:pPr algn="just" eaLnBrk="1" hangingPunct="1">
              <a:spcBef>
                <a:spcPct val="0"/>
              </a:spcBef>
              <a:defRPr/>
            </a:pP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distribuce dat a zpracovaných snímků dalším externím uživatelům prostřednictvím distribučního serveru ČHMÚ, jak standardní obrazové formáty (PNG, JPG), tak </a:t>
            </a:r>
            <a:r>
              <a:rPr lang="cs-CZ" altLang="cs-CZ" sz="1000" smtClean="0">
                <a:solidFill>
                  <a:schemeClr val="bg1"/>
                </a:solidFill>
                <a:latin typeface="+mn-lt"/>
              </a:rPr>
              <a:t>XPIF (pouze MSG, nativní </a:t>
            </a: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formát </a:t>
            </a:r>
            <a:r>
              <a:rPr lang="cs-CZ" altLang="cs-CZ" sz="1000" i="1" dirty="0" smtClean="0">
                <a:solidFill>
                  <a:schemeClr val="bg1"/>
                </a:solidFill>
                <a:latin typeface="+mn-lt"/>
              </a:rPr>
              <a:t>2met!</a:t>
            </a: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)</a:t>
            </a:r>
          </a:p>
          <a:p>
            <a:pPr algn="just" eaLnBrk="1" hangingPunct="1">
              <a:spcBef>
                <a:spcPct val="0"/>
              </a:spcBef>
              <a:defRPr/>
            </a:pPr>
            <a:endParaRPr lang="cs-CZ" altLang="cs-CZ" sz="1000" dirty="0" smtClean="0">
              <a:solidFill>
                <a:schemeClr val="bg1"/>
              </a:solidFill>
              <a:latin typeface="+mn-lt"/>
            </a:endParaRPr>
          </a:p>
          <a:p>
            <a:pPr algn="just" eaLnBrk="1" hangingPunct="1">
              <a:spcBef>
                <a:spcPct val="0"/>
              </a:spcBef>
              <a:defRPr/>
            </a:pP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při distribuci družicových dat a z nich odvozených snímků a produktů nutnost dodržování aktuálně platných licenčních podmínek  (</a:t>
            </a:r>
            <a:r>
              <a:rPr lang="en-US" altLang="cs-CZ" sz="1000" dirty="0" smtClean="0">
                <a:solidFill>
                  <a:schemeClr val="bg1"/>
                </a:solidFill>
                <a:latin typeface="+mn-lt"/>
              </a:rPr>
              <a:t>EUMETSAT Data Policy</a:t>
            </a:r>
            <a:r>
              <a:rPr lang="cs-CZ" altLang="cs-CZ" sz="1000" dirty="0" smtClean="0">
                <a:solidFill>
                  <a:schemeClr val="bg1"/>
                </a:solidFill>
                <a:latin typeface="+mn-lt"/>
              </a:rPr>
              <a:t>, pravidla ČHMÚ, aj.)</a:t>
            </a:r>
          </a:p>
        </p:txBody>
      </p:sp>
    </p:spTree>
    <p:extLst>
      <p:ext uri="{BB962C8B-B14F-4D97-AF65-F5344CB8AC3E}">
        <p14:creationId xmlns:p14="http://schemas.microsoft.com/office/powerpoint/2010/main" val="1315413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656272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zpracování v systému 2met! 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8194" name="Picture 2" descr="M:\[2] prednasky (aktualizovano 19.3.2020)\PRACOVNI\2met_ProductEdito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0" y="540000"/>
            <a:ext cx="5429508" cy="432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80000" y="720000"/>
            <a:ext cx="250033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Jednotlivé produkty definovány řetězcem tzv. procesorů a jejich nastavením, mezi nejčastěji používané procesory patří:</a:t>
            </a:r>
          </a:p>
          <a:p>
            <a:endParaRPr lang="cs-CZ" sz="1000" dirty="0" smtClean="0"/>
          </a:p>
          <a:p>
            <a:pPr marL="265113" indent="-88900">
              <a:buFont typeface="Arial" pitchFamily="34" charset="0"/>
              <a:buChar char="•"/>
            </a:pPr>
            <a:r>
              <a:rPr lang="cs-CZ" sz="1000" dirty="0" smtClean="0"/>
              <a:t>kalibrace dat na fyzikální veličiny</a:t>
            </a:r>
          </a:p>
          <a:p>
            <a:pPr marL="265113" indent="-88900">
              <a:buFont typeface="Arial" pitchFamily="34" charset="0"/>
              <a:buChar char="•"/>
            </a:pPr>
            <a:endParaRPr lang="cs-CZ" sz="500" dirty="0" smtClean="0"/>
          </a:p>
          <a:p>
            <a:pPr marL="265113" indent="-88900">
              <a:buFont typeface="Arial" pitchFamily="34" charset="0"/>
              <a:buChar char="•"/>
            </a:pPr>
            <a:r>
              <a:rPr lang="cs-CZ" sz="1000" dirty="0" smtClean="0"/>
              <a:t>navigace dat – definice projekcí</a:t>
            </a:r>
          </a:p>
          <a:p>
            <a:pPr marL="265113" indent="-88900">
              <a:buFont typeface="Arial" pitchFamily="34" charset="0"/>
              <a:buChar char="•"/>
            </a:pPr>
            <a:endParaRPr lang="cs-CZ" sz="500" dirty="0" smtClean="0"/>
          </a:p>
          <a:p>
            <a:pPr marL="265113" indent="-88900">
              <a:buFont typeface="Arial" pitchFamily="34" charset="0"/>
              <a:buChar char="•"/>
            </a:pPr>
            <a:r>
              <a:rPr lang="cs-CZ" sz="1000" dirty="0" smtClean="0"/>
              <a:t>RGB procesor</a:t>
            </a:r>
          </a:p>
          <a:p>
            <a:pPr marL="265113" indent="-88900">
              <a:buFont typeface="Arial" pitchFamily="34" charset="0"/>
              <a:buChar char="•"/>
            </a:pPr>
            <a:endParaRPr lang="cs-CZ" sz="500" dirty="0" smtClean="0"/>
          </a:p>
          <a:p>
            <a:pPr marL="265113" indent="-88900">
              <a:buFont typeface="Arial" pitchFamily="34" charset="0"/>
              <a:buChar char="•"/>
            </a:pPr>
            <a:r>
              <a:rPr lang="cs-CZ" sz="1000" dirty="0" smtClean="0"/>
              <a:t>aritmetický procesor</a:t>
            </a:r>
          </a:p>
          <a:p>
            <a:pPr marL="265113" indent="-88900">
              <a:buFont typeface="Arial" pitchFamily="34" charset="0"/>
              <a:buChar char="•"/>
            </a:pPr>
            <a:endParaRPr lang="cs-CZ" sz="500" dirty="0" smtClean="0"/>
          </a:p>
          <a:p>
            <a:pPr marL="265113" indent="-88900">
              <a:buFont typeface="Arial" pitchFamily="34" charset="0"/>
              <a:buChar char="•"/>
            </a:pPr>
            <a:r>
              <a:rPr lang="cs-CZ" sz="1000" dirty="0" smtClean="0"/>
              <a:t>výstupní procesor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48349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procesor pro tvorbu RGB kompozitních snímků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9218" name="Picture 2" descr="M:\[2] prednasky (aktualizovano 19.3.2020)\PRACOVNI\2met_RGB-storm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994" y="539999"/>
            <a:ext cx="5770234" cy="3456000"/>
          </a:xfrm>
          <a:prstGeom prst="rect">
            <a:avLst/>
          </a:prstGeom>
          <a:noFill/>
        </p:spPr>
      </p:pic>
      <p:pic>
        <p:nvPicPr>
          <p:cNvPr id="5" name="Picture 4" descr="H:\ESS\Desktop\Training Library\MSG Interpretation Guide Dev\Tutorials\MSG Tutorial RGBs\Images\gamma_corrections.bmp"/>
          <p:cNvPicPr>
            <a:picLocks noChangeAspect="1" noChangeArrowheads="1"/>
          </p:cNvPicPr>
          <p:nvPr/>
        </p:nvPicPr>
        <p:blipFill>
          <a:blip r:embed="rId4" cstate="print"/>
          <a:srcRect t="6299"/>
          <a:stretch>
            <a:fillRect/>
          </a:stretch>
        </p:blipFill>
        <p:spPr bwMode="auto">
          <a:xfrm>
            <a:off x="5643569" y="2214561"/>
            <a:ext cx="3252433" cy="2286016"/>
          </a:xfrm>
          <a:prstGeom prst="rect">
            <a:avLst/>
          </a:prstGeom>
          <a:noFill/>
          <a:ln w="9525">
            <a:solidFill>
              <a:schemeClr val="bg1">
                <a:lumMod val="50000"/>
              </a:schemeClr>
            </a:solidFill>
            <a:miter lim="800000"/>
            <a:headEnd/>
            <a:tailEnd/>
          </a:ln>
        </p:spPr>
      </p:pic>
      <p:sp>
        <p:nvSpPr>
          <p:cNvPr id="6" name="TextovéPole 6"/>
          <p:cNvSpPr txBox="1">
            <a:spLocks noChangeArrowheads="1"/>
          </p:cNvSpPr>
          <p:nvPr/>
        </p:nvSpPr>
        <p:spPr bwMode="auto">
          <a:xfrm>
            <a:off x="8046631" y="4071948"/>
            <a:ext cx="668773" cy="184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600" b="1" dirty="0" smtClean="0">
                <a:solidFill>
                  <a:srgbClr val="000000"/>
                </a:solidFill>
              </a:rPr>
              <a:t>Gama </a:t>
            </a:r>
            <a:r>
              <a:rPr lang="cs-CZ" altLang="cs-CZ" sz="600" b="1" dirty="0">
                <a:solidFill>
                  <a:srgbClr val="000000"/>
                </a:solidFill>
              </a:rPr>
              <a:t>funkce</a:t>
            </a:r>
            <a:endParaRPr lang="en-US" altLang="cs-CZ" sz="600" b="1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43636" y="928676"/>
            <a:ext cx="236314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Příklad definice „</a:t>
            </a:r>
            <a:r>
              <a:rPr lang="en-US" sz="1000" dirty="0" smtClean="0"/>
              <a:t>Storm RGB</a:t>
            </a:r>
            <a:r>
              <a:rPr lang="cs-CZ" sz="1000" dirty="0" smtClean="0"/>
              <a:t>“ produktu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4282" y="4029028"/>
            <a:ext cx="53578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rgbClr val="FF0000"/>
                </a:solidFill>
              </a:rPr>
              <a:t>Rozdíly kanálů – nutné odečítat buď odrazivost (solární kanály) nebo jasovou teplotu (BT, tepelné kanály, včetně WV kanálů a IR 3.9 kanálu), nikoliv radiance !!!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656272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aritmetický procesor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42" name="Picture 2" descr="M:\[2] prednasky (aktualizovano 19.3.2020)\PRACOVNI\2met_Sandwich_ArithmeticProcesso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9291" y="540000"/>
            <a:ext cx="4062775" cy="39600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357818" y="874744"/>
            <a:ext cx="328614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Využití buď pro tvorbu jednoduchých BTD produktů (rozdíl jasových teplot dvou tepelných kanálů), nebo pro tvorbu sendvičových produktů.</a:t>
            </a:r>
          </a:p>
          <a:p>
            <a:endParaRPr lang="cs-CZ" sz="1000" dirty="0" smtClean="0"/>
          </a:p>
          <a:p>
            <a:r>
              <a:rPr lang="cs-CZ" sz="1000" dirty="0" smtClean="0"/>
              <a:t>Zde ukázka nastavení klasického (HRV </a:t>
            </a:r>
            <a:r>
              <a:rPr lang="en-US" sz="1000" dirty="0" smtClean="0"/>
              <a:t>&amp;</a:t>
            </a:r>
            <a:r>
              <a:rPr lang="cs-CZ" sz="1000" dirty="0" smtClean="0"/>
              <a:t> IR10,8-BT) sendvičového produktu, ze dvou předem připravených samostatných snímků.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62637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geografické projekce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6" name="Picture 2" descr="M:\[2] prednasky (aktualizovano 19.3.2020)\PRACOVNI\2met_Navigation_CE_Mercato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540000"/>
            <a:ext cx="4283698" cy="3456000"/>
          </a:xfrm>
          <a:prstGeom prst="rect">
            <a:avLst/>
          </a:prstGeom>
          <a:noFill/>
        </p:spPr>
      </p:pic>
      <p:pic>
        <p:nvPicPr>
          <p:cNvPr id="1027" name="Picture 3" descr="M:\[2] prednasky (aktualizovano 19.3.2020)\PRACOVNI\2met_Navigation_Globe_GE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2000" y="540000"/>
            <a:ext cx="4283698" cy="3456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2621" y="4175222"/>
            <a:ext cx="87976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Ukázka definice geografické projekce a velikosti snímku v systému 2met!  –  vlevo nativní geografická projekce družic Meteosat nad nultým poledníkem, </a:t>
            </a:r>
            <a:br>
              <a:rPr lang="cs-CZ" sz="1000" dirty="0" smtClean="0"/>
            </a:br>
            <a:r>
              <a:rPr lang="cs-CZ" sz="1000" dirty="0" smtClean="0"/>
              <a:t>vpravo projekce produktu „CE“ – střední Evropa, </a:t>
            </a:r>
            <a:r>
              <a:rPr lang="en-US" sz="1000" dirty="0" smtClean="0"/>
              <a:t>Mercator</a:t>
            </a:r>
            <a:r>
              <a:rPr lang="cs-CZ" sz="1000" dirty="0" smtClean="0"/>
              <a:t>, 1160x800.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62637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geografické projekce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7" name="Picture 3" descr="M:\[2] prednasky (aktualizovano 19.3.2020)\PRACOVNI\2met_Navigation_Globe_GE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2000" y="540000"/>
            <a:ext cx="4283698" cy="3456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2621" y="4175222"/>
            <a:ext cx="87976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Ukázka definice geografické projekce a velikosti snímku v systému 2met!  –  vlevo nativní geografická projekce družic Meteosat nad nultým poledníkem, </a:t>
            </a:r>
            <a:br>
              <a:rPr lang="cs-CZ" sz="1000" dirty="0" smtClean="0"/>
            </a:br>
            <a:r>
              <a:rPr lang="cs-CZ" sz="1000" dirty="0" smtClean="0"/>
              <a:t>vpravo projekce produktu „CE“ – střední Evropa, </a:t>
            </a:r>
            <a:r>
              <a:rPr lang="en-US" sz="1000" dirty="0" smtClean="0"/>
              <a:t>Mercator</a:t>
            </a:r>
            <a:r>
              <a:rPr lang="cs-CZ" sz="1000" dirty="0" smtClean="0"/>
              <a:t>, 1160x800, upřesnění parametrů projekce.</a:t>
            </a:r>
          </a:p>
        </p:txBody>
      </p:sp>
      <p:pic>
        <p:nvPicPr>
          <p:cNvPr id="7170" name="Picture 2" descr="M:\[2] prednasky (aktualizovano 19.3.2020)\PRACOVNI\2met_Navigation_CE_Mercator_Resolutio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540000"/>
            <a:ext cx="4283694" cy="3456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62637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geografické projekce  –  celá polokoule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050" name="Picture 2" descr="E:\!!! MSG archiv oper. snimku\2020\20200224\img-GLB1000-129\GLB1000.129.20200224.15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52000" y="468000"/>
            <a:ext cx="4320000" cy="4320000"/>
          </a:xfrm>
          <a:prstGeom prst="rect">
            <a:avLst/>
          </a:prstGeom>
          <a:noFill/>
        </p:spPr>
      </p:pic>
      <p:pic>
        <p:nvPicPr>
          <p:cNvPr id="2051" name="Picture 3" descr="E:\!!! MSG archiv oper. snimku\2020\20200224\img-GLB1000-dust\GLB1000.dust.20200224.1500.0.jpg"/>
          <p:cNvPicPr>
            <a:picLocks noChangeAspect="1" noChangeArrowheads="1"/>
          </p:cNvPicPr>
          <p:nvPr/>
        </p:nvPicPr>
        <p:blipFill>
          <a:blip r:embed="rId4" cstate="print">
            <a:lum contrast="10000"/>
          </a:blip>
          <a:srcRect/>
          <a:stretch>
            <a:fillRect/>
          </a:stretch>
        </p:blipFill>
        <p:spPr bwMode="auto">
          <a:xfrm>
            <a:off x="4608000" y="468000"/>
            <a:ext cx="4320000" cy="432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69794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geografická projekce Evropa</a:t>
            </a:r>
            <a:endParaRPr lang="cs-CZ" sz="10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3074" name="Picture 2" descr="M:\[2] prednasky (aktualizovano 19.3.2020)\PRACOVNI\TEMP\msgeu-1160x800.vis-ir.20200408.0900.0.png"/>
          <p:cNvPicPr>
            <a:picLocks noChangeAspect="1" noChangeArrowheads="1"/>
          </p:cNvPicPr>
          <p:nvPr/>
        </p:nvPicPr>
        <p:blipFill>
          <a:blip r:embed="rId3" cstate="print">
            <a:lum bright="3000" contrast="5000"/>
          </a:blip>
          <a:srcRect/>
          <a:stretch>
            <a:fillRect/>
          </a:stretch>
        </p:blipFill>
        <p:spPr bwMode="auto">
          <a:xfrm>
            <a:off x="612000" y="468000"/>
            <a:ext cx="6264000" cy="432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020000" y="720000"/>
            <a:ext cx="1903085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/>
              <a:t>Polární stereografická projekce </a:t>
            </a:r>
            <a:br>
              <a:rPr lang="cs-CZ" sz="900" dirty="0" smtClean="0"/>
            </a:br>
            <a:r>
              <a:rPr lang="cs-CZ" sz="900" dirty="0" smtClean="0"/>
              <a:t>střed projekce 50°N, 2.5°E</a:t>
            </a:r>
          </a:p>
          <a:p>
            <a:r>
              <a:rPr lang="cs-CZ" sz="900" dirty="0" smtClean="0"/>
              <a:t>rozlišení ve středu projekce 5 km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69794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geografická projekce Střední Evropa</a:t>
            </a:r>
            <a:endParaRPr lang="cs-CZ" sz="10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4098" name="Picture 2" descr="M:\[2] prednasky (aktualizovano 19.3.2020)\PRACOVNI\TEMP\msgce-1160x800.vis-ir.20200408.1200.0.png"/>
          <p:cNvPicPr>
            <a:picLocks noChangeAspect="1" noChangeArrowheads="1"/>
          </p:cNvPicPr>
          <p:nvPr/>
        </p:nvPicPr>
        <p:blipFill>
          <a:blip r:embed="rId3" cstate="print">
            <a:lum/>
          </a:blip>
          <a:srcRect/>
          <a:stretch>
            <a:fillRect/>
          </a:stretch>
        </p:blipFill>
        <p:spPr bwMode="auto">
          <a:xfrm>
            <a:off x="612000" y="468000"/>
            <a:ext cx="6264000" cy="432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020000" y="720000"/>
            <a:ext cx="1871025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 smtClean="0"/>
              <a:t>Mercator </a:t>
            </a:r>
            <a:r>
              <a:rPr lang="cs-CZ" sz="900" dirty="0" smtClean="0"/>
              <a:t>projekce </a:t>
            </a:r>
            <a:br>
              <a:rPr lang="cs-CZ" sz="900" dirty="0" smtClean="0"/>
            </a:br>
            <a:r>
              <a:rPr lang="cs-CZ" sz="900" dirty="0" smtClean="0"/>
              <a:t>střed projekce 50°N, </a:t>
            </a:r>
            <a:r>
              <a:rPr lang="en-US" sz="900" dirty="0" smtClean="0"/>
              <a:t>14</a:t>
            </a:r>
            <a:r>
              <a:rPr lang="cs-CZ" sz="900" dirty="0" smtClean="0"/>
              <a:t>.5°E </a:t>
            </a:r>
          </a:p>
          <a:p>
            <a:r>
              <a:rPr lang="cs-CZ" sz="900" dirty="0" smtClean="0"/>
              <a:t>rozlišení ve středu projekce 2 km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62637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geografická projekce Česká republika 1KM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5122" name="Picture 2" descr="M:\[2] prednasky (aktualizovano 19.3.2020)\PRACOVNI\TEMP\msgcz-1160x800.vis-ir.20200408.0900.0.png"/>
          <p:cNvPicPr>
            <a:picLocks noChangeAspect="1" noChangeArrowheads="1"/>
          </p:cNvPicPr>
          <p:nvPr/>
        </p:nvPicPr>
        <p:blipFill>
          <a:blip r:embed="rId3" cstate="print">
            <a:lum bright="-5000"/>
          </a:blip>
          <a:srcRect/>
          <a:stretch>
            <a:fillRect/>
          </a:stretch>
        </p:blipFill>
        <p:spPr bwMode="auto">
          <a:xfrm>
            <a:off x="612000" y="468000"/>
            <a:ext cx="6264000" cy="432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019315" y="720000"/>
            <a:ext cx="1910403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Gnomonická projekce </a:t>
            </a:r>
            <a:br>
              <a:rPr lang="cs-CZ" sz="900" dirty="0" smtClean="0"/>
            </a:br>
            <a:r>
              <a:rPr lang="cs-CZ" sz="900" dirty="0" smtClean="0"/>
              <a:t>střed projekce 50°N, 14°E</a:t>
            </a:r>
          </a:p>
          <a:p>
            <a:r>
              <a:rPr lang="cs-CZ" sz="900" dirty="0" smtClean="0"/>
              <a:t>rozlišení ve středu projekce 1 km</a:t>
            </a:r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r>
              <a:rPr lang="cs-CZ" sz="900" dirty="0" smtClean="0"/>
              <a:t>Shodná projekce s radarovou 1km projekcí (avšak pro MSG zobrazení větší oblasti).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62637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geografická projekce Česká republika HKM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6146" name="Picture 2" descr="M:\[2] prednasky (aktualizovano 19.3.2020)\PRACOVNI\TEMP\msgcz3-1160x800.vis-ir.20200408.0900.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2000" y="468000"/>
            <a:ext cx="6264000" cy="432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020000" y="720000"/>
            <a:ext cx="2052594" cy="272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Gnomonická projekce </a:t>
            </a:r>
            <a:br>
              <a:rPr lang="cs-CZ" sz="900" dirty="0" smtClean="0"/>
            </a:br>
            <a:r>
              <a:rPr lang="cs-CZ" sz="900" dirty="0" smtClean="0"/>
              <a:t>střed projekce 50°N, 14.5°E</a:t>
            </a:r>
          </a:p>
          <a:p>
            <a:r>
              <a:rPr lang="cs-CZ" sz="900" dirty="0" smtClean="0"/>
              <a:t>rozlišení ve středu projekce 0.5 km</a:t>
            </a:r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r>
              <a:rPr lang="cs-CZ" sz="900" dirty="0" smtClean="0"/>
              <a:t>Projekce, v níž je již většina MSG produktů z 3km dat „rozmazaná“  (jsou v ní již vidět jednotlivé </a:t>
            </a:r>
            <a:r>
              <a:rPr lang="cs-CZ" sz="900" dirty="0" err="1" smtClean="0"/>
              <a:t>pixly</a:t>
            </a:r>
            <a:r>
              <a:rPr lang="cs-CZ" sz="900" dirty="0" smtClean="0"/>
              <a:t>)</a:t>
            </a:r>
            <a:r>
              <a:rPr lang="en-US" sz="900" dirty="0" smtClean="0"/>
              <a:t>; </a:t>
            </a:r>
            <a:r>
              <a:rPr lang="cs-CZ" sz="900" dirty="0" smtClean="0"/>
              <a:t>jedná se spíše o 2x zoom předchozí projekce pro snazší lokalizaci různých jevů. </a:t>
            </a:r>
          </a:p>
          <a:p>
            <a:endParaRPr lang="cs-CZ" sz="900" dirty="0" smtClean="0"/>
          </a:p>
          <a:p>
            <a:r>
              <a:rPr lang="cs-CZ" sz="900" dirty="0" smtClean="0"/>
              <a:t>Zároveň se jedná o projekci pro polární družice s lepším rozlišením (MODIS, VIIRS, AVHRR) a přípravu pro budoucí data z MTG.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62637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zobrazení pro interní potřeby v rámci ČHMÚ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6" name="Picture 2" descr="M:\[2] prednasky (aktualizovano 19.3.2020)\PRACOVNI\TEMP\JSMSGView_R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837598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7207146" y="840720"/>
            <a:ext cx="129394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/>
              <a:t>výběr termínů snímků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207146" y="2000246"/>
            <a:ext cx="1651134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výběr typu produktu/snímku a jejich geografické projekce (přepínací „tlačítka“)</a:t>
            </a:r>
          </a:p>
          <a:p>
            <a:endParaRPr lang="cs-CZ" sz="900" dirty="0" smtClean="0"/>
          </a:p>
          <a:p>
            <a:r>
              <a:rPr lang="cs-CZ" sz="900" dirty="0" smtClean="0"/>
              <a:t>a základní stručné informace k jednotlivým produktům (levý sloupec)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207147" y="4429138"/>
            <a:ext cx="1865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ovládání animace snímků, jejich aktualizace a překryvných vrstev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62637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zobrazení pro veřejnost v rámci portálu ČHMÚ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050" name="Picture 2" descr="M:\[2] prednasky (aktualizovano 19.3.2020)\PRACOVNI\TEMP\JSMSGView_external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9803" y="432000"/>
            <a:ext cx="6323965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7207146" y="840720"/>
            <a:ext cx="129394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/>
              <a:t>výběr termínů snímků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207146" y="1724235"/>
            <a:ext cx="1651134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výběr typu produktu/snímku a jejich geografické projekce (přepínací „tlačítka“)</a:t>
            </a:r>
          </a:p>
          <a:p>
            <a:endParaRPr lang="cs-CZ" sz="900" dirty="0" smtClean="0"/>
          </a:p>
          <a:p>
            <a:r>
              <a:rPr lang="cs-CZ" sz="900" dirty="0" smtClean="0"/>
              <a:t>a základní stručné informace k jednotlivým produktům (levý sloupec)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207147" y="4214824"/>
            <a:ext cx="1865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ovládání animace snímků, jejich aktualizace a překryvných vrstev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Line 12"/>
          <p:cNvSpPr>
            <a:spLocks noChangeShapeType="1"/>
          </p:cNvSpPr>
          <p:nvPr/>
        </p:nvSpPr>
        <p:spPr bwMode="auto">
          <a:xfrm>
            <a:off x="2124184" y="642924"/>
            <a:ext cx="4104000" cy="0"/>
          </a:xfrm>
          <a:prstGeom prst="line">
            <a:avLst/>
          </a:prstGeom>
          <a:noFill/>
          <a:ln w="25400">
            <a:solidFill>
              <a:srgbClr val="777777"/>
            </a:solidFill>
            <a:round/>
            <a:headEnd/>
            <a:tailEnd type="stealth" w="med" len="lg"/>
          </a:ln>
        </p:spPr>
        <p:txBody>
          <a:bodyPr/>
          <a:lstStyle/>
          <a:p>
            <a:endParaRPr lang="cs-CZ"/>
          </a:p>
        </p:txBody>
      </p:sp>
      <p:sp>
        <p:nvSpPr>
          <p:cNvPr id="5" name="Line 13"/>
          <p:cNvSpPr>
            <a:spLocks noChangeShapeType="1"/>
          </p:cNvSpPr>
          <p:nvPr/>
        </p:nvSpPr>
        <p:spPr bwMode="auto">
          <a:xfrm>
            <a:off x="3996184" y="1203598"/>
            <a:ext cx="2232000" cy="0"/>
          </a:xfrm>
          <a:prstGeom prst="line">
            <a:avLst/>
          </a:prstGeom>
          <a:noFill/>
          <a:ln w="25400">
            <a:solidFill>
              <a:srgbClr val="777777"/>
            </a:solidFill>
            <a:round/>
            <a:headEnd/>
            <a:tailEnd type="stealth" w="med" len="lg"/>
          </a:ln>
        </p:spPr>
        <p:txBody>
          <a:bodyPr/>
          <a:lstStyle/>
          <a:p>
            <a:endParaRPr lang="cs-CZ"/>
          </a:p>
        </p:txBody>
      </p:sp>
      <p:sp>
        <p:nvSpPr>
          <p:cNvPr id="6" name="Line 14"/>
          <p:cNvSpPr>
            <a:spLocks noChangeShapeType="1"/>
          </p:cNvSpPr>
          <p:nvPr/>
        </p:nvSpPr>
        <p:spPr bwMode="auto">
          <a:xfrm>
            <a:off x="5868184" y="1928808"/>
            <a:ext cx="360000" cy="0"/>
          </a:xfrm>
          <a:prstGeom prst="line">
            <a:avLst/>
          </a:prstGeom>
          <a:noFill/>
          <a:ln w="25400">
            <a:solidFill>
              <a:srgbClr val="777777"/>
            </a:solidFill>
            <a:round/>
            <a:headEnd/>
            <a:tailEnd type="stealth" w="med" len="lg"/>
          </a:ln>
        </p:spPr>
        <p:txBody>
          <a:bodyPr/>
          <a:lstStyle/>
          <a:p>
            <a:endParaRPr lang="cs-CZ"/>
          </a:p>
        </p:txBody>
      </p:sp>
      <p:pic>
        <p:nvPicPr>
          <p:cNvPr id="7" name="Picture 8" descr="RGB-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1805" y="555886"/>
            <a:ext cx="177131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8" name="Picture 9" descr="RGB-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915566"/>
            <a:ext cx="1769203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9" name="Picture 10" descr="RGB-B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26933" y="1491630"/>
            <a:ext cx="1769203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" name="Picture 9" descr="RGB-bands124-small-final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427525"/>
            <a:ext cx="2419323" cy="444848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2" name="Text Box 5"/>
          <p:cNvSpPr txBox="1">
            <a:spLocks noChangeArrowheads="1"/>
          </p:cNvSpPr>
          <p:nvPr/>
        </p:nvSpPr>
        <p:spPr bwMode="auto">
          <a:xfrm>
            <a:off x="107504" y="106363"/>
            <a:ext cx="712630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smtClean="0">
                <a:solidFill>
                  <a:srgbClr val="FF3300"/>
                </a:solidFill>
                <a:latin typeface="+mj-lt"/>
              </a:rPr>
              <a:t>Princip RGB produktů – barevná syntéza tří či více různých spektrálních kanálů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37827" y="3811855"/>
            <a:ext cx="80983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00" smtClean="0">
                <a:solidFill>
                  <a:schemeClr val="bg1">
                    <a:lumMod val="50000"/>
                  </a:schemeClr>
                </a:solidFill>
              </a:rPr>
              <a:t>AVHRR kanál 1</a:t>
            </a:r>
            <a:endParaRPr lang="en-US" sz="700" dirty="0" smtClean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10035" y="4171895"/>
            <a:ext cx="80983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00" smtClean="0">
                <a:solidFill>
                  <a:schemeClr val="bg1">
                    <a:lumMod val="50000"/>
                  </a:schemeClr>
                </a:solidFill>
              </a:rPr>
              <a:t>AVHRR kanál 2</a:t>
            </a:r>
            <a:endParaRPr lang="en-US" sz="700" dirty="0" smtClean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99992" y="4747959"/>
            <a:ext cx="80983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00" smtClean="0">
                <a:solidFill>
                  <a:schemeClr val="bg1">
                    <a:lumMod val="50000"/>
                  </a:schemeClr>
                </a:solidFill>
              </a:rPr>
              <a:t>AVHRR kanál 4</a:t>
            </a:r>
            <a:endParaRPr lang="en-US" sz="700" dirty="0" smtClean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548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07504" y="106363"/>
            <a:ext cx="712630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smtClean="0">
                <a:solidFill>
                  <a:srgbClr val="FF3300"/>
                </a:solidFill>
                <a:latin typeface="+mj-lt"/>
              </a:rPr>
              <a:t>Princip RGB produktů – sčítání hodnot primárních barev (červené, zelené a modré)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96687" y="1059582"/>
            <a:ext cx="1819729" cy="26314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smtClean="0"/>
              <a:t>Primární barvy:</a:t>
            </a:r>
          </a:p>
          <a:p>
            <a:endParaRPr lang="cs-CZ" sz="1100" smtClean="0"/>
          </a:p>
          <a:p>
            <a:r>
              <a:rPr lang="cs-CZ" sz="1100" smtClean="0"/>
              <a:t>R    red     	  červená</a:t>
            </a:r>
          </a:p>
          <a:p>
            <a:r>
              <a:rPr lang="cs-CZ" sz="1100" smtClean="0"/>
              <a:t>G    green 	  zelená</a:t>
            </a:r>
          </a:p>
          <a:p>
            <a:r>
              <a:rPr lang="cs-CZ" sz="1100" smtClean="0"/>
              <a:t>B    blue	  modrá</a:t>
            </a:r>
          </a:p>
          <a:p>
            <a:endParaRPr lang="cs-CZ" sz="1100"/>
          </a:p>
          <a:p>
            <a:endParaRPr lang="cs-CZ" sz="1100" smtClean="0"/>
          </a:p>
          <a:p>
            <a:r>
              <a:rPr lang="cs-CZ" sz="1100" smtClean="0"/>
              <a:t>Barvy vzniklé složením</a:t>
            </a:r>
            <a:br>
              <a:rPr lang="cs-CZ" sz="1100" smtClean="0"/>
            </a:br>
            <a:r>
              <a:rPr lang="cs-CZ" sz="1100" smtClean="0"/>
              <a:t>primárních barev:</a:t>
            </a:r>
          </a:p>
          <a:p>
            <a:endParaRPr lang="cs-CZ" sz="1100" smtClean="0"/>
          </a:p>
          <a:p>
            <a:r>
              <a:rPr lang="cs-CZ" sz="1100" smtClean="0"/>
              <a:t>Y    yellow	  žlutá</a:t>
            </a:r>
          </a:p>
          <a:p>
            <a:r>
              <a:rPr lang="cs-CZ" sz="1100" smtClean="0"/>
              <a:t>C    cyan	  azurová</a:t>
            </a:r>
            <a:br>
              <a:rPr lang="cs-CZ" sz="1100" smtClean="0"/>
            </a:br>
            <a:r>
              <a:rPr lang="cs-CZ" sz="1100" smtClean="0"/>
              <a:t>M   magenta	  purpurová</a:t>
            </a:r>
          </a:p>
          <a:p>
            <a:endParaRPr lang="cs-CZ" sz="1100"/>
          </a:p>
          <a:p>
            <a:r>
              <a:rPr lang="cs-CZ" sz="1100" smtClean="0"/>
              <a:t>W   white 	  bílá</a:t>
            </a:r>
            <a:endParaRPr lang="en-US" sz="11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607" y="1059583"/>
            <a:ext cx="5391561" cy="2632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72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000100" y="701091"/>
            <a:ext cx="607223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Produkty MSG – snímky v samostatných kanálech, RGB kompozitní snímky a sendvičové snímky</a:t>
            </a:r>
            <a:endParaRPr lang="cs-CZ" sz="16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93489" y="1707654"/>
            <a:ext cx="6822928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EUMETSAT:  základní informace k jednotlivým kanálům </a:t>
            </a:r>
            <a:r>
              <a:rPr lang="cs-CZ" sz="1100" smtClean="0"/>
              <a:t>MSG SEVIRI, sendvičovým a RGB produktům:</a:t>
            </a:r>
            <a:endParaRPr lang="cs-CZ" sz="1100" dirty="0" smtClean="0"/>
          </a:p>
          <a:p>
            <a:endParaRPr lang="cs-CZ" sz="500" dirty="0" smtClean="0"/>
          </a:p>
          <a:p>
            <a:r>
              <a:rPr lang="cs-CZ" sz="1100" smtClean="0">
                <a:hlinkClick r:id="rId3"/>
              </a:rPr>
              <a:t>https</a:t>
            </a:r>
            <a:r>
              <a:rPr lang="cs-CZ" sz="1100">
                <a:hlinkClick r:id="rId3"/>
              </a:rPr>
              <a:t>://resources.eumetrain.org/rgb_quick_guides</a:t>
            </a:r>
            <a:r>
              <a:rPr lang="cs-CZ" sz="1100" smtClean="0">
                <a:hlinkClick r:id="rId3"/>
              </a:rPr>
              <a:t>/</a:t>
            </a:r>
            <a:r>
              <a:rPr lang="cs-CZ" sz="1100" smtClean="0"/>
              <a:t> 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Podrobnější informace k hlavním RGB produktům a </a:t>
            </a:r>
            <a:r>
              <a:rPr lang="cs-CZ" sz="1100" smtClean="0"/>
              <a:t>jejich interpretaci (zaměření především na přístroj VIIRS (NPP, NOAA-20 a NOAA-21) a GOES ABI (použitelné i pro MSG SEVIRI a MTG FCI): </a:t>
            </a:r>
            <a:endParaRPr lang="cs-CZ" sz="1100" dirty="0" smtClean="0"/>
          </a:p>
          <a:p>
            <a:endParaRPr lang="cs-CZ" sz="500" dirty="0" smtClean="0"/>
          </a:p>
          <a:p>
            <a:r>
              <a:rPr lang="cs-CZ" sz="1100" smtClean="0">
                <a:hlinkClick r:id="rId4"/>
              </a:rPr>
              <a:t>https</a:t>
            </a:r>
            <a:r>
              <a:rPr lang="cs-CZ" sz="1100">
                <a:hlinkClick r:id="rId4"/>
              </a:rPr>
              <a:t>://rammb2.cira.colostate.edu/training/visit/quick_reference/#</a:t>
            </a:r>
            <a:r>
              <a:rPr lang="cs-CZ" sz="1100" smtClean="0">
                <a:hlinkClick r:id="rId4"/>
              </a:rPr>
              <a:t>tab17</a:t>
            </a:r>
            <a:r>
              <a:rPr lang="cs-CZ" sz="1100" smtClean="0"/>
              <a:t> </a:t>
            </a:r>
            <a:endParaRPr lang="cs-CZ" sz="1100"/>
          </a:p>
          <a:p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Stručná charakteristika jednotlivých RGB produktů a aktuální snímky (po 1 hodině) zde:</a:t>
            </a:r>
          </a:p>
          <a:p>
            <a:endParaRPr lang="cs-CZ" sz="500" dirty="0" smtClean="0"/>
          </a:p>
          <a:p>
            <a:r>
              <a:rPr lang="cs-CZ" sz="1100" smtClean="0">
                <a:hlinkClick r:id="rId5"/>
              </a:rPr>
              <a:t>https</a:t>
            </a:r>
            <a:r>
              <a:rPr lang="cs-CZ" sz="1100" dirty="0" smtClean="0">
                <a:hlinkClick r:id="rId5"/>
              </a:rPr>
              <a:t>://eumetview.eumetsat.int/static-images/MSG/RGB/index.htm</a:t>
            </a:r>
            <a:r>
              <a:rPr lang="cs-CZ" sz="11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214414" y="1643056"/>
            <a:ext cx="6697678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6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samostatné kanály</a:t>
            </a:r>
            <a:endParaRPr lang="cs-CZ" sz="16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12630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samostatné kanály  –  HRV nebo VIS 0.8 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3074" name="Picture 2" descr="M:\meteo a terén - různé družicově zajímavé situace do přednášky\20191025 ciry střední Evropa\msgeu-1160x800.vis008.20191025.11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858016" y="500048"/>
            <a:ext cx="21431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Pro geografické projekce ČR HKM,  ČR 1KM a Střední Evropa používáme kanál HRV (rozlišení 1 km), pro formát Evropa kanál VIS 0.6  (celá oblast této projekce není kanálem HRV trvale pokryta)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62650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samostatné kanály  –  IR3.9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4098" name="Picture 2" descr="M:\meteo a terén - různé družicově zajímavé situace do přednášky\20191025 ciry střední Evropa\msgeu-1160x800.ir039.20191025.1100.0.jpg"/>
          <p:cNvPicPr>
            <a:picLocks noChangeAspect="1" noChangeArrowheads="1"/>
          </p:cNvPicPr>
          <p:nvPr/>
        </p:nvPicPr>
        <p:blipFill>
          <a:blip r:embed="rId3" cstate="print">
            <a:lum bright="20000" contrast="2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858016" y="500048"/>
            <a:ext cx="21431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Kompromisní zobrazení (jas, kontrast) vzhledem k tomu, že v noci pouze IR tepelné záření, přes den ztmavení díky přítomnosti odražené solární složky.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Produkt zařazený mezi operativní snímky zejména kvůli monitorování horní hranice oblačnosti konvektivních bouří v denních hodinách.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62650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samostatné kanály  –  IR10.8  (pouze černobílá verze)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5123" name="Picture 3" descr="M:\meteo a terén - různé družicově zajímavé situace do přednášky\20191025 ciry střední Evropa\msgeu-1160x800.ir108.20191025.1100.0.jpg"/>
          <p:cNvPicPr>
            <a:picLocks noChangeAspect="1" noChangeArrowheads="1"/>
          </p:cNvPicPr>
          <p:nvPr/>
        </p:nvPicPr>
        <p:blipFill>
          <a:blip r:embed="rId3" cstate="print">
            <a:lum bright="15000" contrast="2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858016" y="500048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Tradiční zobrazení tepelného kanálu, pouze pro základní orientaci v snímku.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62650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samostatné kanály  –  IR10.8 barevně zvýrazněný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(200-240K)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6146" name="Picture 2" descr="M:\meteo a terén - různé družicově zajímavé situace do přednášky\20191025 ciry střední Evropa\msgeu-1160x800.ir108BT.20191025.11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858016" y="500048"/>
            <a:ext cx="21431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Tentýž kanál s barevným zvýrazněním (</a:t>
            </a:r>
            <a:r>
              <a:rPr lang="en-US" sz="900" dirty="0" smtClean="0"/>
              <a:t>color enhancement)</a:t>
            </a:r>
            <a:r>
              <a:rPr lang="cs-CZ" sz="900" dirty="0" smtClean="0"/>
              <a:t> nejnižších teplot</a:t>
            </a:r>
            <a:r>
              <a:rPr lang="en-US" sz="900" dirty="0" smtClean="0"/>
              <a:t>; pro </a:t>
            </a:r>
            <a:r>
              <a:rPr lang="cs-CZ" sz="900" dirty="0" smtClean="0"/>
              <a:t>oblast Evropy používán standardní rozsah 200 – 240 K.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Základní produkt pro monitorování konvektivních bouří, jejich potenciální nebezpečnosti.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12630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samostatné kanály  –  WV6.2 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7170" name="Picture 2" descr="M:\meteo a terén - různé družicově zajímavé situace do přednášky\20191025 ciry střední Evropa\msgeu-1160x800.wv062.20191025.1100.0.jpg"/>
          <p:cNvPicPr>
            <a:picLocks noChangeAspect="1" noChangeArrowheads="1"/>
          </p:cNvPicPr>
          <p:nvPr/>
        </p:nvPicPr>
        <p:blipFill>
          <a:blip r:embed="rId3" cstate="print">
            <a:lum bright="10000" contrast="2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858016" y="500048"/>
            <a:ext cx="2143140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Dynamika atmosféry a její struktura</a:t>
            </a:r>
            <a:br>
              <a:rPr lang="cs-CZ" sz="900" dirty="0" smtClean="0"/>
            </a:br>
            <a:r>
              <a:rPr lang="cs-CZ" sz="900" dirty="0" smtClean="0"/>
              <a:t>i v bezoblačných oblastech.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Monitorování cyklogeneze, detekce </a:t>
            </a:r>
            <a:r>
              <a:rPr lang="cs-CZ" sz="900" dirty="0" err="1" smtClean="0"/>
              <a:t>jetů</a:t>
            </a:r>
            <a:r>
              <a:rPr lang="cs-CZ" sz="900" dirty="0" smtClean="0"/>
              <a:t> a deformačních zón, vln různého měřítka a původu v horní troposféře, aj.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643056"/>
            <a:ext cx="750099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6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pouze denní RGB produkty</a:t>
            </a:r>
            <a:endParaRPr lang="cs-CZ" sz="16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12630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denní RGB 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8194" name="Picture 2" descr="M:\meteo a terén - různé družicově zajímavé situace do přednášky\20191025 ciry střední Evropa\msgeu-1160x800.vis-ir.20191025.1100.0.jpg"/>
          <p:cNvPicPr>
            <a:picLocks noChangeAspect="1" noChangeArrowheads="1"/>
          </p:cNvPicPr>
          <p:nvPr/>
        </p:nvPicPr>
        <p:blipFill>
          <a:blip r:embed="rId3" cstate="print">
            <a:lum bright="3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6840000" y="396000"/>
            <a:ext cx="21431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b="1" dirty="0" smtClean="0">
                <a:solidFill>
                  <a:srgbClr val="FF0000"/>
                </a:solidFill>
              </a:rPr>
              <a:t>R</a:t>
            </a:r>
            <a:r>
              <a:rPr lang="cs-CZ" sz="900" dirty="0" smtClean="0"/>
              <a:t>:   VIS 0.6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92D050"/>
                </a:solidFill>
              </a:rPr>
              <a:t>G</a:t>
            </a:r>
            <a:r>
              <a:rPr lang="cs-CZ" sz="900" dirty="0" smtClean="0"/>
              <a:t>:   VIS 0.8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00B0F0"/>
                </a:solidFill>
              </a:rPr>
              <a:t>B</a:t>
            </a:r>
            <a:r>
              <a:rPr lang="cs-CZ" sz="900" dirty="0" smtClean="0"/>
              <a:t>:   IR 10.8</a:t>
            </a:r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Nejstarší RGB produkt, používaný již od konce 80. let pro AVHRR kanály polárních družic NOAA.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Nízká, teplejší oblačnost zobrazena nažloutle, vysoká, chladná opticky mohutná oblačnost  světle modře až bíle, řídké ciry modře (částečně transparentní).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V projekcích CE, CZ1KM a CZHKM kanály VIS 0.6 a VIS 0.8 nahrazeny kanálem HRV (lepší rozlišení, ale nemožnost odlišení vegetace od holých povrchů).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84081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denní RGB 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Storm RGB</a:t>
            </a:r>
            <a:r>
              <a:rPr lang="en-US" sz="11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en-US" sz="1100" dirty="0" smtClean="0">
                <a:solidFill>
                  <a:srgbClr val="FF3300"/>
                </a:solidFill>
                <a:latin typeface="+mj-lt"/>
              </a:rPr>
              <a:t>(Convective Storms, Severe Storms RGB)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9218" name="Picture 2" descr="M:\meteo a terén - různé družicově zajímavé situace do přednášky\20191025 ciry střední Evropa\msgeu-1160x800.storm.20191025.11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840000" y="396000"/>
            <a:ext cx="214314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b="1" dirty="0" smtClean="0">
                <a:solidFill>
                  <a:srgbClr val="FF0000"/>
                </a:solidFill>
              </a:rPr>
              <a:t>R</a:t>
            </a:r>
            <a:r>
              <a:rPr lang="cs-CZ" sz="900" dirty="0" smtClean="0"/>
              <a:t>:   WV 6.2 – WV 7.3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92D050"/>
                </a:solidFill>
              </a:rPr>
              <a:t>G</a:t>
            </a:r>
            <a:r>
              <a:rPr lang="cs-CZ" sz="900" dirty="0" smtClean="0"/>
              <a:t>:   IR 3.9 – IR 10.8 (nebo IR 3.9r)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00B0F0"/>
                </a:solidFill>
              </a:rPr>
              <a:t>B</a:t>
            </a:r>
            <a:r>
              <a:rPr lang="cs-CZ" sz="900" dirty="0" smtClean="0"/>
              <a:t>:   NIR 1.6 – VIS 0.6 </a:t>
            </a:r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Produkt zaměřený na detekci malých částic v horní hranici oblačnosti (HHO) konvektivních bouří – sytě žlutá barva (zde nevýrazné, lepší ukázky dále).</a:t>
            </a:r>
          </a:p>
          <a:p>
            <a:pPr algn="just"/>
            <a:endParaRPr lang="cs-CZ" sz="500" dirty="0" smtClean="0"/>
          </a:p>
          <a:p>
            <a:pPr algn="just"/>
            <a:r>
              <a:rPr lang="cs-CZ" sz="900" dirty="0" smtClean="0"/>
              <a:t>Drobné částice ledu v HHO bouří jsou zpravidla důsledkem silných </a:t>
            </a:r>
            <a:r>
              <a:rPr lang="cs-CZ" sz="900" dirty="0" err="1" smtClean="0"/>
              <a:t>updraftů</a:t>
            </a:r>
            <a:r>
              <a:rPr lang="cs-CZ" sz="900" dirty="0" smtClean="0"/>
              <a:t> (vzestupných konvektivních proudů) uvnitř bouře, a tedy manifestací její potenciální síly, nebezpečnosti. </a:t>
            </a:r>
          </a:p>
          <a:p>
            <a:pPr algn="just"/>
            <a:endParaRPr lang="cs-CZ" sz="500" dirty="0" smtClean="0"/>
          </a:p>
          <a:p>
            <a:pPr algn="just"/>
            <a:r>
              <a:rPr lang="cs-CZ" sz="900" dirty="0" smtClean="0"/>
              <a:t>Drobné krystalky ledu nad HHO bouří ale mohou být i důsledkem vlnových procesů nad bouří (</a:t>
            </a:r>
            <a:r>
              <a:rPr lang="cs-CZ" sz="900" dirty="0" err="1" smtClean="0"/>
              <a:t>pileus</a:t>
            </a:r>
            <a:r>
              <a:rPr lang="cs-CZ" sz="900" dirty="0" smtClean="0"/>
              <a:t>), které nemusí souviset s intenzitou </a:t>
            </a:r>
            <a:r>
              <a:rPr lang="cs-CZ" sz="900" dirty="0" err="1" smtClean="0"/>
              <a:t>updraftů</a:t>
            </a:r>
            <a:r>
              <a:rPr lang="cs-CZ" sz="900" dirty="0" smtClean="0"/>
              <a:t>. </a:t>
            </a:r>
          </a:p>
          <a:p>
            <a:pPr algn="just"/>
            <a:endParaRPr lang="cs-CZ" sz="500" dirty="0" smtClean="0"/>
          </a:p>
          <a:p>
            <a:pPr algn="just"/>
            <a:r>
              <a:rPr lang="cs-CZ" sz="900" dirty="0" smtClean="0"/>
              <a:t>Sytě žlutá barva oblačnosti ale může být i projevem velmi nízké teploty HHO bouří, nejen vysoké odrazivosti </a:t>
            </a:r>
            <a:br>
              <a:rPr lang="cs-CZ" sz="900" dirty="0" smtClean="0"/>
            </a:br>
            <a:r>
              <a:rPr lang="cs-CZ" sz="900" dirty="0" smtClean="0"/>
              <a:t>v IR 3.9 kanálu. Nutné geografické přizpůsobení nastavení produktu (dle místní typické výšky tropopauzy).</a:t>
            </a:r>
          </a:p>
          <a:p>
            <a:pPr algn="just"/>
            <a:endParaRPr lang="cs-CZ" sz="500" dirty="0" smtClean="0"/>
          </a:p>
          <a:p>
            <a:pPr algn="just"/>
            <a:r>
              <a:rPr lang="cs-CZ" sz="900" dirty="0" smtClean="0"/>
              <a:t>Sytě žlutá se často vyskytuje i v různé orografické oblačnosti – především vlečky cirů za horskými hřebeny či ostrovy (např. za Islandem).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34075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denní RGB 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en-US" sz="11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(alternativně </a:t>
            </a:r>
            <a:r>
              <a:rPr lang="en-US" sz="1100" dirty="0" smtClean="0">
                <a:solidFill>
                  <a:srgbClr val="FF3300"/>
                </a:solidFill>
                <a:latin typeface="+mj-lt"/>
              </a:rPr>
              <a:t>Day Snow-Fog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RGB</a:t>
            </a:r>
            <a:r>
              <a:rPr lang="en-US" sz="1100" dirty="0" smtClean="0">
                <a:solidFill>
                  <a:srgbClr val="FF3300"/>
                </a:solidFill>
                <a:latin typeface="+mj-lt"/>
              </a:rPr>
              <a:t>)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42" name="Picture 2" descr="M:\meteo a terén - různé družicově zajímavé situace do přednášky\20191025 ciry střední Evropa\msgeu-1160x800.snow.20191025.1100.0.jpg"/>
          <p:cNvPicPr>
            <a:picLocks noChangeAspect="1" noChangeArrowheads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840000" y="396000"/>
            <a:ext cx="2143140" cy="272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b="1" dirty="0" smtClean="0">
                <a:solidFill>
                  <a:srgbClr val="FF0000"/>
                </a:solidFill>
              </a:rPr>
              <a:t>R</a:t>
            </a:r>
            <a:r>
              <a:rPr lang="cs-CZ" sz="900" dirty="0" smtClean="0"/>
              <a:t>:   VIS 0.8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92D050"/>
                </a:solidFill>
              </a:rPr>
              <a:t>G</a:t>
            </a:r>
            <a:r>
              <a:rPr lang="cs-CZ" sz="900" dirty="0" smtClean="0"/>
              <a:t>:   NIR 1.6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00B0F0"/>
                </a:solidFill>
              </a:rPr>
              <a:t>B</a:t>
            </a:r>
            <a:r>
              <a:rPr lang="cs-CZ" sz="900" dirty="0" smtClean="0"/>
              <a:t>:   IR 3.9 – IR 10.8 (nebo IR 3.9r)</a:t>
            </a:r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Produkt navržený pro detekci sněhové pokrývky (červeně), resp. její odlišení od holého terénu (tmavší zelená až hnědá) a od mlh a nízké oblačnosti (světle zelená, žlutá až okrová).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Podobně jako zasněžený terén může vypadat vysoká oblačnost (většinou je ale o něco světlejší), od zasněženého povrchu ji lze odlišit díky jejímu pohybu. Lepší příklady tohoto RGB produktu dále.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643056"/>
            <a:ext cx="750099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6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24hodinové RGB produkty</a:t>
            </a:r>
            <a:endParaRPr lang="cs-CZ" sz="16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1264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24hodinové RGB 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(24h mikrofyzikální produkt)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2290" name="Picture 2" descr="M:\meteo a terén - různé družicově zajímavé situace do přednášky\20191025 ciry střední Evropa\msgeu-1160x800.24M.20191025.11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840000" y="396000"/>
            <a:ext cx="214314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b="1" dirty="0" smtClean="0">
                <a:solidFill>
                  <a:srgbClr val="FF0000"/>
                </a:solidFill>
              </a:rPr>
              <a:t>R</a:t>
            </a:r>
            <a:r>
              <a:rPr lang="cs-CZ" sz="900" dirty="0" smtClean="0"/>
              <a:t>:   IR 12.0 – IR 10.8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92D050"/>
                </a:solidFill>
              </a:rPr>
              <a:t>G</a:t>
            </a:r>
            <a:r>
              <a:rPr lang="cs-CZ" sz="900" dirty="0" smtClean="0"/>
              <a:t>:   IR 10.8 – IR 8.7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00B0F0"/>
                </a:solidFill>
              </a:rPr>
              <a:t>B</a:t>
            </a:r>
            <a:r>
              <a:rPr lang="cs-CZ" sz="900" dirty="0" smtClean="0"/>
              <a:t>:   IR 10.8</a:t>
            </a:r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Produkt určený primárně pro rozlišení mikrofyzikálního složení oblačnosti (vodní kapky × ledové částice, optická mohutnost oblačnosti, detekce nízké oblačnosti a mlh nad terénem, aj.). </a:t>
            </a:r>
          </a:p>
          <a:p>
            <a:pPr algn="just"/>
            <a:endParaRPr lang="cs-CZ" sz="900" dirty="0" smtClean="0"/>
          </a:p>
          <a:p>
            <a:pPr marL="88900" indent="-88900" algn="just">
              <a:buFont typeface="Arial" pitchFamily="34" charset="0"/>
              <a:buChar char="•"/>
            </a:pPr>
            <a:r>
              <a:rPr lang="cs-CZ" sz="900" dirty="0" smtClean="0"/>
              <a:t>vysoká opticky mohutná oblačnost (frontální oblačnost, kumulonimby a husté ciry) – tmavě červená</a:t>
            </a:r>
          </a:p>
          <a:p>
            <a:pPr marL="88900" indent="-88900" algn="just">
              <a:buFont typeface="Arial" pitchFamily="34" charset="0"/>
              <a:buChar char="•"/>
            </a:pPr>
            <a:endParaRPr lang="cs-CZ" sz="500" dirty="0" smtClean="0"/>
          </a:p>
          <a:p>
            <a:pPr marL="88900" indent="-88900" algn="just">
              <a:buFont typeface="Arial" pitchFamily="34" charset="0"/>
              <a:buChar char="•"/>
            </a:pPr>
            <a:r>
              <a:rPr lang="cs-CZ" sz="900" dirty="0" smtClean="0"/>
              <a:t>řídké ciry, okraje kovadlin bouří, kondenzační stopy – tmavě modrá až černá</a:t>
            </a:r>
          </a:p>
          <a:p>
            <a:pPr marL="88900" indent="-88900" algn="just">
              <a:buFont typeface="Arial" pitchFamily="34" charset="0"/>
              <a:buChar char="•"/>
            </a:pPr>
            <a:endParaRPr lang="cs-CZ" sz="500" dirty="0" smtClean="0"/>
          </a:p>
          <a:p>
            <a:pPr marL="88900" indent="-88900" algn="just">
              <a:buFont typeface="Arial" pitchFamily="34" charset="0"/>
              <a:buChar char="•"/>
            </a:pPr>
            <a:r>
              <a:rPr lang="cs-CZ" sz="900" dirty="0" smtClean="0"/>
              <a:t>nízká až střední oblačnost (tvořená pouze kapkami) a mlhy – světle zelená, žlutá až okrová</a:t>
            </a:r>
          </a:p>
          <a:p>
            <a:pPr marL="88900" indent="-88900" algn="just">
              <a:buFont typeface="Arial" pitchFamily="34" charset="0"/>
              <a:buChar char="•"/>
            </a:pPr>
            <a:endParaRPr lang="cs-CZ" sz="500" dirty="0" smtClean="0"/>
          </a:p>
          <a:p>
            <a:pPr marL="88900" indent="-88900" algn="just">
              <a:buFont typeface="Arial" pitchFamily="34" charset="0"/>
              <a:buChar char="•"/>
            </a:pPr>
            <a:r>
              <a:rPr lang="cs-CZ" sz="900" dirty="0" smtClean="0"/>
              <a:t>terén a hladina moří – různé, dle teploty jejich povrchu (tedy denní chod); povrch severu Afriky může vypadat jako nízká oblačnost (proto je zde tento produkt nevhodný)</a:t>
            </a:r>
          </a:p>
          <a:p>
            <a:pPr marL="88900" indent="-88900" algn="just">
              <a:buFont typeface="Arial" pitchFamily="34" charset="0"/>
              <a:buChar char="•"/>
            </a:pPr>
            <a:endParaRPr lang="cs-CZ" sz="500" dirty="0" smtClean="0"/>
          </a:p>
          <a:p>
            <a:pPr marL="88900" indent="-88900" algn="just">
              <a:buFont typeface="Arial" pitchFamily="34" charset="0"/>
              <a:buChar char="•"/>
            </a:pPr>
            <a:r>
              <a:rPr lang="cs-CZ" sz="900" dirty="0" smtClean="0"/>
              <a:t>zvířený prach a písek – sytě červená až fialová (dle jeho vlastností a dle typu a teploty podkladu)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91225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24hodinové RGB 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Airmass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050" dirty="0" smtClean="0">
                <a:solidFill>
                  <a:srgbClr val="FF3300"/>
                </a:solidFill>
                <a:latin typeface="+mj-lt"/>
              </a:rPr>
              <a:t> (vzduchové hmoty, dynamika atmosféry)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1266" name="Picture 2" descr="M:\meteo a terén - různé družicově zajímavé situace do přednášky\20191025 ciry střední Evropa\msgeu-1160x800.airmass.20191025.1100.0.jpg"/>
          <p:cNvPicPr>
            <a:picLocks noChangeAspect="1" noChangeArrowheads="1"/>
          </p:cNvPicPr>
          <p:nvPr/>
        </p:nvPicPr>
        <p:blipFill>
          <a:blip r:embed="rId3" cstate="print">
            <a:lum bright="6000" contrast="2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840000" y="396000"/>
            <a:ext cx="2143140" cy="43858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b="1" dirty="0" smtClean="0">
                <a:solidFill>
                  <a:srgbClr val="FF0000"/>
                </a:solidFill>
              </a:rPr>
              <a:t>R</a:t>
            </a:r>
            <a:r>
              <a:rPr lang="cs-CZ" sz="900" dirty="0" smtClean="0"/>
              <a:t>:   WV 6.2 – WV 7.3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92D050"/>
                </a:solidFill>
              </a:rPr>
              <a:t>G</a:t>
            </a:r>
            <a:r>
              <a:rPr lang="cs-CZ" sz="900" dirty="0" smtClean="0"/>
              <a:t>:   IR 9.7 – IR 10.8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00B0F0"/>
                </a:solidFill>
              </a:rPr>
              <a:t>B</a:t>
            </a:r>
            <a:r>
              <a:rPr lang="cs-CZ" sz="900" dirty="0" smtClean="0"/>
              <a:t>:   WV 6.2 (inverzně)</a:t>
            </a:r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RGB produkt s využitím podobným samotnému WV 6.2 kanálu, tedy především monitorování cyklogeneze (sytě oranžová barva v týlu frontální vlny nebo vznikající cyklony značí vysokou pravděpodobnost prudkého vývoje cyklony) detekce </a:t>
            </a:r>
            <a:r>
              <a:rPr lang="cs-CZ" sz="900" dirty="0" err="1" smtClean="0"/>
              <a:t>jetů</a:t>
            </a:r>
            <a:r>
              <a:rPr lang="cs-CZ" sz="900" dirty="0" smtClean="0"/>
              <a:t> (gradienty barev) a deformačních zón, vln různého měřítka a původu v horní troposféře, aj.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Navíc barevné odlišení vzduchových hmot (odtud název produktu) – zeleně tropická a subtropická vzduchová hmota, modře až fialově – polární až arktická vzduchová hmota, oranžově – jakékoliv sušší oblasti v horní troposféře (tedy nejen oblasti rychlé cyklogeneze).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Podobně jako u předchozího produktu se zde uplatňuje denní chod teploty zemského povrchu  </a:t>
            </a:r>
            <a:r>
              <a:rPr lang="en-US" sz="900" dirty="0" smtClean="0"/>
              <a:t>&gt;</a:t>
            </a:r>
            <a:r>
              <a:rPr lang="cs-CZ" sz="900" dirty="0" smtClean="0"/>
              <a:t> </a:t>
            </a:r>
            <a:r>
              <a:rPr lang="en-US" sz="900" dirty="0" smtClean="0"/>
              <a:t> </a:t>
            </a:r>
            <a:r>
              <a:rPr lang="cs-CZ" sz="900" dirty="0" smtClean="0"/>
              <a:t>kolísání barev.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643056"/>
            <a:ext cx="750099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6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pouze noční RGB produkt</a:t>
            </a:r>
            <a:endParaRPr lang="cs-CZ" sz="16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285984" y="106363"/>
            <a:ext cx="519748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Pro porovnání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(24h mikrofyzikální produkt)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4338" name="Picture 2" descr="E:\!!! MSG archiv oper. snimku\2019 - prohlédnuto na mlhy, ciry, prach (pouze Evropa)\20191025 pěkné ciry\img-msgeu-1160x800-24M\msgeu-1160x800.24M.20191025.2100.0.jpg"/>
          <p:cNvPicPr>
            <a:picLocks noChangeAspect="1" noChangeArrowheads="1"/>
          </p:cNvPicPr>
          <p:nvPr/>
        </p:nvPicPr>
        <p:blipFill>
          <a:blip r:embed="rId3" cstate="print">
            <a:lum bright="3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6840000" y="396000"/>
            <a:ext cx="2143140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b="1" dirty="0" smtClean="0">
                <a:solidFill>
                  <a:srgbClr val="FF0000"/>
                </a:solidFill>
              </a:rPr>
              <a:t>R</a:t>
            </a:r>
            <a:r>
              <a:rPr lang="cs-CZ" sz="900" dirty="0" smtClean="0"/>
              <a:t>:   IR 12.0 – IR 10.8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92D050"/>
                </a:solidFill>
              </a:rPr>
              <a:t>G</a:t>
            </a:r>
            <a:r>
              <a:rPr lang="cs-CZ" sz="900" dirty="0" smtClean="0"/>
              <a:t>:   IR 10.8 – </a:t>
            </a:r>
            <a:r>
              <a:rPr lang="cs-CZ" sz="900" u="sng" dirty="0" smtClean="0"/>
              <a:t>IR 8.7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00B0F0"/>
                </a:solidFill>
              </a:rPr>
              <a:t>B</a:t>
            </a:r>
            <a:r>
              <a:rPr lang="cs-CZ" sz="900" dirty="0" smtClean="0"/>
              <a:t>:   IR 10.8</a:t>
            </a:r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Vlastnosti tohoto RGB produktu již popsány výše, zde uveden pouze pro porovnání s následujícím produktem – nočním mikrofyzikálním (NM) RGB.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Rozdíl mezi produkty je v zelené složce: zde použit „čistý“ IR 8.7 kanál, jehož vlastnosti se během dne zásadně nemění (s výjimkou teploty zemského povrchu), proto použitelný nepřetržitě. Naproti tomu u NM RGB je použit IR 3.9 kanál, který je v noci čistě tepelným kanálem, zatímco ve dne převáží odražená solární složka (čímž se NM RGB produkt stává nepoužitelným).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69794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pouze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noční RGB produkt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NM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 (noční mikrofyzikální produkt)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3314" name="Picture 2" descr="E:\!!! MSG archiv oper. snimku\2019 - prohlédnuto na mlhy, ciry, prach (pouze Evropa)\20191025 pěkné ciry\img-msgeu-1160x800-night-M\msgeu-1160x800.night-M.20191025.21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6840000" y="396000"/>
            <a:ext cx="21431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b="1" dirty="0" smtClean="0">
                <a:solidFill>
                  <a:srgbClr val="FF0000"/>
                </a:solidFill>
              </a:rPr>
              <a:t>R</a:t>
            </a:r>
            <a:r>
              <a:rPr lang="cs-CZ" sz="900" dirty="0" smtClean="0"/>
              <a:t>:   IR 12.0 – IR 10.8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92D050"/>
                </a:solidFill>
              </a:rPr>
              <a:t>G</a:t>
            </a:r>
            <a:r>
              <a:rPr lang="cs-CZ" sz="900" dirty="0" smtClean="0"/>
              <a:t>:   IR 10.8 – </a:t>
            </a:r>
            <a:r>
              <a:rPr lang="cs-CZ" sz="900" u="sng" dirty="0" smtClean="0"/>
              <a:t>IR 3.9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00B0F0"/>
                </a:solidFill>
              </a:rPr>
              <a:t>B</a:t>
            </a:r>
            <a:r>
              <a:rPr lang="cs-CZ" sz="900" dirty="0" smtClean="0"/>
              <a:t>:   IR 10.8</a:t>
            </a:r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Interpretace shodná s 24M RGB, zásadní rozdíl je pouze u zobrazení bezoblačných oblastí severní Afriky. Zatímco na 24M RGB snímcích nelze odlišit nízkou oblačnost od holého povrchu (určité typy hornin a písku), NM RGB produkt je odliší.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V oblasti střední Evropy je využitelnost obou produktů srovnatelná, záleží na teplotě povrchu a mikrofyzikálních vlastnostech konkrétní oblačnosti, kdy je „lepší“ 24M nebo NM produkt.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Navíc oproti 24M RGB lze NM RGB použít i pro detekci větších ohňů, resp. požárů.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643056"/>
            <a:ext cx="750099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6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„</a:t>
            </a:r>
            <a:r>
              <a:rPr lang="en-US" sz="1600" dirty="0" smtClean="0">
                <a:solidFill>
                  <a:srgbClr val="FF3300"/>
                </a:solidFill>
                <a:latin typeface="+mj-lt"/>
              </a:rPr>
              <a:t>Globe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“</a:t>
            </a:r>
            <a:r>
              <a:rPr lang="en-US" sz="16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produkty</a:t>
            </a:r>
            <a:r>
              <a:rPr lang="en-US" sz="1600" dirty="0" smtClean="0">
                <a:solidFill>
                  <a:srgbClr val="FF3300"/>
                </a:solidFill>
                <a:latin typeface="+mj-lt"/>
              </a:rPr>
              <a:t> (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polokoule)</a:t>
            </a:r>
            <a:endParaRPr lang="cs-CZ" sz="16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5286380" y="106363"/>
            <a:ext cx="378618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„Globe“ produkty MSG v ČHMÚ</a:t>
            </a:r>
          </a:p>
          <a:p>
            <a:pPr eaLnBrk="1" hangingPunct="1">
              <a:defRPr/>
            </a:pPr>
            <a:endParaRPr lang="cs-CZ" sz="1200" dirty="0" smtClean="0">
              <a:solidFill>
                <a:srgbClr val="FF3300"/>
              </a:solidFill>
              <a:latin typeface="+mj-lt"/>
            </a:endParaRPr>
          </a:p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VIS-IR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RGB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5362" name="Picture 2" descr="E:\_____ ostatni druzicove zajimave situace (ver. 20200422)\2020\20200224 0300utc Sahara dust\GLB1000.129.20200224.03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0000" y="71420"/>
            <a:ext cx="4860000" cy="48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643570" y="1142990"/>
            <a:ext cx="3054180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Definice a vlastnosti produktu viz výše. </a:t>
            </a:r>
          </a:p>
          <a:p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Oproti snímkům ve formátu Evropa či menším oblastem, v zobrazení celé polokoule výrazné zrcadlení Slunce  na hladině oceánů (rozsáhlé žluté oblasti), případně i na hladinách řek a jezer v rovníkové Africe, postupně během dne putující od východu na západ.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Sklon terminátoru, rozhraní dne a noci, závislý na roční době, resp. (astronomické) deklinaci Slunce. V létě (severní polokoule) lépe nasvícena severní polokoule, </a:t>
            </a:r>
            <a:br>
              <a:rPr lang="cs-CZ" sz="900" dirty="0" smtClean="0"/>
            </a:br>
            <a:r>
              <a:rPr lang="cs-CZ" sz="900" dirty="0" smtClean="0"/>
              <a:t>v zimním období jižní polokoule.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5286380" y="106363"/>
            <a:ext cx="369728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„Globe“ produkty MSG v ČHMÚ</a:t>
            </a:r>
          </a:p>
          <a:p>
            <a:pPr eaLnBrk="1" hangingPunct="1">
              <a:defRPr/>
            </a:pPr>
            <a:endParaRPr lang="cs-CZ" sz="1200" dirty="0" smtClean="0">
              <a:solidFill>
                <a:srgbClr val="FF3300"/>
              </a:solidFill>
              <a:latin typeface="+mj-lt"/>
            </a:endParaRPr>
          </a:p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IR10.8 BT 190–230 K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6386" name="Picture 2" descr="E:\_____ ostatni druzicove zajimave situace (ver. 20200422)\2020\20200224 0300utc Sahara dust\GLB1000.IR108-BT.20200224.03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0000" y="72000"/>
            <a:ext cx="4860000" cy="4860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643570" y="1142990"/>
            <a:ext cx="3071834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Definice a vlastnosti produktu viz výše. </a:t>
            </a:r>
          </a:p>
          <a:p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Oproti snímkům Evropy, v zobrazení celé polokoule posun škály barevného zvýraznění teplot do nižších hodnot, na 190 – 230 K (v tropickém a subtropickém pásmu je tropopauza ve vyšších hladinách, teplota HHO konvektivních bouří proto dosahuje výrazně nižších teplot). 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Možnost sledování vzniku tropických bouří či hurikánů nad východním až centrálním Atlantikem, a jejich postupu na západ.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Výrazný denní chod konvektivních bouří nad Afrikou.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5286380" y="106363"/>
            <a:ext cx="369728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„Globe“ produkty MSG v ČHMÚ</a:t>
            </a:r>
          </a:p>
          <a:p>
            <a:pPr eaLnBrk="1" hangingPunct="1">
              <a:defRPr/>
            </a:pPr>
            <a:endParaRPr lang="cs-CZ" sz="1200" dirty="0" smtClean="0">
              <a:solidFill>
                <a:srgbClr val="FF3300"/>
              </a:solidFill>
              <a:latin typeface="+mj-lt"/>
            </a:endParaRPr>
          </a:p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WV6.2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7410" name="Picture 2" descr="E:\_____ ostatni druzicove zajimave situace (ver. 20200422)\2020\20200224 0300utc Sahara dust\GLB1000.WV062.20200224.03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0000" y="72000"/>
            <a:ext cx="4860000" cy="4860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643570" y="1142990"/>
            <a:ext cx="30718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Definice a vlastnosti produktu viz výše. </a:t>
            </a:r>
          </a:p>
          <a:p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Ideální produkt pro sledování globální cirkulace (resp. nad polokoulí přivrácenou k družici), výrazná struktura </a:t>
            </a:r>
            <a:r>
              <a:rPr lang="cs-CZ" sz="900" dirty="0" err="1" smtClean="0"/>
              <a:t>jetů</a:t>
            </a:r>
            <a:r>
              <a:rPr lang="cs-CZ" sz="900" dirty="0" smtClean="0"/>
              <a:t> a ITCZ i v bezoblačných oblastech.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5286380" y="106363"/>
            <a:ext cx="369728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„Globe“ produkty MSG v ČHMÚ</a:t>
            </a:r>
          </a:p>
          <a:p>
            <a:pPr eaLnBrk="1" hangingPunct="1">
              <a:defRPr/>
            </a:pPr>
            <a:endParaRPr lang="cs-CZ" sz="1200" dirty="0" smtClean="0">
              <a:solidFill>
                <a:srgbClr val="FF3300"/>
              </a:solidFill>
              <a:latin typeface="+mj-lt"/>
            </a:endParaRPr>
          </a:p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Airmass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 RGB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8434" name="Picture 2" descr="E:\_____ ostatni druzicove zajimave situace (ver. 20200422)\2020\20200224 0300utc Sahara dust\GLB1000.airmass.20200224.0300.0.jpg"/>
          <p:cNvPicPr>
            <a:picLocks noChangeAspect="1" noChangeArrowheads="1"/>
          </p:cNvPicPr>
          <p:nvPr/>
        </p:nvPicPr>
        <p:blipFill>
          <a:blip r:embed="rId3" cstate="print">
            <a:lum contrast="5000"/>
          </a:blip>
          <a:srcRect/>
          <a:stretch>
            <a:fillRect/>
          </a:stretch>
        </p:blipFill>
        <p:spPr bwMode="auto">
          <a:xfrm>
            <a:off x="360000" y="72000"/>
            <a:ext cx="4860000" cy="4860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643570" y="1142990"/>
            <a:ext cx="307183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Definice a vlastnosti produktu viz výše. </a:t>
            </a:r>
          </a:p>
          <a:p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Ideální produkt pro sledování globální cirkulace (resp. nad polokoulí přivrácenou k družici).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5286380" y="106363"/>
            <a:ext cx="376872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„Globe“ produkty MSG v ČHMÚ</a:t>
            </a:r>
          </a:p>
          <a:p>
            <a:pPr eaLnBrk="1" hangingPunct="1">
              <a:defRPr/>
            </a:pPr>
            <a:endParaRPr lang="cs-CZ" sz="1200" dirty="0" smtClean="0">
              <a:solidFill>
                <a:srgbClr val="FF3300"/>
              </a:solidFill>
              <a:latin typeface="+mj-lt"/>
            </a:endParaRPr>
          </a:p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Dust RGB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9458" name="Picture 2" descr="E:\_____ ostatni druzicove zajimave situace (ver. 20200422)\2020\20200224 0300utc Sahara dust\GLB1000.dust.20200224.03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360000" y="72000"/>
            <a:ext cx="4860000" cy="4860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643570" y="1142990"/>
            <a:ext cx="3071834" cy="272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Produkt téměř shodný s 24M RGB, ale trochu odlišné nastavení parametrů produktu – zvýraznění písečných, resp. prašných bouří, jejich lepší odlišení od terénu.</a:t>
            </a:r>
          </a:p>
          <a:p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Možnost sledování vzniku písečných, resp. prašných bouří zejména nad Saharou, Blízkým východem až Arabským poloostrovem, a následného transportu mračen jemného písku či prachu přes Atlantik (jak nad Evropu, tak směrem k Jižní Americe a Karibské oblasti) nebo přímo přes Středozemní moře do Evropy a na Blízký východ.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Pro sledování transportu mračen jemného písku či prachu nad Evropu lze využít i běžné 24M a NM RGB produkty.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Občas vznik a transport prachu (půdy, spraše) i z oblasti Ukrajiny nebo JZ Ruska, vzácně i odjinud. 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 rot="16200000" flipH="1">
            <a:off x="1790140" y="853016"/>
            <a:ext cx="310514" cy="33206"/>
          </a:xfrm>
          <a:prstGeom prst="straightConnector1">
            <a:avLst/>
          </a:prstGeom>
          <a:ln w="19050">
            <a:solidFill>
              <a:srgbClr val="FFFF00"/>
            </a:solidFill>
            <a:headEnd type="none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928662" y="1643056"/>
            <a:ext cx="7500990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6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600" u="sng" dirty="0" smtClean="0">
                <a:solidFill>
                  <a:srgbClr val="FF3300"/>
                </a:solidFill>
                <a:latin typeface="+mj-lt"/>
              </a:rPr>
              <a:t>sendvičové produkty</a:t>
            </a:r>
          </a:p>
          <a:p>
            <a:pPr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eaLnBrk="1" hangingPunct="1">
              <a:defRPr/>
            </a:pPr>
            <a:r>
              <a:rPr lang="cs-CZ" sz="1400" dirty="0" smtClean="0">
                <a:solidFill>
                  <a:srgbClr val="FF3300"/>
                </a:solidFill>
                <a:latin typeface="+mj-lt"/>
              </a:rPr>
              <a:t>(pro porovnání zobrazeny i vybrané další související produkty)</a:t>
            </a:r>
            <a:endParaRPr lang="cs-CZ" sz="14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12630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–  HRV kanál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5602" name="Picture 2" descr="M:\[2] prednasky (aktualizovano 19.3.2020)\PRACOVNI\TEMP\msgce-1160x800.hrv.20191217.103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40000" y="1345162"/>
            <a:ext cx="223259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Rozsáhlá orografická vlna v závětří Alp (a systém následných drobnějších vln),  pěkná situace pro demonstraci sendvičů</a:t>
            </a:r>
          </a:p>
        </p:txBody>
      </p:sp>
      <p:cxnSp>
        <p:nvCxnSpPr>
          <p:cNvPr id="6" name="Přímá spojovací šipka 5"/>
          <p:cNvCxnSpPr/>
          <p:nvPr/>
        </p:nvCxnSpPr>
        <p:spPr>
          <a:xfrm rot="16200000" flipH="1">
            <a:off x="3078537" y="2864237"/>
            <a:ext cx="524828" cy="176082"/>
          </a:xfrm>
          <a:prstGeom prst="straightConnector1">
            <a:avLst/>
          </a:prstGeom>
          <a:ln w="25400">
            <a:solidFill>
              <a:srgbClr val="FF0000"/>
            </a:solidFill>
            <a:headEnd type="none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12630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Operativní 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4578" name="Picture 2" descr="M:\[2] prednasky (aktualizovano 19.3.2020)\PRACOVNI\TEMP\msgce-1160x800.vis-ir.20191217.103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2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40000" y="1345162"/>
            <a:ext cx="223259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Rozsáhlá orografická vlna v závětří Alp (a systém následných drobnějších vln),  pěkná situace pro demonstraci sendvičů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62650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–  barevně zvýrazněný kanál </a:t>
            </a:r>
            <a:r>
              <a:rPr lang="cs-CZ" sz="1200" dirty="0" smtClean="0">
                <a:solidFill>
                  <a:srgbClr val="FF3300"/>
                </a:solidFill>
                <a:latin typeface="Arial Black"/>
              </a:rPr>
              <a:t>IR10.8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(200-240K)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6626" name="Picture 2" descr="M:\[2] prednasky (aktualizovano 19.3.2020)\PRACOVNI\TEMP\msgce-1160x800.ir108BT.20191217.1030.0.jpg"/>
          <p:cNvPicPr>
            <a:picLocks noChangeAspect="1" noChangeArrowheads="1"/>
          </p:cNvPicPr>
          <p:nvPr/>
        </p:nvPicPr>
        <p:blipFill>
          <a:blip r:embed="rId3" cstate="print">
            <a:lum bright="-3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40000" y="1345162"/>
            <a:ext cx="22325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Srovnatelný vzhled vlny s konvektivními bouřemi (velmi nízká teplota) v barevně zvýrazněném IR 10.8 kanálu a vysoká odrazivost v IR 3.9 kanálu (viz dále)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91225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sendvičové 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„klasický“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IR10.8-BT sendvič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9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050" dirty="0" smtClean="0">
                <a:solidFill>
                  <a:srgbClr val="FF3300"/>
                </a:solidFill>
                <a:latin typeface="+mj-lt"/>
              </a:rPr>
              <a:t>(HRV</a:t>
            </a:r>
            <a:r>
              <a:rPr lang="en-US" sz="1050" dirty="0" smtClean="0">
                <a:solidFill>
                  <a:srgbClr val="FF3300"/>
                </a:solidFill>
                <a:latin typeface="+mj-lt"/>
              </a:rPr>
              <a:t> &amp; IR10.8 BT 200-240K)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1507" name="Picture 3" descr="M:\[2] prednasky (aktualizovano 19.3.2020)\PRACOVNI\TEMP\msgce-1160x800.sandwich-BT.20191217.103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2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40000" y="1345162"/>
            <a:ext cx="22325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Nejstarší sendvičový produkt, původně navržený pro sledování konvektivních bouří – kombinace morfologie horní hranice oblačnosti (HHO) bouří ve viditelném pásmu a jasové teploty (BT) z IR kanálu.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62650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samostatný kanál  IR3.9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6" name="Picture 2" descr="M:\meteo a terén - různé družicově zajímavé situace do přednášky\msgce-1160x800.ir039.20191217.103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40000" y="1345162"/>
            <a:ext cx="2232594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V IR 3.9 kanálu je tato orografická vlna a na ni navazující vlečka cirů zobrazena tmavě – vzhledem k teplotě lze vyloučit vodní fázi (drobné kapky). Jednoznačně se tedy jedná o velmi malé krystalky ledu, vykazující vysokou odrazivost </a:t>
            </a:r>
            <a:br>
              <a:rPr lang="cs-CZ" sz="900" dirty="0" smtClean="0"/>
            </a:br>
            <a:r>
              <a:rPr lang="cs-CZ" sz="900" dirty="0" smtClean="0"/>
              <a:t>v tomto pásmu.</a:t>
            </a:r>
          </a:p>
        </p:txBody>
      </p:sp>
      <p:cxnSp>
        <p:nvCxnSpPr>
          <p:cNvPr id="6" name="Přímá spojovací šipka 5"/>
          <p:cNvCxnSpPr/>
          <p:nvPr/>
        </p:nvCxnSpPr>
        <p:spPr>
          <a:xfrm rot="16200000" flipH="1">
            <a:off x="3078537" y="2864237"/>
            <a:ext cx="524828" cy="176082"/>
          </a:xfrm>
          <a:prstGeom prst="straightConnector1">
            <a:avLst/>
          </a:prstGeom>
          <a:ln w="25400">
            <a:solidFill>
              <a:srgbClr val="FF0000"/>
            </a:solidFill>
            <a:headEnd type="none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84081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Storm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7650" name="Picture 2" descr="M:\[2] prednasky (aktualizovano 19.3.2020)\PRACOVNI\TEMP\msgce-1160x800.storm.20191217.1030.0.jpg"/>
          <p:cNvPicPr>
            <a:picLocks noChangeAspect="1" noChangeArrowheads="1"/>
          </p:cNvPicPr>
          <p:nvPr/>
        </p:nvPicPr>
        <p:blipFill>
          <a:blip r:embed="rId3" cstate="print">
            <a:lum contrast="-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40000" y="1345162"/>
            <a:ext cx="223259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Sytě žlutá barva indikuje buď vysokou odrazivost v IR 3.9 kanálu, nebo velmi nízkou teplotu oblačnosti. V tomto případě se uplatňuje obojí (viz předchozí snímky).</a:t>
            </a:r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Někdy může být odlišení podobných orografických vln od konvektivních bouří na samostatném (statickém) snímku obtížné, podstatně snazší je pak jejich vzájemné rozlišení (klasifikace jevu) na animacích snímků – odlišná dynamika (vývoj a pohyb).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91225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sendvičové 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Storm 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sendvič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9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050" dirty="0" smtClean="0">
                <a:solidFill>
                  <a:srgbClr val="FF3300"/>
                </a:solidFill>
                <a:latin typeface="+mj-lt"/>
              </a:rPr>
              <a:t>(HRV</a:t>
            </a:r>
            <a:r>
              <a:rPr lang="en-US" sz="1050" dirty="0" smtClean="0">
                <a:solidFill>
                  <a:srgbClr val="FF3300"/>
                </a:solidFill>
                <a:latin typeface="+mj-lt"/>
              </a:rPr>
              <a:t> &amp; Storm RGB)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0483" name="Picture 3" descr="M:\[2] prednasky (aktualizovano 19.3.2020)\PRACOVNI\TEMP\msgce-1160x800.sandwich-storm.20191217.103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840000" y="1345162"/>
            <a:ext cx="223259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Druhý operativně používaný sendvičový produkt, kombinace viditelného kanálu (HRV) se </a:t>
            </a:r>
            <a:r>
              <a:rPr lang="en-US" sz="900" dirty="0" smtClean="0"/>
              <a:t>Storm</a:t>
            </a:r>
            <a:r>
              <a:rPr lang="cs-CZ" sz="900" dirty="0" smtClean="0"/>
              <a:t> RGB produktem. Rovněž primárně určený pro sledování konvektivních bouří.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34075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now RGB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en-US" sz="11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(alternativně </a:t>
            </a:r>
            <a:r>
              <a:rPr lang="en-US" sz="1100" dirty="0" smtClean="0">
                <a:solidFill>
                  <a:srgbClr val="FF3300"/>
                </a:solidFill>
                <a:latin typeface="+mj-lt"/>
              </a:rPr>
              <a:t>Day Microphysics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RGB</a:t>
            </a:r>
            <a:r>
              <a:rPr lang="en-US" sz="1100" dirty="0" smtClean="0">
                <a:solidFill>
                  <a:srgbClr val="FF3300"/>
                </a:solidFill>
                <a:latin typeface="+mj-lt"/>
              </a:rPr>
              <a:t>)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8674" name="Picture 2" descr="M:\[2] prednasky (aktualizovano 19.3.2020)\PRACOVNI\TEMP\msgce-1160x800.snow.20191217.1030.0.jpg"/>
          <p:cNvPicPr>
            <a:picLocks noChangeAspect="1" noChangeArrowheads="1"/>
          </p:cNvPicPr>
          <p:nvPr/>
        </p:nvPicPr>
        <p:blipFill>
          <a:blip r:embed="rId3" cstate="print">
            <a:lum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91225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sendvičové 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now 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sendvič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9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050" dirty="0" smtClean="0">
                <a:solidFill>
                  <a:srgbClr val="FF3300"/>
                </a:solidFill>
                <a:latin typeface="+mj-lt"/>
              </a:rPr>
              <a:t>(HRV</a:t>
            </a:r>
            <a:r>
              <a:rPr lang="en-US" sz="1050" dirty="0" smtClean="0">
                <a:solidFill>
                  <a:srgbClr val="FF3300"/>
                </a:solidFill>
                <a:latin typeface="+mj-lt"/>
              </a:rPr>
              <a:t> &amp; </a:t>
            </a:r>
            <a:r>
              <a:rPr lang="cs-CZ" sz="1050" dirty="0" smtClean="0">
                <a:solidFill>
                  <a:srgbClr val="FF3300"/>
                </a:solidFill>
                <a:latin typeface="+mj-lt"/>
              </a:rPr>
              <a:t>S</a:t>
            </a:r>
            <a:r>
              <a:rPr lang="en-US" sz="1050" dirty="0" smtClean="0">
                <a:solidFill>
                  <a:srgbClr val="FF3300"/>
                </a:solidFill>
                <a:latin typeface="+mj-lt"/>
              </a:rPr>
              <a:t>now RGB)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3555" name="Picture 3" descr="M:\[2] prednasky (aktualizovano 19.3.2020)\PRACOVNI\TEMP\msgce-1160x800.sandwich-snow.20191217.103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840000" y="1345162"/>
            <a:ext cx="223259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Experimentální produkt, sice zařazený mezi operativní produkty, ale jeho reálný přínos mizivý, ještě jej bude nutné vyhodnotit, případně bude nutné produkt doladit.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1264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(24h mikrofyzikální produkt)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9698" name="Picture 2" descr="M:\[2] prednasky (aktualizovano 19.3.2020)\PRACOVNI\TEMP\msgce-1160x800.24M.20191217.103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91225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sendvičové 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24M 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sendvič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9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050" dirty="0" smtClean="0">
                <a:solidFill>
                  <a:srgbClr val="FF3300"/>
                </a:solidFill>
                <a:latin typeface="+mj-lt"/>
              </a:rPr>
              <a:t>(HRV</a:t>
            </a:r>
            <a:r>
              <a:rPr lang="en-US" sz="1050" dirty="0" smtClean="0">
                <a:solidFill>
                  <a:srgbClr val="FF3300"/>
                </a:solidFill>
                <a:latin typeface="+mj-lt"/>
              </a:rPr>
              <a:t> &amp; 24M RGB)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2531" name="Picture 3" descr="M:\[2] prednasky (aktualizovano 19.3.2020)\PRACOVNI\TEMP\msgce-1160x800.sandwich-24M.20191217.103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840000" y="1345162"/>
            <a:ext cx="223259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Další experimentální sendvičový produkt, sice zařazený mezi operativní produkty, ale jeho reálný přínos mizivý, bude jej nutné vyhodnotit, případně bude nutné produkt doladit.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Silné konvektivní bouře – sendviče 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400" dirty="0" smtClean="0">
                <a:solidFill>
                  <a:srgbClr val="FF3300"/>
                </a:solidFill>
                <a:latin typeface="+mj-lt"/>
              </a:rPr>
              <a:t>22. 6. 2017  15:00 UTC,  střední Evropa</a:t>
            </a:r>
            <a:endParaRPr lang="cs-CZ" sz="14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712630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–  HRV kanál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050" name="Picture 2" descr="M:\meteo a terén - různé družicově zajímavé situace do přednášky\_rssce-1160x800.HRV.20170622.150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62650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produkty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MSG v ČHMÚ  –  barevně zvýrazněný kanál </a:t>
            </a:r>
            <a:r>
              <a:rPr lang="cs-CZ" sz="1200" dirty="0" smtClean="0">
                <a:solidFill>
                  <a:srgbClr val="FF3300"/>
                </a:solidFill>
                <a:latin typeface="Arial Black"/>
              </a:rPr>
              <a:t>IR10.8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(200-240K)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3074" name="Picture 2" descr="M:\meteo a terén - různé družicově zajímavé situace do přednášky\_rssce-1160x800.BT.20170622.150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40000" y="1345162"/>
            <a:ext cx="22325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Barevně zvýrazněný IR 10.8 (200-240K) produkt – primárně navržený pro monitorování konvektivních bouří. 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Určité jevy, jako tzv. „studené prstence“ nebo „studená U/V“, jsou typickými pro silné bouře – využití v nowcastingu bouří.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91225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sendvičové 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„klasický“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IR10.8-BT sendvič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9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050" dirty="0" smtClean="0">
                <a:solidFill>
                  <a:srgbClr val="FF3300"/>
                </a:solidFill>
                <a:latin typeface="+mj-lt"/>
              </a:rPr>
              <a:t>(HRV</a:t>
            </a:r>
            <a:r>
              <a:rPr lang="en-US" sz="1050" dirty="0" smtClean="0">
                <a:solidFill>
                  <a:srgbClr val="FF3300"/>
                </a:solidFill>
                <a:latin typeface="+mj-lt"/>
              </a:rPr>
              <a:t> &amp; IR10.8 BT 200-240K)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4098" name="Picture 2" descr="M:\meteo a terén - různé družicově zajímavé situace do přednášky\_rssce-1160x800.sandwich-BT.20170622.1500.png"/>
          <p:cNvPicPr>
            <a:picLocks noChangeAspect="1" noChangeArrowheads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40000" y="1345162"/>
            <a:ext cx="22325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Plný přínos sendvičů (jak HRV + IR10.8, tak HRV + </a:t>
            </a:r>
            <a:r>
              <a:rPr lang="en-US" sz="900" dirty="0" smtClean="0"/>
              <a:t>Storm</a:t>
            </a:r>
            <a:r>
              <a:rPr lang="cs-CZ" sz="900" dirty="0" smtClean="0"/>
              <a:t> RGB) vynikne až při detailnějším pohledu na jednotlivé bouře (z operativních produktů především formát CZ1KM a CZHKM, nebo alespoň CE), nemá příliš význam pro globálnější projekce (Evropa, Globe). </a:t>
            </a:r>
          </a:p>
          <a:p>
            <a:pPr algn="just"/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60338" y="106363"/>
            <a:ext cx="891225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>
                <a:solidFill>
                  <a:srgbClr val="FF3300"/>
                </a:solidFill>
                <a:latin typeface="+mj-lt"/>
              </a:rPr>
              <a:t>Operativní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sendvičové produkty MSG v ČHMÚ  </a:t>
            </a:r>
            <a:r>
              <a:rPr lang="cs-CZ" sz="1200" dirty="0">
                <a:solidFill>
                  <a:srgbClr val="FF3300"/>
                </a:solidFill>
                <a:latin typeface="+mj-lt"/>
              </a:rPr>
              <a:t>– 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Storm 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sendvič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9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050" dirty="0" smtClean="0">
                <a:solidFill>
                  <a:srgbClr val="FF3300"/>
                </a:solidFill>
                <a:latin typeface="+mj-lt"/>
              </a:rPr>
              <a:t>(HRV</a:t>
            </a:r>
            <a:r>
              <a:rPr lang="en-US" sz="1050" dirty="0" smtClean="0">
                <a:solidFill>
                  <a:srgbClr val="FF3300"/>
                </a:solidFill>
                <a:latin typeface="+mj-lt"/>
              </a:rPr>
              <a:t> &amp; Storm RGB)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5122" name="Picture 2" descr="M:\meteo a terén - různé družicově zajímavé situace do přednášky\_rssce-1160x800.sandwich-storm.20170622.1500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40000" y="1345162"/>
            <a:ext cx="2232594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Plný přínos sendvičů (jak HRV + IR10.8, tak HRV + </a:t>
            </a:r>
            <a:r>
              <a:rPr lang="en-US" sz="900" dirty="0" smtClean="0"/>
              <a:t>Storm</a:t>
            </a:r>
            <a:r>
              <a:rPr lang="cs-CZ" sz="900" dirty="0" smtClean="0"/>
              <a:t> RGB) vynikne až při detailnějším pohledu na jednotlivé bouře (z operativních produktů především formát CZ1KM a CZHKM, nebo alespoň CE), nemá příliš význam pro globálnější projekce (Evropa, Globe).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Oba sendviče jsou ideální pro výzkum </a:t>
            </a:r>
            <a:br>
              <a:rPr lang="cs-CZ" sz="900" dirty="0" smtClean="0"/>
            </a:br>
            <a:r>
              <a:rPr lang="cs-CZ" sz="900" dirty="0" smtClean="0"/>
              <a:t>a „</a:t>
            </a:r>
            <a:r>
              <a:rPr lang="en-US" sz="900" dirty="0" smtClean="0"/>
              <a:t>case studies</a:t>
            </a:r>
            <a:r>
              <a:rPr lang="cs-CZ" sz="900" dirty="0" smtClean="0"/>
              <a:t>“, pro tyto případy se je vyplatí interaktivně doladit.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Podrobněji v navazujících přednáškách, věnovaných družicovým pozorováním konvektivních bouří.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Detekce nočních mlh a nízké oblačnosti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400" dirty="0" smtClean="0">
                <a:solidFill>
                  <a:srgbClr val="FF3300"/>
                </a:solidFill>
                <a:latin typeface="+mj-lt"/>
              </a:rPr>
              <a:t>24. 1. 2020   05:00 UTC</a:t>
            </a:r>
            <a:endParaRPr lang="cs-CZ" sz="14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M:\meteo a terén - různé družicově zajímavé situace do přednášky\PRAC\msgcz-ir039.20200124.0500.jpg"/>
          <p:cNvPicPr>
            <a:picLocks noChangeAspect="1" noChangeArrowheads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3.9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40000" y="715350"/>
            <a:ext cx="223259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V noci se mlhy, resp. nízká vrstevnatá oblačnost (na družicových snímcích je nelze od sebe odlišit) jeví v kanálu IR 3.9 chladnějšími než v kanálu IR 10.8 (viz další snímek) z důvodu nižší emisivity nízké oblačnosti v tomto pásmu. Díky tomu ji lze v tomto případě odlišit od nepatrně teplejšího terénu.  Obecně to ale neplatí, záleží na aktuální teplotě zemského povrchu. 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M:\meteo a terén - různé družicově zajímavé situace do přednášky\PRAC\msgcz-ir108.20200124.0500.jpg"/>
          <p:cNvPicPr>
            <a:picLocks noChangeAspect="1" noChangeArrowheads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40000" y="715350"/>
            <a:ext cx="2232594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Zde již téměř nelze odlišit mlhy a nízkou vrstevnatou oblačnost od terénu. </a:t>
            </a:r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Možnost odlišení mlh a nízké oblačnosti od terénu závisí na konkrétní teplotě jak mlh a oblačnosti, tak samotného zemského povrchu – např. za inverzí mohou být horské polohy výrazně teplejší než mlhy.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M:\meteo a terén - různé družicově zajímavé situace do přednášky\PRAC\msgcz-night-M.20200124.0500.jpg"/>
          <p:cNvPicPr>
            <a:picLocks noChangeAspect="1" noChangeArrowheads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NM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 (noční mikrofyzikální produkt)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40000" y="715350"/>
            <a:ext cx="22325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Barevný odstín holého, bezoblačného zemského povrchu hodně závisí na jeho teplotě – tedy sezóně. V průběhu noci se výrazněji nemění.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M:\meteo a terén - různé družicově zajímavé situace do přednášky\PRAC\msgcz_24M.20200124.0500.jpg"/>
          <p:cNvPicPr>
            <a:picLocks noChangeAspect="1" noChangeArrowheads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(24h mikrofyzikální produkt)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40000" y="715350"/>
            <a:ext cx="2232594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Barevný odstín holého, bezoblačného zemského povrchu hodně závisí na jeho teplotě – tedy výrazný denní chod, rovněž závislost na roční době, resp. geografické oblasti.</a:t>
            </a:r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Zde jsou uváděny pouze standardní operativní produkty. Pro případové studie („</a:t>
            </a:r>
            <a:r>
              <a:rPr lang="en-US" sz="900" dirty="0" smtClean="0"/>
              <a:t>case studies</a:t>
            </a:r>
            <a:r>
              <a:rPr lang="cs-CZ" sz="900" dirty="0" smtClean="0"/>
              <a:t>“</a:t>
            </a:r>
            <a:r>
              <a:rPr lang="en-US" sz="900" dirty="0" smtClean="0"/>
              <a:t>) </a:t>
            </a:r>
            <a:r>
              <a:rPr lang="cs-CZ" sz="900" dirty="0" smtClean="0"/>
              <a:t>je vhodné tyto produkty doladit pro konkrétní situaci, dle aktuálních podmínek. </a:t>
            </a:r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Rovněž pro jiné družice (zejména na polárních drahách) může být ideální nastavení hodně odlišné od hodnot doporučovaných EUMETSATem pro snímky z MSG – ty tedy nelze brát dogmaticky. Je ale nutné zachovat barevná schémata a kombinace kanálů.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Detekce denních mlh, nízké oblačnosti a sněhu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400" dirty="0" smtClean="0">
                <a:solidFill>
                  <a:srgbClr val="FF3300"/>
                </a:solidFill>
                <a:latin typeface="+mj-lt"/>
              </a:rPr>
              <a:t>24. 1. 2020   10:00 UTC</a:t>
            </a:r>
            <a:endParaRPr lang="cs-CZ" sz="14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M:\meteo a terén - různé družicově zajímavé situace do přednášky\PRAC\msgcz-1160x800.hrv.20200124.10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HRV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40000" y="715350"/>
            <a:ext cx="2232594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Stejná situace jako na předchozí sérii, </a:t>
            </a:r>
            <a:br>
              <a:rPr lang="cs-CZ" sz="900" dirty="0" smtClean="0"/>
            </a:br>
            <a:r>
              <a:rPr lang="cs-CZ" sz="900" dirty="0" smtClean="0"/>
              <a:t>ale o 5 hodin později. Na černobílých snímcích ve viditelné části spektra někdy lze odlišit zasněžený terén od nízké oblačnosti díky textuře terénu, někdy to ale je nemožné. </a:t>
            </a:r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Toto je typická inverzní situace, kdy je česká kotlina zalita nízkou oblačností, ale pohraniční hory jsou nad ní.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M:\meteo a terén - různé družicově zajímavé situace do přednášky\PRAC\msgcz-1160x800.vis-ir.20200124.1000.0.jpg"/>
          <p:cNvPicPr>
            <a:picLocks noChangeAspect="1" noChangeArrowheads="1"/>
          </p:cNvPicPr>
          <p:nvPr/>
        </p:nvPicPr>
        <p:blipFill>
          <a:blip r:embed="rId3" cstate="print">
            <a:lum bright="7000" contrast="1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 (HRV + IR 10.8)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40000" y="715350"/>
            <a:ext cx="223259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V tomto případě je pro VIS-IR produkt použit 2x kanál HRV. Poskytuje sice lepší rozlišení než kanály VIS 0.6 a 0.8, ale nelze v této kombinaci rozlišit různé formy vegetace.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M:\meteo a terén - různé družicově zajímavé situace do přednášky\PRAC\msgcz-1160x800.ir039.20200124.1000.0.jpg"/>
          <p:cNvPicPr>
            <a:picLocks noChangeAspect="1" noChangeArrowheads="1"/>
          </p:cNvPicPr>
          <p:nvPr/>
        </p:nvPicPr>
        <p:blipFill>
          <a:blip r:embed="rId3" cstate="print">
            <a:lum bright="7000" contrast="1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3.9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40000" y="715350"/>
            <a:ext cx="2232594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V denních hodinách se v pásmu 3.5 µm až 4.0 µm uplatňuje i odražené sluneční záření, přičemž nejvyšší odrazivosti zde má oblačnost tvořená nejmenšími kapkami – tedy především mlhy. Proto mlha ve dne na těchto snímcích vypadá výrazně tmavěji než okolní terén.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M:\meteo a terén - různé družicově zajímavé situace do přednášky\PRAC\msgcz-1160x800.ir108.20200124.1000.0.jpg"/>
          <p:cNvPicPr>
            <a:picLocks noChangeAspect="1" noChangeArrowheads="1"/>
          </p:cNvPicPr>
          <p:nvPr/>
        </p:nvPicPr>
        <p:blipFill>
          <a:blip r:embed="rId3" cstate="print">
            <a:lum bright="7000" contrast="1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40000" y="715350"/>
            <a:ext cx="22325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Oproti nočnímu snímku v tomto kanálu (viz předchozí série snímků) již došlo </a:t>
            </a:r>
            <a:br>
              <a:rPr lang="cs-CZ" sz="900" dirty="0" smtClean="0"/>
            </a:br>
            <a:r>
              <a:rPr lang="cs-CZ" sz="900" dirty="0" smtClean="0"/>
              <a:t>k mírnému prohřátí zemského povrchu, čímž je možné jej odlišit od oblastí </a:t>
            </a:r>
            <a:br>
              <a:rPr lang="cs-CZ" sz="900" dirty="0" smtClean="0"/>
            </a:br>
            <a:r>
              <a:rPr lang="cs-CZ" sz="900" dirty="0" smtClean="0"/>
              <a:t>s nízkou oblačností a mlhami.  Přesto </a:t>
            </a:r>
            <a:br>
              <a:rPr lang="cs-CZ" sz="900" dirty="0" smtClean="0"/>
            </a:br>
            <a:r>
              <a:rPr lang="cs-CZ" sz="900" dirty="0" smtClean="0"/>
              <a:t>i ve dne mohou nastat situace, kdy je od sebe odlišit nelze (zejména v zimních měsících).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(24h mikrofyzikální produkt)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9218" name="Picture 2" descr="M:\meteo a terén - různé družicově zajímavé situace do přednášky\PRAC\msgcz-1160x800.24M.20200124.1000.0.jpg"/>
          <p:cNvPicPr>
            <a:picLocks noChangeAspect="1" noChangeArrowheads="1"/>
          </p:cNvPicPr>
          <p:nvPr/>
        </p:nvPicPr>
        <p:blipFill>
          <a:blip r:embed="rId3" cstate="print">
            <a:lum contrast="6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40000" y="715350"/>
            <a:ext cx="223259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V tomto produktu nelze od sebe odlišit zasněžený a holý terén. Mlhy a nízká oblačnost ale odlišeny od terénu snadno – vhodnější ale je „</a:t>
            </a:r>
            <a:r>
              <a:rPr lang="en-US" sz="900" dirty="0" smtClean="0"/>
              <a:t>Snow</a:t>
            </a:r>
            <a:r>
              <a:rPr lang="cs-CZ" sz="900" dirty="0" smtClean="0"/>
              <a:t> RGB“ produkt (viz dále).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 descr="M:\meteo a terén - různé družicově zajímavé situace do přednášky\PRAC\msgcz-1160x800.sandwich-24M.20200124.1000.0.jpg"/>
          <p:cNvPicPr>
            <a:picLocks noChangeAspect="1" noChangeArrowheads="1"/>
          </p:cNvPicPr>
          <p:nvPr/>
        </p:nvPicPr>
        <p:blipFill>
          <a:blip r:embed="rId3" cstate="print">
            <a:lum bright="10000" contrast="2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891225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24M 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sendvič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9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050" dirty="0" smtClean="0">
                <a:solidFill>
                  <a:srgbClr val="FF3300"/>
                </a:solidFill>
                <a:latin typeface="+mj-lt"/>
              </a:rPr>
              <a:t>(HRV</a:t>
            </a:r>
            <a:r>
              <a:rPr lang="en-US" sz="1050" dirty="0" smtClean="0">
                <a:solidFill>
                  <a:srgbClr val="FF3300"/>
                </a:solidFill>
                <a:latin typeface="+mj-lt"/>
              </a:rPr>
              <a:t> &amp; 24M RGB)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40000" y="715350"/>
            <a:ext cx="223259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Sendvičová varianta 24M RGB žádnou významnou výhodu nepřináší. Zatím jen dlouhodobější testování …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1266" name="Picture 2" descr="M:\meteo a terén - různé družicově zajímavé situace do přednášky\PRAC\msgcz-1160x800.snow.20200124.1000.0.jpg"/>
          <p:cNvPicPr>
            <a:picLocks noChangeAspect="1" noChangeArrowheads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40000" y="715350"/>
            <a:ext cx="22325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Nejvhodnější denní produkt pro odlišení mlh, resp. nízké oblačnosti od holého či zasněženého terénu. Rovněž nejlepší produkt pro detekci sněhové pokrývky.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290" name="Picture 2" descr="M:\meteo a terén - různé družicově zajímavé situace do přednášky\PRAC\msgcz-1160x800.sandwich-snow.20200124.1000.0.jpg"/>
          <p:cNvPicPr>
            <a:picLocks noChangeAspect="1" noChangeArrowheads="1"/>
          </p:cNvPicPr>
          <p:nvPr/>
        </p:nvPicPr>
        <p:blipFill>
          <a:blip r:embed="rId3" cstate="print">
            <a:lum bright="10000" contrast="1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891225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now 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sendvič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9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050" dirty="0" smtClean="0">
                <a:solidFill>
                  <a:srgbClr val="FF3300"/>
                </a:solidFill>
                <a:latin typeface="+mj-lt"/>
              </a:rPr>
              <a:t>(HRV</a:t>
            </a:r>
            <a:r>
              <a:rPr lang="en-US" sz="1050" dirty="0" smtClean="0">
                <a:solidFill>
                  <a:srgbClr val="FF3300"/>
                </a:solidFill>
                <a:latin typeface="+mj-lt"/>
              </a:rPr>
              <a:t> &amp; </a:t>
            </a:r>
            <a:r>
              <a:rPr lang="cs-CZ" sz="1050" dirty="0" smtClean="0">
                <a:solidFill>
                  <a:srgbClr val="FF3300"/>
                </a:solidFill>
                <a:latin typeface="+mj-lt"/>
              </a:rPr>
              <a:t>s</a:t>
            </a:r>
            <a:r>
              <a:rPr lang="en-US" sz="1050" dirty="0" smtClean="0">
                <a:solidFill>
                  <a:srgbClr val="FF3300"/>
                </a:solidFill>
                <a:latin typeface="+mj-lt"/>
              </a:rPr>
              <a:t>now RGB)</a:t>
            </a:r>
            <a:endParaRPr lang="cs-CZ" sz="12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40000" y="715350"/>
            <a:ext cx="2232594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dirty="0" smtClean="0"/>
              <a:t>Jedinou výhodou sendvičová varianty „</a:t>
            </a:r>
            <a:r>
              <a:rPr lang="en-US" sz="900" dirty="0" smtClean="0"/>
              <a:t>Snow</a:t>
            </a:r>
            <a:r>
              <a:rPr lang="cs-CZ" sz="900" dirty="0" smtClean="0"/>
              <a:t> RGB“ produktu je lepší rozlišení snímků díky kombinaci s HRV kanálem. Oproti samostatné variantě „</a:t>
            </a:r>
            <a:r>
              <a:rPr lang="en-US" sz="900" dirty="0" smtClean="0"/>
              <a:t>Snow</a:t>
            </a:r>
            <a:r>
              <a:rPr lang="cs-CZ" sz="900" dirty="0" smtClean="0"/>
              <a:t> RGB“ produktu je zde o něco horší schopnost detekce sněhové pokrývky. Zatím jen dlouhodobější testování produktu.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2185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Zasněžený terén, nízká oblačnost, frontální oblačnost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400" dirty="0" smtClean="0">
                <a:solidFill>
                  <a:srgbClr val="FF3300"/>
                </a:solidFill>
                <a:latin typeface="+mj-lt"/>
              </a:rPr>
              <a:t>9. 2. 2018   10:00 UTC</a:t>
            </a:r>
          </a:p>
          <a:p>
            <a:pPr algn="ctr" eaLnBrk="1" hangingPunct="1">
              <a:defRPr/>
            </a:pPr>
            <a:endParaRPr lang="cs-CZ" sz="14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4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400" dirty="0" smtClean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HRV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1266" name="Picture 2" descr="M:\meteo a terén - různé družicově zajímavé situace do přednášky\20180209.1000 sníh a frontální oblačnost\msgce-1160x800.hrv.20180209.1000.0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 (HRV + IR 10.8)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2290" name="Picture 2" descr="M:\meteo a terén - různé družicově zajímavé situace do přednášky\20180209.1000 sníh a frontální oblačnost\msgce-1160x800.vis-ir.20180209.1000.0.png"/>
          <p:cNvPicPr>
            <a:picLocks noChangeAspect="1" noChangeArrowheads="1"/>
          </p:cNvPicPr>
          <p:nvPr/>
        </p:nvPicPr>
        <p:blipFill>
          <a:blip r:embed="rId3" cstate="print">
            <a:lum bright="7000" contrast="1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3314" name="Picture 2" descr="M:\meteo a terén - různé družicově zajímavé situace do přednášky\20180209.1000 sníh a frontální oblačnost\msgce-1160x800.ir108.20180209.1000.0.png"/>
          <p:cNvPicPr>
            <a:picLocks noChangeAspect="1" noChangeArrowheads="1"/>
          </p:cNvPicPr>
          <p:nvPr/>
        </p:nvPicPr>
        <p:blipFill>
          <a:blip r:embed="rId3" cstate="print">
            <a:lum bright="5000" contrast="3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(24h mikrofyzikální produkt)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4338" name="Picture 2" descr="M:\meteo a terén - různé družicově zajímavé situace do přednášky\20180209.1000 sníh a frontální oblačnost\msgce-1160x800.24M.20180209.1000.0.png"/>
          <p:cNvPicPr>
            <a:picLocks noChangeAspect="1" noChangeArrowheads="1"/>
          </p:cNvPicPr>
          <p:nvPr/>
        </p:nvPicPr>
        <p:blipFill>
          <a:blip r:embed="rId3" cstate="print">
            <a:lum bright="2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5362" name="Picture 2" descr="M:\meteo a terén - různé družicově zajímavé situace do přednášky\20180209.1000 sníh a frontální oblačnost\msgce-1160x800.snow.20180209.1000.0.png"/>
          <p:cNvPicPr>
            <a:picLocks noChangeAspect="1" noChangeArrowheads="1"/>
          </p:cNvPicPr>
          <p:nvPr/>
        </p:nvPicPr>
        <p:blipFill>
          <a:blip r:embed="rId3" cstate="print">
            <a:lum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Denní detekce zasněženého terénu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400" dirty="0" smtClean="0">
                <a:solidFill>
                  <a:srgbClr val="FF3300"/>
                </a:solidFill>
                <a:latin typeface="+mj-lt"/>
              </a:rPr>
              <a:t>25. 2. 2018   08:00 UTC</a:t>
            </a:r>
          </a:p>
          <a:p>
            <a:pPr algn="ctr" eaLnBrk="1" hangingPunct="1">
              <a:defRPr/>
            </a:pPr>
            <a:endParaRPr lang="cs-CZ" sz="14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4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4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200" b="1" dirty="0" smtClean="0">
                <a:solidFill>
                  <a:schemeClr val="bg1"/>
                </a:solidFill>
              </a:rPr>
              <a:t>příklad, kdy na statickém snímku nelze odlišit zasněžený terén od oblačnosti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M:\meteo a terén - různé družicově zajímavé situace do přednášky\20180225.0800 sníh a oblačnost - nelze odlišit\msgce-1160x800.hrv.20180225.0800.0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HRV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M:\meteo a terén - různé družicově zajímavé situace do přednášky\20180225.0800 sníh a oblačnost - nelze odlišit\msgce-1160x800.vis-ir.20180225.0800.0.png"/>
          <p:cNvPicPr>
            <a:picLocks noChangeAspect="1" noChangeArrowheads="1"/>
          </p:cNvPicPr>
          <p:nvPr/>
        </p:nvPicPr>
        <p:blipFill>
          <a:blip r:embed="rId3" cstate="print">
            <a:lum bright="6000" contrast="2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 (HRV + IR 10.8)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M:\meteo a terén - různé družicově zajímavé situace do přednášky\20180225.0800 sníh a oblačnost - nelze odlišit\msgce-1160x800.ir108.20180225.0800.0.png"/>
          <p:cNvPicPr>
            <a:picLocks noChangeAspect="1" noChangeArrowheads="1"/>
          </p:cNvPicPr>
          <p:nvPr/>
        </p:nvPicPr>
        <p:blipFill>
          <a:blip r:embed="rId3" cstate="print">
            <a:lum bright="5000" contrast="3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 descr="M:\meteo a terén - různé družicově zajímavé situace do přednášky\20180225.0800 sníh a oblačnost - nelze odlišit\msgce-1160x800.24M.20180225.0800.0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(24h mikrofyzikální produkt)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 descr="M:\meteo a terén - různé družicově zajímavé situace do přednášky\20180225.0800 sníh a oblačnost - nelze odlišit\msgce-1160x800.snow.20180225.0800.0.pn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Vysoká oblačnost – ciry 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>
              <a:defRPr/>
            </a:pPr>
            <a:r>
              <a:rPr lang="cs-CZ" sz="1400" dirty="0" smtClean="0">
                <a:solidFill>
                  <a:srgbClr val="FF3300"/>
                </a:solidFill>
                <a:latin typeface="+mj-lt"/>
              </a:rPr>
              <a:t>24. 4. 2020   05:00 UTC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6" name="Picture 2" descr="M:\meteo a terén - různé družicově zajímavé situace do přednášky\20200424  ciry nad CE\msgce-1160x800.vis-ir.20200424.0800.0.jpg"/>
          <p:cNvPicPr>
            <a:picLocks noChangeAspect="1" noChangeArrowheads="1"/>
          </p:cNvPicPr>
          <p:nvPr/>
        </p:nvPicPr>
        <p:blipFill>
          <a:blip r:embed="rId3" cstate="print">
            <a:lum bright="10000" contrast="2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HRV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050" name="Picture 2" descr="M:\meteo a terén - různé družicově zajímavé situace do přednášky\20200424  ciry nad CE\msgce-1160x800.hrv.20200424.0800.0.jpg"/>
          <p:cNvPicPr>
            <a:picLocks noChangeAspect="1" noChangeArrowheads="1"/>
          </p:cNvPicPr>
          <p:nvPr/>
        </p:nvPicPr>
        <p:blipFill>
          <a:blip r:embed="rId3" cstate="print">
            <a:lum bright="8000" contrast="1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3.9</a:t>
            </a:r>
          </a:p>
        </p:txBody>
      </p:sp>
      <p:pic>
        <p:nvPicPr>
          <p:cNvPr id="3074" name="Picture 2" descr="M:\meteo a terén - různé družicově zajímavé situace do přednášky\20200424  ciry nad CE\msgce-1160x800.ir039.20200424.0800.0.jpg"/>
          <p:cNvPicPr>
            <a:picLocks noChangeAspect="1" noChangeArrowheads="1"/>
          </p:cNvPicPr>
          <p:nvPr/>
        </p:nvPicPr>
        <p:blipFill>
          <a:blip r:embed="rId3" cstate="print">
            <a:lum bright="10000" contrast="2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</a:t>
            </a:r>
          </a:p>
        </p:txBody>
      </p:sp>
      <p:pic>
        <p:nvPicPr>
          <p:cNvPr id="4098" name="Picture 2" descr="M:\meteo a terén - různé družicově zajímavé situace do přednášky\20200424  ciry nad CE\msgce-1160x800.ir108.20200424.0800.0.jpg"/>
          <p:cNvPicPr>
            <a:picLocks noChangeAspect="1" noChangeArrowheads="1"/>
          </p:cNvPicPr>
          <p:nvPr/>
        </p:nvPicPr>
        <p:blipFill>
          <a:blip r:embed="rId3" cstate="print">
            <a:lum bright="11000" contrast="2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WV 6.2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5122" name="Picture 2" descr="M:\meteo a terén - různé družicově zajímavé situace do přednášky\20200424  ciry nad CE\msgce-1160x800.wv062.20200424.0800.0.jpg"/>
          <p:cNvPicPr>
            <a:picLocks noChangeAspect="1" noChangeArrowheads="1"/>
          </p:cNvPicPr>
          <p:nvPr/>
        </p:nvPicPr>
        <p:blipFill>
          <a:blip r:embed="rId3" cstate="print">
            <a:lum bright="8000" contrast="3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Airmass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6146" name="Picture 2" descr="M:\meteo a terén - různé družicově zajímavé situace do přednášky\20200424  ciry nad CE\msgce-1160x800.airmass.20200424.08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(24h mikrofyzikální produkt)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7170" name="Picture 2" descr="M:\meteo a terén - různé družicově zajímavé situace do přednášky\20200424  ciry nad CE\msgce-1160x800.24M.20200424.08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8194" name="Picture 2" descr="M:\meteo a terén - různé družicově zajímavé situace do přednášky\20200424  ciry nad CE\msgce-1160x800.snow.20200424.08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Storm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9218" name="Picture 2" descr="M:\meteo a terén - různé družicově zajímavé situace do přednášky\20200424  ciry nad CE\msgce-1160x800.storm.20200424.0800.0.jpg"/>
          <p:cNvPicPr>
            <a:picLocks noChangeAspect="1" noChangeArrowheads="1"/>
          </p:cNvPicPr>
          <p:nvPr/>
        </p:nvPicPr>
        <p:blipFill>
          <a:blip r:embed="rId3" cstate="print">
            <a:lum bright="3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216404"/>
            <a:ext cx="750099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Řídká vysoká oblačnost  –  kondenzační stopy za letadly 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400" dirty="0" smtClean="0">
                <a:solidFill>
                  <a:srgbClr val="FF3300"/>
                </a:solidFill>
                <a:latin typeface="+mj-lt"/>
              </a:rPr>
              <a:t>20. 4. 2017  07:15 UTC,  západní Evropa</a:t>
            </a:r>
            <a:endParaRPr lang="cs-CZ" sz="14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M:\meteo a terén - různé družicově zajímavé situace do přednášky\20170420.0715 contrails\msgce-1160x800.hrv.20170420.0715.jpg"/>
          <p:cNvPicPr>
            <a:picLocks noChangeAspect="1" noChangeArrowheads="1"/>
          </p:cNvPicPr>
          <p:nvPr/>
        </p:nvPicPr>
        <p:blipFill>
          <a:blip r:embed="rId3" cstate="print">
            <a:lum bright="3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HRV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M:\meteo a terén - různé družicově zajímavé situace do přednášky\20170420.0715 contrails\msgce-1160x800.vis-ir.20170420.0715.jpg"/>
          <p:cNvPicPr>
            <a:picLocks noChangeAspect="1" noChangeArrowheads="1"/>
          </p:cNvPicPr>
          <p:nvPr/>
        </p:nvPicPr>
        <p:blipFill>
          <a:blip r:embed="rId3" cstate="print">
            <a:lum bright="4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 (HRV + IR 10.8)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M:\meteo a terén - různé družicově zajímavé situace do přednášky\20170420.0715 contrails\msgce-1160x800.ir108.20170420.0715.jpg"/>
          <p:cNvPicPr>
            <a:picLocks noChangeAspect="1" noChangeArrowheads="1"/>
          </p:cNvPicPr>
          <p:nvPr/>
        </p:nvPicPr>
        <p:blipFill>
          <a:blip r:embed="rId3" cstate="print">
            <a:lum bright="1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M:\meteo a terén - různé družicově zajímavé situace do přednášky\20170420.0715 contrails\msgce-1160x800.24M.20170420.0715.jpg"/>
          <p:cNvPicPr>
            <a:picLocks noChangeAspect="1" noChangeArrowheads="1"/>
          </p:cNvPicPr>
          <p:nvPr/>
        </p:nvPicPr>
        <p:blipFill>
          <a:blip r:embed="rId3" cstate="print">
            <a:lum bright="2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(24h mikrofyzikální produkt)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M:\meteo a terén - různé družicově zajímavé situace do přednášky\20170420.0715 contrails\msgce-1160x800.airmass.20170420.0715.jpg"/>
          <p:cNvPicPr>
            <a:picLocks noChangeAspect="1" noChangeArrowheads="1"/>
          </p:cNvPicPr>
          <p:nvPr/>
        </p:nvPicPr>
        <p:blipFill>
          <a:blip r:embed="rId3" cstate="print">
            <a:lum bright="1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Airmass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38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Cyklona a její frontální systém nad Evropou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lvl="0" algn="ctr">
              <a:defRPr/>
            </a:pP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10. 12. 2017   12:00 UTC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 0.8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6386" name="Picture 2" descr="M:\meteo a terén - různé družicově zajímavé situace do přednášky\20171210 - nádherná cyklona nad Evropou\msgeu-1160x800.vis008.20171210.120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7410" name="Picture 2" descr="M:\meteo a terén - různé družicově zajímavé situace do přednášky\20171210 - nádherná cyklona nad Evropou\msgeu-1160x800.vis-ir.20171210.120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 BT (200-240K)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8434" name="Picture 2" descr="M:\meteo a terén - různé družicově zajímavé situace do přednášky\20171210 - nádherná cyklona nad Evropou\msgeu-1160x800.ir108BT.20171210.12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WV 6.2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9458" name="Picture 2" descr="M:\meteo a terén - různé družicově zajímavé situace do přednášky\20171210 - nádherná cyklona nad Evropou\msgeu-1160x800.wv062.20171210.1200.jpg"/>
          <p:cNvPicPr>
            <a:picLocks noChangeAspect="1" noChangeArrowheads="1"/>
          </p:cNvPicPr>
          <p:nvPr/>
        </p:nvPicPr>
        <p:blipFill>
          <a:blip r:embed="rId3" cstate="print">
            <a:lum bright="-3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Airmass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0482" name="Picture 2" descr="M:\meteo a terén - různé družicově zajímavé situace do přednášky\20171210 - nádherná cyklona nad Evropou\msgeu-1160x800.airmass.20171210.1200.jpg"/>
          <p:cNvPicPr>
            <a:picLocks noChangeAspect="1" noChangeArrowheads="1"/>
          </p:cNvPicPr>
          <p:nvPr/>
        </p:nvPicPr>
        <p:blipFill>
          <a:blip r:embed="rId3" cstate="print">
            <a:lum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(24h mikrofyzikální produkt)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1506" name="Picture 2" descr="M:\meteo a terén - různé družicově zajímavé situace do přednášky\20171210 - nádherná cyklona nad Evropou\msgeu-1160x800.24M.20171210.12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2530" name="Picture 2" descr="M:\meteo a terén - různé družicově zajímavé situace do přednášky\20171210 - nádherná cyklona nad Evropou\msgeu-1160x800.snow.20171210.120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Storm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3554" name="Picture 2" descr="M:\meteo a terén - různé družicově zajímavé situace do přednášky\20171210 - nádherná cyklona nad Evropou\msgeu-1160x800.storm.20171210.1200.jpg"/>
          <p:cNvPicPr>
            <a:picLocks noChangeAspect="1" noChangeArrowheads="1"/>
          </p:cNvPicPr>
          <p:nvPr/>
        </p:nvPicPr>
        <p:blipFill>
          <a:blip r:embed="rId3" cstate="print">
            <a:lum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38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Drobnější konvekce a jet nad střední Evropou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lvl="0" algn="ctr">
              <a:defRPr/>
            </a:pP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14. 4. 2020   11:30 UTC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7410" name="Picture 2" descr="M:\meteo a terén - různé družicově zajímavé situace do přednášky\20200414  drobná konvekce za frontou\msgce-1160x800.vis-ir.20200414.1130.0.jpg"/>
          <p:cNvPicPr>
            <a:picLocks noChangeAspect="1" noChangeArrowheads="1"/>
          </p:cNvPicPr>
          <p:nvPr/>
        </p:nvPicPr>
        <p:blipFill>
          <a:blip r:embed="rId3" cstate="print">
            <a:lum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HRV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8434" name="Picture 2" descr="M:\meteo a terén - různé družicově zajímavé situace do přednášky\20200414  drobná konvekce za frontou\msgce-1160x800.hrv.20200414.113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3.9</a:t>
            </a:r>
          </a:p>
        </p:txBody>
      </p:sp>
      <p:pic>
        <p:nvPicPr>
          <p:cNvPr id="19458" name="Picture 2" descr="M:\meteo a terén - různé družicově zajímavé situace do přednášky\20200414  drobná konvekce za frontou\msgce-1160x800.ir039.20200414.1130.0.jpg"/>
          <p:cNvPicPr>
            <a:picLocks noChangeAspect="1" noChangeArrowheads="1"/>
          </p:cNvPicPr>
          <p:nvPr/>
        </p:nvPicPr>
        <p:blipFill>
          <a:blip r:embed="rId3" cstate="print">
            <a:lum bright="10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</a:t>
            </a:r>
          </a:p>
        </p:txBody>
      </p:sp>
      <p:pic>
        <p:nvPicPr>
          <p:cNvPr id="20482" name="Picture 2" descr="M:\meteo a terén - různé družicově zajímavé situace do přednášky\20200414  drobná konvekce za frontou\msgce-1160x800.ir108.20200414.1130.0.jpg"/>
          <p:cNvPicPr>
            <a:picLocks noChangeAspect="1" noChangeArrowheads="1"/>
          </p:cNvPicPr>
          <p:nvPr/>
        </p:nvPicPr>
        <p:blipFill>
          <a:blip r:embed="rId3" cstate="print">
            <a:lum bright="10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 BT (200-240K)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1506" name="Picture 2" descr="M:\meteo a terén - různé družicově zajímavé situace do přednášky\20200414  drobná konvekce za frontou\msgce-1160x800.ir108BT.20200414.113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  IR 10.8 BT (200-240K)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2530" name="Picture 2" descr="M:\meteo a terén - různé družicově zajímavé situace do přednášky\20200414  drobná konvekce za frontou\msgce-1160x800.sandwich-BT.20200414.1130.0.jpg"/>
          <p:cNvPicPr>
            <a:picLocks noChangeAspect="1" noChangeArrowheads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WV 6.2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3554" name="Picture 2" descr="M:\meteo a terén - různé družicově zajímavé situace do přednášky\20200414  drobná konvekce za frontou\msgce-1160x800.wv062.20200414.113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Airmass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4578" name="Picture 2" descr="M:\meteo a terén - různé družicově zajímavé situace do přednášky\20200414  drobná konvekce za frontou\msgce-1160x800.airmass.20200414.113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5602" name="Picture 2" descr="M:\meteo a terén - různé družicově zajímavé situace do přednášky\20200414  drobná konvekce za frontou\msgce-1160x800.24M.20200414.113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 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6626" name="Picture 2" descr="M:\meteo a terén - různé družicově zajímavé situace do přednášky\20200414  drobná konvekce za frontou\msgce-1160x800.sandwich-24M.20200414.1130.0.jpg"/>
          <p:cNvPicPr>
            <a:picLocks noChangeAspect="1" noChangeArrowheads="1"/>
          </p:cNvPicPr>
          <p:nvPr/>
        </p:nvPicPr>
        <p:blipFill>
          <a:blip r:embed="rId3" cstate="print">
            <a:lum bright="10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7650" name="Picture 2" descr="M:\meteo a terén - různé družicově zajímavé situace do přednášky\20200414  drobná konvekce za frontou\msgce-1160x800.snow.20200414.113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235745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8674" name="Picture 2" descr="M:\meteo a terén - různé družicově zajímavé situace do přednášky\20200414  drobná konvekce za frontou\msgce-1160x800.sandwich-snow.20200414.113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Storm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9698" name="Picture 2" descr="M:\meteo a terén - různé družicově zajímavé situace do přednášky\20200414  drobná konvekce za frontou\msgce-1160x800.storm.20200414.113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242889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Storm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30722" name="Picture 2" descr="M:\meteo a terén - různé družicově zajímavé situace do přednášky\20200414  drobná konvekce za frontou\msgce-1160x800.sandwich-storm.20200414.113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38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Silné konvektivní bouře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lvl="0" algn="ctr">
              <a:defRPr/>
            </a:pPr>
            <a:r>
              <a:rPr lang="en-US" sz="1400" dirty="0" smtClean="0">
                <a:solidFill>
                  <a:srgbClr val="FF3300"/>
                </a:solidFill>
                <a:latin typeface="Arial Black"/>
              </a:rPr>
              <a:t>11</a:t>
            </a: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. </a:t>
            </a:r>
            <a:r>
              <a:rPr lang="en-US" sz="1400" dirty="0" smtClean="0">
                <a:solidFill>
                  <a:srgbClr val="FF3300"/>
                </a:solidFill>
                <a:latin typeface="Arial Black"/>
              </a:rPr>
              <a:t>6</a:t>
            </a: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. 20</a:t>
            </a:r>
            <a:r>
              <a:rPr lang="en-US" sz="1400" dirty="0" smtClean="0">
                <a:solidFill>
                  <a:srgbClr val="FF3300"/>
                </a:solidFill>
                <a:latin typeface="Arial Black"/>
              </a:rPr>
              <a:t>18</a:t>
            </a: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   </a:t>
            </a:r>
            <a:r>
              <a:rPr lang="en-US" sz="1400" dirty="0" smtClean="0">
                <a:solidFill>
                  <a:srgbClr val="FF3300"/>
                </a:solidFill>
                <a:latin typeface="Arial Black"/>
              </a:rPr>
              <a:t>15</a:t>
            </a: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:00 UTC</a:t>
            </a:r>
            <a:endParaRPr lang="cs-CZ" sz="16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HRV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050" name="Picture 2" descr="N:\!!! MTG FCI MAG and MTGUP cases\20180611 (day162) storms central Europe - pro MTGUP a FCI MAG\MSG - oper.imgs\rssce-1160x800.HRV.20180611.1500.0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6" name="Picture 2" descr="N:\!!! MTG FCI MAG and MTGUP cases\20180611 (day162) storms central Europe - pro MTGUP a FCI MAG\MSG - oper.imgs\rssce-1160x800.vis-ir.20180611.1500.0.png"/>
          <p:cNvPicPr>
            <a:picLocks noChangeAspect="1" noChangeArrowheads="1"/>
          </p:cNvPicPr>
          <p:nvPr/>
        </p:nvPicPr>
        <p:blipFill>
          <a:blip r:embed="rId3" cstate="print">
            <a:lum brigh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 BT (200-240K)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5122" name="Picture 2" descr="N:\!!! MTG FCI MAG and MTGUP cases\20180611 (day162) storms central Europe - pro MTGUP a FCI MAG\MSG - oper.imgs\rssce-1160x800.BT.20180611.1500.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  IR 10.8 BT (200-240K)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6146" name="Picture 2" descr="N:\!!! MTG FCI MAG and MTGUP cases\20180611 (day162) storms central Europe - pro MTGUP a FCI MAG\MSG - oper.imgs\rssce-1160x800.sandwich-BT.20180611.1500.0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Storm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43" name="Picture 3" descr="N:\!!! MTG FCI MAG and MTGUP cases\20180611 (day162) storms central Europe - pro MTGUP a FCI MAG\MSG - oper.imgs\rssce-1160x800.storm.20180611.1500.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242889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Storm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5" name="Picture 2" descr="N:\!!! MTG FCI MAG and MTGUP cases\20180611 (day162) storms central Europe - pro MTGUP a FCI MAG\MSG - oper.imgs\rssce-1160x800.sandwich-storm.20180611.1500.0.pn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N:\!!! MTG FCI MAG and MTGUP cases\20180611 (day162) storms central Europe - pro MTGUP a FCI MAG\MSG - oper.imgs\rssce-1160x800.IR039.20180611.1500.0_enh-levels-linear.pn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3.9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8194" name="Picture 2" descr="N:\!!! MTG FCI MAG and MTGUP cases\20180611 (day162) storms central Europe - pro MTGUP a FCI MAG\MSG - oper.imgs\rssce-1160x800.snow.20180611.1500.0.png"/>
          <p:cNvPicPr>
            <a:picLocks noChangeAspect="1" noChangeArrowheads="1"/>
          </p:cNvPicPr>
          <p:nvPr/>
        </p:nvPicPr>
        <p:blipFill>
          <a:blip r:embed="rId3" cstate="print">
            <a:lum bright="2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235745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9218" name="Picture 2" descr="N:\!!! MTG FCI MAG and MTGUP cases\20180611 (day162) storms central Europe - pro MTGUP a FCI MAG\MSG - oper.imgs\rssce-1160x800.sandwich-snow.20180611.1500.0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Sendvič 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7170" name="Picture 2" descr="N:\!!! MTG FCI MAG and MTGUP cases\20180611 (day162) storms central Europe - pro MTGUP a FCI MAG\MSG - oper.imgs\rssce-1160x800.sandwich-24M.20180611.1500.0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38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Vrstva střední oblačnosti tvořená podchlazenými kapkami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lvl="0" algn="ctr">
              <a:defRPr/>
            </a:pP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5. 10. 2017   11:00 UTC</a:t>
            </a:r>
            <a:endParaRPr lang="cs-CZ" sz="16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HRV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9458" name="Picture 2" descr="M:\meteo a terén - různé družicově zajímavé situace do přednášky\20171005 rozsáhlá oblast podchalzených kapek\msgce-1160x800.hrv.20171005.11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6386" name="Picture 2" descr="M:\meteo a terén - různé družicově zajímavé situace do přednášky\20171005 rozsáhlá oblast podchalzených kapek\msgce-1160x800.vis-ir.20171005.1100.0.jpg"/>
          <p:cNvPicPr>
            <a:picLocks noChangeAspect="1" noChangeArrowheads="1"/>
          </p:cNvPicPr>
          <p:nvPr/>
        </p:nvPicPr>
        <p:blipFill>
          <a:blip r:embed="rId3" cstate="print">
            <a:lum bright="10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7410" name="Picture 2" descr="M:\meteo a terén - různé družicově zajímavé situace do přednášky\20171005 rozsáhlá oblast podchalzených kapek\msgce-1160x800.24M.20171005.11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Storm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3554" name="Picture 2" descr="M:\meteo a terén - různé družicově zajímavé situace do přednášky\20171005 rozsáhlá oblast podchalzených kapek\msgce-1160x800.storm.20171005.1100.0.jpg"/>
          <p:cNvPicPr>
            <a:picLocks noChangeAspect="1" noChangeArrowheads="1"/>
          </p:cNvPicPr>
          <p:nvPr/>
        </p:nvPicPr>
        <p:blipFill>
          <a:blip r:embed="rId3" cstate="print">
            <a:lum bright="2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8434" name="Picture 2" descr="M:\meteo a terén - různé družicově zajímavé situace do přednášky\20171005 rozsáhlá oblast podchalzených kapek\msgce-1160x800.snow.20171005.1100.0.jpg"/>
          <p:cNvPicPr>
            <a:picLocks noChangeAspect="1" noChangeArrowheads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 BT (200-240K)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0482" name="Picture 2" descr="M:\meteo a terén - různé družicově zajímavé situace do přednášky\20171005 rozsáhlá oblast podchalzených kapek\msgce-1160x800.ir108BT.20171005.11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WV 6.2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1506" name="Picture 2" descr="M:\meteo a terén - různé družicově zajímavé situace do přednášky\20171005 rozsáhlá oblast podchalzených kapek\msgce-1160x800.wv062.20171005.11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Airmass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2530" name="Picture 2" descr="M:\meteo a terén - různé družicově zajímavé situace do přednášky\20171005 rozsáhlá oblast podchalzených kapek\msgce-1160x800.airmass.20171005.1100.0.jpg"/>
          <p:cNvPicPr>
            <a:picLocks noChangeAspect="1" noChangeArrowheads="1"/>
          </p:cNvPicPr>
          <p:nvPr/>
        </p:nvPicPr>
        <p:blipFill>
          <a:blip r:embed="rId3" cstate="print">
            <a:lum bright="3000" contrast="4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38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Pole vlhkosti v nízkých hladinách  (střední Evropa)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lvl="0" algn="ctr">
              <a:defRPr/>
            </a:pP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30. 6. 2018   12:00 UTC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6" name="Picture 2" descr="M:\meteo a terén - různé družicově zajímavé situace do přednášky\20180630 - rozhrani vlhkosti nad Nemeckem (24M)  !!!\msgce-1160x800.vis-ir.20180630.1200.0.jpg"/>
          <p:cNvPicPr>
            <a:picLocks noChangeAspect="1" noChangeArrowheads="1"/>
          </p:cNvPicPr>
          <p:nvPr/>
        </p:nvPicPr>
        <p:blipFill>
          <a:blip r:embed="rId3" cstate="print">
            <a:lum bright="4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050" name="Picture 2" descr="M:\meteo a terén - různé družicově zajímavé situace do přednášky\20180630 - rozhrani vlhkosti nad Nemeckem (24M)  !!!\msgce-1160x800.24M.20180630.1200.0.jpg"/>
          <p:cNvPicPr>
            <a:picLocks noChangeAspect="1" noChangeArrowheads="1"/>
          </p:cNvPicPr>
          <p:nvPr/>
        </p:nvPicPr>
        <p:blipFill>
          <a:blip r:embed="rId3" cstate="print">
            <a:lum bright="3000" contrast="2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HRV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3074" name="Picture 2" descr="M:\meteo a terén - různé družicově zajímavé situace do přednášky\20180630 - rozhrani vlhkosti nad Nemeckem (24M)  !!!\msgce-1160x800.hrv.20180630.12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7170" name="Picture 2" descr="M:\meteo a terén - různé družicově zajímavé situace do přednášky\20180630 - rozhrani vlhkosti nad Nemeckem (24M)  !!!\msgce-1160x800.snow.20180630.1200.0.jpg"/>
          <p:cNvPicPr>
            <a:picLocks noChangeAspect="1" noChangeArrowheads="1"/>
          </p:cNvPicPr>
          <p:nvPr/>
        </p:nvPicPr>
        <p:blipFill>
          <a:blip r:embed="rId3" cstate="print">
            <a:lum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4098" name="Picture 2" descr="M:\meteo a terén - různé družicově zajímavé situace do přednášky\20180630 - rozhrani vlhkosti nad Nemeckem (24M)  !!!\msgce-1160x800.ir108.20180630.1200.0.jpg"/>
          <p:cNvPicPr>
            <a:picLocks noChangeAspect="1" noChangeArrowheads="1"/>
          </p:cNvPicPr>
          <p:nvPr/>
        </p:nvPicPr>
        <p:blipFill>
          <a:blip r:embed="rId3" cstate="print">
            <a:lum bright="10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WV 6.2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5122" name="Picture 2" descr="M:\meteo a terén - různé družicově zajímavé situace do přednášky\20180630 - rozhrani vlhkosti nad Nemeckem (24M)  !!!\msgce-1160x800.wv062.20180630.12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Airmass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6146" name="Picture 2" descr="M:\meteo a terén - různé družicově zajímavé situace do přednášky\20180630 - rozhrani vlhkosti nad Nemeckem (24M)  !!!\msgce-1160x800.airmass.20180630.1200.0.jpg"/>
          <p:cNvPicPr>
            <a:picLocks noChangeAspect="1" noChangeArrowheads="1"/>
          </p:cNvPicPr>
          <p:nvPr/>
        </p:nvPicPr>
        <p:blipFill>
          <a:blip r:embed="rId3" cstate="print">
            <a:lum brigh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38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Pole vlhkosti v nízkých hladinách  (střední Evropa)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lvl="0" algn="ctr">
              <a:defRPr/>
            </a:pP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27. 6. 2019   11:00 UTC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42" name="Picture 2" descr="M:\meteo a terén - různé družicově zajímavé situace do přednášky\20190627 nízkohladinová vlhkost střední Evropa\msgce-1160x800.vis-ir.20190627.11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4338" name="Picture 2" descr="M:\meteo a terén - různé družicově zajímavé situace do přednášky\20190627 nízkohladinová vlhkost střední Evropa\msgce-1160x800.24M.20190627.1100.0.jpg"/>
          <p:cNvPicPr>
            <a:picLocks noChangeAspect="1" noChangeArrowheads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HRV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1266" name="Picture 2" descr="M:\meteo a terén - různé družicově zajímavé situace do přednášky\20190627 nízkohladinová vlhkost střední Evropa\msgce-1160x800.hrv.20190627.11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 BT (200-240K)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2290" name="Picture 2" descr="M:\meteo a terén - různé družicově zajímavé situace do přednášky\20190627 nízkohladinová vlhkost střední Evropa\msgce-1160x800.ir108BT.20190627.11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7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Storm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3314" name="Picture 2" descr="M:\meteo a terén - různé družicově zajímavé situace do přednášky\20190627 nízkohladinová vlhkost střední Evropa\msgce-1160x800.storm.20190627.11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WV 6.2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5362" name="Picture 2" descr="M:\meteo a terén - různé družicově zajímavé situace do přednášky\20190627 nízkohladinová vlhkost střední Evropa\msgce-1160x800.wv062.20190627.11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Airmass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6386" name="Picture 2" descr="M:\meteo a terén - různé družicově zajímavé situace do přednášky\20190627 nízkohladinová vlhkost střední Evropa\msgce-1160x800.airmass.20190627.11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38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Zvířený saharský prach a jeho transport nad Atlantik  –  NOC 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lvl="0" algn="ctr">
              <a:defRPr/>
            </a:pP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24. 2. 2020   03:00 UTC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M:\meteo a terén - různé družicově zajímavé situace do přednášky\20200224 0300utc Sahara dust\GLB1000.dust.20200224.03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000" y="432000"/>
            <a:ext cx="4500000" cy="4500000"/>
          </a:xfrm>
          <a:prstGeom prst="rect">
            <a:avLst/>
          </a:prstGeom>
          <a:noFill/>
        </p:spPr>
      </p:pic>
      <p:pic>
        <p:nvPicPr>
          <p:cNvPr id="1027" name="Picture 3" descr="M:\meteo a terén - různé družicově zajímavé situace do přednášky\20200224 0300utc Sahara dust\GLB1000.airmass.20200224.0300.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90000" y="432000"/>
            <a:ext cx="4500000" cy="4500000"/>
          </a:xfrm>
          <a:prstGeom prst="rect">
            <a:avLst/>
          </a:prstGeom>
          <a:noFill/>
        </p:spPr>
      </p:pic>
      <p:cxnSp>
        <p:nvCxnSpPr>
          <p:cNvPr id="5" name="Přímá spojovací šipka 4"/>
          <p:cNvCxnSpPr/>
          <p:nvPr/>
        </p:nvCxnSpPr>
        <p:spPr>
          <a:xfrm rot="16200000" flipH="1">
            <a:off x="1332000" y="1152000"/>
            <a:ext cx="252000" cy="72000"/>
          </a:xfrm>
          <a:prstGeom prst="straightConnector1">
            <a:avLst/>
          </a:prstGeom>
          <a:ln w="25400">
            <a:solidFill>
              <a:srgbClr val="FFFF00"/>
            </a:solidFill>
            <a:headEnd type="none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4572000" y="106363"/>
            <a:ext cx="1428760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Airmass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71406" y="106363"/>
            <a:ext cx="3143272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1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– varianta „</a:t>
            </a:r>
            <a:r>
              <a:rPr lang="en-US" sz="1100" dirty="0" smtClean="0">
                <a:solidFill>
                  <a:srgbClr val="FF3300"/>
                </a:solidFill>
                <a:latin typeface="+mj-lt"/>
              </a:rPr>
              <a:t>Dust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RGB“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5" name="Picture 2" descr="M:\meteo - různé družicově zajímavé situace do přednášky\20200224 prach Atlantik (SZ Afrika) umarf - OK\202002240300_1160x800_EUR_RGB-24M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6840000" y="410678"/>
            <a:ext cx="2018280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b="1" dirty="0" smtClean="0">
                <a:solidFill>
                  <a:srgbClr val="FF0000"/>
                </a:solidFill>
              </a:rPr>
              <a:t>R</a:t>
            </a:r>
            <a:r>
              <a:rPr lang="cs-CZ" sz="900" dirty="0" smtClean="0"/>
              <a:t>:   IR 12.0 – IR 10.8</a:t>
            </a:r>
            <a:endParaRPr lang="en-US" sz="900" dirty="0" smtClean="0"/>
          </a:p>
          <a:p>
            <a:pPr algn="just"/>
            <a:r>
              <a:rPr lang="cs-CZ" sz="900" dirty="0" smtClean="0"/>
              <a:t> </a:t>
            </a:r>
            <a:r>
              <a:rPr lang="en-US" sz="900" dirty="0" smtClean="0"/>
              <a:t>    - 4 a</a:t>
            </a:r>
            <a:r>
              <a:rPr lang="cs-CZ" sz="900" dirty="0" smtClean="0"/>
              <a:t>ž</a:t>
            </a:r>
            <a:r>
              <a:rPr lang="en-US" sz="900" dirty="0" smtClean="0"/>
              <a:t> + 2</a:t>
            </a:r>
            <a:r>
              <a:rPr lang="cs-CZ" sz="900" dirty="0" smtClean="0"/>
              <a:t>°C </a:t>
            </a:r>
            <a:r>
              <a:rPr lang="en-US" sz="900" dirty="0" smtClean="0"/>
              <a:t>  </a:t>
            </a:r>
            <a:r>
              <a:rPr lang="cs-CZ" sz="900" dirty="0" smtClean="0"/>
              <a:t>    gama </a:t>
            </a:r>
            <a:r>
              <a:rPr lang="en-US" sz="900" dirty="0" smtClean="0"/>
              <a:t>= 1.0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92D050"/>
                </a:solidFill>
              </a:rPr>
              <a:t>G</a:t>
            </a:r>
            <a:r>
              <a:rPr lang="cs-CZ" sz="900" dirty="0" smtClean="0"/>
              <a:t>:   IR 10.8 – IR 8.7</a:t>
            </a:r>
            <a:endParaRPr lang="en-US" sz="900" dirty="0" smtClean="0"/>
          </a:p>
          <a:p>
            <a:pPr algn="just"/>
            <a:r>
              <a:rPr lang="en-US" sz="900" dirty="0" smtClean="0"/>
              <a:t>       0 a</a:t>
            </a:r>
            <a:r>
              <a:rPr lang="cs-CZ" sz="900" dirty="0" smtClean="0"/>
              <a:t>ž</a:t>
            </a:r>
            <a:r>
              <a:rPr lang="en-US" sz="900" dirty="0" smtClean="0"/>
              <a:t> + 6</a:t>
            </a:r>
            <a:r>
              <a:rPr lang="cs-CZ" sz="900" dirty="0" smtClean="0"/>
              <a:t>°C</a:t>
            </a:r>
            <a:r>
              <a:rPr lang="en-US" sz="900" dirty="0" smtClean="0"/>
              <a:t> </a:t>
            </a:r>
            <a:r>
              <a:rPr lang="cs-CZ" sz="900" dirty="0" smtClean="0"/>
              <a:t> </a:t>
            </a:r>
            <a:r>
              <a:rPr lang="en-US" sz="900" dirty="0" smtClean="0"/>
              <a:t> </a:t>
            </a:r>
            <a:r>
              <a:rPr lang="cs-CZ" sz="900" dirty="0" smtClean="0"/>
              <a:t>    gama </a:t>
            </a:r>
            <a:r>
              <a:rPr lang="en-US" sz="900" dirty="0" smtClean="0"/>
              <a:t>= 1.2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00B0F0"/>
                </a:solidFill>
              </a:rPr>
              <a:t>B</a:t>
            </a:r>
            <a:r>
              <a:rPr lang="cs-CZ" sz="900" dirty="0" smtClean="0"/>
              <a:t>:   IR 10.8</a:t>
            </a:r>
            <a:endParaRPr lang="en-US" sz="900" dirty="0" smtClean="0"/>
          </a:p>
          <a:p>
            <a:pPr algn="just"/>
            <a:r>
              <a:rPr lang="cs-CZ" sz="900" dirty="0" smtClean="0"/>
              <a:t> </a:t>
            </a:r>
            <a:r>
              <a:rPr lang="en-US" sz="900" dirty="0" smtClean="0"/>
              <a:t>   - 25 a</a:t>
            </a:r>
            <a:r>
              <a:rPr lang="cs-CZ" sz="900" dirty="0" smtClean="0"/>
              <a:t>ž</a:t>
            </a:r>
            <a:r>
              <a:rPr lang="en-US" sz="900" dirty="0" smtClean="0"/>
              <a:t> + 30</a:t>
            </a:r>
            <a:r>
              <a:rPr lang="cs-CZ" sz="900" dirty="0" smtClean="0"/>
              <a:t>°C  </a:t>
            </a:r>
            <a:r>
              <a:rPr lang="en-US" sz="900" dirty="0" smtClean="0"/>
              <a:t>  </a:t>
            </a:r>
            <a:r>
              <a:rPr lang="cs-CZ" sz="900" dirty="0" smtClean="0"/>
              <a:t>gama </a:t>
            </a:r>
            <a:r>
              <a:rPr lang="en-US" sz="900" dirty="0" smtClean="0"/>
              <a:t>= 1.0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Nevýhodou tohoto RGB produktu je barevné přepálení (saturace barev) pouštních a skalnatých oblastí severní Afriky, Sahary a Arabského poloostrova, čímž dochází ke ztrátě kontrastu zvířeného písku a prachu oproti podkladu. 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NM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051" name="Picture 3" descr="M:\meteo a terén - různé družicově zajímavé situace do přednášky\20200224 0300utc Sahara dust\msgeu-1160x800.night-M.20200224.03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840000" y="410678"/>
            <a:ext cx="2018280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b="1" dirty="0" smtClean="0">
                <a:solidFill>
                  <a:srgbClr val="FF0000"/>
                </a:solidFill>
              </a:rPr>
              <a:t>R</a:t>
            </a:r>
            <a:r>
              <a:rPr lang="cs-CZ" sz="900" dirty="0" smtClean="0"/>
              <a:t>:   IR 12.0 – IR 10.8</a:t>
            </a:r>
            <a:endParaRPr lang="en-US" sz="900" dirty="0" smtClean="0"/>
          </a:p>
          <a:p>
            <a:pPr algn="just"/>
            <a:r>
              <a:rPr lang="cs-CZ" sz="900" dirty="0" smtClean="0"/>
              <a:t> </a:t>
            </a:r>
            <a:r>
              <a:rPr lang="en-US" sz="900" dirty="0" smtClean="0"/>
              <a:t>    - 4 a</a:t>
            </a:r>
            <a:r>
              <a:rPr lang="cs-CZ" sz="900" dirty="0" smtClean="0"/>
              <a:t>ž</a:t>
            </a:r>
            <a:r>
              <a:rPr lang="en-US" sz="900" dirty="0" smtClean="0"/>
              <a:t> + 2</a:t>
            </a:r>
            <a:r>
              <a:rPr lang="cs-CZ" sz="900" dirty="0" smtClean="0"/>
              <a:t>°C</a:t>
            </a:r>
            <a:r>
              <a:rPr lang="en-US" sz="900" dirty="0" smtClean="0"/>
              <a:t>  </a:t>
            </a:r>
            <a:r>
              <a:rPr lang="cs-CZ" sz="900" dirty="0" smtClean="0"/>
              <a:t>     gama </a:t>
            </a:r>
            <a:r>
              <a:rPr lang="en-US" sz="900" dirty="0" smtClean="0"/>
              <a:t>= 1.0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92D050"/>
                </a:solidFill>
              </a:rPr>
              <a:t>G</a:t>
            </a:r>
            <a:r>
              <a:rPr lang="cs-CZ" sz="900" dirty="0" smtClean="0"/>
              <a:t>:   IR 10.8 – IR </a:t>
            </a:r>
            <a:r>
              <a:rPr lang="en-US" sz="900" dirty="0" smtClean="0"/>
              <a:t>3</a:t>
            </a:r>
            <a:r>
              <a:rPr lang="cs-CZ" sz="900" dirty="0" smtClean="0"/>
              <a:t>.</a:t>
            </a:r>
            <a:r>
              <a:rPr lang="en-US" sz="900" dirty="0" smtClean="0"/>
              <a:t>9</a:t>
            </a:r>
          </a:p>
          <a:p>
            <a:pPr algn="just"/>
            <a:r>
              <a:rPr lang="en-US" sz="900" dirty="0" smtClean="0"/>
              <a:t>       0 a</a:t>
            </a:r>
            <a:r>
              <a:rPr lang="cs-CZ" sz="900" dirty="0" smtClean="0"/>
              <a:t>ž</a:t>
            </a:r>
            <a:r>
              <a:rPr lang="en-US" sz="900" dirty="0" smtClean="0"/>
              <a:t> + 10</a:t>
            </a:r>
            <a:r>
              <a:rPr lang="cs-CZ" sz="900" dirty="0" smtClean="0"/>
              <a:t>°C</a:t>
            </a:r>
            <a:r>
              <a:rPr lang="en-US" sz="900" dirty="0" smtClean="0"/>
              <a:t>  </a:t>
            </a:r>
            <a:r>
              <a:rPr lang="cs-CZ" sz="900" dirty="0" smtClean="0"/>
              <a:t>   gama </a:t>
            </a:r>
            <a:r>
              <a:rPr lang="en-US" sz="900" dirty="0" smtClean="0"/>
              <a:t>= 1.0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00B0F0"/>
                </a:solidFill>
              </a:rPr>
              <a:t>B</a:t>
            </a:r>
            <a:r>
              <a:rPr lang="cs-CZ" sz="900" dirty="0" smtClean="0"/>
              <a:t>:   IR 10.8</a:t>
            </a:r>
            <a:endParaRPr lang="en-US" sz="900" dirty="0" smtClean="0"/>
          </a:p>
          <a:p>
            <a:pPr algn="just"/>
            <a:r>
              <a:rPr lang="cs-CZ" sz="900" dirty="0" smtClean="0"/>
              <a:t> </a:t>
            </a:r>
            <a:r>
              <a:rPr lang="en-US" sz="900" dirty="0" smtClean="0"/>
              <a:t>   - 30 a</a:t>
            </a:r>
            <a:r>
              <a:rPr lang="cs-CZ" sz="900" dirty="0" smtClean="0"/>
              <a:t>ž</a:t>
            </a:r>
            <a:r>
              <a:rPr lang="en-US" sz="900" dirty="0" smtClean="0"/>
              <a:t> + 20</a:t>
            </a:r>
            <a:r>
              <a:rPr lang="cs-CZ" sz="900" dirty="0" smtClean="0"/>
              <a:t>°C</a:t>
            </a:r>
            <a:r>
              <a:rPr lang="en-US" sz="900" dirty="0" smtClean="0"/>
              <a:t> </a:t>
            </a:r>
            <a:r>
              <a:rPr lang="cs-CZ" sz="900" dirty="0" smtClean="0"/>
              <a:t> </a:t>
            </a:r>
            <a:r>
              <a:rPr lang="en-US" sz="900" dirty="0" smtClean="0"/>
              <a:t>  </a:t>
            </a:r>
            <a:r>
              <a:rPr lang="cs-CZ" sz="900" dirty="0" smtClean="0"/>
              <a:t>gama </a:t>
            </a:r>
            <a:r>
              <a:rPr lang="en-US" sz="900" dirty="0" smtClean="0"/>
              <a:t>= 1.0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Výhodou tohoto NM RGB produktu je bezproblémové zobrazení (jasu a barev) pouštních oblastí, avšak použitelnost pouze v noci – nelze tedy použít pro kontinuální zobrazení dlouhodobějšího vývoje písečných či prachových bouří.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– varianta „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Dust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RGB“ 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7" name="Picture 3" descr="M:\meteo - různé družicově zajímavé situace do přednášky\20200224 prach Atlantik (SZ Afrika) umarf - OK\202002240300_1160x800_EUR_RGB-dus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6840000" y="401925"/>
            <a:ext cx="2161156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b="1" dirty="0" smtClean="0">
                <a:solidFill>
                  <a:srgbClr val="FF0000"/>
                </a:solidFill>
              </a:rPr>
              <a:t>R</a:t>
            </a:r>
            <a:r>
              <a:rPr lang="cs-CZ" sz="900" dirty="0" smtClean="0"/>
              <a:t>:   IR 12.0 – IR 10.8</a:t>
            </a:r>
            <a:endParaRPr lang="en-US" sz="900" dirty="0" smtClean="0"/>
          </a:p>
          <a:p>
            <a:pPr algn="just"/>
            <a:r>
              <a:rPr lang="cs-CZ" sz="900" dirty="0" smtClean="0"/>
              <a:t> </a:t>
            </a:r>
            <a:r>
              <a:rPr lang="en-US" sz="900" dirty="0" smtClean="0"/>
              <a:t>    - 4 a</a:t>
            </a:r>
            <a:r>
              <a:rPr lang="cs-CZ" sz="900" dirty="0" smtClean="0"/>
              <a:t>ž</a:t>
            </a:r>
            <a:r>
              <a:rPr lang="en-US" sz="900" dirty="0" smtClean="0"/>
              <a:t> + 2</a:t>
            </a:r>
            <a:r>
              <a:rPr lang="cs-CZ" sz="900" dirty="0" smtClean="0"/>
              <a:t>°C</a:t>
            </a:r>
            <a:r>
              <a:rPr lang="en-US" sz="900" dirty="0" smtClean="0"/>
              <a:t>  </a:t>
            </a:r>
            <a:r>
              <a:rPr lang="cs-CZ" sz="900" dirty="0" smtClean="0"/>
              <a:t>     gama </a:t>
            </a:r>
            <a:r>
              <a:rPr lang="en-US" sz="900" dirty="0" smtClean="0"/>
              <a:t>= 1.0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92D050"/>
                </a:solidFill>
              </a:rPr>
              <a:t>G</a:t>
            </a:r>
            <a:r>
              <a:rPr lang="cs-CZ" sz="900" dirty="0" smtClean="0"/>
              <a:t>:   IR 10.8 – IR 8.7</a:t>
            </a:r>
            <a:endParaRPr lang="en-US" sz="900" dirty="0" smtClean="0"/>
          </a:p>
          <a:p>
            <a:pPr algn="just"/>
            <a:r>
              <a:rPr lang="en-US" sz="900" dirty="0" smtClean="0"/>
              <a:t>       0 a</a:t>
            </a:r>
            <a:r>
              <a:rPr lang="cs-CZ" sz="900" dirty="0" smtClean="0"/>
              <a:t>ž</a:t>
            </a:r>
            <a:r>
              <a:rPr lang="en-US" sz="900" dirty="0" smtClean="0"/>
              <a:t> + </a:t>
            </a:r>
            <a:r>
              <a:rPr lang="cs-CZ" sz="900" dirty="0" smtClean="0"/>
              <a:t>+</a:t>
            </a:r>
            <a:r>
              <a:rPr lang="en-US" sz="900" dirty="0" smtClean="0"/>
              <a:t>5</a:t>
            </a:r>
            <a:r>
              <a:rPr lang="cs-CZ" sz="900" dirty="0" smtClean="0"/>
              <a:t>°C</a:t>
            </a:r>
            <a:r>
              <a:rPr lang="en-US" sz="900" dirty="0" smtClean="0"/>
              <a:t> </a:t>
            </a:r>
            <a:r>
              <a:rPr lang="cs-CZ" sz="900" dirty="0" smtClean="0"/>
              <a:t>    gama </a:t>
            </a:r>
            <a:r>
              <a:rPr lang="en-US" sz="900" dirty="0" smtClean="0"/>
              <a:t>= 2.5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00B0F0"/>
                </a:solidFill>
              </a:rPr>
              <a:t>B</a:t>
            </a:r>
            <a:r>
              <a:rPr lang="cs-CZ" sz="900" dirty="0" smtClean="0"/>
              <a:t>:   IR 10.8</a:t>
            </a:r>
            <a:endParaRPr lang="en-US" sz="900" dirty="0" smtClean="0"/>
          </a:p>
          <a:p>
            <a:pPr algn="just"/>
            <a:r>
              <a:rPr lang="cs-CZ" sz="900" dirty="0" smtClean="0"/>
              <a:t> </a:t>
            </a:r>
            <a:r>
              <a:rPr lang="en-US" sz="900" dirty="0" smtClean="0"/>
              <a:t>   - 12 a</a:t>
            </a:r>
            <a:r>
              <a:rPr lang="cs-CZ" sz="900" dirty="0" smtClean="0"/>
              <a:t>ž</a:t>
            </a:r>
            <a:r>
              <a:rPr lang="en-US" sz="900" dirty="0" smtClean="0"/>
              <a:t> + 16</a:t>
            </a:r>
            <a:r>
              <a:rPr lang="cs-CZ" sz="900" dirty="0" smtClean="0"/>
              <a:t>°C  </a:t>
            </a:r>
            <a:r>
              <a:rPr lang="en-US" sz="900" dirty="0" smtClean="0"/>
              <a:t>  </a:t>
            </a:r>
            <a:r>
              <a:rPr lang="cs-CZ" sz="900" dirty="0" smtClean="0"/>
              <a:t>gama </a:t>
            </a:r>
            <a:r>
              <a:rPr lang="en-US" sz="900" dirty="0" smtClean="0"/>
              <a:t>= 1.0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Potlačení přepálení pouštních oblastí, avšak za cenu jistého snížení zřetelnosti (kontrastu) zvířeného písku a prachu. Lze použít 24 denně (na rozdíl od NM RGB produktu).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3.9</a:t>
            </a:r>
          </a:p>
        </p:txBody>
      </p:sp>
      <p:pic>
        <p:nvPicPr>
          <p:cNvPr id="3074" name="Picture 2" descr="M:\meteo a terén - různé družicově zajímavé situace do přednášky\20200224 0300utc Sahara dust\msgeu-1160x800.ir039.20200224.03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cxnSp>
        <p:nvCxnSpPr>
          <p:cNvPr id="5" name="Přímá spojovací šipka 4"/>
          <p:cNvCxnSpPr/>
          <p:nvPr/>
        </p:nvCxnSpPr>
        <p:spPr>
          <a:xfrm rot="5400000">
            <a:off x="1321572" y="3607601"/>
            <a:ext cx="285752" cy="71439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</a:t>
            </a:r>
          </a:p>
        </p:txBody>
      </p:sp>
      <p:pic>
        <p:nvPicPr>
          <p:cNvPr id="4098" name="Picture 2" descr="M:\meteo a terén - různé družicově zajímavé situace do přednášky\20200224 0300utc Sahara dust\msgeu-1160x800.ir108.20200224.03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cxnSp>
        <p:nvCxnSpPr>
          <p:cNvPr id="5" name="Přímá spojovací šipka 4"/>
          <p:cNvCxnSpPr/>
          <p:nvPr/>
        </p:nvCxnSpPr>
        <p:spPr>
          <a:xfrm rot="5400000">
            <a:off x="1321572" y="3607601"/>
            <a:ext cx="285752" cy="71439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WV 6.2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5122" name="Picture 2" descr="M:\meteo a terén - různé družicově zajímavé situace do přednášky\20200224 0300utc Sahara dust\msgeu-1160x800.wv062.20200224.03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Airmass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6146" name="Picture 2" descr="M:\meteo a terén - různé družicově zajímavé situace do přednášky\20200224 0300utc Sahara dust\msgeu-1160x800.airmass.20200224.03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38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Zvířený saharský prach a jeho transport nad Atlantik  –  DEN 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lvl="0" algn="ctr">
              <a:defRPr/>
            </a:pP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24. 2. 2020   10:00 UTC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rot="16200000" flipH="1">
            <a:off x="1368000" y="1123866"/>
            <a:ext cx="252000" cy="72000"/>
          </a:xfrm>
          <a:prstGeom prst="straightConnector1">
            <a:avLst/>
          </a:prstGeom>
          <a:ln w="25400">
            <a:solidFill>
              <a:srgbClr val="FFFF00"/>
            </a:solidFill>
            <a:headEnd type="none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4572000" y="106363"/>
            <a:ext cx="1428760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VIS-IR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71406" y="106363"/>
            <a:ext cx="3143272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1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– varianta „</a:t>
            </a:r>
            <a:r>
              <a:rPr lang="en-US" sz="1100" dirty="0" smtClean="0">
                <a:solidFill>
                  <a:srgbClr val="FF3300"/>
                </a:solidFill>
                <a:latin typeface="+mj-lt"/>
              </a:rPr>
              <a:t>Dust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RGB“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" name="Picture 2" descr="M:\meteo a terén - různé družicově zajímavé situace do přednášky\20200224 1000utc Sahara dust\GLB1000.dust.20200224.1000.0.jpg"/>
          <p:cNvPicPr>
            <a:picLocks noChangeAspect="1" noChangeArrowheads="1"/>
          </p:cNvPicPr>
          <p:nvPr/>
        </p:nvPicPr>
        <p:blipFill>
          <a:blip r:embed="rId3" cstate="print">
            <a:lum bright="2000" contrast="2000"/>
          </a:blip>
          <a:srcRect/>
          <a:stretch>
            <a:fillRect/>
          </a:stretch>
        </p:blipFill>
        <p:spPr bwMode="auto">
          <a:xfrm>
            <a:off x="54000" y="432000"/>
            <a:ext cx="4500000" cy="4500000"/>
          </a:xfrm>
          <a:prstGeom prst="rect">
            <a:avLst/>
          </a:prstGeom>
          <a:noFill/>
        </p:spPr>
      </p:pic>
      <p:pic>
        <p:nvPicPr>
          <p:cNvPr id="4" name="Picture 3" descr="M:\meteo a terén - různé družicově zajímavé situace do přednášky\20200224 1000utc Sahara dust\GLB1000.129.20200224.1000.0.jpg"/>
          <p:cNvPicPr>
            <a:picLocks noChangeAspect="1" noChangeArrowheads="1"/>
          </p:cNvPicPr>
          <p:nvPr/>
        </p:nvPicPr>
        <p:blipFill>
          <a:blip r:embed="rId4" cstate="print">
            <a:lum bright="5000" contrast="5000"/>
          </a:blip>
          <a:srcRect/>
          <a:stretch>
            <a:fillRect/>
          </a:stretch>
        </p:blipFill>
        <p:spPr bwMode="auto">
          <a:xfrm>
            <a:off x="4590000" y="432000"/>
            <a:ext cx="4500000" cy="4500000"/>
          </a:xfrm>
          <a:prstGeom prst="rect">
            <a:avLst/>
          </a:prstGeom>
          <a:noFill/>
        </p:spPr>
      </p:pic>
      <p:cxnSp>
        <p:nvCxnSpPr>
          <p:cNvPr id="12" name="Přímá spojovací šipka 11"/>
          <p:cNvCxnSpPr/>
          <p:nvPr/>
        </p:nvCxnSpPr>
        <p:spPr>
          <a:xfrm rot="16200000" flipH="1">
            <a:off x="1267290" y="1123866"/>
            <a:ext cx="252000" cy="72000"/>
          </a:xfrm>
          <a:prstGeom prst="straightConnector1">
            <a:avLst/>
          </a:prstGeom>
          <a:ln w="25400">
            <a:solidFill>
              <a:srgbClr val="FFFF00"/>
            </a:solidFill>
            <a:headEnd type="none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H="1">
            <a:off x="5767322" y="1123866"/>
            <a:ext cx="252000" cy="72000"/>
          </a:xfrm>
          <a:prstGeom prst="straightConnector1">
            <a:avLst/>
          </a:prstGeom>
          <a:ln w="25400">
            <a:solidFill>
              <a:srgbClr val="FFFF00"/>
            </a:solidFill>
            <a:headEnd type="none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6" name="Picture 2" descr="M:\meteo a terén - různé družicově zajímavé situace do přednášky\20200224 1000utc Sahara dust\msgeu-1160x800.vis-ir.20200224.1000.0.jpg"/>
          <p:cNvPicPr>
            <a:picLocks noChangeAspect="1" noChangeArrowheads="1"/>
          </p:cNvPicPr>
          <p:nvPr/>
        </p:nvPicPr>
        <p:blipFill>
          <a:blip r:embed="rId3" cstate="print">
            <a:lum bright="10000" contrast="10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cxnSp>
        <p:nvCxnSpPr>
          <p:cNvPr id="5" name="Přímá spojovací šipka 4"/>
          <p:cNvCxnSpPr/>
          <p:nvPr/>
        </p:nvCxnSpPr>
        <p:spPr>
          <a:xfrm rot="16200000" flipH="1">
            <a:off x="695224" y="3376130"/>
            <a:ext cx="252000" cy="72000"/>
          </a:xfrm>
          <a:prstGeom prst="straightConnector1">
            <a:avLst/>
          </a:prstGeom>
          <a:ln w="25400">
            <a:solidFill>
              <a:srgbClr val="FFFF00">
                <a:alpha val="60000"/>
              </a:srgbClr>
            </a:solidFill>
            <a:headEnd type="none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" name="Picture 2" descr="M:\meteo - různé družicově zajímavé situace do přednášky\20200224 prach Atlantik (SZ Afrika) umarf - OK\202002241000_1160x800_EUR_RGB-24M.png"/>
          <p:cNvPicPr>
            <a:picLocks noChangeAspect="1" noChangeArrowheads="1"/>
          </p:cNvPicPr>
          <p:nvPr/>
        </p:nvPicPr>
        <p:blipFill>
          <a:blip r:embed="rId3" cstate="print">
            <a:lum brigh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6840000" y="396000"/>
            <a:ext cx="2089718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b="1" dirty="0" smtClean="0">
                <a:solidFill>
                  <a:srgbClr val="FF0000"/>
                </a:solidFill>
              </a:rPr>
              <a:t>R</a:t>
            </a:r>
            <a:r>
              <a:rPr lang="cs-CZ" sz="900" dirty="0" smtClean="0"/>
              <a:t>:   IR 12.0 – IR 10.8</a:t>
            </a:r>
            <a:endParaRPr lang="en-US" sz="900" dirty="0" smtClean="0"/>
          </a:p>
          <a:p>
            <a:pPr algn="just"/>
            <a:r>
              <a:rPr lang="cs-CZ" sz="900" dirty="0" smtClean="0"/>
              <a:t> </a:t>
            </a:r>
            <a:r>
              <a:rPr lang="en-US" sz="900" dirty="0" smtClean="0"/>
              <a:t>    - 4 a</a:t>
            </a:r>
            <a:r>
              <a:rPr lang="cs-CZ" sz="900" dirty="0" smtClean="0"/>
              <a:t>ž</a:t>
            </a:r>
            <a:r>
              <a:rPr lang="en-US" sz="900" dirty="0" smtClean="0"/>
              <a:t> + 2</a:t>
            </a:r>
            <a:r>
              <a:rPr lang="cs-CZ" sz="900" dirty="0" smtClean="0"/>
              <a:t>°C</a:t>
            </a:r>
            <a:r>
              <a:rPr lang="en-US" sz="900" dirty="0" smtClean="0"/>
              <a:t>  </a:t>
            </a:r>
            <a:r>
              <a:rPr lang="cs-CZ" sz="900" dirty="0" smtClean="0"/>
              <a:t>    gama </a:t>
            </a:r>
            <a:r>
              <a:rPr lang="en-US" sz="900" dirty="0" smtClean="0"/>
              <a:t>= 1.0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92D050"/>
                </a:solidFill>
              </a:rPr>
              <a:t>G</a:t>
            </a:r>
            <a:r>
              <a:rPr lang="cs-CZ" sz="900" dirty="0" smtClean="0"/>
              <a:t>:   IR 10.8 – IR 8.7</a:t>
            </a:r>
            <a:endParaRPr lang="en-US" sz="900" dirty="0" smtClean="0"/>
          </a:p>
          <a:p>
            <a:pPr algn="just"/>
            <a:r>
              <a:rPr lang="en-US" sz="900" dirty="0" smtClean="0"/>
              <a:t>       0 a</a:t>
            </a:r>
            <a:r>
              <a:rPr lang="cs-CZ" sz="900" dirty="0" smtClean="0"/>
              <a:t>ž</a:t>
            </a:r>
            <a:r>
              <a:rPr lang="en-US" sz="900" dirty="0" smtClean="0"/>
              <a:t> + 6</a:t>
            </a:r>
            <a:r>
              <a:rPr lang="cs-CZ" sz="900" dirty="0" smtClean="0"/>
              <a:t>°C</a:t>
            </a:r>
            <a:r>
              <a:rPr lang="en-US" sz="900" dirty="0" smtClean="0"/>
              <a:t>  </a:t>
            </a:r>
            <a:r>
              <a:rPr lang="cs-CZ" sz="900" dirty="0" smtClean="0"/>
              <a:t>    gama </a:t>
            </a:r>
            <a:r>
              <a:rPr lang="en-US" sz="900" dirty="0" smtClean="0"/>
              <a:t>= 1.2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00B0F0"/>
                </a:solidFill>
              </a:rPr>
              <a:t>B</a:t>
            </a:r>
            <a:r>
              <a:rPr lang="cs-CZ" sz="900" dirty="0" smtClean="0"/>
              <a:t>:   IR 10.8</a:t>
            </a:r>
            <a:endParaRPr lang="en-US" sz="900" dirty="0" smtClean="0"/>
          </a:p>
          <a:p>
            <a:pPr algn="just"/>
            <a:r>
              <a:rPr lang="cs-CZ" sz="900" dirty="0" smtClean="0"/>
              <a:t> </a:t>
            </a:r>
            <a:r>
              <a:rPr lang="en-US" sz="900" dirty="0" smtClean="0"/>
              <a:t>   - 25 a</a:t>
            </a:r>
            <a:r>
              <a:rPr lang="cs-CZ" sz="900" dirty="0" smtClean="0"/>
              <a:t>ž</a:t>
            </a:r>
            <a:r>
              <a:rPr lang="en-US" sz="900" dirty="0" smtClean="0"/>
              <a:t> + 30</a:t>
            </a:r>
            <a:r>
              <a:rPr lang="cs-CZ" sz="900" dirty="0" smtClean="0"/>
              <a:t>°C</a:t>
            </a:r>
            <a:r>
              <a:rPr lang="en-US" sz="900" dirty="0" smtClean="0"/>
              <a:t> </a:t>
            </a:r>
            <a:r>
              <a:rPr lang="cs-CZ" sz="900" dirty="0" smtClean="0"/>
              <a:t> </a:t>
            </a:r>
            <a:r>
              <a:rPr lang="en-US" sz="900" dirty="0" smtClean="0"/>
              <a:t> </a:t>
            </a:r>
            <a:r>
              <a:rPr lang="cs-CZ" sz="900" dirty="0" smtClean="0"/>
              <a:t>gama </a:t>
            </a:r>
            <a:r>
              <a:rPr lang="en-US" sz="900" dirty="0" smtClean="0"/>
              <a:t>= 1.0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Produkt tvořený tepelnými kanály, tedy výrazný denní chod zobrazení pevniny, a tedy i posuny barevného zobrazení samotného zvířeného písku či prachu.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– varianta „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Dust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RGB“ 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3074" name="Picture 2" descr="M:\meteo - různé družicově zajímavé situace do přednášky\20200224 prach Atlantik (SZ Afrika) umarf - OK\202002241000_1160x800_EUR_RGB-dust.png"/>
          <p:cNvPicPr>
            <a:picLocks noChangeAspect="1" noChangeArrowheads="1"/>
          </p:cNvPicPr>
          <p:nvPr/>
        </p:nvPicPr>
        <p:blipFill>
          <a:blip r:embed="rId3" cstate="print">
            <a:lum brigh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6840000" y="396000"/>
            <a:ext cx="21611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900" b="1" dirty="0" smtClean="0">
                <a:solidFill>
                  <a:srgbClr val="FF0000"/>
                </a:solidFill>
              </a:rPr>
              <a:t>R</a:t>
            </a:r>
            <a:r>
              <a:rPr lang="cs-CZ" sz="900" dirty="0" smtClean="0"/>
              <a:t>:   IR 12.0 – IR 10.8</a:t>
            </a:r>
            <a:endParaRPr lang="en-US" sz="900" dirty="0" smtClean="0"/>
          </a:p>
          <a:p>
            <a:pPr algn="just"/>
            <a:r>
              <a:rPr lang="cs-CZ" sz="900" dirty="0" smtClean="0"/>
              <a:t> </a:t>
            </a:r>
            <a:r>
              <a:rPr lang="en-US" sz="900" dirty="0" smtClean="0"/>
              <a:t>    - 4 a</a:t>
            </a:r>
            <a:r>
              <a:rPr lang="cs-CZ" sz="900" dirty="0" smtClean="0"/>
              <a:t>ž</a:t>
            </a:r>
            <a:r>
              <a:rPr lang="en-US" sz="900" dirty="0" smtClean="0"/>
              <a:t> + 2</a:t>
            </a:r>
            <a:r>
              <a:rPr lang="cs-CZ" sz="900" dirty="0" smtClean="0"/>
              <a:t>°C</a:t>
            </a:r>
            <a:r>
              <a:rPr lang="en-US" sz="900" dirty="0" smtClean="0"/>
              <a:t>  </a:t>
            </a:r>
            <a:r>
              <a:rPr lang="cs-CZ" sz="900" dirty="0" smtClean="0"/>
              <a:t>    gama </a:t>
            </a:r>
            <a:r>
              <a:rPr lang="en-US" sz="900" dirty="0" smtClean="0"/>
              <a:t>= 1.0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92D050"/>
                </a:solidFill>
              </a:rPr>
              <a:t>G</a:t>
            </a:r>
            <a:r>
              <a:rPr lang="cs-CZ" sz="900" dirty="0" smtClean="0"/>
              <a:t>:   IR 10.8 – IR 8.7</a:t>
            </a:r>
            <a:endParaRPr lang="en-US" sz="900" dirty="0" smtClean="0"/>
          </a:p>
          <a:p>
            <a:pPr algn="just"/>
            <a:r>
              <a:rPr lang="en-US" sz="900" dirty="0" smtClean="0"/>
              <a:t>       0 a</a:t>
            </a:r>
            <a:r>
              <a:rPr lang="cs-CZ" sz="900" dirty="0" smtClean="0"/>
              <a:t>ž</a:t>
            </a:r>
            <a:r>
              <a:rPr lang="en-US" sz="900" dirty="0" smtClean="0"/>
              <a:t> + </a:t>
            </a:r>
            <a:r>
              <a:rPr lang="cs-CZ" sz="900" dirty="0" smtClean="0"/>
              <a:t>+</a:t>
            </a:r>
            <a:r>
              <a:rPr lang="en-US" sz="900" dirty="0" smtClean="0"/>
              <a:t>5</a:t>
            </a:r>
            <a:r>
              <a:rPr lang="cs-CZ" sz="900" dirty="0" smtClean="0"/>
              <a:t>°C</a:t>
            </a:r>
            <a:r>
              <a:rPr lang="en-US" sz="900" dirty="0" smtClean="0"/>
              <a:t>  </a:t>
            </a:r>
            <a:r>
              <a:rPr lang="cs-CZ" sz="900" dirty="0" smtClean="0"/>
              <a:t>  gama </a:t>
            </a:r>
            <a:r>
              <a:rPr lang="en-US" sz="900" dirty="0" smtClean="0"/>
              <a:t>= 2.5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b="1" dirty="0" smtClean="0">
                <a:solidFill>
                  <a:srgbClr val="00B0F0"/>
                </a:solidFill>
              </a:rPr>
              <a:t>B</a:t>
            </a:r>
            <a:r>
              <a:rPr lang="cs-CZ" sz="900" dirty="0" smtClean="0"/>
              <a:t>:   IR 10.8</a:t>
            </a:r>
            <a:endParaRPr lang="en-US" sz="900" dirty="0" smtClean="0"/>
          </a:p>
          <a:p>
            <a:pPr algn="just"/>
            <a:r>
              <a:rPr lang="cs-CZ" sz="900" dirty="0" smtClean="0"/>
              <a:t> </a:t>
            </a:r>
            <a:r>
              <a:rPr lang="en-US" sz="900" dirty="0" smtClean="0"/>
              <a:t>   - 12 a</a:t>
            </a:r>
            <a:r>
              <a:rPr lang="cs-CZ" sz="900" dirty="0" smtClean="0"/>
              <a:t>ž</a:t>
            </a:r>
            <a:r>
              <a:rPr lang="en-US" sz="900" dirty="0" smtClean="0"/>
              <a:t> + 16</a:t>
            </a:r>
            <a:r>
              <a:rPr lang="cs-CZ" sz="900" dirty="0" smtClean="0"/>
              <a:t>°C</a:t>
            </a:r>
            <a:r>
              <a:rPr lang="en-US" sz="900" dirty="0" smtClean="0"/>
              <a:t> </a:t>
            </a:r>
            <a:r>
              <a:rPr lang="cs-CZ" sz="900" dirty="0" smtClean="0"/>
              <a:t> </a:t>
            </a:r>
            <a:r>
              <a:rPr lang="en-US" sz="900" dirty="0" smtClean="0"/>
              <a:t> </a:t>
            </a:r>
            <a:r>
              <a:rPr lang="cs-CZ" sz="900" dirty="0" smtClean="0"/>
              <a:t>gama </a:t>
            </a:r>
            <a:r>
              <a:rPr lang="en-US" sz="900" dirty="0" smtClean="0"/>
              <a:t>= 1.0</a:t>
            </a:r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endParaRPr lang="cs-CZ" sz="900" dirty="0" smtClean="0"/>
          </a:p>
          <a:p>
            <a:pPr algn="just"/>
            <a:r>
              <a:rPr lang="cs-CZ" sz="900" dirty="0" smtClean="0"/>
              <a:t>Stejně jako u 24M produktu, i zde se uplatňuje výrazný denní chod teploty, tedy zobrazení pevniny i samotného prachu. 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3074" name="Picture 2" descr="M:\meteo a terén - různé družicově zajímavé situace do přednášky\20200224 1000utc Sahara dust\msgeu-1160x800.snow.20200224.10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 0.8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4098" name="Picture 2" descr="M:\meteo a terén - různé družicově zajímavé situace do přednášky\20200224 1000utc Sahara dust\msgeu-1160x800.vis008.20200224.10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3.9</a:t>
            </a:r>
          </a:p>
        </p:txBody>
      </p:sp>
      <p:pic>
        <p:nvPicPr>
          <p:cNvPr id="5122" name="Picture 2" descr="M:\meteo a terén - různé družicově zajímavé situace do přednášky\20200224 1000utc Sahara dust\msgeu-1160x800.ir039.20200224.1000.0.jpg"/>
          <p:cNvPicPr>
            <a:picLocks noChangeAspect="1" noChangeArrowheads="1"/>
          </p:cNvPicPr>
          <p:nvPr/>
        </p:nvPicPr>
        <p:blipFill>
          <a:blip r:embed="rId3" cstate="print">
            <a:lum bright="10000" contrast="1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</a:t>
            </a:r>
          </a:p>
        </p:txBody>
      </p:sp>
      <p:pic>
        <p:nvPicPr>
          <p:cNvPr id="6146" name="Picture 2" descr="M:\meteo a terén - různé družicově zajímavé situace do přednášky\20200224 1000utc Sahara dust\msgeu-1160x800.ir108.20200224.1000.0.jpg"/>
          <p:cNvPicPr>
            <a:picLocks noChangeAspect="1" noChangeArrowheads="1"/>
          </p:cNvPicPr>
          <p:nvPr/>
        </p:nvPicPr>
        <p:blipFill>
          <a:blip r:embed="rId3" cstate="print">
            <a:lum bright="10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WV 6.2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7170" name="Picture 2" descr="M:\meteo a terén - různé družicově zajímavé situace do přednášky\20200224 1000utc Sahara dust\msgeu-1160x800.wv062.20200224.10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Airmass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8194" name="Picture 2" descr="M:\meteo a terén - různé družicově zajímavé situace do přednášky\20200224 1000utc Sahara dust\msgeu-1160x800.airmass.20200224.10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38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Saharský prach a jeho transport nad Evropu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lvl="0" algn="ctr">
              <a:defRPr/>
            </a:pPr>
            <a:r>
              <a:rPr lang="en-US" sz="1400" dirty="0" smtClean="0">
                <a:solidFill>
                  <a:srgbClr val="FF3300"/>
                </a:solidFill>
                <a:latin typeface="Arial Black"/>
              </a:rPr>
              <a:t>22</a:t>
            </a: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. </a:t>
            </a:r>
            <a:r>
              <a:rPr lang="en-US" sz="1400" dirty="0" smtClean="0">
                <a:solidFill>
                  <a:srgbClr val="FF3300"/>
                </a:solidFill>
                <a:latin typeface="Arial Black"/>
              </a:rPr>
              <a:t>4</a:t>
            </a: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. 20</a:t>
            </a:r>
            <a:r>
              <a:rPr lang="en-US" sz="1400" dirty="0" smtClean="0">
                <a:solidFill>
                  <a:srgbClr val="FF3300"/>
                </a:solidFill>
                <a:latin typeface="Arial Black"/>
              </a:rPr>
              <a:t>19</a:t>
            </a: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   1</a:t>
            </a:r>
            <a:r>
              <a:rPr lang="en-US" sz="1400" dirty="0" smtClean="0">
                <a:solidFill>
                  <a:srgbClr val="FF3300"/>
                </a:solidFill>
                <a:latin typeface="Arial Black"/>
              </a:rPr>
              <a:t>5</a:t>
            </a: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:</a:t>
            </a:r>
            <a:r>
              <a:rPr lang="en-US" sz="1400" dirty="0" smtClean="0">
                <a:solidFill>
                  <a:srgbClr val="FF3300"/>
                </a:solidFill>
                <a:latin typeface="Arial Black"/>
              </a:rPr>
              <a:t>3</a:t>
            </a: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0 UTC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357422" y="3357568"/>
            <a:ext cx="436690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unášený prach částečně skrytý pod frontální oblačností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6" name="Picture 2" descr="M:\meteo - různé družicově zajímavé situace do přednášky\20190422 prach centrální Středomoří - VYROBIT SNÍMKY DO PPT\20190422_1530_1160x800_EUR_RGB-129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3074" name="Picture 2" descr="M:\meteo - různé družicově zajímavé situace do přednášky\20190422 prach centrální Středomoří - VYROBIT SNÍMKY DO PPT\20190422_1530_1160x800_EUR_RGB-snow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2050" name="Picture 2" descr="M:\meteo - různé družicově zajímavé situace do přednášky\20190422 prach centrální Středomoří - VYROBIT SNÍMKY DO PPT\20190422_1530_1160x800_EUR_RGB-24M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– varianta „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Dust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RGB“ 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5122" name="Picture 2" descr="M:\meteo - různé družicově zajímavé situace do přednášky\20190422 prach centrální Středomoří - VYROBIT SNÍMKY DO PPT\20190422_1530_1160x800_EUR_RGB-dust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Airmass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4098" name="Picture 2" descr="M:\meteo - různé družicově zajímavé situace do přednášky\20190422 prach centrální Středomoří - VYROBIT SNÍMKY DO PPT\20190422_1530_1160x800_EUR_RGB-airmass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38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Saharský prach a jeho transport nad Evropu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lvl="0" algn="ctr">
              <a:defRPr/>
            </a:pPr>
            <a:r>
              <a:rPr lang="en-US" sz="1400" dirty="0" smtClean="0">
                <a:solidFill>
                  <a:srgbClr val="FF3300"/>
                </a:solidFill>
                <a:latin typeface="Arial Black"/>
              </a:rPr>
              <a:t>25</a:t>
            </a: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. </a:t>
            </a:r>
            <a:r>
              <a:rPr lang="en-US" sz="1400" dirty="0" smtClean="0">
                <a:solidFill>
                  <a:srgbClr val="FF3300"/>
                </a:solidFill>
                <a:latin typeface="Arial Black"/>
              </a:rPr>
              <a:t>7</a:t>
            </a: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. 20</a:t>
            </a:r>
            <a:r>
              <a:rPr lang="en-US" sz="1400" dirty="0" smtClean="0">
                <a:solidFill>
                  <a:srgbClr val="FF3300"/>
                </a:solidFill>
                <a:latin typeface="Arial Black"/>
              </a:rPr>
              <a:t>17</a:t>
            </a: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   0</a:t>
            </a:r>
            <a:r>
              <a:rPr lang="en-US" sz="1400" dirty="0" smtClean="0">
                <a:solidFill>
                  <a:srgbClr val="FF3300"/>
                </a:solidFill>
                <a:latin typeface="Arial Black"/>
              </a:rPr>
              <a:t>5</a:t>
            </a: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:00 UTC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00298" y="3357568"/>
            <a:ext cx="39292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velmi řídký prach, málo zřetelný ve 24M i </a:t>
            </a:r>
            <a:r>
              <a:rPr lang="en-US" sz="1200" b="1" dirty="0" smtClean="0"/>
              <a:t>Dust</a:t>
            </a:r>
            <a:r>
              <a:rPr lang="cs-CZ" sz="1200" b="1" dirty="0" smtClean="0"/>
              <a:t> RGB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6146" name="Picture 2" descr="M:\meteo - různé družicově zajímavé situace do přednášky\20170725.0500 prach vých.Středomoří - VYROBIT SNÍMKY DO PPT\20170725_0500_1160x800_EUR_RGB-129.png"/>
          <p:cNvPicPr>
            <a:picLocks noChangeAspect="1" noChangeArrowheads="1"/>
          </p:cNvPicPr>
          <p:nvPr/>
        </p:nvPicPr>
        <p:blipFill>
          <a:blip r:embed="rId3" cstate="print">
            <a:lum bright="10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8194" name="Picture 2" descr="M:\meteo - různé družicově zajímavé situace do přednášky\20170725.0500 prach vých.Středomoří - VYROBIT SNÍMKY DO PPT\20170725_0500_1160x800_EUR_RGB-snow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7170" name="Picture 2" descr="M:\meteo - různé družicově zajímavé situace do přednášky\20170725.0500 prach vých.Středomoří - VYROBIT SNÍMKY DO PPT\20170725_0500_1160x800_EUR_RGB-24M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– varianta „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Dust 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RGB“ 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9218" name="Picture 2" descr="M:\meteo - různé družicově zajímavé situace do přednášky\20170725.0500 prach vých.Středomoří - VYROBIT SNÍMKY DO PPT\20170725_0500_1160x800_EUR_RGB-dust.pn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  <a:ln w="0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785786" y="1142990"/>
            <a:ext cx="7500990" cy="1538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Operativní produkty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MSG v ČHMÚ  </a:t>
            </a:r>
            <a:r>
              <a:rPr lang="cs-CZ" sz="1600" dirty="0">
                <a:solidFill>
                  <a:schemeClr val="tx1">
                    <a:lumMod val="50000"/>
                  </a:schemeClr>
                </a:solidFill>
                <a:latin typeface="+mj-lt"/>
              </a:rPr>
              <a:t>–  </a:t>
            </a:r>
            <a:r>
              <a:rPr lang="cs-CZ" sz="1600" dirty="0" smtClean="0">
                <a:solidFill>
                  <a:schemeClr val="tx1">
                    <a:lumMod val="50000"/>
                  </a:schemeClr>
                </a:solidFill>
                <a:latin typeface="+mj-lt"/>
              </a:rPr>
              <a:t>ukázky různých situací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algn="ctr" eaLnBrk="1" hangingPunct="1">
              <a:defRPr/>
            </a:pPr>
            <a:r>
              <a:rPr lang="cs-CZ" sz="1600" dirty="0" smtClean="0">
                <a:solidFill>
                  <a:srgbClr val="FF3300"/>
                </a:solidFill>
                <a:latin typeface="+mj-lt"/>
              </a:rPr>
              <a:t>Zvířený prach nad Polskem</a:t>
            </a:r>
          </a:p>
          <a:p>
            <a:pPr algn="ctr" eaLnBrk="1" hangingPunct="1">
              <a:defRPr/>
            </a:pPr>
            <a:endParaRPr lang="cs-CZ" sz="1600" dirty="0" smtClean="0">
              <a:solidFill>
                <a:srgbClr val="FF3300"/>
              </a:solidFill>
              <a:latin typeface="+mj-lt"/>
            </a:endParaRPr>
          </a:p>
          <a:p>
            <a:pPr lvl="0" algn="ctr">
              <a:defRPr/>
            </a:pPr>
            <a:r>
              <a:rPr lang="cs-CZ" sz="1400" dirty="0" smtClean="0">
                <a:solidFill>
                  <a:srgbClr val="FF3300"/>
                </a:solidFill>
                <a:latin typeface="Arial Black"/>
              </a:rPr>
              <a:t>23. 4. 2019   10:00 UTC</a:t>
            </a:r>
          </a:p>
        </p:txBody>
      </p:sp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VIS-IR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8194" name="Picture 2" descr="M:\meteo a terén - různé družicově zajímavé situace do přednášky\20190423 1000utc zvednutý prach z Polska\msgce-1160x800.vis-ir.20190423.10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64833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24M </a:t>
            </a: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RGB</a:t>
            </a: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 </a:t>
            </a:r>
            <a:r>
              <a:rPr lang="cs-CZ" sz="1100" dirty="0" smtClean="0">
                <a:solidFill>
                  <a:srgbClr val="FF3300"/>
                </a:solidFill>
                <a:latin typeface="+mj-lt"/>
              </a:rPr>
              <a:t> 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3314" name="Picture 2" descr="M:\meteo a terén - různé družicově zajímavé situace do přednášky\20190423 1000utc zvednutý prach z Polska\msgce-1160x800.24M.20190423.10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HRV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9218" name="Picture 2" descr="M:\meteo a terén - různé družicově zajímavé situace do přednášky\20190423 1000utc zvednutý prach z Polska\msgce-1160x800.hrv.20190423.1000.0.jpg"/>
          <p:cNvPicPr>
            <a:picLocks noChangeAspect="1" noChangeArrowheads="1"/>
          </p:cNvPicPr>
          <p:nvPr/>
        </p:nvPicPr>
        <p:blipFill>
          <a:blip r:embed="rId3" cstate="print">
            <a:lum brigh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IR 10.8 BT (200-240K)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0242" name="Picture 2" descr="M:\meteo a terén - různé družicově zajímavé situace do přednášky\20190423 1000utc zvednutý prach z Polska\msgce-1160x800.ir108BT.20190423.1000.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WV 6.2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1266" name="Picture 2" descr="M:\meteo a terén - různé družicově zajímavé situace do přednášky\20190423 1000utc zvednutý prach z Polska\msgce-1160x800.wv062.20190423.10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34829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>
                <a:solidFill>
                  <a:srgbClr val="FF3300"/>
                </a:solidFill>
                <a:latin typeface="+mj-lt"/>
              </a:rPr>
              <a:t>Airmass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2290" name="Picture 2" descr="M:\meteo a terén - různé družicově zajímavé situace do přednášky\20190423 1000utc zvednutý prach z Polska\msgce-1160x800.airmass.20190423.1000.0.jpg"/>
          <p:cNvPicPr>
            <a:picLocks noChangeAspect="1" noChangeArrowheads="1"/>
          </p:cNvPicPr>
          <p:nvPr/>
        </p:nvPicPr>
        <p:blipFill>
          <a:blip r:embed="rId3" cstate="print">
            <a:lum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Snow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4338" name="Picture 2" descr="M:\meteo a terén - různé družicově zajímavé situace do přednášky\20190423 1000utc zvednutý prach z Polska\msgce-1160x800.snow.20190423.10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0" y="5004000"/>
            <a:ext cx="1367648" cy="12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72000" tIns="18000" rIns="36000" bIns="18000">
            <a:spAutoFit/>
          </a:bodyPr>
          <a:lstStyle/>
          <a:p>
            <a:r>
              <a:rPr lang="cs-CZ" sz="600" dirty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cs-CZ" sz="600" dirty="0" smtClean="0">
                <a:solidFill>
                  <a:srgbClr val="77777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Setvák, ČHMÚ</a:t>
            </a:r>
            <a:endParaRPr lang="cs-CZ" sz="600" dirty="0">
              <a:solidFill>
                <a:srgbClr val="77777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4282" y="106363"/>
            <a:ext cx="126839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sz="1200" dirty="0" smtClean="0">
                <a:solidFill>
                  <a:srgbClr val="FF3300"/>
                </a:solidFill>
                <a:latin typeface="+mj-lt"/>
              </a:rPr>
              <a:t>Storm RGB</a:t>
            </a:r>
            <a:endParaRPr lang="cs-CZ" sz="1100" dirty="0">
              <a:solidFill>
                <a:srgbClr val="FF3300"/>
              </a:solidFill>
              <a:latin typeface="+mj-lt"/>
            </a:endParaRPr>
          </a:p>
        </p:txBody>
      </p:sp>
      <p:pic>
        <p:nvPicPr>
          <p:cNvPr id="15362" name="Picture 2" descr="M:\meteo a terén - různé družicově zajímavé situace do přednášky\20190423 1000utc zvednutý prach z Polska\msgce-1160x800.storm.20190423.1000.0.jpg"/>
          <p:cNvPicPr>
            <a:picLocks noChangeAspect="1" noChangeArrowheads="1"/>
          </p:cNvPicPr>
          <p:nvPr/>
        </p:nvPicPr>
        <p:blipFill>
          <a:blip r:embed="rId3" cstate="print">
            <a:lum bright="5000" contrast="5000"/>
          </a:blip>
          <a:srcRect/>
          <a:stretch>
            <a:fillRect/>
          </a:stretch>
        </p:blipFill>
        <p:spPr bwMode="auto">
          <a:xfrm>
            <a:off x="288000" y="432000"/>
            <a:ext cx="6525000" cy="45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85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010400" y="4767263"/>
            <a:ext cx="2133600" cy="274637"/>
          </a:xfrm>
        </p:spPr>
        <p:txBody>
          <a:bodyPr/>
          <a:lstStyle/>
          <a:p>
            <a:fld id="{CC6A87A4-9A2E-44BD-A4A2-356F2B2F33C4}" type="slidenum">
              <a:rPr lang="en-US" smtClean="0"/>
              <a:pPr/>
              <a:t>199</a:t>
            </a:fld>
            <a:endParaRPr lang="en-US"/>
          </a:p>
        </p:txBody>
      </p:sp>
      <p:sp>
        <p:nvSpPr>
          <p:cNvPr id="5" name="TextovéPole 1"/>
          <p:cNvSpPr txBox="1"/>
          <p:nvPr/>
        </p:nvSpPr>
        <p:spPr>
          <a:xfrm>
            <a:off x="3975362" y="2456334"/>
            <a:ext cx="596638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" dirty="0" smtClean="0">
                <a:latin typeface="Verdana" pitchFamily="34" charset="0"/>
              </a:rPr>
              <a:t>KONEC</a:t>
            </a:r>
          </a:p>
        </p:txBody>
      </p:sp>
    </p:spTree>
    <p:extLst>
      <p:ext uri="{BB962C8B-B14F-4D97-AF65-F5344CB8AC3E}">
        <p14:creationId xmlns:p14="http://schemas.microsoft.com/office/powerpoint/2010/main" val="191515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lastní návrh">
  <a:themeElements>
    <a:clrScheme name="Vlastní 3">
      <a:dk1>
        <a:srgbClr val="FFFFFF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8DB3E2"/>
      </a:hlink>
      <a:folHlink>
        <a:srgbClr val="548DD4"/>
      </a:folHlink>
    </a:clrScheme>
    <a:fontScheme name="Vlastní MS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>
          <a:defRPr sz="1200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1_Vlastní návrh">
  <a:themeElements>
    <a:clrScheme name="Vlastní 3">
      <a:dk1>
        <a:srgbClr val="FFFFFF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8DB3E2"/>
      </a:hlink>
      <a:folHlink>
        <a:srgbClr val="548DD4"/>
      </a:folHlink>
    </a:clrScheme>
    <a:fontScheme name="Vlastní MS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>
          <a:defRPr sz="1200" dirty="0" smtClean="0"/>
        </a:defPPr>
      </a:lstStyle>
    </a:txDef>
  </a:objectDefaults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12293</TotalTime>
  <Words>5395</Words>
  <Application>Microsoft Office PowerPoint</Application>
  <PresentationFormat>Předvádění na obrazovce (16:9)</PresentationFormat>
  <Paragraphs>840</Paragraphs>
  <Slides>199</Slides>
  <Notes>197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199</vt:i4>
      </vt:variant>
    </vt:vector>
  </HeadingPairs>
  <TitlesOfParts>
    <vt:vector size="205" baseType="lpstr">
      <vt:lpstr>Arial</vt:lpstr>
      <vt:lpstr>Arial Black</vt:lpstr>
      <vt:lpstr>Calibri</vt:lpstr>
      <vt:lpstr>Verdana</vt:lpstr>
      <vt:lpstr>Vlastní návrh</vt:lpstr>
      <vt:lpstr>1_Vlastní návrh</vt:lpstr>
      <vt:lpstr>Meteorologické družice:  7. Operativní produkty MSG v ČHMÚ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Setvak</dc:creator>
  <cp:lastModifiedBy>Martin Setvák</cp:lastModifiedBy>
  <cp:revision>1184</cp:revision>
  <dcterms:created xsi:type="dcterms:W3CDTF">2014-08-30T11:37:27Z</dcterms:created>
  <dcterms:modified xsi:type="dcterms:W3CDTF">2026-05-03T05:39:36Z</dcterms:modified>
</cp:coreProperties>
</file>