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621" r:id="rId2"/>
    <p:sldId id="654" r:id="rId3"/>
    <p:sldId id="655" r:id="rId4"/>
    <p:sldId id="695" r:id="rId5"/>
    <p:sldId id="696" r:id="rId6"/>
    <p:sldId id="664" r:id="rId7"/>
    <p:sldId id="661" r:id="rId8"/>
    <p:sldId id="698" r:id="rId9"/>
    <p:sldId id="668" r:id="rId10"/>
    <p:sldId id="667" r:id="rId11"/>
    <p:sldId id="658" r:id="rId12"/>
    <p:sldId id="669" r:id="rId13"/>
    <p:sldId id="670" r:id="rId14"/>
    <p:sldId id="671" r:id="rId15"/>
    <p:sldId id="659" r:id="rId16"/>
    <p:sldId id="687" r:id="rId17"/>
    <p:sldId id="672" r:id="rId18"/>
    <p:sldId id="685" r:id="rId19"/>
    <p:sldId id="686" r:id="rId20"/>
    <p:sldId id="700" r:id="rId21"/>
    <p:sldId id="684" r:id="rId22"/>
    <p:sldId id="676" r:id="rId23"/>
    <p:sldId id="674" r:id="rId24"/>
    <p:sldId id="681" r:id="rId25"/>
    <p:sldId id="689" r:id="rId26"/>
    <p:sldId id="688" r:id="rId27"/>
    <p:sldId id="690" r:id="rId28"/>
    <p:sldId id="682" r:id="rId29"/>
    <p:sldId id="683" r:id="rId30"/>
    <p:sldId id="691" r:id="rId31"/>
    <p:sldId id="692" r:id="rId32"/>
    <p:sldId id="693" r:id="rId33"/>
    <p:sldId id="694" r:id="rId34"/>
    <p:sldId id="699" r:id="rId3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600" kern="1200">
        <a:solidFill>
          <a:srgbClr val="FFFFCC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rgbClr val="FFFFCC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rgbClr val="FFFFCC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rgbClr val="FFFFCC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rgbClr val="FFFFCC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rgbClr val="FFFFCC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rgbClr val="FFFFCC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rgbClr val="FFFFCC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rgbClr val="FFFFCC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777777"/>
    <a:srgbClr val="99CCFF"/>
    <a:srgbClr val="336699"/>
    <a:srgbClr val="0066FF"/>
    <a:srgbClr val="33CCFF"/>
    <a:srgbClr val="0099C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32" d="100"/>
          <a:sy n="132" d="100"/>
        </p:scale>
        <p:origin x="-26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8BD795A-F86B-4C0E-88A7-ED17C4D96344}" type="datetimeFigureOut">
              <a:rPr lang="en-US"/>
              <a:pPr>
                <a:defRPr/>
              </a:pPr>
              <a:t>5/2/2017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0216321-343C-48F5-B9AD-0EC946A51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386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09DFEF-1AFD-4590-A607-FDA5C789D62A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8342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23510C5-6622-452D-A294-CCB3CF199FAD}" type="slidenum">
              <a:rPr lang="en-US" smtClean="0"/>
              <a:pPr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80813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4DD7E5-7A38-4B17-B9E6-33AB3434D7B7}" type="slidenum">
              <a:rPr lang="en-US" smtClean="0"/>
              <a:pPr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7117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47253F-F5DC-421E-9289-2A8DDCC037FD}" type="slidenum">
              <a:rPr lang="en-US" smtClean="0"/>
              <a:pPr/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02971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170A812-9F4F-4F9C-A2C3-F9C5948EACC2}" type="slidenum">
              <a:rPr lang="en-US" smtClean="0"/>
              <a:pPr/>
              <a:t>13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30689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8F689C-6871-4184-8304-DF0E260A2535}" type="slidenum">
              <a:rPr lang="en-US" smtClean="0"/>
              <a:pPr/>
              <a:t>14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12048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E58894-3A13-45A3-A6D7-1813ECF3389B}" type="slidenum">
              <a:rPr lang="en-US" smtClean="0"/>
              <a:pPr/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59548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8ACC3F-F74A-4751-AAA3-DAC18720BEF5}" type="slidenum">
              <a:rPr lang="en-US" smtClean="0"/>
              <a:pPr/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68755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8ACC3F-F74A-4751-AAA3-DAC18720BEF5}" type="slidenum">
              <a:rPr lang="en-US" smtClean="0"/>
              <a:pPr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62761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8ACC3F-F74A-4751-AAA3-DAC18720BEF5}" type="slidenum">
              <a:rPr lang="en-US" smtClean="0"/>
              <a:pPr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0272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8ACC3F-F74A-4751-AAA3-DAC18720BEF5}" type="slidenum">
              <a:rPr lang="en-US" smtClean="0"/>
              <a:pPr/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60978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890B0C-1328-48F7-B492-426AB75DAB81}" type="slidenum">
              <a:rPr lang="en-US" smtClean="0"/>
              <a:pPr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5775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8ACC3F-F74A-4751-AAA3-DAC18720BEF5}" type="slidenum">
              <a:rPr lang="en-US" smtClean="0"/>
              <a:pPr/>
              <a:t>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03506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418311-42C3-4B4B-95C5-3489886DF0FE}" type="slidenum">
              <a:rPr lang="en-US" smtClean="0"/>
              <a:pPr/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1806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399232-1EBD-4BC9-95E7-B22395903041}" type="slidenum">
              <a:rPr lang="en-US" smtClean="0"/>
              <a:pPr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337790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BABE51-5817-4113-9752-E55F399D249E}" type="slidenum">
              <a:rPr lang="en-US" smtClean="0"/>
              <a:pPr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925438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3706AD-7A40-4E39-A0C5-8785304FE919}" type="slidenum">
              <a:rPr lang="en-US" smtClean="0"/>
              <a:pPr/>
              <a:t>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4806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3706AD-7A40-4E39-A0C5-8785304FE919}" type="slidenum">
              <a:rPr lang="en-US" smtClean="0"/>
              <a:pPr/>
              <a:t>25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88417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3706AD-7A40-4E39-A0C5-8785304FE919}" type="slidenum">
              <a:rPr lang="en-US" smtClean="0"/>
              <a:pPr/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614377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3706AD-7A40-4E39-A0C5-8785304FE919}" type="slidenum">
              <a:rPr lang="en-US" smtClean="0"/>
              <a:pPr/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35859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F11BA0-B272-48BC-9A53-D046BDDA321E}" type="slidenum">
              <a:rPr lang="en-US" smtClean="0"/>
              <a:pPr/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156108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30135B-B957-4E56-9002-53ED5EB773EA}" type="slidenum">
              <a:rPr lang="en-US" smtClean="0"/>
              <a:pPr/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08222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BE3624-7B19-4261-A41C-06A8F4C59DC4}" type="slidenum">
              <a:rPr lang="en-US" smtClean="0"/>
              <a:pPr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417133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30135B-B957-4E56-9002-53ED5EB773EA}" type="slidenum">
              <a:rPr lang="en-US" smtClean="0"/>
              <a:pPr/>
              <a:t>30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349686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30135B-B957-4E56-9002-53ED5EB773EA}" type="slidenum">
              <a:rPr lang="en-US" smtClean="0"/>
              <a:pPr/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341669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30135B-B957-4E56-9002-53ED5EB773EA}" type="slidenum">
              <a:rPr lang="en-US" smtClean="0"/>
              <a:pPr/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232086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30135B-B957-4E56-9002-53ED5EB773EA}" type="slidenum">
              <a:rPr lang="en-US" smtClean="0"/>
              <a:pPr/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897138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30135B-B957-4E56-9002-53ED5EB773EA}" type="slidenum">
              <a:rPr lang="en-US" smtClean="0"/>
              <a:pPr/>
              <a:t>34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10822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30135B-B957-4E56-9002-53ED5EB773EA}" type="slidenum">
              <a:rPr lang="en-US" smtClean="0"/>
              <a:pPr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0061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30135B-B957-4E56-9002-53ED5EB773EA}" type="slidenum">
              <a:rPr lang="en-US" smtClean="0"/>
              <a:pPr/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65216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26EF8E-B58D-40A0-A837-3C78A541D866}" type="slidenum">
              <a:rPr lang="en-US" smtClean="0"/>
              <a:pPr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637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73A0CD-99EF-4465-9D44-08BEA81845CB}" type="slidenum">
              <a:rPr lang="en-US" smtClean="0"/>
              <a:pPr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03552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30135B-B957-4E56-9002-53ED5EB773EA}" type="slidenum">
              <a:rPr lang="en-US" smtClean="0"/>
              <a:pPr/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68227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8BE86C1-F35A-4AFA-9409-F5AC91EA5F48}" type="slidenum">
              <a:rPr lang="en-US" smtClean="0"/>
              <a:pPr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82221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E42E4-6CE2-40E4-831E-E6123C22CF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D8CF0-3BDE-4515-9DCB-5ECA4D8FB2B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18C76-6F53-489F-8039-27EE107AB2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B3A75-E06F-4534-840A-37360665B9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6749F-7453-420B-A985-7CB6B7E06B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37EEC-B8B3-42C3-869D-AB245E84F5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8B3B7-B2C3-4302-8DC9-B14E41A8A1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28974-345E-4B0D-8B5D-6C5BF39DDF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27063-7E1B-4705-A140-B57F3376B4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87DF5-5F0E-4C1F-A078-EFBFE0B6432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29AC5-C49C-49CA-8B59-A89F59F2C8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BFDC045-9487-4962-B9EC-A26ED7DFAF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hmi.cz/" TargetMode="External"/><Relationship Id="rId5" Type="http://schemas.openxmlformats.org/officeDocument/2006/relationships/hyperlink" Target="http://www.setvak.cz/" TargetMode="External"/><Relationship Id="rId4" Type="http://schemas.openxmlformats.org/officeDocument/2006/relationships/hyperlink" Target="mailto:setvak@chmi.cz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movies/20051110-15_airmass.m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is.cuni.cz/studium/predmety/index.php?do=predmet&amp;kod=NMET020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is.cuni.cz/studium/predmety/index.php?do=predmet&amp;kod=NMET073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cademia.cz/fyzika-oblaku-a-srazek.html" TargetMode="Externa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hyperlink" Target="http://www.bourky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hyperlink" Target="http://www.eumetsat.int/website/home/Data/Training/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file:///M:\%5b2%5d%20prednasky\MFF%20UK\NMET020\Jochen.mpg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://training.eumetsat.int/course/index.php?categoryid=5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hyperlink" Target="http://www.wmo.int/pages/prog/dra/etrp/rtcs.php" TargetMode="Externa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eumetcal.org/" TargetMode="External"/><Relationship Id="rId4" Type="http://schemas.openxmlformats.org/officeDocument/2006/relationships/hyperlink" Target="http://eumetrain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hyperlink" Target="http://training.eumetsat.int/" TargetMode="External"/><Relationship Id="rId4" Type="http://schemas.openxmlformats.org/officeDocument/2006/relationships/hyperlink" Target="http://www.eumetsat.int/website/home/Data/Trainin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hyperlink" Target="http://www.eumetsat.int/website/home/Data/Training/TrainingLibrary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eumetsat.int/website/home/Data/Training/" TargetMode="Externa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hyperlink" Target="http://www.eumetsat.int/website/home/Images/ImageLibrary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hyperlink" Target="http://www.eumetcal.org/the-european-virtual-organisation/learning-modules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eumetrain.org/resources.html" TargetMode="Externa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://www.comet.ucar.edu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eted.ucar.edu/" TargetMode="External"/><Relationship Id="rId5" Type="http://schemas.openxmlformats.org/officeDocument/2006/relationships/hyperlink" Target="http://www.zamg.ac.at/docu/Manual/SatManu/main.htm" TargetMode="External"/><Relationship Id="rId4" Type="http://schemas.openxmlformats.org/officeDocument/2006/relationships/hyperlink" Target="http://www.eumetrain.org/eport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movies/20051110-15_airmass.m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11188" y="3141663"/>
            <a:ext cx="80645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Vzdělávání v oblasti družicové meteorologie</a:t>
            </a:r>
          </a:p>
          <a:p>
            <a:pPr algn="ctr">
              <a:defRPr/>
            </a:pPr>
            <a:endParaRPr lang="cs-CZ" sz="2000" b="1" i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cs-CZ" sz="2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(EUMETSAT, </a:t>
            </a:r>
            <a:r>
              <a:rPr lang="cs-CZ" sz="2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Eumetcal, </a:t>
            </a:r>
            <a:r>
              <a:rPr lang="cs-CZ" sz="2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EUMeTrain, …)</a:t>
            </a:r>
          </a:p>
        </p:txBody>
      </p:sp>
      <p:sp>
        <p:nvSpPr>
          <p:cNvPr id="2052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2055" name="Text Box 16"/>
          <p:cNvSpPr txBox="1">
            <a:spLocks noChangeArrowheads="1"/>
          </p:cNvSpPr>
          <p:nvPr/>
        </p:nvSpPr>
        <p:spPr bwMode="auto">
          <a:xfrm>
            <a:off x="3542175" y="5516563"/>
            <a:ext cx="14750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000" b="1" dirty="0" smtClean="0">
                <a:solidFill>
                  <a:schemeClr val="bg2"/>
                </a:solidFill>
              </a:rPr>
              <a:t>verze 201</a:t>
            </a:r>
            <a:r>
              <a:rPr lang="en-US" sz="1000" b="1" dirty="0" smtClean="0">
                <a:solidFill>
                  <a:schemeClr val="bg2"/>
                </a:solidFill>
              </a:rPr>
              <a:t>7-05-0</a:t>
            </a:r>
            <a:r>
              <a:rPr lang="cs-CZ" sz="1000" b="1" dirty="0" smtClean="0">
                <a:solidFill>
                  <a:schemeClr val="bg2"/>
                </a:solidFill>
              </a:rPr>
              <a:t>2</a:t>
            </a:r>
            <a:endParaRPr lang="en-US" sz="1000" b="1" dirty="0" smtClean="0">
              <a:solidFill>
                <a:schemeClr val="bg2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900113" y="407988"/>
            <a:ext cx="417671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5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MARTIN SETVÁK</a:t>
            </a:r>
            <a:r>
              <a:rPr lang="en-US" sz="15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2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15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1500" i="1" dirty="0">
                <a:solidFill>
                  <a:schemeClr val="bg1">
                    <a:lumMod val="95000"/>
                  </a:schemeClr>
                </a:solidFill>
                <a:hlinkClick r:id="rId4"/>
              </a:rPr>
              <a:t>setvak@chmi.cz</a:t>
            </a:r>
            <a:endParaRPr lang="en-US" sz="15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900113" y="758825"/>
            <a:ext cx="36703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ČESKÝ HYDROMETEOROLOGICKÝ ÚSTAV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ovéPole 11"/>
          <p:cNvSpPr txBox="1">
            <a:spLocks noChangeArrowheads="1"/>
          </p:cNvSpPr>
          <p:nvPr/>
        </p:nvSpPr>
        <p:spPr bwMode="auto">
          <a:xfrm>
            <a:off x="900864" y="1511206"/>
            <a:ext cx="177805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i="1" dirty="0" smtClean="0">
                <a:hlinkClick r:id="rId5"/>
              </a:rPr>
              <a:t>http</a:t>
            </a:r>
            <a:r>
              <a:rPr lang="en-US" sz="1100" i="1" dirty="0">
                <a:hlinkClick r:id="rId5"/>
              </a:rPr>
              <a:t>://www.setvak.cz</a:t>
            </a:r>
            <a:r>
              <a:rPr lang="en-US" sz="1100" i="1" dirty="0"/>
              <a:t> </a:t>
            </a:r>
          </a:p>
        </p:txBody>
      </p:sp>
      <p:sp>
        <p:nvSpPr>
          <p:cNvPr id="15" name="TextovéPole 14"/>
          <p:cNvSpPr txBox="1">
            <a:spLocks noChangeArrowheads="1"/>
          </p:cNvSpPr>
          <p:nvPr/>
        </p:nvSpPr>
        <p:spPr bwMode="auto">
          <a:xfrm>
            <a:off x="899592" y="1295182"/>
            <a:ext cx="17876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 dirty="0" smtClean="0">
                <a:hlinkClick r:id="rId6"/>
              </a:rPr>
              <a:t>http</a:t>
            </a:r>
            <a:r>
              <a:rPr lang="en-US" sz="1200" i="1" dirty="0">
                <a:hlinkClick r:id="rId6"/>
              </a:rPr>
              <a:t>://</a:t>
            </a:r>
            <a:r>
              <a:rPr lang="en-US" sz="1200" i="1" dirty="0" smtClean="0">
                <a:hlinkClick r:id="rId6"/>
              </a:rPr>
              <a:t>www.chmi.cz</a:t>
            </a:r>
            <a:r>
              <a:rPr lang="en-US" sz="1200" i="1" dirty="0" smtClean="0"/>
              <a:t> </a:t>
            </a:r>
            <a:endParaRPr lang="en-US" sz="1200" i="1" dirty="0"/>
          </a:p>
        </p:txBody>
      </p:sp>
      <p:pic>
        <p:nvPicPr>
          <p:cNvPr id="11" name="Picture 8" descr="M:\Ruzne\osobni\MS-2013_440x60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36409" y="491025"/>
            <a:ext cx="1468039" cy="2001871"/>
          </a:xfrm>
          <a:prstGeom prst="rect">
            <a:avLst/>
          </a:prstGeom>
          <a:noFill/>
          <a:ln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Úvod</a:t>
            </a:r>
          </a:p>
        </p:txBody>
      </p:sp>
      <p:pic>
        <p:nvPicPr>
          <p:cNvPr id="7" name="Picture 6" descr="0M20051111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36912"/>
            <a:ext cx="5040000" cy="3780000"/>
          </a:xfrm>
          <a:prstGeom prst="rect">
            <a:avLst/>
          </a:prstGeom>
          <a:noFill/>
          <a:ln w="9525"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24578" name="Picture 2" descr="O:\20110713-1835utc MCS CZ imgs\01_201107131835_MSG1_CZ_sandwich_HRV_IR108-B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1052736"/>
            <a:ext cx="5040000" cy="378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8199" name="TextovéPole 9"/>
          <p:cNvSpPr txBox="1">
            <a:spLocks noChangeArrowheads="1"/>
          </p:cNvSpPr>
          <p:nvPr/>
        </p:nvSpPr>
        <p:spPr bwMode="auto">
          <a:xfrm>
            <a:off x="1601788" y="188913"/>
            <a:ext cx="6931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/>
              <a:t>Začátek 21. století – nástup nové, druhé generace družic Meteosat (MSG) …</a:t>
            </a:r>
          </a:p>
          <a:p>
            <a:endParaRPr lang="cs-CZ" sz="1200"/>
          </a:p>
          <a:p>
            <a:pPr algn="r"/>
            <a:r>
              <a:rPr lang="cs-CZ" sz="1200"/>
              <a:t>… a s ní spojený boom různých nových pokročilých produktů (snímků)</a:t>
            </a:r>
            <a:endParaRPr lang="en-US" sz="120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5" y="4379911"/>
            <a:ext cx="1645382" cy="1994404"/>
          </a:xfrm>
          <a:prstGeom prst="rect">
            <a:avLst/>
          </a:prstGeom>
          <a:noFill/>
          <a:ln w="9525"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8201" name="TextovéPole 11"/>
          <p:cNvSpPr txBox="1">
            <a:spLocks noChangeArrowheads="1"/>
          </p:cNvSpPr>
          <p:nvPr/>
        </p:nvSpPr>
        <p:spPr bwMode="auto">
          <a:xfrm>
            <a:off x="8027988" y="4365625"/>
            <a:ext cx="565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???</a:t>
            </a:r>
          </a:p>
        </p:txBody>
      </p:sp>
      <p:pic>
        <p:nvPicPr>
          <p:cNvPr id="8202" name="Picture 4" descr="M:\[2] prednasky\ruzne zdrojove soubory a fotky\MSG_transp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650" y="620713"/>
            <a:ext cx="1655763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Domácí vzdělávání …</a:t>
            </a:r>
          </a:p>
        </p:txBody>
      </p:sp>
      <p:pic>
        <p:nvPicPr>
          <p:cNvPr id="25602" name="Picture 2" descr="M:\MFF a PrF UK\MFF\NMET0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464" y="1440000"/>
            <a:ext cx="8460000" cy="4170303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9222" name="TextovéPole 7"/>
          <p:cNvSpPr txBox="1">
            <a:spLocks noChangeArrowheads="1"/>
          </p:cNvSpPr>
          <p:nvPr/>
        </p:nvSpPr>
        <p:spPr bwMode="auto">
          <a:xfrm>
            <a:off x="179388" y="817563"/>
            <a:ext cx="8732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/>
              <a:t>MFF UK – </a:t>
            </a:r>
            <a:r>
              <a:rPr lang="cs-CZ" sz="1400">
                <a:solidFill>
                  <a:srgbClr val="FFFF00"/>
                </a:solidFill>
              </a:rPr>
              <a:t>NMET020</a:t>
            </a:r>
            <a:r>
              <a:rPr lang="cs-CZ" sz="1400"/>
              <a:t> a NMET073: </a:t>
            </a:r>
            <a:r>
              <a:rPr lang="cs-CZ" sz="1400" b="1" i="1"/>
              <a:t>Distanční pozorování a detekční metody v meteorologii</a:t>
            </a:r>
            <a:endParaRPr lang="en-US" sz="1400" b="1" i="1"/>
          </a:p>
        </p:txBody>
      </p:sp>
      <p:sp>
        <p:nvSpPr>
          <p:cNvPr id="8" name="TextovéPole 7"/>
          <p:cNvSpPr txBox="1"/>
          <p:nvPr/>
        </p:nvSpPr>
        <p:spPr>
          <a:xfrm>
            <a:off x="827584" y="5805264"/>
            <a:ext cx="7105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5"/>
              </a:rPr>
              <a:t>http://is.cuni.cz/studium/predmety/index.php?do=predmet&amp;kod=NMET020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Domácí vzdělávání …</a:t>
            </a:r>
          </a:p>
        </p:txBody>
      </p:sp>
      <p:sp>
        <p:nvSpPr>
          <p:cNvPr id="10245" name="TextovéPole 7"/>
          <p:cNvSpPr txBox="1">
            <a:spLocks noChangeArrowheads="1"/>
          </p:cNvSpPr>
          <p:nvPr/>
        </p:nvSpPr>
        <p:spPr bwMode="auto">
          <a:xfrm>
            <a:off x="179388" y="817563"/>
            <a:ext cx="8732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/>
              <a:t>MFF UK – NMET020 a </a:t>
            </a:r>
            <a:r>
              <a:rPr lang="cs-CZ" sz="1400">
                <a:solidFill>
                  <a:srgbClr val="FFFF00"/>
                </a:solidFill>
              </a:rPr>
              <a:t>NMET073</a:t>
            </a:r>
            <a:r>
              <a:rPr lang="cs-CZ" sz="1400"/>
              <a:t>: </a:t>
            </a:r>
            <a:r>
              <a:rPr lang="cs-CZ" sz="1400" b="1" i="1"/>
              <a:t>Distanční pozorování a detekční metody v meteorologii</a:t>
            </a:r>
            <a:endParaRPr lang="en-US" sz="1400" b="1" i="1"/>
          </a:p>
        </p:txBody>
      </p:sp>
      <p:pic>
        <p:nvPicPr>
          <p:cNvPr id="26626" name="Picture 2" descr="M:\MFF a PrF UK\MFF\NMET07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000" y="1440000"/>
            <a:ext cx="8460000" cy="3965625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8" name="TextovéPole 7"/>
          <p:cNvSpPr txBox="1"/>
          <p:nvPr/>
        </p:nvSpPr>
        <p:spPr>
          <a:xfrm>
            <a:off x="827584" y="5805264"/>
            <a:ext cx="7105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5"/>
              </a:rPr>
              <a:t>http://is.cuni.cz/studium/predmety/index.php?do=predmet&amp;kod=NMET073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Domácí vzdělávání …</a:t>
            </a:r>
          </a:p>
        </p:txBody>
      </p:sp>
      <p:sp>
        <p:nvSpPr>
          <p:cNvPr id="11269" name="TextovéPole 7"/>
          <p:cNvSpPr txBox="1">
            <a:spLocks noChangeArrowheads="1"/>
          </p:cNvSpPr>
          <p:nvPr/>
        </p:nvSpPr>
        <p:spPr bwMode="auto">
          <a:xfrm>
            <a:off x="706438" y="1344613"/>
            <a:ext cx="37941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/>
              <a:t>Doc. Daniela Řezáčová a kol., 2007:  </a:t>
            </a:r>
          </a:p>
          <a:p>
            <a:endParaRPr lang="cs-CZ" sz="1400" b="1" i="1"/>
          </a:p>
          <a:p>
            <a:r>
              <a:rPr lang="cs-CZ" b="1" i="1"/>
              <a:t>Fyzika oblaků a srážek</a:t>
            </a:r>
            <a:r>
              <a:rPr lang="cs-CZ" sz="1400"/>
              <a:t> </a:t>
            </a:r>
          </a:p>
          <a:p>
            <a:endParaRPr lang="cs-CZ" sz="1400"/>
          </a:p>
          <a:p>
            <a:endParaRPr lang="cs-CZ" sz="1400"/>
          </a:p>
          <a:p>
            <a:r>
              <a:rPr lang="cs-CZ" sz="1400">
                <a:solidFill>
                  <a:srgbClr val="777777"/>
                </a:solidFill>
              </a:rPr>
              <a:t>(vybrané kapitoly zaměřené na základy</a:t>
            </a:r>
            <a:br>
              <a:rPr lang="cs-CZ" sz="1400">
                <a:solidFill>
                  <a:srgbClr val="777777"/>
                </a:solidFill>
              </a:rPr>
            </a:br>
            <a:r>
              <a:rPr lang="cs-CZ" sz="1400">
                <a:solidFill>
                  <a:srgbClr val="777777"/>
                </a:solidFill>
              </a:rPr>
              <a:t> družicové a radarové meteorologie)</a:t>
            </a:r>
            <a:endParaRPr lang="en-US" sz="1400">
              <a:solidFill>
                <a:srgbClr val="777777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1834" y="1052736"/>
            <a:ext cx="2876550" cy="4171950"/>
          </a:xfrm>
          <a:prstGeom prst="rect">
            <a:avLst/>
          </a:prstGeom>
          <a:noFill/>
          <a:ln w="9525"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907704" y="5805264"/>
            <a:ext cx="5084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5"/>
              </a:rPr>
              <a:t>http://www.academia.cz/fyzika-oblaku-a-srazek.html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Domácí vzdělávání …</a:t>
            </a:r>
          </a:p>
        </p:txBody>
      </p:sp>
      <p:sp>
        <p:nvSpPr>
          <p:cNvPr id="12293" name="TextovéPole 6"/>
          <p:cNvSpPr txBox="1">
            <a:spLocks noChangeArrowheads="1"/>
          </p:cNvSpPr>
          <p:nvPr/>
        </p:nvSpPr>
        <p:spPr bwMode="auto">
          <a:xfrm>
            <a:off x="395288" y="822191"/>
            <a:ext cx="806514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5113" indent="-265113" algn="just">
              <a:buFont typeface="Arial" charset="0"/>
              <a:buChar char="•"/>
            </a:pPr>
            <a:r>
              <a:rPr lang="cs-CZ" sz="1400" dirty="0"/>
              <a:t>ČHMÚ – pravidelná </a:t>
            </a:r>
            <a:r>
              <a:rPr lang="cs-CZ" sz="1400" dirty="0" smtClean="0"/>
              <a:t>tematická školení pro </a:t>
            </a:r>
            <a:r>
              <a:rPr lang="cs-CZ" sz="1400" dirty="0"/>
              <a:t>meteorology CPP/RPP, zaměřená na radarovou a družicovou meteorologii (Radostovice, poslední 2008 a 2010);</a:t>
            </a:r>
          </a:p>
          <a:p>
            <a:pPr marL="265113" indent="-265113" algn="just">
              <a:buFont typeface="Arial" charset="0"/>
              <a:buChar char="•"/>
            </a:pPr>
            <a:endParaRPr lang="cs-CZ" sz="1400" dirty="0"/>
          </a:p>
          <a:p>
            <a:pPr marL="265113" indent="-265113" algn="just">
              <a:buFont typeface="Arial" charset="0"/>
              <a:buChar char="•"/>
            </a:pPr>
            <a:r>
              <a:rPr lang="cs-CZ" sz="1400" dirty="0"/>
              <a:t>ČHMÚ a ÚFA – odborné </a:t>
            </a:r>
            <a:r>
              <a:rPr lang="cs-CZ" sz="1400" dirty="0" smtClean="0"/>
              <a:t>(bouřkové) grantové </a:t>
            </a:r>
            <a:r>
              <a:rPr lang="cs-CZ" sz="1400" dirty="0"/>
              <a:t>semináře v </a:t>
            </a:r>
            <a:r>
              <a:rPr lang="cs-CZ" sz="1400" dirty="0" err="1"/>
              <a:t>Radostovicích</a:t>
            </a:r>
            <a:r>
              <a:rPr lang="cs-CZ" sz="1400" dirty="0"/>
              <a:t>, částečně zaměřené na problematiku družicové a radarové </a:t>
            </a:r>
            <a:r>
              <a:rPr lang="cs-CZ" sz="1400" dirty="0" smtClean="0"/>
              <a:t>meteorologie (od roku 1999 téměř každoročně);</a:t>
            </a:r>
            <a:endParaRPr lang="cs-CZ" sz="1400" dirty="0"/>
          </a:p>
          <a:p>
            <a:pPr marL="265113" indent="-265113" algn="just">
              <a:buFont typeface="Arial" charset="0"/>
              <a:buChar char="•"/>
            </a:pPr>
            <a:endParaRPr lang="cs-CZ" sz="1400" dirty="0"/>
          </a:p>
          <a:p>
            <a:pPr marL="265113" indent="-265113" algn="just">
              <a:buFont typeface="Arial" charset="0"/>
              <a:buChar char="•"/>
            </a:pPr>
            <a:r>
              <a:rPr lang="cs-CZ" sz="1400" dirty="0"/>
              <a:t>ČHMÚ a ÚFA ve spolupráci s </a:t>
            </a:r>
            <a:r>
              <a:rPr lang="cs-CZ" sz="1400" dirty="0" smtClean="0"/>
              <a:t>ASS (</a:t>
            </a:r>
            <a:r>
              <a:rPr lang="cs-CZ" sz="1400" i="1" dirty="0" smtClean="0">
                <a:hlinkClick r:id="rId4"/>
              </a:rPr>
              <a:t>http://www.</a:t>
            </a:r>
            <a:r>
              <a:rPr lang="cs-CZ" sz="1400" i="1" dirty="0" err="1" smtClean="0">
                <a:hlinkClick r:id="rId4"/>
              </a:rPr>
              <a:t>bourky.com</a:t>
            </a:r>
            <a:r>
              <a:rPr lang="cs-CZ" sz="1400" i="1" dirty="0" smtClean="0">
                <a:hlinkClick r:id="rId4"/>
              </a:rPr>
              <a:t>/</a:t>
            </a:r>
            <a:r>
              <a:rPr lang="cs-CZ" sz="1400" dirty="0" smtClean="0"/>
              <a:t>) </a:t>
            </a:r>
            <a:r>
              <a:rPr lang="cs-CZ" sz="1400" dirty="0"/>
              <a:t>– „bouřkové semináře”, rovněž do značné míry věnované interpretaci družicových a radarových dat (spíše orientované na meteorology-amatéry, od r. 2007 </a:t>
            </a:r>
            <a:r>
              <a:rPr lang="cs-CZ" sz="1400" dirty="0" smtClean="0"/>
              <a:t>každoročně).</a:t>
            </a:r>
            <a:endParaRPr lang="cs-CZ" sz="1400" dirty="0"/>
          </a:p>
        </p:txBody>
      </p:sp>
      <p:pic>
        <p:nvPicPr>
          <p:cNvPr id="28675" name="Picture 3" descr="N:\seminar CMeS - druzice\stredni_IMG_36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656988"/>
            <a:ext cx="4507418" cy="2304016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12296" name="Picture 8" descr="N:\CMeS\foto\100_8838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489044"/>
            <a:ext cx="4176464" cy="267626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Mezinárodní vzdělávání … EUMETSAT</a:t>
            </a:r>
          </a:p>
        </p:txBody>
      </p:sp>
      <p:sp>
        <p:nvSpPr>
          <p:cNvPr id="13317" name="TextovéPole 5"/>
          <p:cNvSpPr txBox="1">
            <a:spLocks noChangeArrowheads="1"/>
          </p:cNvSpPr>
          <p:nvPr/>
        </p:nvSpPr>
        <p:spPr bwMode="auto">
          <a:xfrm>
            <a:off x="395536" y="548680"/>
            <a:ext cx="82089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cs-CZ" sz="1400" dirty="0"/>
              <a:t>V rámci Evropy různé vzdělávací kurzy (</a:t>
            </a:r>
            <a:r>
              <a:rPr lang="en-US" sz="1400" i="1" dirty="0"/>
              <a:t>training workshops</a:t>
            </a:r>
            <a:r>
              <a:rPr lang="cs-CZ" sz="1400" dirty="0"/>
              <a:t>) iniciované, financované </a:t>
            </a: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dirty="0" smtClean="0"/>
              <a:t>a </a:t>
            </a:r>
            <a:r>
              <a:rPr lang="cs-CZ" sz="1400" dirty="0"/>
              <a:t>organizované </a:t>
            </a:r>
            <a:r>
              <a:rPr lang="cs-CZ" sz="1400" dirty="0" err="1"/>
              <a:t>EUMETSATem</a:t>
            </a:r>
            <a:r>
              <a:rPr lang="cs-CZ" sz="1400" dirty="0"/>
              <a:t> v souvislosti s rozšiřováním této organizace o nové „spolupracující” státy (od r. 1999) a především v souvislosti s nástupem druhé generace družic Meteosat (</a:t>
            </a:r>
            <a:r>
              <a:rPr lang="cs-CZ" sz="1400" dirty="0" smtClean="0"/>
              <a:t>MSG, 2002):</a:t>
            </a:r>
            <a:endParaRPr lang="en-US" sz="1400" dirty="0"/>
          </a:p>
        </p:txBody>
      </p:sp>
      <p:sp>
        <p:nvSpPr>
          <p:cNvPr id="13318" name="TextovéPole 7"/>
          <p:cNvSpPr txBox="1">
            <a:spLocks noChangeArrowheads="1"/>
          </p:cNvSpPr>
          <p:nvPr/>
        </p:nvSpPr>
        <p:spPr bwMode="auto">
          <a:xfrm>
            <a:off x="395536" y="1622991"/>
            <a:ext cx="828092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5113" indent="-265113">
              <a:buFont typeface="Arial" charset="0"/>
              <a:buChar char="•"/>
            </a:pPr>
            <a:r>
              <a:rPr lang="cs-CZ" sz="1400" dirty="0"/>
              <a:t>většinou možnost účasti a finanční podpory pro 1 až 2 meteorology z každého členského nebo spolupracujícího </a:t>
            </a:r>
            <a:r>
              <a:rPr lang="cs-CZ" sz="1400" dirty="0" smtClean="0"/>
              <a:t>státu, celkově cca 12 až 20 podporovaných účastníků;</a:t>
            </a:r>
            <a:endParaRPr lang="cs-CZ" sz="1400" dirty="0"/>
          </a:p>
          <a:p>
            <a:pPr marL="265113" indent="-265113">
              <a:buFont typeface="Arial" charset="0"/>
              <a:buChar char="•"/>
            </a:pPr>
            <a:endParaRPr lang="cs-CZ" sz="600" dirty="0"/>
          </a:p>
          <a:p>
            <a:pPr marL="265113" indent="-265113">
              <a:buFont typeface="Arial" charset="0"/>
              <a:buChar char="•"/>
            </a:pPr>
            <a:r>
              <a:rPr lang="cs-CZ" sz="1400" dirty="0"/>
              <a:t>finanční zajištění organizace workshopu;</a:t>
            </a:r>
          </a:p>
          <a:p>
            <a:pPr marL="265113" indent="-265113">
              <a:buFont typeface="Arial" charset="0"/>
              <a:buChar char="•"/>
            </a:pPr>
            <a:endParaRPr lang="cs-CZ" sz="600" dirty="0"/>
          </a:p>
          <a:p>
            <a:pPr marL="265113" indent="-265113">
              <a:buFont typeface="Arial" charset="0"/>
              <a:buChar char="•"/>
            </a:pPr>
            <a:r>
              <a:rPr lang="cs-CZ" sz="1400" dirty="0"/>
              <a:t>zpočátku samostatné workshopy, v současnosti již spíše „</a:t>
            </a:r>
            <a:r>
              <a:rPr lang="cs-CZ" sz="1400" dirty="0" err="1"/>
              <a:t>blended</a:t>
            </a:r>
            <a:r>
              <a:rPr lang="cs-CZ" sz="1400" dirty="0"/>
              <a:t>” kurzy </a:t>
            </a:r>
            <a:br>
              <a:rPr lang="cs-CZ" sz="1400" dirty="0"/>
            </a:br>
            <a:r>
              <a:rPr lang="cs-CZ" sz="1400" dirty="0"/>
              <a:t>(s </a:t>
            </a:r>
            <a:r>
              <a:rPr lang="cs-CZ" sz="1400" dirty="0" smtClean="0"/>
              <a:t>předcházející/navazující </a:t>
            </a:r>
            <a:r>
              <a:rPr lang="cs-CZ" sz="1400" dirty="0"/>
              <a:t>dálkovou částí – </a:t>
            </a:r>
            <a:r>
              <a:rPr lang="cs-CZ" sz="1400" dirty="0" smtClean="0"/>
              <a:t>prostředí </a:t>
            </a:r>
            <a:r>
              <a:rPr lang="cs-CZ" sz="1400" dirty="0" err="1" smtClean="0"/>
              <a:t>Moodle</a:t>
            </a:r>
            <a:r>
              <a:rPr lang="cs-CZ" sz="1400" dirty="0"/>
              <a:t>);</a:t>
            </a:r>
          </a:p>
          <a:p>
            <a:pPr marL="265113" indent="-265113">
              <a:buFont typeface="Arial" charset="0"/>
              <a:buChar char="•"/>
            </a:pPr>
            <a:endParaRPr lang="cs-CZ" sz="600" dirty="0"/>
          </a:p>
          <a:p>
            <a:pPr marL="265113" indent="-265113">
              <a:buFont typeface="Arial" charset="0"/>
              <a:buChar char="•"/>
            </a:pPr>
            <a:r>
              <a:rPr lang="cs-CZ" sz="1400" dirty="0"/>
              <a:t>v ČR 2002 (Průhonice), 2005 (Mikulov), 2010 (Praha</a:t>
            </a:r>
            <a:r>
              <a:rPr lang="cs-CZ" sz="1400" dirty="0" smtClean="0"/>
              <a:t>)</a:t>
            </a:r>
            <a:r>
              <a:rPr lang="en-US" sz="1400" dirty="0" smtClean="0"/>
              <a:t>, 2015 (Praha)</a:t>
            </a:r>
            <a:r>
              <a:rPr lang="cs-CZ" sz="1400" dirty="0" smtClean="0"/>
              <a:t>.</a:t>
            </a:r>
            <a:endParaRPr lang="en-US" sz="1400" dirty="0"/>
          </a:p>
        </p:txBody>
      </p:sp>
      <p:pic>
        <p:nvPicPr>
          <p:cNvPr id="13320" name="Picture 8" descr="N:\CMeS\foto\R0020666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6" y="3573016"/>
            <a:ext cx="5441180" cy="288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13321" name="Picture 9" descr="N:\CMeS\foto\R0020662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965" y="3573016"/>
            <a:ext cx="2708099" cy="288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 descr="background-2008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Mezinárodní vzdělávání … EUMETSAT</a:t>
            </a:r>
          </a:p>
        </p:txBody>
      </p:sp>
      <p:pic>
        <p:nvPicPr>
          <p:cNvPr id="65538" name="Picture 2" descr="N:\CMeS\foto\100_3600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53" y="908720"/>
            <a:ext cx="3910183" cy="3744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6" name="Jochen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068505" y="908720"/>
            <a:ext cx="4991999" cy="3744000"/>
          </a:xfrm>
          <a:prstGeom prst="rect">
            <a:avLst/>
          </a:prstGeom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8" name="TextovéPole 7"/>
          <p:cNvSpPr txBox="1"/>
          <p:nvPr/>
        </p:nvSpPr>
        <p:spPr>
          <a:xfrm>
            <a:off x="1691680" y="5209455"/>
            <a:ext cx="525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hlinkClick r:id="rId7"/>
              </a:rPr>
              <a:t>http://www.eumetsat.int/website/home/Data/Training/</a:t>
            </a:r>
            <a:r>
              <a:rPr lang="cs-CZ" sz="1400" dirty="0" smtClean="0"/>
              <a:t>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pic>
        <p:nvPicPr>
          <p:cNvPr id="14340" name="Picture 2" descr="N:\seminar CMeS - druzice\Centers-of-Excellenc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276872"/>
            <a:ext cx="4032448" cy="2789433"/>
          </a:xfrm>
          <a:prstGeom prst="rect">
            <a:avLst/>
          </a:prstGeom>
          <a:noFill/>
          <a:ln w="9525"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Mezinárodní vzdělávání … EUMETSAT</a:t>
            </a:r>
          </a:p>
        </p:txBody>
      </p:sp>
      <p:sp>
        <p:nvSpPr>
          <p:cNvPr id="6" name="TextovéPole 9"/>
          <p:cNvSpPr txBox="1">
            <a:spLocks noChangeArrowheads="1"/>
          </p:cNvSpPr>
          <p:nvPr/>
        </p:nvSpPr>
        <p:spPr bwMode="auto">
          <a:xfrm>
            <a:off x="467544" y="673532"/>
            <a:ext cx="82090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400" dirty="0"/>
              <a:t>Mimo Evropu (Afrika, Arabský poloostrov, Jižní Amerika) většinou ve spolupráci s </a:t>
            </a:r>
            <a:r>
              <a:rPr lang="cs-CZ" sz="1400" dirty="0" smtClean="0"/>
              <a:t>WMO</a:t>
            </a:r>
            <a:r>
              <a:rPr lang="en-US" sz="1400" dirty="0" smtClean="0"/>
              <a:t>,</a:t>
            </a:r>
            <a:r>
              <a:rPr lang="cs-CZ" sz="1400" dirty="0" smtClean="0"/>
              <a:t>  </a:t>
            </a:r>
            <a:r>
              <a:rPr lang="cs-CZ" sz="1400" dirty="0"/>
              <a:t>v rámci „</a:t>
            </a:r>
            <a:r>
              <a:rPr lang="cs-CZ" sz="1400" b="1" i="1" dirty="0" smtClean="0"/>
              <a:t>Centr</a:t>
            </a:r>
            <a:r>
              <a:rPr lang="en-US" sz="1400" b="1" i="1" dirty="0" smtClean="0"/>
              <a:t>e</a:t>
            </a:r>
            <a:r>
              <a:rPr lang="cs-CZ" sz="1400" b="1" i="1" dirty="0" smtClean="0"/>
              <a:t>s </a:t>
            </a:r>
            <a:r>
              <a:rPr lang="en-US" sz="1400" b="1" i="1" dirty="0" smtClean="0"/>
              <a:t>of</a:t>
            </a:r>
            <a:r>
              <a:rPr lang="cs-CZ" sz="1400" b="1" i="1" dirty="0" smtClean="0"/>
              <a:t> </a:t>
            </a:r>
            <a:r>
              <a:rPr lang="cs-CZ" sz="1400" b="1" i="1" dirty="0"/>
              <a:t>Excellence</a:t>
            </a:r>
            <a:r>
              <a:rPr lang="cs-CZ" sz="1400" dirty="0"/>
              <a:t>” </a:t>
            </a:r>
            <a:r>
              <a:rPr lang="cs-CZ" sz="1200" dirty="0">
                <a:solidFill>
                  <a:srgbClr val="777777"/>
                </a:solidFill>
              </a:rPr>
              <a:t>(</a:t>
            </a:r>
            <a:r>
              <a:rPr lang="cs-CZ" sz="1200" dirty="0">
                <a:hlinkClick r:id="rId5"/>
              </a:rPr>
              <a:t>http://www.</a:t>
            </a:r>
            <a:r>
              <a:rPr lang="cs-CZ" sz="1200" dirty="0" err="1">
                <a:hlinkClick r:id="rId5"/>
              </a:rPr>
              <a:t>wmo.int</a:t>
            </a:r>
            <a:r>
              <a:rPr lang="cs-CZ" sz="1200" dirty="0">
                <a:hlinkClick r:id="rId5"/>
              </a:rPr>
              <a:t>/</a:t>
            </a:r>
            <a:r>
              <a:rPr lang="cs-CZ" sz="1200" dirty="0" err="1">
                <a:hlinkClick r:id="rId5"/>
              </a:rPr>
              <a:t>pages</a:t>
            </a:r>
            <a:r>
              <a:rPr lang="cs-CZ" sz="1200" dirty="0">
                <a:hlinkClick r:id="rId5"/>
              </a:rPr>
              <a:t>/</a:t>
            </a:r>
            <a:r>
              <a:rPr lang="cs-CZ" sz="1200" dirty="0" err="1">
                <a:hlinkClick r:id="rId5"/>
              </a:rPr>
              <a:t>prog</a:t>
            </a:r>
            <a:r>
              <a:rPr lang="cs-CZ" sz="1200" dirty="0">
                <a:hlinkClick r:id="rId5"/>
              </a:rPr>
              <a:t>/dra/</a:t>
            </a:r>
            <a:r>
              <a:rPr lang="cs-CZ" sz="1200" dirty="0" err="1">
                <a:hlinkClick r:id="rId5"/>
              </a:rPr>
              <a:t>etrp</a:t>
            </a:r>
            <a:r>
              <a:rPr lang="cs-CZ" sz="1200" dirty="0">
                <a:hlinkClick r:id="rId5"/>
              </a:rPr>
              <a:t>/</a:t>
            </a:r>
            <a:r>
              <a:rPr lang="cs-CZ" sz="1200" dirty="0" err="1">
                <a:hlinkClick r:id="rId5"/>
              </a:rPr>
              <a:t>rtcs.php</a:t>
            </a:r>
            <a:r>
              <a:rPr lang="cs-CZ" sz="1200" dirty="0">
                <a:solidFill>
                  <a:srgbClr val="777777"/>
                </a:solidFill>
              </a:rPr>
              <a:t>)</a:t>
            </a:r>
            <a:r>
              <a:rPr lang="cs-CZ" sz="1400" dirty="0"/>
              <a:t>.</a:t>
            </a:r>
            <a:endParaRPr lang="en-US" sz="1400" dirty="0"/>
          </a:p>
        </p:txBody>
      </p:sp>
      <p:pic>
        <p:nvPicPr>
          <p:cNvPr id="1026" name="Picture 2" descr="M:\EUMETSAT a NKP\IMG_VLAB_MAP_LR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484784"/>
            <a:ext cx="4824536" cy="3158509"/>
          </a:xfrm>
          <a:prstGeom prst="rect">
            <a:avLst/>
          </a:prstGeom>
          <a:noFill/>
          <a:ln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8" name="TextovéPole 7"/>
          <p:cNvSpPr txBox="1"/>
          <p:nvPr/>
        </p:nvSpPr>
        <p:spPr>
          <a:xfrm>
            <a:off x="1691680" y="5733256"/>
            <a:ext cx="571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7"/>
              </a:rPr>
              <a:t>http://training.eumetsat.int/course/index.php?categoryid=5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Mezinárodní vzdělávání … EUMETSAT</a:t>
            </a:r>
          </a:p>
        </p:txBody>
      </p:sp>
      <p:pic>
        <p:nvPicPr>
          <p:cNvPr id="66562" name="Picture 2" descr="N:\CMeS\foto\workshop-hall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172625"/>
            <a:ext cx="8928992" cy="2352719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66563" name="Picture 3" descr="N:\CMeS\foto\P2095990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29468"/>
            <a:ext cx="4403328" cy="3547604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66564" name="Picture 4" descr="N:\CMeS\foto\P2106017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88640"/>
            <a:ext cx="4248472" cy="425272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Mezinárodní vzdělávání … EUMETSAT</a:t>
            </a:r>
          </a:p>
        </p:txBody>
      </p:sp>
      <p:pic>
        <p:nvPicPr>
          <p:cNvPr id="67587" name="Picture 3" descr="N:\CMeS\foto\P2106036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692696"/>
            <a:ext cx="8128000" cy="522605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7" name="TextovéPole 6"/>
          <p:cNvSpPr txBox="1"/>
          <p:nvPr/>
        </p:nvSpPr>
        <p:spPr>
          <a:xfrm>
            <a:off x="611560" y="6093296"/>
            <a:ext cx="4947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Hlavní výhoda: bezprostřední kontakt s posluchači …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Úvod</a:t>
            </a:r>
          </a:p>
        </p:txBody>
      </p:sp>
      <p:sp>
        <p:nvSpPr>
          <p:cNvPr id="3077" name="TextovéPole 5"/>
          <p:cNvSpPr txBox="1">
            <a:spLocks noChangeArrowheads="1"/>
          </p:cNvSpPr>
          <p:nvPr/>
        </p:nvSpPr>
        <p:spPr bwMode="auto">
          <a:xfrm>
            <a:off x="684213" y="836613"/>
            <a:ext cx="76327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/>
              <a:t>Družicová meteorologie – rychlý vývoj technologií (nové generace družic a jejich přístrojů), nové metody zpracování a využití dat, nové produkty a metody jejich distribuce, interpretace produktů (snímků), … </a:t>
            </a:r>
            <a:endParaRPr lang="en-US"/>
          </a:p>
        </p:txBody>
      </p:sp>
      <p:sp>
        <p:nvSpPr>
          <p:cNvPr id="3078" name="Šipka dolů 7"/>
          <p:cNvSpPr>
            <a:spLocks noChangeArrowheads="1"/>
          </p:cNvSpPr>
          <p:nvPr/>
        </p:nvSpPr>
        <p:spPr bwMode="auto">
          <a:xfrm>
            <a:off x="3492500" y="1844675"/>
            <a:ext cx="1295400" cy="576263"/>
          </a:xfrm>
          <a:prstGeom prst="downArrow">
            <a:avLst>
              <a:gd name="adj1" fmla="val 50000"/>
              <a:gd name="adj2" fmla="val 61037"/>
            </a:avLst>
          </a:prstGeom>
          <a:solidFill>
            <a:srgbClr val="336699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solidFill>
                <a:srgbClr val="FFCC66"/>
              </a:solidFill>
              <a:latin typeface="Arial" charset="0"/>
            </a:endParaRPr>
          </a:p>
        </p:txBody>
      </p:sp>
      <p:sp>
        <p:nvSpPr>
          <p:cNvPr id="3079" name="TextovéPole 8"/>
          <p:cNvSpPr txBox="1">
            <a:spLocks noChangeArrowheads="1"/>
          </p:cNvSpPr>
          <p:nvPr/>
        </p:nvSpPr>
        <p:spPr bwMode="auto">
          <a:xfrm>
            <a:off x="684213" y="2708275"/>
            <a:ext cx="76327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dirty="0"/>
              <a:t>... </a:t>
            </a:r>
            <a:r>
              <a:rPr lang="cs-CZ" dirty="0" smtClean="0"/>
              <a:t>značné </a:t>
            </a:r>
            <a:r>
              <a:rPr lang="cs-CZ" dirty="0"/>
              <a:t>problémy se vzděláváním v tomto oboru – zejména absence „klasických” učebnic, </a:t>
            </a:r>
            <a:r>
              <a:rPr lang="cs-CZ" dirty="0" smtClean="0"/>
              <a:t>respektive </a:t>
            </a:r>
            <a:r>
              <a:rPr lang="cs-CZ" dirty="0"/>
              <a:t>jejich rychlá </a:t>
            </a:r>
            <a:r>
              <a:rPr lang="cs-CZ" dirty="0" smtClean="0"/>
              <a:t>obsahová </a:t>
            </a:r>
            <a:r>
              <a:rPr lang="cs-CZ" dirty="0"/>
              <a:t>zastaralost …</a:t>
            </a:r>
            <a:endParaRPr lang="en-US" dirty="0"/>
          </a:p>
        </p:txBody>
      </p:sp>
      <p:sp>
        <p:nvSpPr>
          <p:cNvPr id="3081" name="Šipka dolů 10"/>
          <p:cNvSpPr>
            <a:spLocks noChangeArrowheads="1"/>
          </p:cNvSpPr>
          <p:nvPr/>
        </p:nvSpPr>
        <p:spPr bwMode="auto">
          <a:xfrm>
            <a:off x="5148263" y="3860800"/>
            <a:ext cx="1295400" cy="576263"/>
          </a:xfrm>
          <a:prstGeom prst="downArrow">
            <a:avLst>
              <a:gd name="adj1" fmla="val 50000"/>
              <a:gd name="adj2" fmla="val 61037"/>
            </a:avLst>
          </a:prstGeom>
          <a:solidFill>
            <a:srgbClr val="336699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solidFill>
                <a:srgbClr val="FFCC66"/>
              </a:solidFill>
              <a:latin typeface="Arial" charset="0"/>
            </a:endParaRPr>
          </a:p>
        </p:txBody>
      </p:sp>
      <p:sp>
        <p:nvSpPr>
          <p:cNvPr id="3082" name="TextovéPole 11"/>
          <p:cNvSpPr txBox="1">
            <a:spLocks noChangeArrowheads="1"/>
          </p:cNvSpPr>
          <p:nvPr/>
        </p:nvSpPr>
        <p:spPr bwMode="auto">
          <a:xfrm>
            <a:off x="3492500" y="4797425"/>
            <a:ext cx="46799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solidFill>
                  <a:srgbClr val="FF0000"/>
                </a:solidFill>
              </a:rPr>
              <a:t>... </a:t>
            </a:r>
            <a:r>
              <a:rPr lang="cs-CZ" b="1">
                <a:solidFill>
                  <a:srgbClr val="FF0000"/>
                </a:solidFill>
              </a:rPr>
              <a:t>nutnost alternativních metod výuky</a:t>
            </a:r>
            <a:r>
              <a:rPr lang="en-US" b="1">
                <a:solidFill>
                  <a:srgbClr val="FF0000"/>
                </a:solidFill>
              </a:rPr>
              <a:t/>
            </a:r>
            <a:br>
              <a:rPr lang="en-US" b="1">
                <a:solidFill>
                  <a:srgbClr val="FF0000"/>
                </a:solidFill>
              </a:rPr>
            </a:br>
            <a:r>
              <a:rPr lang="cs-CZ" b="1">
                <a:solidFill>
                  <a:srgbClr val="FF0000"/>
                </a:solidFill>
              </a:rPr>
              <a:t>a vzdělávání, jak na národní tak na mezinárodní úrovni.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14" name="Picture 3" descr="M:\[2] prednasky\TOOLS\WeatherSatellites_Rao-etal_199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656" y="3645024"/>
            <a:ext cx="2093152" cy="2592288"/>
          </a:xfrm>
          <a:prstGeom prst="rect">
            <a:avLst/>
          </a:prstGeom>
          <a:noFill/>
        </p:spPr>
      </p:pic>
      <p:cxnSp>
        <p:nvCxnSpPr>
          <p:cNvPr id="3083" name="Přímá spojovací čára 14"/>
          <p:cNvCxnSpPr>
            <a:cxnSpLocks noChangeShapeType="1"/>
          </p:cNvCxnSpPr>
          <p:nvPr/>
        </p:nvCxnSpPr>
        <p:spPr bwMode="auto">
          <a:xfrm>
            <a:off x="539750" y="4149725"/>
            <a:ext cx="2376488" cy="172720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084" name="Přímá spojovací čára 16"/>
          <p:cNvCxnSpPr>
            <a:cxnSpLocks noChangeShapeType="1"/>
          </p:cNvCxnSpPr>
          <p:nvPr/>
        </p:nvCxnSpPr>
        <p:spPr bwMode="auto">
          <a:xfrm rot="10800000" flipV="1">
            <a:off x="539750" y="4076700"/>
            <a:ext cx="2447925" cy="1728788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Mezinárodní vzdělávání … EUMETSAT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11560" y="6093296"/>
            <a:ext cx="7833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Hlavní nevýhoda: finanční náročnost, značně různorodá úroveň znalostí účastníků …</a:t>
            </a:r>
            <a:endParaRPr lang="en-US" sz="1400" dirty="0"/>
          </a:p>
        </p:txBody>
      </p:sp>
      <p:pic>
        <p:nvPicPr>
          <p:cNvPr id="1026" name="Picture 2" descr="Q:\fotky\fotky Muscat\group photo timelapse\1280x720 resized images\0R0051823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855272"/>
            <a:ext cx="8928000" cy="5022000"/>
          </a:xfrm>
          <a:prstGeom prst="rect">
            <a:avLst/>
          </a:prstGeom>
          <a:noFill/>
          <a:ln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Mezinárodní vzdělávání … EUMETSAT</a:t>
            </a:r>
          </a:p>
        </p:txBody>
      </p:sp>
      <p:sp>
        <p:nvSpPr>
          <p:cNvPr id="15365" name="TextovéPole 5"/>
          <p:cNvSpPr txBox="1">
            <a:spLocks noChangeArrowheads="1"/>
          </p:cNvSpPr>
          <p:nvPr/>
        </p:nvSpPr>
        <p:spPr bwMode="auto">
          <a:xfrm>
            <a:off x="900113" y="981075"/>
            <a:ext cx="705643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400" dirty="0"/>
              <a:t>V posledních letech čím dál častější „přednášení na dálku” přes Internet (především využití technologie </a:t>
            </a:r>
            <a:r>
              <a:rPr lang="cs-CZ" sz="1400" i="1" dirty="0" smtClean="0"/>
              <a:t>SABA </a:t>
            </a:r>
            <a:r>
              <a:rPr lang="cs-CZ" sz="1400" i="1" dirty="0"/>
              <a:t>Centra</a:t>
            </a:r>
            <a:r>
              <a:rPr lang="cs-CZ" sz="1400" dirty="0"/>
              <a:t>) a v rámci projektů EUMeTrain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cs-CZ" sz="1400" dirty="0"/>
              <a:t>a </a:t>
            </a:r>
            <a:r>
              <a:rPr lang="cs-CZ" sz="1400" dirty="0" smtClean="0"/>
              <a:t>Eumetcal (viz dále) </a:t>
            </a:r>
            <a:r>
              <a:rPr lang="en-US" sz="1400" dirty="0" smtClean="0"/>
              <a:t>…</a:t>
            </a:r>
            <a:endParaRPr lang="en-US" sz="1400" dirty="0"/>
          </a:p>
        </p:txBody>
      </p:sp>
      <p:pic>
        <p:nvPicPr>
          <p:cNvPr id="15366" name="Picture 6" descr="N:\CMeS\R0082470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947" y="2205211"/>
            <a:ext cx="3384376" cy="3384376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Mezinárodní vzdělávání … EUMETSAT</a:t>
            </a:r>
          </a:p>
        </p:txBody>
      </p:sp>
      <p:pic>
        <p:nvPicPr>
          <p:cNvPr id="15366" name="Picture 6" descr="N:\CMeS\R0082470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947" y="2205211"/>
            <a:ext cx="3384376" cy="3384376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1202" name="Picture 2" descr="N:\CMeS\Oti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363" y="1760442"/>
            <a:ext cx="3096344" cy="3829146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8" name="TextovéPole 5"/>
          <p:cNvSpPr txBox="1">
            <a:spLocks noChangeArrowheads="1"/>
          </p:cNvSpPr>
          <p:nvPr/>
        </p:nvSpPr>
        <p:spPr bwMode="auto">
          <a:xfrm>
            <a:off x="900113" y="981075"/>
            <a:ext cx="705643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400" dirty="0"/>
              <a:t>V posledních letech čím dál častější „přednášení na dálku” přes Internet (především využití technologie </a:t>
            </a:r>
            <a:r>
              <a:rPr lang="cs-CZ" sz="1400" i="1" dirty="0" smtClean="0"/>
              <a:t>SABA </a:t>
            </a:r>
            <a:r>
              <a:rPr lang="cs-CZ" sz="1400" i="1" dirty="0"/>
              <a:t>Centra</a:t>
            </a:r>
            <a:r>
              <a:rPr lang="cs-CZ" sz="1400" dirty="0"/>
              <a:t>) a v rámci projektů EUMeTrain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cs-CZ" sz="1400" dirty="0"/>
              <a:t>a </a:t>
            </a:r>
            <a:r>
              <a:rPr lang="cs-CZ" sz="1400" dirty="0" smtClean="0"/>
              <a:t>Eumetcal (viz dále) </a:t>
            </a:r>
            <a:r>
              <a:rPr lang="en-US" sz="1400" dirty="0" smtClean="0"/>
              <a:t>…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Mezinárodní vzdělávání </a:t>
            </a:r>
            <a:r>
              <a:rPr lang="cs-CZ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Eumetcal a EUMeTrain</a:t>
            </a:r>
            <a:endParaRPr lang="cs-CZ" b="1" i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83568" y="3731548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EUMeTrain</a:t>
            </a:r>
            <a:r>
              <a:rPr lang="cs-CZ" dirty="0" smtClean="0"/>
              <a:t> </a:t>
            </a:r>
            <a:r>
              <a:rPr lang="cs-CZ" sz="1400" dirty="0" smtClean="0">
                <a:solidFill>
                  <a:srgbClr val="777777"/>
                </a:solidFill>
              </a:rPr>
              <a:t>(</a:t>
            </a:r>
            <a:r>
              <a:rPr lang="cs-CZ" sz="1400" dirty="0" smtClean="0">
                <a:hlinkClick r:id="rId4"/>
              </a:rPr>
              <a:t>http://eumetrain.org/</a:t>
            </a:r>
            <a:r>
              <a:rPr lang="cs-CZ" sz="1400" dirty="0" smtClean="0">
                <a:solidFill>
                  <a:srgbClr val="777777"/>
                </a:solidFill>
              </a:rPr>
              <a:t>)</a:t>
            </a:r>
            <a:r>
              <a:rPr lang="cs-CZ" dirty="0" smtClean="0"/>
              <a:t> – mezinárodní vzdělávací projekt iniciovaný </a:t>
            </a:r>
            <a:r>
              <a:rPr lang="cs-CZ" dirty="0" err="1" smtClean="0"/>
              <a:t>EUMETSATem</a:t>
            </a:r>
            <a:r>
              <a:rPr lang="cs-CZ" dirty="0" smtClean="0"/>
              <a:t>, zaměřený na využití a interpretaci družicových dat, podporovaný národními meteorologickými službami Rakouska, Finska, Německa, Chorvatska a Portugalska, úzce spolupracující s </a:t>
            </a:r>
            <a:r>
              <a:rPr lang="cs-CZ" dirty="0" err="1" smtClean="0"/>
              <a:t>Eumetcalem</a:t>
            </a:r>
            <a:r>
              <a:rPr lang="cs-CZ" dirty="0" smtClean="0"/>
              <a:t>. Hlavním posláním je odborné zajištění kurzů (lektoři, výukové materiály, …) a příprava vzdělávacích modulů. Řídí ZAMG.</a:t>
            </a:r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3569" y="980728"/>
            <a:ext cx="76328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Eumetcal</a:t>
            </a:r>
            <a:r>
              <a:rPr lang="cs-CZ" dirty="0" smtClean="0"/>
              <a:t> </a:t>
            </a:r>
            <a:r>
              <a:rPr lang="cs-CZ" sz="1400" dirty="0" smtClean="0">
                <a:solidFill>
                  <a:srgbClr val="777777"/>
                </a:solidFill>
              </a:rPr>
              <a:t>(</a:t>
            </a:r>
            <a:r>
              <a:rPr lang="cs-CZ" sz="1400" dirty="0" smtClean="0">
                <a:solidFill>
                  <a:srgbClr val="777777"/>
                </a:solidFill>
                <a:hlinkClick r:id="rId5"/>
              </a:rPr>
              <a:t>http://www.</a:t>
            </a:r>
            <a:r>
              <a:rPr lang="cs-CZ" sz="1400" dirty="0" err="1" smtClean="0">
                <a:solidFill>
                  <a:srgbClr val="777777"/>
                </a:solidFill>
                <a:hlinkClick r:id="rId5"/>
              </a:rPr>
              <a:t>eumetcal.org</a:t>
            </a:r>
            <a:r>
              <a:rPr lang="cs-CZ" sz="1400" dirty="0" smtClean="0">
                <a:solidFill>
                  <a:srgbClr val="777777"/>
                </a:solidFill>
                <a:hlinkClick r:id="rId5"/>
              </a:rPr>
              <a:t>/</a:t>
            </a:r>
            <a:r>
              <a:rPr lang="cs-CZ" sz="1400" dirty="0" smtClean="0">
                <a:solidFill>
                  <a:srgbClr val="777777"/>
                </a:solidFill>
              </a:rPr>
              <a:t>) </a:t>
            </a:r>
            <a:r>
              <a:rPr lang="cs-CZ" dirty="0" smtClean="0"/>
              <a:t>– </a:t>
            </a:r>
            <a:r>
              <a:rPr lang="en-US" i="1" dirty="0" smtClean="0"/>
              <a:t>The European Virtual Organization for Meteorological Training, </a:t>
            </a:r>
            <a:r>
              <a:rPr lang="cs-CZ" dirty="0" smtClean="0"/>
              <a:t>mezinárodní program spolupráce národních meteorologických služeb – 28 evropských členských států (ČR nikoliv)</a:t>
            </a:r>
            <a:br>
              <a:rPr lang="cs-CZ" dirty="0" smtClean="0"/>
            </a:br>
            <a:r>
              <a:rPr lang="cs-CZ" dirty="0" smtClean="0"/>
              <a:t>a tří mimoevropských institucí – meteor. služby Kanady a Austrálie </a:t>
            </a:r>
            <a:br>
              <a:rPr lang="cs-CZ" dirty="0" smtClean="0"/>
            </a:br>
            <a:r>
              <a:rPr lang="cs-CZ" dirty="0" smtClean="0"/>
              <a:t>a program COMET (UCAR, USA). Jak tvorba vlastních vzdělávacích modulů, tak především technická a organizační podpora a spolupráce </a:t>
            </a:r>
            <a:br>
              <a:rPr lang="cs-CZ" dirty="0" smtClean="0"/>
            </a:br>
            <a:r>
              <a:rPr lang="cs-CZ" dirty="0" smtClean="0"/>
              <a:t>s dalšími subjekty při přípravě a realizaci vzdělávacích kurzů  (EUMETSAT, EUMeTrain, COMET, …). Volitelný program </a:t>
            </a:r>
            <a:r>
              <a:rPr lang="cs-CZ" dirty="0" err="1" smtClean="0"/>
              <a:t>EUMETNETu</a:t>
            </a:r>
            <a:r>
              <a:rPr lang="cs-CZ" dirty="0" smtClean="0"/>
              <a:t> (finance), finanční podpora rovněž od </a:t>
            </a:r>
            <a:r>
              <a:rPr lang="cs-CZ" dirty="0" err="1" smtClean="0"/>
              <a:t>EUMETSATu</a:t>
            </a:r>
            <a:r>
              <a:rPr lang="cs-CZ" dirty="0" smtClean="0"/>
              <a:t>. Řídí FMI.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312" y="142875"/>
            <a:ext cx="89296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Internetové zdroje vzdělávacích modulů </a:t>
            </a:r>
            <a:r>
              <a:rPr lang="cs-CZ" sz="1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cs-CZ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EUMETSAT</a:t>
            </a:r>
            <a:r>
              <a:rPr lang="cs-CZ" sz="1400" b="1" i="1" dirty="0" smtClean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Eumetcal a EUMeTrain</a:t>
            </a:r>
            <a:endParaRPr lang="cs-CZ" b="1" i="1" dirty="0">
              <a:solidFill>
                <a:srgbClr val="777777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123728" y="5930116"/>
            <a:ext cx="5181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4"/>
              </a:rPr>
              <a:t>http://www.eumetsat.int/website/home/Data/Training/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>
                <a:hlinkClick r:id="rId5"/>
              </a:rPr>
              <a:t>http://training.eumetsat.int/</a:t>
            </a:r>
            <a:r>
              <a:rPr lang="en-US" sz="1400" dirty="0" smtClean="0"/>
              <a:t> </a:t>
            </a:r>
            <a:r>
              <a:rPr lang="cs-CZ" sz="1400" dirty="0" smtClean="0"/>
              <a:t> </a:t>
            </a: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620688"/>
            <a:ext cx="6257474" cy="5220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312" y="142875"/>
            <a:ext cx="89296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Internetové zdroje vzdělávacích modulů </a:t>
            </a:r>
            <a:r>
              <a:rPr lang="cs-CZ" sz="1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cs-CZ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EUMETSAT</a:t>
            </a:r>
            <a:r>
              <a:rPr lang="cs-CZ" sz="1400" b="1" i="1" dirty="0" smtClean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Eumetcal a EUMeTrain</a:t>
            </a:r>
            <a:endParaRPr lang="cs-CZ" b="1" i="1" dirty="0">
              <a:solidFill>
                <a:srgbClr val="777777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115616" y="6237312"/>
            <a:ext cx="64807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hlinkClick r:id="rId4"/>
              </a:rPr>
              <a:t>www.eumetsat.int/website/home/Data/Training/TrainingLibrary/</a:t>
            </a:r>
            <a:r>
              <a:rPr lang="cs-CZ" sz="1400" dirty="0" smtClean="0"/>
              <a:t> </a:t>
            </a:r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0000" y="548680"/>
            <a:ext cx="5868304" cy="56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312" y="142875"/>
            <a:ext cx="89296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Internetové zdroje vzdělávacích modulů </a:t>
            </a:r>
            <a:r>
              <a:rPr lang="cs-CZ" sz="1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cs-CZ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EUMETSAT</a:t>
            </a:r>
            <a:r>
              <a:rPr lang="cs-CZ" sz="1400" b="1" i="1" dirty="0" smtClean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Eumetcal a EUMeTrain</a:t>
            </a:r>
            <a:endParaRPr lang="cs-CZ" b="1" i="1" dirty="0">
              <a:solidFill>
                <a:srgbClr val="777777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000" y="720000"/>
            <a:ext cx="6509211" cy="5056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2316419" y="5877272"/>
            <a:ext cx="4631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hlinkClick r:id="rId5"/>
              </a:rPr>
              <a:t>www.eumetsat.int/website/home/Data/Training/</a:t>
            </a:r>
            <a:r>
              <a:rPr lang="cs-CZ" sz="1400" dirty="0" smtClean="0"/>
              <a:t>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312" y="142875"/>
            <a:ext cx="89296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Internetové zdroje vzdělávacích modulů </a:t>
            </a:r>
            <a:r>
              <a:rPr lang="cs-CZ" sz="1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cs-CZ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EUMETSAT</a:t>
            </a:r>
            <a:r>
              <a:rPr lang="cs-CZ" sz="1400" b="1" i="1" dirty="0" smtClean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Eumetcal a EUMeTrain</a:t>
            </a:r>
            <a:endParaRPr lang="cs-CZ" b="1" i="1" dirty="0">
              <a:solidFill>
                <a:srgbClr val="777777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724785" y="6217567"/>
            <a:ext cx="5367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hlinkClick r:id="rId4"/>
              </a:rPr>
              <a:t>www.eumetsat.int/website/home/Images/ImageLibrary/</a:t>
            </a:r>
            <a:r>
              <a:rPr lang="cs-CZ" sz="1400" dirty="0" smtClean="0"/>
              <a:t> </a:t>
            </a:r>
            <a:endParaRPr lang="en-US" sz="1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620916"/>
            <a:ext cx="5184576" cy="554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2" y="142875"/>
            <a:ext cx="89296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Internetové zdroje vzdělávacích modulů </a:t>
            </a:r>
            <a:r>
              <a:rPr lang="cs-CZ" sz="1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cs-CZ" sz="1400" b="1" i="1" dirty="0" smtClean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EUMETSAT, </a:t>
            </a:r>
            <a:r>
              <a:rPr lang="cs-CZ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Eumetcal</a:t>
            </a:r>
            <a:r>
              <a:rPr lang="cs-CZ" sz="1400" b="1" i="1" dirty="0" smtClean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EUMeTrain</a:t>
            </a:r>
            <a:endParaRPr lang="cs-CZ" b="1" i="1" dirty="0">
              <a:solidFill>
                <a:srgbClr val="777777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09424" y="5785519"/>
            <a:ext cx="7434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4"/>
              </a:rPr>
              <a:t>http</a:t>
            </a:r>
            <a:r>
              <a:rPr lang="en-US" sz="1400" dirty="0" smtClean="0">
                <a:hlinkClick r:id="rId4"/>
              </a:rPr>
              <a:t>://www.eumetcal.org/the-european-virtual-organisation/learning-modules/</a:t>
            </a:r>
            <a:r>
              <a:rPr lang="cs-CZ" sz="1400" dirty="0" smtClean="0"/>
              <a:t> </a:t>
            </a:r>
            <a:endParaRPr lang="en-US" sz="1400" dirty="0"/>
          </a:p>
        </p:txBody>
      </p:sp>
      <p:pic>
        <p:nvPicPr>
          <p:cNvPr id="24580" name="Picture 4" descr="N:\CMeS\Eumetcal_Learning-Modul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612008"/>
            <a:ext cx="7564575" cy="4977232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2" name="TextovéPole 1"/>
          <p:cNvSpPr txBox="1"/>
          <p:nvPr/>
        </p:nvSpPr>
        <p:spPr>
          <a:xfrm>
            <a:off x="683568" y="5754742"/>
            <a:ext cx="7635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                                                                                                     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2" y="142875"/>
            <a:ext cx="89296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Internetové zdroje vzdělávacích modulů </a:t>
            </a:r>
            <a:r>
              <a:rPr lang="cs-CZ" sz="1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cs-CZ" sz="1400" b="1" i="1" dirty="0" smtClean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EUMETSAT, Eumetcal a</a:t>
            </a:r>
            <a:r>
              <a:rPr lang="cs-CZ" sz="1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EUMeTrain</a:t>
            </a:r>
            <a:endParaRPr lang="cs-CZ" b="1" i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5604" name="Picture 4" descr="N:\CMeS\EUMeTrain_Training-Resourc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000" y="540000"/>
            <a:ext cx="8480684" cy="558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6" name="TextovéPole 5"/>
          <p:cNvSpPr txBox="1"/>
          <p:nvPr/>
        </p:nvSpPr>
        <p:spPr>
          <a:xfrm>
            <a:off x="2843808" y="6165304"/>
            <a:ext cx="3568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5"/>
              </a:rPr>
              <a:t>http://eumetrain.org/resources.html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Úvod</a:t>
            </a:r>
          </a:p>
        </p:txBody>
      </p:sp>
      <p:pic>
        <p:nvPicPr>
          <p:cNvPr id="6" name="Picture 4" descr="Satelit0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764704"/>
            <a:ext cx="3352758" cy="4140000"/>
          </a:xfrm>
          <a:prstGeom prst="rect">
            <a:avLst/>
          </a:prstGeom>
          <a:noFill/>
          <a:ln w="9525"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8" name="Picture 2" descr="G:\19860818 CZ\ruzne-nove\fotka-MDA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4614" y="764704"/>
            <a:ext cx="5349874" cy="4140000"/>
          </a:xfrm>
          <a:prstGeom prst="rect">
            <a:avLst/>
          </a:prstGeom>
          <a:noFill/>
          <a:ln w="9525"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4103" name="TextovéPole 8"/>
          <p:cNvSpPr txBox="1">
            <a:spLocks noChangeArrowheads="1"/>
          </p:cNvSpPr>
          <p:nvPr/>
        </p:nvSpPr>
        <p:spPr bwMode="auto">
          <a:xfrm>
            <a:off x="523875" y="5229225"/>
            <a:ext cx="2679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/>
              <a:t>70. léta - analogové snímky  …</a:t>
            </a:r>
            <a:endParaRPr lang="en-US" sz="1200"/>
          </a:p>
        </p:txBody>
      </p:sp>
      <p:sp>
        <p:nvSpPr>
          <p:cNvPr id="4104" name="TextovéPole 9"/>
          <p:cNvSpPr txBox="1">
            <a:spLocks noChangeArrowheads="1"/>
          </p:cNvSpPr>
          <p:nvPr/>
        </p:nvSpPr>
        <p:spPr bwMode="auto">
          <a:xfrm>
            <a:off x="4240213" y="5229225"/>
            <a:ext cx="3644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/>
              <a:t>80. léta – digitální data, černobílé snímky  …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2" y="142875"/>
            <a:ext cx="89296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Internetové zdroje vzdělávacích modulů</a:t>
            </a:r>
            <a:r>
              <a:rPr lang="en-US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ostatní</a:t>
            </a:r>
          </a:p>
        </p:txBody>
      </p:sp>
      <p:sp>
        <p:nvSpPr>
          <p:cNvPr id="5" name="TextovéPole 5"/>
          <p:cNvSpPr txBox="1">
            <a:spLocks noChangeArrowheads="1"/>
          </p:cNvSpPr>
          <p:nvPr/>
        </p:nvSpPr>
        <p:spPr bwMode="auto">
          <a:xfrm>
            <a:off x="774779" y="1227524"/>
            <a:ext cx="7469629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 smtClean="0"/>
              <a:t>EuMETrain</a:t>
            </a:r>
            <a:r>
              <a:rPr lang="en-US" b="1" dirty="0" smtClean="0"/>
              <a:t> ePort  </a:t>
            </a:r>
            <a:r>
              <a:rPr lang="en-US" dirty="0" smtClean="0"/>
              <a:t>(</a:t>
            </a:r>
            <a:r>
              <a:rPr lang="cs-CZ" dirty="0" smtClean="0"/>
              <a:t>dříve „</a:t>
            </a:r>
            <a:r>
              <a:rPr lang="en-US" dirty="0" err="1" smtClean="0"/>
              <a:t>Satrep</a:t>
            </a:r>
            <a:r>
              <a:rPr lang="en-US" dirty="0" smtClean="0"/>
              <a:t> Online”)</a:t>
            </a:r>
          </a:p>
          <a:p>
            <a:r>
              <a:rPr lang="en-US" i="1" dirty="0" smtClean="0">
                <a:hlinkClick r:id="rId4"/>
              </a:rPr>
              <a:t>http://www.eumetrain.org/eport.html</a:t>
            </a:r>
            <a:r>
              <a:rPr lang="en-US" dirty="0" smtClean="0"/>
              <a:t> </a:t>
            </a:r>
          </a:p>
          <a:p>
            <a:endParaRPr lang="cs-CZ" dirty="0"/>
          </a:p>
          <a:p>
            <a:r>
              <a:rPr lang="en-US" b="1" dirty="0" smtClean="0"/>
              <a:t>Manual </a:t>
            </a:r>
            <a:r>
              <a:rPr lang="en-US" b="1" dirty="0"/>
              <a:t>of Synoptic Satellite </a:t>
            </a:r>
            <a:r>
              <a:rPr lang="en-US" b="1" dirty="0" smtClean="0"/>
              <a:t>Meteorology</a:t>
            </a:r>
            <a:r>
              <a:rPr lang="en-US" dirty="0" smtClean="0"/>
              <a:t> (ZAMG)</a:t>
            </a:r>
            <a:endParaRPr lang="en-US" dirty="0"/>
          </a:p>
          <a:p>
            <a:r>
              <a:rPr lang="en-US" i="1" dirty="0">
                <a:hlinkClick r:id="rId5"/>
              </a:rPr>
              <a:t>http://www.zamg.ac.at/docu/Manual/SatManu/main.htm</a:t>
            </a:r>
            <a:r>
              <a:rPr lang="en-US" dirty="0"/>
              <a:t> </a:t>
            </a:r>
          </a:p>
          <a:p>
            <a:endParaRPr lang="cs-CZ" dirty="0"/>
          </a:p>
          <a:p>
            <a:endParaRPr lang="en-US" dirty="0" smtClean="0"/>
          </a:p>
          <a:p>
            <a:endParaRPr lang="en-US" dirty="0"/>
          </a:p>
          <a:p>
            <a:r>
              <a:rPr lang="cs-CZ" b="1" dirty="0" err="1" smtClean="0"/>
              <a:t>MetEd</a:t>
            </a:r>
            <a:endParaRPr lang="cs-CZ" dirty="0"/>
          </a:p>
          <a:p>
            <a:r>
              <a:rPr lang="en-US" i="1" dirty="0">
                <a:hlinkClick r:id="rId6"/>
              </a:rPr>
              <a:t>http://</a:t>
            </a:r>
            <a:r>
              <a:rPr lang="en-US" i="1" dirty="0" smtClean="0">
                <a:hlinkClick r:id="rId6"/>
              </a:rPr>
              <a:t>www.meted.ucar.edu/</a:t>
            </a:r>
            <a:r>
              <a:rPr lang="cs-CZ" i="1" dirty="0" smtClean="0"/>
              <a:t> </a:t>
            </a:r>
            <a:r>
              <a:rPr lang="cs-CZ" dirty="0" smtClean="0"/>
              <a:t> </a:t>
            </a:r>
            <a:endParaRPr lang="cs-CZ" dirty="0"/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cs-CZ" b="1" dirty="0" smtClean="0"/>
              <a:t>COMET</a:t>
            </a:r>
            <a:r>
              <a:rPr lang="cs-CZ" dirty="0" smtClean="0"/>
              <a:t>  </a:t>
            </a:r>
            <a:r>
              <a:rPr lang="cs-CZ" sz="1200" dirty="0" smtClean="0"/>
              <a:t>(částečně komerční </a:t>
            </a:r>
            <a:r>
              <a:rPr lang="cs-CZ" sz="1200" dirty="0"/>
              <a:t>princip)</a:t>
            </a:r>
            <a:endParaRPr lang="cs-CZ" dirty="0"/>
          </a:p>
          <a:p>
            <a:r>
              <a:rPr lang="en-US" i="1" dirty="0">
                <a:hlinkClick r:id="rId7"/>
              </a:rPr>
              <a:t>http://www.comet.ucar.edu/</a:t>
            </a:r>
            <a:r>
              <a:rPr lang="cs-CZ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0300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SABA Centra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71601" y="836712"/>
            <a:ext cx="720079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itchFamily="34" charset="0"/>
              <a:buChar char="•"/>
            </a:pPr>
            <a:r>
              <a:rPr lang="cs-CZ" dirty="0"/>
              <a:t>s</a:t>
            </a:r>
            <a:r>
              <a:rPr lang="cs-CZ" dirty="0" smtClean="0"/>
              <a:t>oftware používaný </a:t>
            </a:r>
            <a:r>
              <a:rPr lang="cs-CZ" dirty="0" err="1" smtClean="0"/>
              <a:t>EUMETSATem</a:t>
            </a:r>
            <a:r>
              <a:rPr lang="cs-CZ" dirty="0" smtClean="0"/>
              <a:t>, Eumetcalem a </a:t>
            </a:r>
            <a:r>
              <a:rPr lang="cs-CZ" dirty="0" err="1" smtClean="0"/>
              <a:t>EUMeTrainem</a:t>
            </a:r>
            <a:r>
              <a:rPr lang="cs-CZ" dirty="0" smtClean="0"/>
              <a:t> pro přednášení</a:t>
            </a:r>
            <a:r>
              <a:rPr lang="en-US" dirty="0" smtClean="0"/>
              <a:t> a </a:t>
            </a:r>
            <a:r>
              <a:rPr lang="en-US" dirty="0" err="1" smtClean="0"/>
              <a:t>konference</a:t>
            </a:r>
            <a:r>
              <a:rPr lang="cs-CZ" dirty="0" smtClean="0"/>
              <a:t> přes Internet</a:t>
            </a:r>
          </a:p>
          <a:p>
            <a:pPr marL="355600" indent="-355600">
              <a:buFont typeface="Arial" pitchFamily="34" charset="0"/>
              <a:buChar char="•"/>
            </a:pPr>
            <a:endParaRPr lang="cs-CZ" dirty="0"/>
          </a:p>
          <a:p>
            <a:pPr marL="355600" indent="-355600">
              <a:buFont typeface="Arial" pitchFamily="34" charset="0"/>
              <a:buChar char="•"/>
            </a:pPr>
            <a:r>
              <a:rPr lang="cs-CZ" dirty="0" smtClean="0"/>
              <a:t>pro všechny tyto subjekty „správcuje” Eumetcal – instalace na serverech v Helsinkách, Vídni, …</a:t>
            </a:r>
          </a:p>
          <a:p>
            <a:pPr marL="355600" indent="-355600">
              <a:buFont typeface="Arial" pitchFamily="34" charset="0"/>
              <a:buChar char="•"/>
            </a:pPr>
            <a:endParaRPr lang="cs-CZ" dirty="0"/>
          </a:p>
          <a:p>
            <a:pPr marL="355600" indent="-355600">
              <a:buFont typeface="Arial" pitchFamily="34" charset="0"/>
              <a:buChar char="•"/>
            </a:pPr>
            <a:r>
              <a:rPr lang="cs-CZ" dirty="0" smtClean="0"/>
              <a:t>poplatky odvozené od počtu současně připojitelných účastníků (standardně 40, lze jednorázově navýšit) – řádově desítky k€</a:t>
            </a:r>
          </a:p>
          <a:p>
            <a:pPr marL="355600" indent="-355600">
              <a:buFont typeface="Arial" pitchFamily="34" charset="0"/>
              <a:buChar char="•"/>
            </a:pPr>
            <a:endParaRPr lang="cs-CZ" dirty="0"/>
          </a:p>
          <a:p>
            <a:pPr marL="355600" indent="-355600">
              <a:buFont typeface="Arial" pitchFamily="34" charset="0"/>
              <a:buChar char="•"/>
            </a:pPr>
            <a:r>
              <a:rPr lang="cs-CZ" dirty="0" smtClean="0"/>
              <a:t>prezentace předem nahrána (jako série snímků) na jeden ze serverů, posléze ovládána přednášejícím</a:t>
            </a:r>
          </a:p>
          <a:p>
            <a:pPr marL="355600" indent="-355600">
              <a:buFont typeface="Arial" pitchFamily="34" charset="0"/>
              <a:buChar char="•"/>
            </a:pPr>
            <a:endParaRPr lang="cs-CZ" dirty="0"/>
          </a:p>
          <a:p>
            <a:pPr marL="355600" indent="-355600">
              <a:buFont typeface="Arial" pitchFamily="34" charset="0"/>
              <a:buChar char="•"/>
            </a:pPr>
            <a:r>
              <a:rPr lang="cs-CZ" dirty="0" smtClean="0"/>
              <a:t>audio (</a:t>
            </a:r>
            <a:r>
              <a:rPr lang="cs-CZ" dirty="0" err="1" smtClean="0"/>
              <a:t>VoIP</a:t>
            </a:r>
            <a:r>
              <a:rPr lang="cs-CZ" dirty="0" smtClean="0"/>
              <a:t>) součástí softwaru – menší problémy než např. se </a:t>
            </a:r>
            <a:r>
              <a:rPr lang="cs-CZ" dirty="0" err="1" smtClean="0"/>
              <a:t>Skypem</a:t>
            </a:r>
            <a:r>
              <a:rPr lang="cs-CZ" dirty="0" smtClean="0"/>
              <a:t> používaným softwarem </a:t>
            </a:r>
            <a:r>
              <a:rPr lang="cs-CZ" dirty="0" err="1" smtClean="0"/>
              <a:t>VisitView</a:t>
            </a:r>
            <a:endParaRPr lang="cs-CZ" dirty="0" smtClean="0"/>
          </a:p>
          <a:p>
            <a:pPr marL="355600" indent="-355600">
              <a:buFont typeface="Arial" pitchFamily="34" charset="0"/>
              <a:buChar char="•"/>
            </a:pPr>
            <a:endParaRPr lang="cs-CZ" dirty="0"/>
          </a:p>
          <a:p>
            <a:pPr marL="355600" indent="-355600">
              <a:buFont typeface="Arial" pitchFamily="34" charset="0"/>
              <a:buChar char="•"/>
            </a:pPr>
            <a:r>
              <a:rPr lang="cs-CZ" dirty="0" smtClean="0"/>
              <a:t>kvalita </a:t>
            </a:r>
            <a:r>
              <a:rPr lang="en-US" dirty="0" smtClean="0"/>
              <a:t> X </a:t>
            </a:r>
            <a:r>
              <a:rPr lang="cs-CZ" dirty="0" smtClean="0"/>
              <a:t> rychlost nahrávání snímků</a:t>
            </a:r>
            <a:r>
              <a:rPr lang="en-US" dirty="0" smtClean="0"/>
              <a:t> </a:t>
            </a:r>
            <a:r>
              <a:rPr lang="cs-CZ" dirty="0" smtClean="0"/>
              <a:t>(dočasně „bílá plocha”)</a:t>
            </a:r>
          </a:p>
          <a:p>
            <a:pPr marL="355600" indent="-355600">
              <a:buFont typeface="Arial" pitchFamily="34" charset="0"/>
              <a:buChar char="•"/>
            </a:pPr>
            <a:endParaRPr lang="cs-CZ" dirty="0"/>
          </a:p>
          <a:p>
            <a:pPr marL="355600" indent="-355600">
              <a:buFont typeface="Arial" pitchFamily="34" charset="0"/>
              <a:buChar char="•"/>
            </a:pPr>
            <a:r>
              <a:rPr lang="cs-CZ" dirty="0" smtClean="0"/>
              <a:t>jednoduché možnosti interakce s posluchači</a:t>
            </a:r>
          </a:p>
          <a:p>
            <a:pPr marL="355600" indent="-355600">
              <a:buFont typeface="Arial" pitchFamily="34" charset="0"/>
              <a:buChar char="•"/>
            </a:pPr>
            <a:endParaRPr lang="cs-CZ" dirty="0"/>
          </a:p>
          <a:p>
            <a:pPr marL="355600" indent="-355600">
              <a:buFont typeface="Arial" pitchFamily="34" charset="0"/>
              <a:buChar char="•"/>
            </a:pPr>
            <a:r>
              <a:rPr lang="cs-CZ" dirty="0" smtClean="0"/>
              <a:t>možnost záznamu a následného přehrávání ze záznamu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pic>
        <p:nvPicPr>
          <p:cNvPr id="71682" name="Picture 2" descr="N:\CMeS\Saba Centra\SabaCentra_screenshot-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00" y="36000"/>
            <a:ext cx="8126985" cy="6501588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pic>
        <p:nvPicPr>
          <p:cNvPr id="72706" name="Picture 2" descr="N:\CMeS\Saba Centra\SabaCentra_screenshot-3_fullscreen-mod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00" y="36000"/>
            <a:ext cx="8126985" cy="6501588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 smtClean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Úvod … klasické učebnice družicové meteorologie </a:t>
            </a:r>
            <a:endParaRPr lang="cs-CZ" b="1" i="1" dirty="0">
              <a:solidFill>
                <a:srgbClr val="777777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6" name="Picture 2" descr="M:\[2] prednasky\TOOLS\Rukovodstvo_198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174" y="692696"/>
            <a:ext cx="4050794" cy="5396826"/>
          </a:xfrm>
          <a:prstGeom prst="rect">
            <a:avLst/>
          </a:prstGeom>
          <a:noFill/>
        </p:spPr>
      </p:pic>
      <p:pic>
        <p:nvPicPr>
          <p:cNvPr id="1027" name="Picture 3" descr="M:\[2] prednasky\TOOLS\WeatherSatellites_Rao-etal_199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9471" y="836711"/>
            <a:ext cx="4126985" cy="5111112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1979712" y="6063099"/>
            <a:ext cx="5116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1982</a:t>
            </a:r>
            <a:endParaRPr lang="en-US" sz="1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532257" y="6042774"/>
            <a:ext cx="5116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1990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 smtClean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Úvod … klasické učebnice družicové meteorologie </a:t>
            </a:r>
            <a:endParaRPr lang="cs-CZ" b="1" i="1" dirty="0">
              <a:solidFill>
                <a:srgbClr val="777777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0" name="Picture 2" descr="M:\[2] prednasky\TOOLS\Scorer_1986-199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5915" y="1038874"/>
            <a:ext cx="6298413" cy="4406350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2643167" y="5661248"/>
            <a:ext cx="3801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1986                                                                  1990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Úvod</a:t>
            </a:r>
          </a:p>
        </p:txBody>
      </p:sp>
      <p:sp>
        <p:nvSpPr>
          <p:cNvPr id="5125" name="TextovéPole 8"/>
          <p:cNvSpPr txBox="1">
            <a:spLocks noChangeArrowheads="1"/>
          </p:cNvSpPr>
          <p:nvPr/>
        </p:nvSpPr>
        <p:spPr bwMode="auto">
          <a:xfrm>
            <a:off x="1146175" y="5527675"/>
            <a:ext cx="6572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/>
              <a:t>90. léta – nástup PC a internetu, přechod </a:t>
            </a:r>
            <a:r>
              <a:rPr lang="en-US" sz="1200"/>
              <a:t>k</a:t>
            </a:r>
            <a:r>
              <a:rPr lang="cs-CZ" sz="1200"/>
              <a:t> zobrazování na monitorech počítačů …</a:t>
            </a:r>
            <a:endParaRPr lang="en-US" sz="1200"/>
          </a:p>
        </p:txBody>
      </p:sp>
      <p:pic>
        <p:nvPicPr>
          <p:cNvPr id="11" name="Picture 5" descr="obr1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6048672" cy="3811744"/>
          </a:xfrm>
          <a:prstGeom prst="rect">
            <a:avLst/>
          </a:prstGeom>
          <a:noFill/>
          <a:ln w="9525"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Úvod</a:t>
            </a:r>
          </a:p>
        </p:txBody>
      </p:sp>
      <p:sp>
        <p:nvSpPr>
          <p:cNvPr id="6149" name="TextovéPole 8"/>
          <p:cNvSpPr txBox="1">
            <a:spLocks noChangeArrowheads="1"/>
          </p:cNvSpPr>
          <p:nvPr/>
        </p:nvSpPr>
        <p:spPr bwMode="auto">
          <a:xfrm>
            <a:off x="1146175" y="5527675"/>
            <a:ext cx="6516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/>
              <a:t>90. léta – nástup PC a internetu, přechod </a:t>
            </a:r>
            <a:r>
              <a:rPr lang="en-US" sz="1200"/>
              <a:t>k </a:t>
            </a:r>
            <a:r>
              <a:rPr lang="cs-CZ" sz="1200"/>
              <a:t>zobrazování na monitorech počítačů …</a:t>
            </a:r>
            <a:endParaRPr lang="en-US" sz="1200"/>
          </a:p>
        </p:txBody>
      </p:sp>
      <p:pic>
        <p:nvPicPr>
          <p:cNvPr id="11" name="Picture 5" descr="obr1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6048672" cy="3811744"/>
          </a:xfrm>
          <a:prstGeom prst="rect">
            <a:avLst/>
          </a:prstGeom>
          <a:noFill/>
          <a:ln w="9525"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12" name="Picture 8" descr="0404142400"/>
          <p:cNvPicPr>
            <a:picLocks noChangeAspect="1" noChangeArrowheads="1"/>
          </p:cNvPicPr>
          <p:nvPr/>
        </p:nvPicPr>
        <p:blipFill>
          <a:blip r:embed="rId5" cstate="print">
            <a:lum contrast="15000"/>
          </a:blip>
          <a:srcRect/>
          <a:stretch>
            <a:fillRect/>
          </a:stretch>
        </p:blipFill>
        <p:spPr bwMode="auto">
          <a:xfrm>
            <a:off x="3925763" y="658862"/>
            <a:ext cx="5038725" cy="3778250"/>
          </a:xfrm>
          <a:prstGeom prst="rect">
            <a:avLst/>
          </a:prstGeom>
          <a:noFill/>
          <a:ln w="9525"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 smtClean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Úvod … klasické učebnice družicové meteorologie </a:t>
            </a:r>
            <a:endParaRPr lang="cs-CZ" b="1" i="1" dirty="0">
              <a:solidFill>
                <a:srgbClr val="777777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4" name="Picture 2" descr="M:\[2] prednasky\TOOLS\SatelliteMeteorology_Kidder-Haar_199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792" y="1052736"/>
            <a:ext cx="2965080" cy="4317461"/>
          </a:xfrm>
          <a:prstGeom prst="rect">
            <a:avLst/>
          </a:prstGeom>
          <a:noFill/>
        </p:spPr>
      </p:pic>
      <p:pic>
        <p:nvPicPr>
          <p:cNvPr id="3075" name="Picture 3" descr="M:\[2] prednasky\TOOLS\Images-in-weather-forecasting_199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1963" y="1052736"/>
            <a:ext cx="4590477" cy="4590477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1612049" y="5487035"/>
            <a:ext cx="5116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1995</a:t>
            </a:r>
            <a:endParaRPr lang="en-US" sz="1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148553" y="5805264"/>
            <a:ext cx="5116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1995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1" descr="background-2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14"/>
          <p:cNvSpPr txBox="1">
            <a:spLocks noChangeArrowheads="1"/>
          </p:cNvSpPr>
          <p:nvPr/>
        </p:nvSpPr>
        <p:spPr bwMode="auto">
          <a:xfrm>
            <a:off x="323850" y="6607175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>
                <a:solidFill>
                  <a:srgbClr val="777777"/>
                </a:solidFill>
              </a:rPr>
              <a:t>Martin Setvák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142875"/>
            <a:ext cx="875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 i="1" dirty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Úvod</a:t>
            </a:r>
          </a:p>
        </p:txBody>
      </p:sp>
      <p:pic>
        <p:nvPicPr>
          <p:cNvPr id="7" name="Picture 6" descr="0M20051111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36912"/>
            <a:ext cx="5040000" cy="3780000"/>
          </a:xfrm>
          <a:prstGeom prst="rect">
            <a:avLst/>
          </a:prstGeom>
          <a:noFill/>
          <a:ln w="9525"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24578" name="Picture 2" descr="O:\20110713-1835utc MCS CZ imgs\01_201107131835_MSG1_CZ_sandwich_HRV_IR108-B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1052736"/>
            <a:ext cx="5040000" cy="378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7175" name="TextovéPole 9"/>
          <p:cNvSpPr txBox="1">
            <a:spLocks noChangeArrowheads="1"/>
          </p:cNvSpPr>
          <p:nvPr/>
        </p:nvSpPr>
        <p:spPr bwMode="auto">
          <a:xfrm>
            <a:off x="1601788" y="188913"/>
            <a:ext cx="6931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/>
              <a:t>Začátek 21. století – nástup nové, druhé generace družic Meteosat (MSG) …</a:t>
            </a:r>
          </a:p>
          <a:p>
            <a:endParaRPr lang="cs-CZ" sz="1200"/>
          </a:p>
          <a:p>
            <a:pPr algn="r"/>
            <a:r>
              <a:rPr lang="cs-CZ" sz="1200"/>
              <a:t>… a s ní spojený boom různých nových pokročilých produktů (snímků)</a:t>
            </a:r>
            <a:endParaRPr lang="en-US" sz="1200"/>
          </a:p>
        </p:txBody>
      </p:sp>
      <p:pic>
        <p:nvPicPr>
          <p:cNvPr id="7176" name="Picture 4" descr="M:\[2] prednasky\ruzne zdrojove soubory a fotky\MSG_transp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650" y="620713"/>
            <a:ext cx="1655763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CC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CC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6296</TotalTime>
  <Words>1012</Words>
  <Application>Microsoft Office PowerPoint</Application>
  <PresentationFormat>Předvádění na obrazovce (4:3)</PresentationFormat>
  <Paragraphs>193</Paragraphs>
  <Slides>34</Slides>
  <Notes>34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5" baseType="lpstr">
      <vt:lpstr>Default 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Marsetron Drakeland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Setvak</dc:creator>
  <cp:lastModifiedBy>Martin Setvák</cp:lastModifiedBy>
  <cp:revision>468</cp:revision>
  <dcterms:created xsi:type="dcterms:W3CDTF">2001-02-28T04:01:57Z</dcterms:created>
  <dcterms:modified xsi:type="dcterms:W3CDTF">2017-05-02T13:24:21Z</dcterms:modified>
</cp:coreProperties>
</file>