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706" r:id="rId4"/>
    <p:sldMasterId id="2147483717" r:id="rId5"/>
  </p:sldMasterIdLst>
  <p:notesMasterIdLst>
    <p:notesMasterId r:id="rId45"/>
  </p:notesMasterIdLst>
  <p:handoutMasterIdLst>
    <p:handoutMasterId r:id="rId46"/>
  </p:handoutMasterIdLst>
  <p:sldIdLst>
    <p:sldId id="1052" r:id="rId6"/>
    <p:sldId id="1207" r:id="rId7"/>
    <p:sldId id="1208" r:id="rId8"/>
    <p:sldId id="1209" r:id="rId9"/>
    <p:sldId id="1210" r:id="rId10"/>
    <p:sldId id="1211" r:id="rId11"/>
    <p:sldId id="1212" r:id="rId12"/>
    <p:sldId id="1213" r:id="rId13"/>
    <p:sldId id="1214" r:id="rId14"/>
    <p:sldId id="1215" r:id="rId15"/>
    <p:sldId id="1189" r:id="rId16"/>
    <p:sldId id="1190" r:id="rId17"/>
    <p:sldId id="1191" r:id="rId18"/>
    <p:sldId id="1197" r:id="rId19"/>
    <p:sldId id="1192" r:id="rId20"/>
    <p:sldId id="1193" r:id="rId21"/>
    <p:sldId id="1194" r:id="rId22"/>
    <p:sldId id="1196" r:id="rId23"/>
    <p:sldId id="1199" r:id="rId24"/>
    <p:sldId id="1195" r:id="rId25"/>
    <p:sldId id="1200" r:id="rId26"/>
    <p:sldId id="1206" r:id="rId27"/>
    <p:sldId id="1205" r:id="rId28"/>
    <p:sldId id="1221" r:id="rId29"/>
    <p:sldId id="1231" r:id="rId30"/>
    <p:sldId id="1198" r:id="rId31"/>
    <p:sldId id="1229" r:id="rId32"/>
    <p:sldId id="1218" r:id="rId33"/>
    <p:sldId id="1227" r:id="rId34"/>
    <p:sldId id="1203" r:id="rId35"/>
    <p:sldId id="1204" r:id="rId36"/>
    <p:sldId id="1219" r:id="rId37"/>
    <p:sldId id="1230" r:id="rId38"/>
    <p:sldId id="1216" r:id="rId39"/>
    <p:sldId id="1228" r:id="rId40"/>
    <p:sldId id="1201" r:id="rId41"/>
    <p:sldId id="1202" r:id="rId42"/>
    <p:sldId id="1220" r:id="rId43"/>
    <p:sldId id="1152"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6464"/>
    <a:srgbClr val="FF3300"/>
    <a:srgbClr val="000000"/>
    <a:srgbClr val="FFC901"/>
    <a:srgbClr val="FF5050"/>
    <a:srgbClr val="FFFFC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696" autoAdjust="0"/>
    <p:restoredTop sz="96897" autoAdjust="0"/>
  </p:normalViewPr>
  <p:slideViewPr>
    <p:cSldViewPr>
      <p:cViewPr varScale="1">
        <p:scale>
          <a:sx n="169" d="100"/>
          <a:sy n="169" d="100"/>
        </p:scale>
        <p:origin x="636" y="13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2100"/>
    </p:cViewPr>
  </p:sorterViewPr>
  <p:notesViewPr>
    <p:cSldViewPr>
      <p:cViewPr varScale="1">
        <p:scale>
          <a:sx n="97" d="100"/>
          <a:sy n="97" d="100"/>
        </p:scale>
        <p:origin x="-30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0E8AF7-705C-44C7-ABDC-9AFD6CAEE65D}" type="datetimeFigureOut">
              <a:rPr lang="en-US" smtClean="0"/>
              <a:pPr/>
              <a:t>5/11/2026</a:t>
            </a:fld>
            <a:endParaRPr lang="en-US"/>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67E6C7-78D8-4DE7-9C9A-F639203B2A1A}" type="slidenum">
              <a:rPr lang="en-US" smtClean="0"/>
              <a:pPr/>
              <a:t>‹#›</a:t>
            </a:fld>
            <a:endParaRPr lang="en-US"/>
          </a:p>
        </p:txBody>
      </p:sp>
    </p:spTree>
    <p:extLst>
      <p:ext uri="{BB962C8B-B14F-4D97-AF65-F5344CB8AC3E}">
        <p14:creationId xmlns:p14="http://schemas.microsoft.com/office/powerpoint/2010/main" val="31264744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1C6A4-0170-4FE5-A272-4D852668A850}" type="datetimeFigureOut">
              <a:rPr lang="en-US" smtClean="0"/>
              <a:pPr/>
              <a:t>5/11/2026</a:t>
            </a:fld>
            <a:endParaRPr lang="en-US"/>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9671AB-DF70-43FA-8A49-15AFFEF1EE69}" type="slidenum">
              <a:rPr lang="en-US" smtClean="0"/>
              <a:pPr/>
              <a:t>‹#›</a:t>
            </a:fld>
            <a:endParaRPr lang="en-US"/>
          </a:p>
        </p:txBody>
      </p:sp>
    </p:spTree>
    <p:extLst>
      <p:ext uri="{BB962C8B-B14F-4D97-AF65-F5344CB8AC3E}">
        <p14:creationId xmlns:p14="http://schemas.microsoft.com/office/powerpoint/2010/main" val="317408745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924465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C4062D4F-7CAA-4ACC-BA16-D3D7D4AEAE5B}"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34A5D57E-0E36-4C59-8930-403B0251372E}"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C9B9ED5-A89F-4B27-BA27-6C29528D1419}"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pPr/>
              <a:t>‹#›</a:t>
            </a:fld>
            <a:endParaRPr lang="cs-CZ"/>
          </a:p>
        </p:txBody>
      </p:sp>
      <p:sp>
        <p:nvSpPr>
          <p:cNvPr id="8" name="Zástupný symbol pro obsah 7"/>
          <p:cNvSpPr>
            <a:spLocks noGrp="1"/>
          </p:cNvSpPr>
          <p:nvPr>
            <p:ph sz="quarter" idx="13" hasCustomPrompt="1"/>
          </p:nvPr>
        </p:nvSpPr>
        <p:spPr>
          <a:xfrm>
            <a:off x="1000100" y="1142990"/>
            <a:ext cx="6000792" cy="2928957"/>
          </a:xfrm>
          <a:prstGeom prst="rect">
            <a:avLst/>
          </a:prstGeom>
        </p:spPr>
        <p:txBody>
          <a:bodyPr/>
          <a:lstStyle>
            <a:lvl1pPr>
              <a:buNone/>
              <a:defRPr sz="1400">
                <a:solidFill>
                  <a:schemeClr val="bg1"/>
                </a:solidFill>
              </a:defRPr>
            </a:lvl1pPr>
            <a:lvl2pPr>
              <a:buNone/>
              <a:defRPr/>
            </a:lvl2pPr>
            <a:lvl3pPr>
              <a:buNone/>
              <a:defRPr/>
            </a:lvl3pPr>
            <a:lvl4pPr>
              <a:buNone/>
              <a:defRPr/>
            </a:lvl4pPr>
            <a:lvl5pPr>
              <a:buNone/>
              <a:defRPr/>
            </a:lvl5pPr>
          </a:lstStyle>
          <a:p>
            <a:pPr lvl="0"/>
            <a:r>
              <a:rPr lang="cs-CZ" dirty="0" smtClean="0"/>
              <a:t>Vložení normálního textu …</a:t>
            </a:r>
            <a:endParaRPr lang="cs-CZ" dirty="0"/>
          </a:p>
        </p:txBody>
      </p:sp>
    </p:spTree>
    <p:extLst>
      <p:ext uri="{BB962C8B-B14F-4D97-AF65-F5344CB8AC3E}">
        <p14:creationId xmlns:p14="http://schemas.microsoft.com/office/powerpoint/2010/main" val="1197644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pPr/>
              <a:t>5/11/2026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pPr/>
              <a:t>5/11/2026</a:t>
            </a:fld>
            <a:endParaRPr lang="en-US"/>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pPr/>
              <a:t>5/11/2026</a:t>
            </a:fld>
            <a:endParaRPr lang="en-US"/>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pPr/>
              <a:t>5/11/2026</a:t>
            </a:fld>
            <a:endParaRPr lang="en-US"/>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556B389-04F0-497B-A52D-93C5066DA038}"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pPr/>
              <a:t>5/11/2026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pPr/>
              <a:t>5/11/2026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solidFill>
                  <a:prstClr val="black"/>
                </a:solidFill>
              </a:rPr>
              <a:pPr/>
              <a:t>5/11/2026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solidFill>
                  <a:prstClr val="black"/>
                </a:solidFill>
              </a:rPr>
              <a:pPr/>
              <a:t>5/11/2026</a:t>
            </a:fld>
            <a:endParaRPr lang="en-US">
              <a:solidFill>
                <a:prstClr val="black"/>
              </a:solidFill>
            </a:endParaRPr>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solidFill>
                  <a:prstClr val="black"/>
                </a:solidFill>
              </a:rPr>
              <a:pPr/>
              <a:t>5/11/2026</a:t>
            </a:fld>
            <a:endParaRPr lang="en-US">
              <a:solidFill>
                <a:prstClr val="black"/>
              </a:solidFill>
            </a:endParaRPr>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F0A8E07-C7A5-438F-9F30-F983FC006B73}"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solidFill>
                  <a:prstClr val="black"/>
                </a:solidFill>
              </a:rPr>
              <a:pPr/>
              <a:t>5/11/2026</a:t>
            </a:fld>
            <a:endParaRPr lang="en-US">
              <a:solidFill>
                <a:prstClr val="black"/>
              </a:solidFill>
            </a:endParaRPr>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solidFill>
                  <a:prstClr val="black"/>
                </a:solidFill>
              </a:rPr>
              <a:pPr/>
              <a:t>5/11/2026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solidFill>
                  <a:prstClr val="black"/>
                </a:solidFill>
              </a:rPr>
              <a:pPr/>
              <a:t>5/11/2026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_vod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69752"/>
          </a:xfrm>
          <a:prstGeom prst="rect">
            <a:avLst/>
          </a:prstGeom>
        </p:spPr>
      </p:pic>
      <p:pic>
        <p:nvPicPr>
          <p:cNvPr id="4" name="Obráze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830213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rázdný_louk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1002594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_nebe">
    <p:spTree>
      <p:nvGrpSpPr>
        <p:cNvPr id="1" name=""/>
        <p:cNvGrpSpPr/>
        <p:nvPr/>
      </p:nvGrpSpPr>
      <p:grpSpPr>
        <a:xfrm>
          <a:off x="0" y="0"/>
          <a:ext cx="0" cy="0"/>
          <a:chOff x="0" y="0"/>
          <a:chExt cx="0" cy="0"/>
        </a:xfrm>
      </p:grpSpPr>
      <p:pic>
        <p:nvPicPr>
          <p:cNvPr id="3" name="Obráze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0086"/>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3984135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rgbClr val="023E88"/>
        </a:solidFill>
        <a:effectLst/>
      </p:bgPr>
    </p:bg>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176141" y="2342649"/>
            <a:ext cx="6858000" cy="1241822"/>
          </a:xfrm>
        </p:spPr>
        <p:txBody>
          <a:bodyPr/>
          <a:lstStyle>
            <a:lvl1pPr marL="0" indent="0" algn="l">
              <a:buNone/>
              <a:defRPr sz="1400" i="1">
                <a:solidFill>
                  <a:schemeClr val="bg1"/>
                </a:solidFill>
                <a:latin typeface="Arial" panose="020B0604020202020204" pitchFamily="34" charset="0"/>
                <a:cs typeface="Arial" panose="020B0604020202020204" pitchFamily="34" charset="0"/>
              </a:defRPr>
            </a:lvl1pPr>
            <a:lvl2pPr marL="257175" indent="0" algn="ctr">
              <a:buNone/>
              <a:defRPr sz="1100"/>
            </a:lvl2pPr>
            <a:lvl3pPr marL="514350" indent="0" algn="ctr">
              <a:buNone/>
              <a:defRPr sz="1000"/>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cs-CZ" dirty="0" smtClean="0"/>
              <a:t>Jméno</a:t>
            </a:r>
            <a:endParaRPr lang="cs-CZ" dirty="0"/>
          </a:p>
        </p:txBody>
      </p:sp>
      <p:sp>
        <p:nvSpPr>
          <p:cNvPr id="11" name="Nadpis 10"/>
          <p:cNvSpPr>
            <a:spLocks noGrp="1"/>
          </p:cNvSpPr>
          <p:nvPr>
            <p:ph type="title" hasCustomPrompt="1"/>
          </p:nvPr>
        </p:nvSpPr>
        <p:spPr>
          <a:xfrm>
            <a:off x="1176142" y="1250129"/>
            <a:ext cx="6858000" cy="994172"/>
          </a:xfrm>
        </p:spPr>
        <p:txBody>
          <a:bodyPr>
            <a:noAutofit/>
          </a:bodyPr>
          <a:lstStyle>
            <a:lvl1pPr>
              <a:defRPr sz="4000" b="1" spc="127" baseline="0">
                <a:solidFill>
                  <a:schemeClr val="bg1"/>
                </a:solidFill>
              </a:defRPr>
            </a:lvl1pPr>
          </a:lstStyle>
          <a:p>
            <a:r>
              <a:rPr lang="cs-CZ" dirty="0" smtClean="0"/>
              <a:t>Název prezentace</a:t>
            </a:r>
            <a:endParaRPr lang="cs-CZ" dirty="0"/>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88614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406739" y="951465"/>
            <a:ext cx="7886700" cy="3263504"/>
          </a:xfrm>
        </p:spPr>
        <p:txBody>
          <a:bodyPr>
            <a:normAutofit/>
          </a:bodyPr>
          <a:lstStyle>
            <a:lvl1pPr marL="0" indent="0">
              <a:lnSpc>
                <a:spcPct val="110000"/>
              </a:lnSpc>
              <a:spcAft>
                <a:spcPts val="2475"/>
              </a:spcAft>
              <a:buNone/>
              <a:defRPr sz="1400" baseline="0">
                <a:solidFill>
                  <a:srgbClr val="023E88"/>
                </a:solidFill>
                <a:latin typeface="Times New Roman" panose="02020603050405020304" pitchFamily="18" charset="0"/>
                <a:cs typeface="Times New Roman" panose="02020603050405020304" pitchFamily="18" charset="0"/>
              </a:defRPr>
            </a:lvl1pPr>
            <a:lvl2pPr marL="133350" indent="-133350">
              <a:spcAft>
                <a:spcPts val="428"/>
              </a:spcAft>
              <a:buFont typeface="Times New Roman" panose="02020603050405020304" pitchFamily="18" charset="0"/>
              <a:buChar char="‒"/>
              <a:defRPr sz="1500">
                <a:solidFill>
                  <a:srgbClr val="023E88"/>
                </a:solidFill>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cs-CZ" dirty="0" smtClean="0"/>
              <a:t>Sem zadejte text</a:t>
            </a:r>
          </a:p>
          <a:p>
            <a:pPr lvl="1"/>
            <a:r>
              <a:rPr lang="cs-CZ" dirty="0" smtClean="0"/>
              <a:t>Věcného vytvořené pamětní</a:t>
            </a:r>
          </a:p>
          <a:p>
            <a:pPr lvl="1"/>
            <a:r>
              <a:rPr lang="cs-CZ" dirty="0" smtClean="0"/>
              <a:t>Co význam lhůty připadá</a:t>
            </a:r>
          </a:p>
        </p:txBody>
      </p:sp>
      <p:sp>
        <p:nvSpPr>
          <p:cNvPr id="10"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pic>
        <p:nvPicPr>
          <p:cNvPr id="12" name="Obráze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3" name="Obráze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Tree>
    <p:extLst>
      <p:ext uri="{BB962C8B-B14F-4D97-AF65-F5344CB8AC3E}">
        <p14:creationId xmlns:p14="http://schemas.microsoft.com/office/powerpoint/2010/main" val="374868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FE12A74A-59A1-42FF-8717-E6BE4A51B54C}" type="datetime1">
              <a:rPr lang="en-US" smtClean="0"/>
              <a:pPr/>
              <a:t>5/11/2026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10" name="Zástupný symbol pro obrázek 9"/>
          <p:cNvSpPr>
            <a:spLocks noGrp="1"/>
          </p:cNvSpPr>
          <p:nvPr>
            <p:ph type="pic" sz="quarter" idx="13"/>
          </p:nvPr>
        </p:nvSpPr>
        <p:spPr>
          <a:xfrm>
            <a:off x="408743" y="1216822"/>
            <a:ext cx="8009633" cy="2892620"/>
          </a:xfrm>
        </p:spPr>
        <p:txBody>
          <a:bodyPr/>
          <a:lstStyle>
            <a:lvl1pPr marL="0" indent="0">
              <a:buFontTx/>
              <a:buNone/>
              <a:defRPr>
                <a:solidFill>
                  <a:srgbClr val="023E88"/>
                </a:solidFill>
              </a:defRPr>
            </a:lvl1pPr>
          </a:lstStyle>
          <a:p>
            <a:r>
              <a:rPr lang="cs-CZ" smtClean="0"/>
              <a:t>Kliknutím na ikonu přidáte obrázek.</a:t>
            </a:r>
            <a:endParaRPr lang="cs-CZ" dirty="0"/>
          </a:p>
        </p:txBody>
      </p:sp>
      <p:sp>
        <p:nvSpPr>
          <p:cNvPr id="9" name="Zástupný symbol pro text 8"/>
          <p:cNvSpPr>
            <a:spLocks noGrp="1"/>
          </p:cNvSpPr>
          <p:nvPr>
            <p:ph type="body" sz="quarter" idx="14"/>
          </p:nvPr>
        </p:nvSpPr>
        <p:spPr>
          <a:xfrm>
            <a:off x="408743" y="4117823"/>
            <a:ext cx="8009633" cy="403622"/>
          </a:xfrm>
        </p:spPr>
        <p:txBody>
          <a:bodyPr>
            <a:normAutofit/>
          </a:bodyPr>
          <a:lstStyle>
            <a:lvl1pPr marL="0" indent="0">
              <a:buNone/>
              <a:defRPr sz="1400" i="1">
                <a:solidFill>
                  <a:srgbClr val="023E88"/>
                </a:solidFill>
                <a:latin typeface="Times New Roman" panose="02020603050405020304" pitchFamily="18" charset="0"/>
                <a:cs typeface="Times New Roman" panose="02020603050405020304" pitchFamily="18" charset="0"/>
              </a:defRPr>
            </a:lvl1pPr>
            <a:lvl2pPr>
              <a:defRPr i="1">
                <a:solidFill>
                  <a:srgbClr val="023E88"/>
                </a:solidFill>
                <a:latin typeface="Times New Roman" panose="02020603050405020304" pitchFamily="18" charset="0"/>
                <a:cs typeface="Times New Roman" panose="02020603050405020304" pitchFamily="18" charset="0"/>
              </a:defRPr>
            </a:lvl2pPr>
            <a:lvl3pPr>
              <a:defRPr i="1">
                <a:solidFill>
                  <a:srgbClr val="023E88"/>
                </a:solidFill>
                <a:latin typeface="Times New Roman" panose="02020603050405020304" pitchFamily="18" charset="0"/>
                <a:cs typeface="Times New Roman" panose="02020603050405020304" pitchFamily="18" charset="0"/>
              </a:defRPr>
            </a:lvl3pPr>
            <a:lvl4pPr>
              <a:defRPr i="1">
                <a:solidFill>
                  <a:srgbClr val="023E88"/>
                </a:solidFill>
                <a:latin typeface="Times New Roman" panose="02020603050405020304" pitchFamily="18" charset="0"/>
                <a:cs typeface="Times New Roman" panose="02020603050405020304" pitchFamily="18" charset="0"/>
              </a:defRPr>
            </a:lvl4pPr>
            <a:lvl5pPr>
              <a:defRPr i="1">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5" name="Obráze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5" name="Nadpis 4"/>
          <p:cNvSpPr>
            <a:spLocks noGrp="1"/>
          </p:cNvSpPr>
          <p:nvPr>
            <p:ph type="title"/>
          </p:nvPr>
        </p:nvSpPr>
        <p:spPr>
          <a:xfrm>
            <a:off x="406739" y="114947"/>
            <a:ext cx="8065237" cy="994172"/>
          </a:xfrm>
        </p:spPr>
        <p:txBody>
          <a:bodyPr/>
          <a:lstStyle>
            <a:lvl1pPr>
              <a:defRPr b="1">
                <a:solidFill>
                  <a:srgbClr val="023E88"/>
                </a:solidFill>
              </a:defRPr>
            </a:lvl1pPr>
          </a:lstStyle>
          <a:p>
            <a:r>
              <a:rPr lang="cs-CZ" smtClean="0"/>
              <a:t>Kliknutím lze upravit styl.</a:t>
            </a:r>
            <a:endParaRPr lang="cs-CZ"/>
          </a:p>
        </p:txBody>
      </p:sp>
    </p:spTree>
    <p:extLst>
      <p:ext uri="{BB962C8B-B14F-4D97-AF65-F5344CB8AC3E}">
        <p14:creationId xmlns:p14="http://schemas.microsoft.com/office/powerpoint/2010/main" val="341773649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adpis a 3 sloupce">
    <p:spTree>
      <p:nvGrpSpPr>
        <p:cNvPr id="1" name=""/>
        <p:cNvGrpSpPr/>
        <p:nvPr/>
      </p:nvGrpSpPr>
      <p:grpSpPr>
        <a:xfrm>
          <a:off x="0" y="0"/>
          <a:ext cx="0" cy="0"/>
          <a:chOff x="0" y="0"/>
          <a:chExt cx="0" cy="0"/>
        </a:xfrm>
      </p:grpSpPr>
      <p:sp>
        <p:nvSpPr>
          <p:cNvPr id="10" name="Zástupný symbol pro text 9"/>
          <p:cNvSpPr>
            <a:spLocks noGrp="1"/>
          </p:cNvSpPr>
          <p:nvPr>
            <p:ph type="body" sz="quarter" idx="13" hasCustomPrompt="1"/>
          </p:nvPr>
        </p:nvSpPr>
        <p:spPr>
          <a:xfrm>
            <a:off x="496679" y="1721373"/>
            <a:ext cx="2138572"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1" name="Zástupný symbol pro text 9"/>
          <p:cNvSpPr>
            <a:spLocks noGrp="1"/>
          </p:cNvSpPr>
          <p:nvPr>
            <p:ph type="body" sz="quarter" idx="14"/>
          </p:nvPr>
        </p:nvSpPr>
        <p:spPr>
          <a:xfrm>
            <a:off x="496679" y="2218767"/>
            <a:ext cx="2138572"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5" name="Zástupný symbol pro text 9"/>
          <p:cNvSpPr>
            <a:spLocks noGrp="1"/>
          </p:cNvSpPr>
          <p:nvPr>
            <p:ph type="body" sz="quarter" idx="16" hasCustomPrompt="1"/>
          </p:nvPr>
        </p:nvSpPr>
        <p:spPr>
          <a:xfrm>
            <a:off x="3484358" y="1721373"/>
            <a:ext cx="2136954"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6" name="Zástupný symbol pro text 9"/>
          <p:cNvSpPr>
            <a:spLocks noGrp="1"/>
          </p:cNvSpPr>
          <p:nvPr>
            <p:ph type="body" sz="quarter" idx="17"/>
          </p:nvPr>
        </p:nvSpPr>
        <p:spPr>
          <a:xfrm>
            <a:off x="3484358" y="2218767"/>
            <a:ext cx="2136954"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7" name="Zástupný symbol pro text 9"/>
          <p:cNvSpPr>
            <a:spLocks noGrp="1"/>
          </p:cNvSpPr>
          <p:nvPr>
            <p:ph type="body" sz="quarter" idx="18" hasCustomPrompt="1"/>
          </p:nvPr>
        </p:nvSpPr>
        <p:spPr>
          <a:xfrm>
            <a:off x="6501348" y="1727883"/>
            <a:ext cx="2134951"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8" name="Zástupný symbol pro text 9"/>
          <p:cNvSpPr>
            <a:spLocks noGrp="1"/>
          </p:cNvSpPr>
          <p:nvPr>
            <p:ph type="body" sz="quarter" idx="19"/>
          </p:nvPr>
        </p:nvSpPr>
        <p:spPr>
          <a:xfrm>
            <a:off x="6501348" y="2225277"/>
            <a:ext cx="2134951"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9" name="Obrázek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20" name="Obráze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21"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spTree>
    <p:extLst>
      <p:ext uri="{BB962C8B-B14F-4D97-AF65-F5344CB8AC3E}">
        <p14:creationId xmlns:p14="http://schemas.microsoft.com/office/powerpoint/2010/main" val="287293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ola prezentace">
    <p:bg>
      <p:bgPr>
        <a:solidFill>
          <a:srgbClr val="E73331"/>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88047" y="1182817"/>
            <a:ext cx="7886700" cy="994172"/>
          </a:xfrm>
        </p:spPr>
        <p:txBody>
          <a:bodyPr>
            <a:normAutofit/>
          </a:bodyPr>
          <a:lstStyle>
            <a:lvl1pPr>
              <a:defRPr sz="3300" b="1" spc="83" baseline="0">
                <a:solidFill>
                  <a:schemeClr val="bg1"/>
                </a:solidFill>
              </a:defRPr>
            </a:lvl1pPr>
          </a:lstStyle>
          <a:p>
            <a:r>
              <a:rPr lang="cs-CZ" dirty="0" smtClean="0"/>
              <a:t>Kapitola prezentace</a:t>
            </a:r>
            <a:endParaRPr lang="cs-CZ" dirty="0"/>
          </a:p>
        </p:txBody>
      </p:sp>
      <p:pic>
        <p:nvPicPr>
          <p:cNvPr id="5" name="Obráze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3223524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ávěr">
    <p:bg>
      <p:bgPr>
        <a:solidFill>
          <a:srgbClr val="023E88"/>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61755" y="1154812"/>
            <a:ext cx="6171986" cy="994172"/>
          </a:xfrm>
        </p:spPr>
        <p:txBody>
          <a:bodyPr>
            <a:normAutofit/>
          </a:bodyPr>
          <a:lstStyle>
            <a:lvl1pPr>
              <a:defRPr sz="3000" b="1" spc="38" baseline="0">
                <a:solidFill>
                  <a:schemeClr val="bg1"/>
                </a:solidFill>
                <a:latin typeface="Arial" panose="020B0604020202020204" pitchFamily="34" charset="0"/>
                <a:cs typeface="Arial" panose="020B0604020202020204" pitchFamily="34" charset="0"/>
              </a:defRPr>
            </a:lvl1pPr>
          </a:lstStyle>
          <a:p>
            <a:r>
              <a:rPr lang="cs-CZ" dirty="0" smtClean="0"/>
              <a:t>Děkuji za pozornost</a:t>
            </a:r>
            <a:endParaRPr lang="cs-CZ" dirty="0"/>
          </a:p>
        </p:txBody>
      </p:sp>
      <p:sp>
        <p:nvSpPr>
          <p:cNvPr id="9" name="Zástupný symbol pro text 8"/>
          <p:cNvSpPr>
            <a:spLocks noGrp="1"/>
          </p:cNvSpPr>
          <p:nvPr>
            <p:ph type="body" sz="quarter" idx="10" hasCustomPrompt="1"/>
          </p:nvPr>
        </p:nvSpPr>
        <p:spPr>
          <a:xfrm>
            <a:off x="1461756" y="2721541"/>
            <a:ext cx="6171985" cy="897959"/>
          </a:xfrm>
        </p:spPr>
        <p:txBody>
          <a:bodyPr>
            <a:normAutofit/>
          </a:bodyPr>
          <a:lstStyle>
            <a:lvl1pPr marL="0" indent="0">
              <a:buNone/>
              <a:defRPr sz="1400" b="0" i="1" baseline="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pPr lvl="0"/>
            <a:r>
              <a:rPr lang="cs-CZ" dirty="0" smtClean="0"/>
              <a:t>Ing. Stanislava Drahokoupilová, Ph.D.</a:t>
            </a:r>
          </a:p>
          <a:p>
            <a:pPr lvl="0"/>
            <a:r>
              <a:rPr lang="cs-CZ" dirty="0" smtClean="0"/>
              <a:t> stanislava.drahokoupilova@chmi.cz</a:t>
            </a:r>
          </a:p>
        </p:txBody>
      </p:sp>
      <p:pic>
        <p:nvPicPr>
          <p:cNvPr id="6" name="Obráze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10" name="Obráze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2584" y="3619499"/>
            <a:ext cx="1377041" cy="511429"/>
          </a:xfrm>
          <a:prstGeom prst="rect">
            <a:avLst/>
          </a:prstGeom>
        </p:spPr>
      </p:pic>
    </p:spTree>
    <p:extLst>
      <p:ext uri="{BB962C8B-B14F-4D97-AF65-F5344CB8AC3E}">
        <p14:creationId xmlns:p14="http://schemas.microsoft.com/office/powerpoint/2010/main" val="384096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C4062D4F-7CAA-4ACC-BA16-D3D7D4AEAE5B}"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894748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556B389-04F0-497B-A52D-93C5066DA038}"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701986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F0A8E07-C7A5-438F-9F30-F983FC006B73}"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1671536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FE12A74A-59A1-42FF-8717-E6BE4A51B54C}" type="datetime1">
              <a:rPr lang="en-US" smtClean="0"/>
              <a:pPr/>
              <a:t>5/11/2026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1315679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5571C29A-B0F7-4906-8625-56DFA67E32BA}" type="datetime1">
              <a:rPr lang="en-US" smtClean="0"/>
              <a:pPr/>
              <a:t>5/11/2026</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3949192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1DB6F300-3DF3-4135-B435-D40129A936E8}" type="datetime1">
              <a:rPr lang="en-US" smtClean="0"/>
              <a:pPr/>
              <a:t>5/11/2026</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400559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5571C29A-B0F7-4906-8625-56DFA67E32BA}" type="datetime1">
              <a:rPr lang="en-US" smtClean="0"/>
              <a:pPr/>
              <a:t>5/11/2026</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9A14A6-612B-4A57-9179-780E978F1D6D}" type="datetime1">
              <a:rPr lang="en-US" smtClean="0"/>
              <a:pPr/>
              <a:t>5/11/2026</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3910935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14D4D93-3343-4B94-8D16-C52D29F2F853}" type="datetime1">
              <a:rPr lang="en-US" smtClean="0"/>
              <a:pPr/>
              <a:t>5/11/2026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950478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D3600D5-F2EB-4BAC-9156-D894FAF702D6}" type="datetime1">
              <a:rPr lang="en-US" smtClean="0"/>
              <a:pPr/>
              <a:t>5/11/2026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1283192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34A5D57E-0E36-4C59-8930-403B0251372E}"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2233734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C9B9ED5-A89F-4B27-BA27-6C29528D1419}"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1352334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pPr/>
              <a:t>‹#›</a:t>
            </a:fld>
            <a:endParaRPr lang="cs-CZ"/>
          </a:p>
        </p:txBody>
      </p:sp>
      <p:sp>
        <p:nvSpPr>
          <p:cNvPr id="8" name="Zástupný symbol pro obsah 7"/>
          <p:cNvSpPr>
            <a:spLocks noGrp="1"/>
          </p:cNvSpPr>
          <p:nvPr>
            <p:ph sz="quarter" idx="13" hasCustomPrompt="1"/>
          </p:nvPr>
        </p:nvSpPr>
        <p:spPr>
          <a:xfrm>
            <a:off x="1000100" y="1142990"/>
            <a:ext cx="6000792" cy="2928957"/>
          </a:xfrm>
          <a:prstGeom prst="rect">
            <a:avLst/>
          </a:prstGeom>
        </p:spPr>
        <p:txBody>
          <a:bodyPr/>
          <a:lstStyle>
            <a:lvl1pPr>
              <a:buNone/>
              <a:defRPr sz="1400">
                <a:solidFill>
                  <a:schemeClr val="bg1"/>
                </a:solidFill>
              </a:defRPr>
            </a:lvl1pPr>
            <a:lvl2pPr>
              <a:buNone/>
              <a:defRPr/>
            </a:lvl2pPr>
            <a:lvl3pPr>
              <a:buNone/>
              <a:defRPr/>
            </a:lvl3pPr>
            <a:lvl4pPr>
              <a:buNone/>
              <a:defRPr/>
            </a:lvl4pPr>
            <a:lvl5pPr>
              <a:buNone/>
              <a:defRPr/>
            </a:lvl5pPr>
          </a:lstStyle>
          <a:p>
            <a:pPr lvl="0"/>
            <a:r>
              <a:rPr lang="cs-CZ" dirty="0" smtClean="0"/>
              <a:t>Vložení normálního textu …</a:t>
            </a:r>
            <a:endParaRPr lang="cs-CZ" dirty="0"/>
          </a:p>
        </p:txBody>
      </p:sp>
    </p:spTree>
    <p:extLst>
      <p:ext uri="{BB962C8B-B14F-4D97-AF65-F5344CB8AC3E}">
        <p14:creationId xmlns:p14="http://schemas.microsoft.com/office/powerpoint/2010/main" val="1110582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1406" y="142859"/>
            <a:ext cx="7772400" cy="642942"/>
          </a:xfrm>
          <a:prstGeom prst="rect">
            <a:avLst/>
          </a:prstGeom>
        </p:spPr>
        <p:txBody>
          <a:bodyPr/>
          <a:lstStyle>
            <a:lvl1pPr algn="l">
              <a:defRPr sz="1200">
                <a:solidFill>
                  <a:srgbClr val="FF0000"/>
                </a:solidFill>
                <a:effectLst/>
                <a:latin typeface="Arial Black" pitchFamily="34" charset="0"/>
                <a:cs typeface="Arial" pitchFamily="34" charset="0"/>
              </a:defRPr>
            </a:lvl1pPr>
          </a:lstStyle>
          <a:p>
            <a:r>
              <a:rPr lang="cs-CZ" smtClean="0"/>
              <a:t>Klepnutím lze upravit styl předlohy nadpisů.</a:t>
            </a:r>
            <a:endParaRPr lang="cs-CZ"/>
          </a:p>
        </p:txBody>
      </p:sp>
      <p:sp>
        <p:nvSpPr>
          <p:cNvPr id="5" name="Zástupný symbol pro zápatí 4"/>
          <p:cNvSpPr>
            <a:spLocks noGrp="1"/>
          </p:cNvSpPr>
          <p:nvPr>
            <p:ph type="ftr" sz="quarter" idx="11"/>
          </p:nvPr>
        </p:nvSpPr>
        <p:spPr/>
        <p:txBody>
          <a:bodyPr/>
          <a:lstStyle/>
          <a:p>
            <a:endParaRPr lang="cs-CZ">
              <a:solidFill>
                <a:srgbClr val="FFFFFF">
                  <a:lumMod val="50000"/>
                </a:srgbClr>
              </a:solidFill>
            </a:endParaRPr>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solidFill>
                  <a:srgbClr val="FFFFFF">
                    <a:tint val="75000"/>
                  </a:srgbClr>
                </a:solidFill>
              </a:rPr>
              <a:pPr/>
              <a:t>‹#›</a:t>
            </a:fld>
            <a:endParaRPr lang="cs-CZ">
              <a:solidFill>
                <a:srgbClr val="FFFFFF">
                  <a:tint val="75000"/>
                </a:srgbClr>
              </a:solidFill>
            </a:endParaRPr>
          </a:p>
        </p:txBody>
      </p:sp>
    </p:spTree>
    <p:extLst>
      <p:ext uri="{BB962C8B-B14F-4D97-AF65-F5344CB8AC3E}">
        <p14:creationId xmlns:p14="http://schemas.microsoft.com/office/powerpoint/2010/main" val="1825374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1406" y="142859"/>
            <a:ext cx="7772400" cy="642942"/>
          </a:xfrm>
          <a:prstGeom prst="rect">
            <a:avLst/>
          </a:prstGeom>
        </p:spPr>
        <p:txBody>
          <a:bodyPr/>
          <a:lstStyle>
            <a:lvl1pPr algn="l">
              <a:defRPr sz="1200">
                <a:solidFill>
                  <a:srgbClr val="FF0000"/>
                </a:solidFill>
                <a:effectLst/>
                <a:latin typeface="Arial Black" pitchFamily="34" charset="0"/>
                <a:cs typeface="Arial" pitchFamily="34" charset="0"/>
              </a:defRPr>
            </a:lvl1pPr>
          </a:lstStyle>
          <a:p>
            <a:r>
              <a:rPr lang="cs-CZ" smtClean="0"/>
              <a:t>Klepnutím lze upravit styl předlohy nadpisů.</a:t>
            </a:r>
            <a:endParaRPr lang="cs-CZ"/>
          </a:p>
        </p:txBody>
      </p:sp>
      <p:sp>
        <p:nvSpPr>
          <p:cNvPr id="5" name="Zástupný symbol pro zápatí 4"/>
          <p:cNvSpPr>
            <a:spLocks noGrp="1"/>
          </p:cNvSpPr>
          <p:nvPr>
            <p:ph type="ftr" sz="quarter" idx="11"/>
          </p:nvPr>
        </p:nvSpPr>
        <p:spPr/>
        <p:txBody>
          <a:bodyPr/>
          <a:lstStyle/>
          <a:p>
            <a:endParaRPr lang="cs-CZ">
              <a:solidFill>
                <a:srgbClr val="FFFFFF">
                  <a:lumMod val="50000"/>
                </a:srgbClr>
              </a:solidFill>
            </a:endParaRPr>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solidFill>
                  <a:srgbClr val="FFFFFF">
                    <a:tint val="75000"/>
                  </a:srgbClr>
                </a:solidFill>
              </a:rPr>
              <a:pPr/>
              <a:t>‹#›</a:t>
            </a:fld>
            <a:endParaRPr lang="cs-CZ">
              <a:solidFill>
                <a:srgbClr val="FFFFFF">
                  <a:tint val="75000"/>
                </a:srgbClr>
              </a:solidFill>
            </a:endParaRPr>
          </a:p>
        </p:txBody>
      </p:sp>
    </p:spTree>
    <p:extLst>
      <p:ext uri="{BB962C8B-B14F-4D97-AF65-F5344CB8AC3E}">
        <p14:creationId xmlns:p14="http://schemas.microsoft.com/office/powerpoint/2010/main" val="2407147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1406" y="142859"/>
            <a:ext cx="7772400" cy="642942"/>
          </a:xfrm>
          <a:prstGeom prst="rect">
            <a:avLst/>
          </a:prstGeom>
        </p:spPr>
        <p:txBody>
          <a:bodyPr/>
          <a:lstStyle>
            <a:lvl1pPr algn="l">
              <a:defRPr sz="1200">
                <a:solidFill>
                  <a:srgbClr val="FF0000"/>
                </a:solidFill>
                <a:effectLst/>
                <a:latin typeface="Arial Black" pitchFamily="34" charset="0"/>
                <a:cs typeface="Arial" pitchFamily="34" charset="0"/>
              </a:defRPr>
            </a:lvl1pPr>
          </a:lstStyle>
          <a:p>
            <a:r>
              <a:rPr lang="cs-CZ" smtClean="0"/>
              <a:t>Klepnutím lze upravit styl předlohy nadpisů.</a:t>
            </a:r>
            <a:endParaRPr lang="cs-CZ"/>
          </a:p>
        </p:txBody>
      </p:sp>
      <p:sp>
        <p:nvSpPr>
          <p:cNvPr id="5" name="Zástupný symbol pro zápatí 4"/>
          <p:cNvSpPr>
            <a:spLocks noGrp="1"/>
          </p:cNvSpPr>
          <p:nvPr>
            <p:ph type="ftr" sz="quarter" idx="11"/>
          </p:nvPr>
        </p:nvSpPr>
        <p:spPr/>
        <p:txBody>
          <a:bodyPr/>
          <a:lstStyle/>
          <a:p>
            <a:endParaRPr lang="cs-CZ">
              <a:solidFill>
                <a:srgbClr val="FFFFFF">
                  <a:lumMod val="50000"/>
                </a:srgbClr>
              </a:solidFill>
            </a:endParaRPr>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solidFill>
                  <a:srgbClr val="FFFFFF">
                    <a:tint val="75000"/>
                  </a:srgbClr>
                </a:solidFill>
              </a:rPr>
              <a:pPr/>
              <a:t>‹#›</a:t>
            </a:fld>
            <a:endParaRPr lang="cs-CZ">
              <a:solidFill>
                <a:srgbClr val="FFFFFF">
                  <a:tint val="75000"/>
                </a:srgbClr>
              </a:solidFill>
            </a:endParaRPr>
          </a:p>
        </p:txBody>
      </p:sp>
    </p:spTree>
    <p:extLst>
      <p:ext uri="{BB962C8B-B14F-4D97-AF65-F5344CB8AC3E}">
        <p14:creationId xmlns:p14="http://schemas.microsoft.com/office/powerpoint/2010/main" val="144749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1DB6F300-3DF3-4135-B435-D40129A936E8}" type="datetime1">
              <a:rPr lang="en-US" smtClean="0"/>
              <a:pPr/>
              <a:t>5/11/2026</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9A14A6-612B-4A57-9179-780E978F1D6D}" type="datetime1">
              <a:rPr lang="en-US" smtClean="0"/>
              <a:pPr/>
              <a:t>5/11/2026</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14D4D93-3343-4B94-8D16-C52D29F2F853}" type="datetime1">
              <a:rPr lang="en-US" smtClean="0"/>
              <a:pPr/>
              <a:t>5/11/2026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D3600D5-F2EB-4BAC-9156-D894FAF702D6}" type="datetime1">
              <a:rPr lang="en-US" smtClean="0"/>
              <a:pPr/>
              <a:t>5/11/2026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5F1E37-AC90-4FBE-82D2-1EB9CB0D035A}" type="datetime1">
              <a:rPr lang="en-US" smtClean="0"/>
              <a:pPr/>
              <a:t>5/11/2026</a:t>
            </a:fld>
            <a:endParaRPr lang="en-US"/>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6A87A4-9A2E-44BD-A4A2-356F2B2F33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273846"/>
            <a:ext cx="7886700" cy="994172"/>
          </a:xfrm>
          <a:prstGeom prst="rect">
            <a:avLst/>
          </a:prstGeom>
        </p:spPr>
        <p:txBody>
          <a:bodyPr vert="horz" lIns="68580" tIns="34290" rIns="68580" bIns="3429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700">
                <a:solidFill>
                  <a:schemeClr val="tx1">
                    <a:tint val="75000"/>
                  </a:schemeClr>
                </a:solidFill>
              </a:defRPr>
            </a:lvl1pPr>
          </a:lstStyle>
          <a:p>
            <a:pPr defTabSz="685800"/>
            <a:fld id="{1F7E4472-466E-4052-B589-E1E111A72CE1}" type="datetimeFigureOut">
              <a:rPr lang="cs-CZ" smtClean="0">
                <a:solidFill>
                  <a:prstClr val="black">
                    <a:tint val="75000"/>
                  </a:prstClr>
                </a:solidFill>
              </a:rPr>
              <a:pPr defTabSz="685800"/>
              <a:t>11.05.2026</a:t>
            </a:fld>
            <a:endParaRPr lang="cs-CZ">
              <a:solidFill>
                <a:prstClr val="black">
                  <a:tint val="75000"/>
                </a:prstClr>
              </a:solidFill>
            </a:endParaRPr>
          </a:p>
        </p:txBody>
      </p:sp>
      <p:sp>
        <p:nvSpPr>
          <p:cNvPr id="5" name="Zástupný symbol pro zápatí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700">
                <a:solidFill>
                  <a:schemeClr val="tx1">
                    <a:tint val="75000"/>
                  </a:schemeClr>
                </a:solidFill>
              </a:defRPr>
            </a:lvl1pPr>
          </a:lstStyle>
          <a:p>
            <a:pPr defTabSz="685800"/>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700">
                <a:solidFill>
                  <a:schemeClr val="tx1">
                    <a:tint val="75000"/>
                  </a:schemeClr>
                </a:solidFill>
              </a:defRPr>
            </a:lvl1pPr>
          </a:lstStyle>
          <a:p>
            <a:pPr defTabSz="685800"/>
            <a:fld id="{74E2CFF1-F1D0-4020-8A00-0494ED639283}"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12080789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l" defTabSz="514350"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6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9pPr>
    </p:bodyStyle>
    <p:otherStyle>
      <a:defPPr>
        <a:defRPr lang="cs-CZ"/>
      </a:defPPr>
      <a:lvl1pPr marL="0" algn="l" defTabSz="514350" rtl="0" eaLnBrk="1" latinLnBrk="0" hangingPunct="1">
        <a:defRPr sz="1000" kern="1200">
          <a:solidFill>
            <a:schemeClr val="tx1"/>
          </a:solidFill>
          <a:latin typeface="+mn-lt"/>
          <a:ea typeface="+mn-ea"/>
          <a:cs typeface="+mn-cs"/>
        </a:defRPr>
      </a:lvl1pPr>
      <a:lvl2pPr marL="257175" algn="l" defTabSz="514350" rtl="0" eaLnBrk="1" latinLnBrk="0" hangingPunct="1">
        <a:defRPr sz="1000" kern="1200">
          <a:solidFill>
            <a:schemeClr val="tx1"/>
          </a:solidFill>
          <a:latin typeface="+mn-lt"/>
          <a:ea typeface="+mn-ea"/>
          <a:cs typeface="+mn-cs"/>
        </a:defRPr>
      </a:lvl2pPr>
      <a:lvl3pPr marL="514350" algn="l" defTabSz="514350" rtl="0" eaLnBrk="1" latinLnBrk="0" hangingPunct="1">
        <a:defRPr sz="1000" kern="1200">
          <a:solidFill>
            <a:schemeClr val="tx1"/>
          </a:solidFill>
          <a:latin typeface="+mn-lt"/>
          <a:ea typeface="+mn-ea"/>
          <a:cs typeface="+mn-cs"/>
        </a:defRPr>
      </a:lvl3pPr>
      <a:lvl4pPr marL="771525" algn="l" defTabSz="514350" rtl="0" eaLnBrk="1" latinLnBrk="0" hangingPunct="1">
        <a:defRPr sz="1000" kern="1200">
          <a:solidFill>
            <a:schemeClr val="tx1"/>
          </a:solidFill>
          <a:latin typeface="+mn-lt"/>
          <a:ea typeface="+mn-ea"/>
          <a:cs typeface="+mn-cs"/>
        </a:defRPr>
      </a:lvl4pPr>
      <a:lvl5pPr marL="1028700" algn="l" defTabSz="514350" rtl="0" eaLnBrk="1" latinLnBrk="0" hangingPunct="1">
        <a:defRPr sz="1000" kern="1200">
          <a:solidFill>
            <a:schemeClr val="tx1"/>
          </a:solidFill>
          <a:latin typeface="+mn-lt"/>
          <a:ea typeface="+mn-ea"/>
          <a:cs typeface="+mn-cs"/>
        </a:defRPr>
      </a:lvl5pPr>
      <a:lvl6pPr marL="1285875" algn="l" defTabSz="514350" rtl="0" eaLnBrk="1" latinLnBrk="0" hangingPunct="1">
        <a:defRPr sz="1000" kern="1200">
          <a:solidFill>
            <a:schemeClr val="tx1"/>
          </a:solidFill>
          <a:latin typeface="+mn-lt"/>
          <a:ea typeface="+mn-ea"/>
          <a:cs typeface="+mn-cs"/>
        </a:defRPr>
      </a:lvl6pPr>
      <a:lvl7pPr marL="1543050" algn="l" defTabSz="514350" rtl="0" eaLnBrk="1" latinLnBrk="0" hangingPunct="1">
        <a:defRPr sz="1000" kern="1200">
          <a:solidFill>
            <a:schemeClr val="tx1"/>
          </a:solidFill>
          <a:latin typeface="+mn-lt"/>
          <a:ea typeface="+mn-ea"/>
          <a:cs typeface="+mn-cs"/>
        </a:defRPr>
      </a:lvl7pPr>
      <a:lvl8pPr marL="1800225" algn="l" defTabSz="514350" rtl="0" eaLnBrk="1" latinLnBrk="0" hangingPunct="1">
        <a:defRPr sz="1000" kern="1200">
          <a:solidFill>
            <a:schemeClr val="tx1"/>
          </a:solidFill>
          <a:latin typeface="+mn-lt"/>
          <a:ea typeface="+mn-ea"/>
          <a:cs typeface="+mn-cs"/>
        </a:defRPr>
      </a:lvl8pPr>
      <a:lvl9pPr marL="2057400" algn="l" defTabSz="514350"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5F1E37-AC90-4FBE-82D2-1EB9CB0D035A}" type="datetime1">
              <a:rPr lang="en-US" smtClean="0"/>
              <a:pPr/>
              <a:t>5/11/2026</a:t>
            </a:fld>
            <a:endParaRPr lang="en-US"/>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6A87A4-9A2E-44BD-A4A2-356F2B2F33C4}" type="slidenum">
              <a:rPr lang="en-US" smtClean="0"/>
              <a:pPr/>
              <a:t>‹#›</a:t>
            </a:fld>
            <a:endParaRPr lang="en-US"/>
          </a:p>
        </p:txBody>
      </p:sp>
    </p:spTree>
    <p:extLst>
      <p:ext uri="{BB962C8B-B14F-4D97-AF65-F5344CB8AC3E}">
        <p14:creationId xmlns:p14="http://schemas.microsoft.com/office/powerpoint/2010/main" val="340893987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sandwich-products-quick-guid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airmass-rgb-quick-guid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umetrain.org/user-manual" TargetMode="External"/><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hyperlink" Target="https://view.eumetsat.int/productviewer?v=default" TargetMode="External"/><Relationship Id="rId5" Type="http://schemas.openxmlformats.org/officeDocument/2006/relationships/hyperlink" Target="https://eumetview.eumetsat.int/static-images/MSG/RGB/index.htm" TargetMode="External"/><Relationship Id="rId4" Type="http://schemas.openxmlformats.org/officeDocument/2006/relationships/hyperlink" Target="https://rammb2.cira.colostate.edu/training/visit/quick_reference/#tab1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24-hour-microphysics-rgb-quick-guid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hyperlink" Target="https://eumetrain.org/sites/default/files/2025-06/snow_QG.pdf" TargetMode="Externa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severe-storms-rgb-quick-guid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eumetrain.org/sites/default/files/2021-05/TrueColourRGB.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cloud-type-rgb-quick-guid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cloud-type-rgb-quick-guid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user.eumetsat.int/resources/user-guides/cloud-type-rgb-quick-gui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cloud-phase-rgb-quick-guid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user.eumetsat.int/resources/user-guides/cloud-phase-rgb-quick-guide" TargetMode="External"/><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user.eumetsat.int/resources/user-guides/cloud-phase-rgb-quick-guid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492896" y="1995686"/>
            <a:ext cx="4951312" cy="1800200"/>
          </a:xfrm>
        </p:spPr>
        <p:txBody>
          <a:bodyPr>
            <a:normAutofit/>
          </a:bodyPr>
          <a:lstStyle/>
          <a:p>
            <a:r>
              <a:rPr lang="cs-CZ" i="0" dirty="0" smtClean="0"/>
              <a:t>RNDr. Martin Setvák, CSc.</a:t>
            </a:r>
            <a:endParaRPr lang="en-US" i="0" dirty="0" smtClean="0"/>
          </a:p>
          <a:p>
            <a:endParaRPr lang="cs-CZ" sz="1200" dirty="0" smtClean="0"/>
          </a:p>
          <a:p>
            <a:r>
              <a:rPr lang="cs-CZ" sz="1200" i="0" dirty="0" smtClean="0"/>
              <a:t>družicové oddělení ČHMÚ</a:t>
            </a:r>
          </a:p>
          <a:p>
            <a:r>
              <a:rPr lang="cs-CZ" sz="1200" i="0" dirty="0" smtClean="0"/>
              <a:t>www.chmi.cz	</a:t>
            </a:r>
            <a:r>
              <a:rPr lang="cs-CZ" sz="1200" i="0" dirty="0"/>
              <a:t>	 </a:t>
            </a:r>
            <a:r>
              <a:rPr lang="cs-CZ" sz="1200" i="0" dirty="0" smtClean="0"/>
              <a:t>     </a:t>
            </a:r>
          </a:p>
          <a:p>
            <a:r>
              <a:rPr lang="cs-CZ" sz="1000" i="0" dirty="0"/>
              <a:t>e</a:t>
            </a:r>
            <a:r>
              <a:rPr lang="cs-CZ" sz="1000" i="0" dirty="0" smtClean="0"/>
              <a:t>-mail:  </a:t>
            </a:r>
            <a:r>
              <a:rPr lang="en-US" sz="1000" i="0" dirty="0" smtClean="0"/>
              <a:t>martin.setvak@chmi.cz</a:t>
            </a:r>
            <a:r>
              <a:rPr lang="cs-CZ" sz="1000" i="0" dirty="0" smtClean="0"/>
              <a:t/>
            </a:r>
            <a:br>
              <a:rPr lang="cs-CZ" sz="1000" i="0" dirty="0" smtClean="0"/>
            </a:br>
            <a:r>
              <a:rPr lang="en-US" sz="1000" dirty="0" smtClean="0"/>
              <a:t> </a:t>
            </a:r>
            <a:r>
              <a:rPr lang="en-US" sz="1000" i="0"/>
              <a:t/>
            </a:r>
            <a:br>
              <a:rPr lang="en-US" sz="1000" i="0"/>
            </a:br>
            <a:endParaRPr lang="en-US" sz="1000" i="0" dirty="0" smtClean="0"/>
          </a:p>
        </p:txBody>
      </p:sp>
      <p:sp>
        <p:nvSpPr>
          <p:cNvPr id="2" name="Nadpis 1"/>
          <p:cNvSpPr>
            <a:spLocks noGrp="1"/>
          </p:cNvSpPr>
          <p:nvPr>
            <p:ph type="ctrTitle"/>
          </p:nvPr>
        </p:nvSpPr>
        <p:spPr>
          <a:xfrm>
            <a:off x="1475656" y="713482"/>
            <a:ext cx="5472608" cy="994172"/>
          </a:xfrm>
        </p:spPr>
        <p:txBody>
          <a:bodyPr/>
          <a:lstStyle/>
          <a:p>
            <a:r>
              <a:rPr lang="cs-CZ" sz="1700" dirty="0" smtClean="0">
                <a:latin typeface="Arial Black" panose="020B0A04020102020204" pitchFamily="34" charset="0"/>
              </a:rPr>
              <a:t>Meteosat </a:t>
            </a:r>
            <a:r>
              <a:rPr lang="cs-CZ" sz="1700" dirty="0">
                <a:latin typeface="Arial Black" panose="020B0A04020102020204" pitchFamily="34" charset="0"/>
              </a:rPr>
              <a:t>třetí generace (</a:t>
            </a:r>
            <a:r>
              <a:rPr lang="cs-CZ" sz="1700">
                <a:latin typeface="Arial Black" panose="020B0A04020102020204" pitchFamily="34" charset="0"/>
              </a:rPr>
              <a:t>MTG</a:t>
            </a:r>
            <a:r>
              <a:rPr lang="cs-CZ" sz="1700" smtClean="0">
                <a:latin typeface="Arial Black" panose="020B0A04020102020204" pitchFamily="34" charset="0"/>
              </a:rPr>
              <a:t>):</a:t>
            </a:r>
            <a:br>
              <a:rPr lang="cs-CZ" sz="1700" smtClean="0">
                <a:latin typeface="Arial Black" panose="020B0A04020102020204" pitchFamily="34" charset="0"/>
              </a:rPr>
            </a:br>
            <a:r>
              <a:rPr lang="cs-CZ" sz="1400">
                <a:latin typeface="Arial Black" panose="020B0A04020102020204" pitchFamily="34" charset="0"/>
              </a:rPr>
              <a:t/>
            </a:r>
            <a:br>
              <a:rPr lang="cs-CZ" sz="1400">
                <a:latin typeface="Arial Black" panose="020B0A04020102020204" pitchFamily="34" charset="0"/>
              </a:rPr>
            </a:br>
            <a:r>
              <a:rPr lang="cs-CZ" sz="1400" smtClean="0">
                <a:latin typeface="Arial Black" panose="020B0A04020102020204" pitchFamily="34" charset="0"/>
              </a:rPr>
              <a:t>interpretace snímků a RGB produktů FCI</a:t>
            </a:r>
            <a:endParaRPr lang="cs-CZ" sz="1700" dirty="0">
              <a:latin typeface="Arial Black" panose="020B0A04020102020204" pitchFamily="34" charset="0"/>
            </a:endParaRPr>
          </a:p>
        </p:txBody>
      </p:sp>
      <p:sp>
        <p:nvSpPr>
          <p:cNvPr id="4" name="TextovéPole 3"/>
          <p:cNvSpPr txBox="1"/>
          <p:nvPr/>
        </p:nvSpPr>
        <p:spPr>
          <a:xfrm>
            <a:off x="3758703" y="4747959"/>
            <a:ext cx="957313" cy="200055"/>
          </a:xfrm>
          <a:prstGeom prst="rect">
            <a:avLst/>
          </a:prstGeom>
          <a:noFill/>
        </p:spPr>
        <p:txBody>
          <a:bodyPr wrap="none" rtlCol="0">
            <a:spAutoFit/>
          </a:bodyPr>
          <a:lstStyle/>
          <a:p>
            <a:r>
              <a:rPr lang="cs-CZ" sz="700" dirty="0" smtClean="0">
                <a:solidFill>
                  <a:srgbClr val="E7E6E6">
                    <a:lumMod val="50000"/>
                  </a:srgbClr>
                </a:solidFill>
              </a:rPr>
              <a:t>verze:   </a:t>
            </a:r>
            <a:r>
              <a:rPr lang="en-US" sz="700" dirty="0" smtClean="0">
                <a:solidFill>
                  <a:srgbClr val="E7E6E6">
                    <a:lumMod val="50000"/>
                  </a:srgbClr>
                </a:solidFill>
              </a:rPr>
              <a:t>11</a:t>
            </a:r>
            <a:r>
              <a:rPr lang="cs-CZ" sz="700" dirty="0" smtClean="0">
                <a:solidFill>
                  <a:srgbClr val="E7E6E6">
                    <a:lumMod val="50000"/>
                  </a:srgbClr>
                </a:solidFill>
              </a:rPr>
              <a:t>. </a:t>
            </a:r>
            <a:r>
              <a:rPr lang="cs-CZ" sz="700" dirty="0">
                <a:solidFill>
                  <a:srgbClr val="E7E6E6">
                    <a:lumMod val="50000"/>
                  </a:srgbClr>
                </a:solidFill>
              </a:rPr>
              <a:t>5</a:t>
            </a:r>
            <a:r>
              <a:rPr lang="cs-CZ" sz="700" dirty="0" smtClean="0">
                <a:solidFill>
                  <a:srgbClr val="E7E6E6">
                    <a:lumMod val="50000"/>
                  </a:srgbClr>
                </a:solidFill>
              </a:rPr>
              <a:t>. 202</a:t>
            </a:r>
            <a:r>
              <a:rPr lang="en-US" sz="700" dirty="0">
                <a:solidFill>
                  <a:srgbClr val="E7E6E6">
                    <a:lumMod val="50000"/>
                  </a:srgbClr>
                </a:solidFill>
              </a:rPr>
              <a:t>6</a:t>
            </a:r>
          </a:p>
        </p:txBody>
      </p:sp>
    </p:spTree>
    <p:extLst>
      <p:ext uri="{BB962C8B-B14F-4D97-AF65-F5344CB8AC3E}">
        <p14:creationId xmlns:p14="http://schemas.microsoft.com/office/powerpoint/2010/main" val="4020358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xmlns="" val="20000"/>
                    </a:ext>
                  </a:extLst>
                </a:gridCol>
                <a:gridCol w="1418192">
                  <a:extLst>
                    <a:ext uri="{9D8B030D-6E8A-4147-A177-3AD203B41FA5}">
                      <a16:colId xmlns:a16="http://schemas.microsoft.com/office/drawing/2014/main" xmlns="" val="20001"/>
                    </a:ext>
                  </a:extLst>
                </a:gridCol>
                <a:gridCol w="1985469">
                  <a:extLst>
                    <a:ext uri="{9D8B030D-6E8A-4147-A177-3AD203B41FA5}">
                      <a16:colId xmlns:a16="http://schemas.microsoft.com/office/drawing/2014/main" xmlns=""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3.8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1.0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WV 6.3</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6.300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smtClean="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WV 7.3</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7.350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smtClean="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9.7 (O3)</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9.660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1.0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13.3 (CO2)</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13.30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2707635"/>
            <a:ext cx="3744416" cy="80021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pásmu absorpce vodní parou, ozonem </a:t>
            </a:r>
            <a:b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 oxidem uhličitým</a:t>
            </a: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použity buď samostatně (WV 6.3) nebo v BTD kombinacích s jinými kanály v RGB produktech Airmass a Severe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Storms</a:t>
            </a:r>
            <a:endPar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3878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85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6" y="1996266"/>
            <a:ext cx="3804247" cy="577081"/>
          </a:xfrm>
          <a:prstGeom prst="rect">
            <a:avLst/>
          </a:prstGeom>
          <a:noFill/>
        </p:spPr>
        <p:txBody>
          <a:bodyPr wrap="none" rtlCol="0">
            <a:spAutoFit/>
          </a:bodyPr>
          <a:lstStyle/>
          <a:p>
            <a:pPr algn="ctr"/>
            <a:r>
              <a:rPr lang="en-US" sz="1050" b="1" dirty="0" smtClean="0">
                <a:solidFill>
                  <a:schemeClr val="bg1"/>
                </a:solidFill>
                <a:latin typeface="Verdana" pitchFamily="34" charset="0"/>
              </a:rPr>
              <a:t>2025-</a:t>
            </a:r>
            <a:r>
              <a:rPr lang="cs-CZ" sz="1050" b="1" dirty="0" smtClean="0">
                <a:solidFill>
                  <a:schemeClr val="bg1"/>
                </a:solidFill>
                <a:latin typeface="Verdana" pitchFamily="34" charset="0"/>
              </a:rPr>
              <a:t>12</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09</a:t>
            </a:r>
            <a:r>
              <a:rPr lang="en-US" sz="1050" b="1" dirty="0" smtClean="0">
                <a:solidFill>
                  <a:schemeClr val="bg1"/>
                </a:solidFill>
                <a:latin typeface="Verdana" pitchFamily="34" charset="0"/>
              </a:rPr>
              <a:t>  </a:t>
            </a:r>
            <a:r>
              <a:rPr lang="cs-CZ" sz="1050" b="1" dirty="0" smtClean="0">
                <a:solidFill>
                  <a:schemeClr val="bg1"/>
                </a:solidFill>
                <a:latin typeface="Verdana" pitchFamily="34" charset="0"/>
              </a:rPr>
              <a:t>12</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30</a:t>
            </a:r>
            <a:r>
              <a:rPr lang="en-US" sz="1050" b="1" dirty="0" smtClean="0">
                <a:solidFill>
                  <a:schemeClr val="bg1"/>
                </a:solidFill>
                <a:latin typeface="Verdana" pitchFamily="34" charset="0"/>
              </a:rPr>
              <a:t> UTC  Meteosat-12  (</a:t>
            </a:r>
            <a:r>
              <a:rPr lang="en-US" sz="1050" b="1" smtClean="0">
                <a:solidFill>
                  <a:schemeClr val="bg1"/>
                </a:solidFill>
                <a:latin typeface="Verdana" pitchFamily="34" charset="0"/>
              </a:rPr>
              <a:t>MTG-I1)</a:t>
            </a:r>
            <a:endParaRPr lang="cs-CZ" sz="1050" b="1" smtClean="0">
              <a:solidFill>
                <a:schemeClr val="bg1"/>
              </a:solidFill>
              <a:latin typeface="Verdana" pitchFamily="34" charset="0"/>
            </a:endParaRPr>
          </a:p>
          <a:p>
            <a:pPr algn="ctr"/>
            <a:endParaRPr lang="cs-CZ" sz="1050" b="1">
              <a:solidFill>
                <a:schemeClr val="bg1"/>
              </a:solidFill>
              <a:latin typeface="Verdana" pitchFamily="34" charset="0"/>
            </a:endParaRPr>
          </a:p>
          <a:p>
            <a:pPr algn="ctr"/>
            <a:r>
              <a:rPr lang="cs-CZ" sz="1050" b="1" smtClean="0">
                <a:solidFill>
                  <a:schemeClr val="bg1"/>
                </a:solidFill>
                <a:latin typeface="Verdana" pitchFamily="34" charset="0"/>
              </a:rPr>
              <a:t>produkty společné se SEVIRI MSG</a:t>
            </a:r>
            <a:endParaRPr lang="en-US" sz="1050" b="1" dirty="0" smtClean="0">
              <a:solidFill>
                <a:schemeClr val="bg1"/>
              </a:solidFill>
              <a:latin typeface="Verdana" pitchFamily="34" charset="0"/>
            </a:endParaRPr>
          </a:p>
        </p:txBody>
      </p:sp>
    </p:spTree>
    <p:extLst>
      <p:ext uri="{BB962C8B-B14F-4D97-AF65-F5344CB8AC3E}">
        <p14:creationId xmlns:p14="http://schemas.microsoft.com/office/powerpoint/2010/main" val="48093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4">
            <a:lum bright="6000"/>
            <a:extLst>
              <a:ext uri="{28A0092B-C50C-407E-A947-70E740481C1C}">
                <a14:useLocalDpi xmlns:a14="http://schemas.microsoft.com/office/drawing/2010/main" val="0"/>
              </a:ext>
            </a:extLst>
          </a:blip>
          <a:stretch>
            <a:fillRect/>
          </a:stretch>
        </p:blipFill>
        <p:spPr>
          <a:xfrm>
            <a:off x="1686308" y="0"/>
            <a:ext cx="7458075" cy="5143500"/>
          </a:xfrm>
          <a:prstGeom prst="rect">
            <a:avLst/>
          </a:prstGeom>
        </p:spPr>
      </p:pic>
      <p:sp>
        <p:nvSpPr>
          <p:cNvPr id="7" name="TextovéPole 6"/>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80302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lum bright="5000"/>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3295309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lum bright="5000"/>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203012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lum bright="3000"/>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25295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lum bright="7000"/>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3" name="TextovéPole 2"/>
          <p:cNvSpPr txBox="1"/>
          <p:nvPr/>
        </p:nvSpPr>
        <p:spPr>
          <a:xfrm>
            <a:off x="76350" y="4876006"/>
            <a:ext cx="4783682"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user.eumetsat.int/resources/user-guides/sandwich-products-quick-guide</a:t>
            </a:r>
            <a:r>
              <a:rPr lang="cs-CZ" sz="700" smtClean="0">
                <a:latin typeface="Verdana" pitchFamily="34" charset="0"/>
              </a:rPr>
              <a:t> </a:t>
            </a:r>
            <a:endParaRPr lang="en-US" sz="700" dirty="0" smtClean="0">
              <a:latin typeface="Verdana" pitchFamily="34" charset="0"/>
            </a:endParaRPr>
          </a:p>
        </p:txBody>
      </p:sp>
      <p:sp>
        <p:nvSpPr>
          <p:cNvPr id="8" name="TextovéPole 7"/>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633518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3096822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2304"/>
            <a:ext cx="7458075" cy="5143500"/>
          </a:xfrm>
          <a:prstGeom prst="rect">
            <a:avLst/>
          </a:prstGeom>
        </p:spPr>
      </p:pic>
      <p:sp>
        <p:nvSpPr>
          <p:cNvPr id="7" name="TextovéPole 6"/>
          <p:cNvSpPr txBox="1"/>
          <p:nvPr/>
        </p:nvSpPr>
        <p:spPr>
          <a:xfrm>
            <a:off x="76350" y="4876006"/>
            <a:ext cx="4514377"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user.eumetsat.int/resources/user-guides/airmass-rgb-quick-guide</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58688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rPr>
              <a:t>Martin </a:t>
            </a:r>
            <a:r>
              <a:rPr kumimoji="0" lang="cs-CZ" sz="600" b="0" i="0" u="none" strike="noStrike" kern="1200" cap="none" spc="0" normalizeH="0" baseline="0" noProof="0" dirty="0" smtClean="0">
                <a:ln>
                  <a:noFill/>
                </a:ln>
                <a:solidFill>
                  <a:srgbClr val="777777"/>
                </a:solidFill>
                <a:effectLst/>
                <a:uLnTx/>
                <a:uFillTx/>
                <a:latin typeface="Arial" panose="020B0604020202020204" pitchFamily="34" charset="0"/>
                <a:ea typeface="+mn-ea"/>
                <a:cs typeface="Arial" panose="020B0604020202020204" pitchFamily="34" charset="0"/>
              </a:rPr>
              <a:t>Setvák, ČHMÚ</a:t>
            </a:r>
            <a:endParaRPr kumimoji="0" lang="cs-CZ" sz="6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sp>
        <p:nvSpPr>
          <p:cNvPr id="5" name="TextovéPole 4"/>
          <p:cNvSpPr txBox="1"/>
          <p:nvPr/>
        </p:nvSpPr>
        <p:spPr>
          <a:xfrm>
            <a:off x="827584" y="1131590"/>
            <a:ext cx="7560840" cy="2477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EUMETSAT:  základní informace k jednotlivým kanálům MSG SEVIRI a MTG FCI, sendvičovým a RGB produktům: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srgbClr val="FFFFFF"/>
                </a:solidFill>
                <a:effectLst/>
                <a:uLnTx/>
                <a:uFillTx/>
                <a:latin typeface="Verdana"/>
                <a:ea typeface="+mn-ea"/>
                <a:cs typeface="+mn-cs"/>
                <a:hlinkClick r:id="rId3"/>
              </a:rPr>
              <a:t>https://</a:t>
            </a:r>
            <a:r>
              <a:rPr kumimoji="0" lang="cs-CZ" sz="1050" b="0" i="0" u="none" strike="noStrike" kern="1200" cap="none" spc="0" normalizeH="0" baseline="0" noProof="0" dirty="0" smtClean="0">
                <a:ln>
                  <a:noFill/>
                </a:ln>
                <a:solidFill>
                  <a:srgbClr val="FFFFFF"/>
                </a:solidFill>
                <a:effectLst/>
                <a:uLnTx/>
                <a:uFillTx/>
                <a:latin typeface="Verdana"/>
                <a:ea typeface="+mn-ea"/>
                <a:cs typeface="+mn-cs"/>
                <a:hlinkClick r:id="rId3"/>
              </a:rPr>
              <a:t>eumetrain.org/user-manual</a:t>
            </a: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Podrobnější informace k hlavním RGB produktům a jejich interpretaci (zaměření především na přístroj VIIRS (NPP, NOAA-20 a NOAA-21) a GOES ABI (použitelné i pro MSG SEVIRI a MTG FCI):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40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hlinkClick r:id="rId4"/>
              </a:rPr>
              <a:t>https</a:t>
            </a:r>
            <a:r>
              <a:rPr kumimoji="0" lang="cs-CZ" sz="1050" b="0" i="0" u="none" strike="noStrike" kern="1200" cap="none" spc="0" normalizeH="0" baseline="0" noProof="0" dirty="0">
                <a:ln>
                  <a:noFill/>
                </a:ln>
                <a:solidFill>
                  <a:srgbClr val="FFFFFF"/>
                </a:solidFill>
                <a:effectLst/>
                <a:uLnTx/>
                <a:uFillTx/>
                <a:latin typeface="Verdana"/>
                <a:ea typeface="+mn-ea"/>
                <a:cs typeface="+mn-cs"/>
                <a:hlinkClick r:id="rId4"/>
              </a:rPr>
              <a:t>://rammb2.cira.colostate.edu/training/visit/quick_reference/#</a:t>
            </a:r>
            <a:r>
              <a:rPr kumimoji="0" lang="cs-CZ" sz="1050" b="0" i="0" u="none" strike="noStrike" kern="1200" cap="none" spc="0" normalizeH="0" baseline="0" noProof="0" dirty="0" smtClean="0">
                <a:ln>
                  <a:noFill/>
                </a:ln>
                <a:solidFill>
                  <a:srgbClr val="FFFFFF"/>
                </a:solidFill>
                <a:effectLst/>
                <a:uLnTx/>
                <a:uFillTx/>
                <a:latin typeface="Verdana"/>
                <a:ea typeface="+mn-ea"/>
                <a:cs typeface="+mn-cs"/>
                <a:hlinkClick r:id="rId4"/>
              </a:rPr>
              <a:t>tab17</a:t>
            </a: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 </a:t>
            </a:r>
            <a:endParaRPr kumimoji="0" lang="cs-CZ" sz="105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Stručná charakteristika jednotlivých RGB produktů (pouze MSG) a aktuální snímky (po 1 hodině) zde: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40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hlinkClick r:id="rId5"/>
              </a:rPr>
              <a:t>https://eumetview.eumetsat.int/static-images/MSG/RGB/index.htm</a:t>
            </a: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050" dirty="0">
              <a:solidFill>
                <a:srgbClr val="FFFFFF"/>
              </a:solidFill>
              <a:latin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a:p>
            <a:pPr lvl="0">
              <a:defRPr/>
            </a:pPr>
            <a:r>
              <a:rPr lang="cs-CZ" sz="1050" dirty="0" smtClean="0">
                <a:solidFill>
                  <a:srgbClr val="FFFFFF"/>
                </a:solidFill>
                <a:latin typeface="Verdana"/>
              </a:rPr>
              <a:t>Aktuální a </a:t>
            </a:r>
            <a:r>
              <a:rPr lang="cs-CZ" sz="1050" dirty="0">
                <a:solidFill>
                  <a:srgbClr val="FFFFFF"/>
                </a:solidFill>
              </a:rPr>
              <a:t>archivní snímky MSG a MTG</a:t>
            </a:r>
            <a:r>
              <a:rPr lang="cs-CZ" sz="1050" dirty="0" smtClean="0">
                <a:solidFill>
                  <a:srgbClr val="FFFFFF"/>
                </a:solidFill>
              </a:rPr>
              <a:t>:  </a:t>
            </a:r>
            <a:r>
              <a:rPr lang="cs-CZ" sz="1050" b="1" dirty="0" smtClean="0">
                <a:solidFill>
                  <a:srgbClr val="FFFFFF"/>
                </a:solidFill>
              </a:rPr>
              <a:t>EUMETView</a:t>
            </a:r>
            <a:r>
              <a:rPr lang="cs-CZ" sz="1050" dirty="0" smtClean="0">
                <a:solidFill>
                  <a:srgbClr val="FFFFFF"/>
                </a:solidFill>
              </a:rPr>
              <a:t> (</a:t>
            </a:r>
            <a:r>
              <a:rPr lang="cs-CZ" sz="1050" dirty="0" smtClean="0">
                <a:solidFill>
                  <a:srgbClr val="FFFFFF"/>
                </a:solidFill>
                <a:hlinkClick r:id="rId6"/>
              </a:rPr>
              <a:t>https</a:t>
            </a:r>
            <a:r>
              <a:rPr lang="cs-CZ" sz="1050" dirty="0">
                <a:solidFill>
                  <a:srgbClr val="FFFFFF"/>
                </a:solidFill>
                <a:hlinkClick r:id="rId6"/>
              </a:rPr>
              <a:t>://</a:t>
            </a:r>
            <a:r>
              <a:rPr lang="cs-CZ" sz="1050" dirty="0" smtClean="0">
                <a:solidFill>
                  <a:srgbClr val="FFFFFF"/>
                </a:solidFill>
                <a:hlinkClick r:id="rId6"/>
              </a:rPr>
              <a:t>view.eumetsat.int/</a:t>
            </a:r>
            <a:r>
              <a:rPr lang="cs-CZ" sz="1050" dirty="0" err="1" smtClean="0">
                <a:solidFill>
                  <a:srgbClr val="FFFFFF"/>
                </a:solidFill>
                <a:hlinkClick r:id="rId6"/>
              </a:rPr>
              <a:t>productviewer?v</a:t>
            </a:r>
            <a:r>
              <a:rPr lang="cs-CZ" sz="1050" dirty="0" smtClean="0">
                <a:solidFill>
                  <a:srgbClr val="FFFFFF"/>
                </a:solidFill>
                <a:hlinkClick r:id="rId6"/>
              </a:rPr>
              <a:t>=default</a:t>
            </a:r>
            <a:r>
              <a:rPr lang="cs-CZ" sz="1050" dirty="0" smtClean="0">
                <a:solidFill>
                  <a:srgbClr val="FFFFFF"/>
                </a:solidFill>
              </a:rPr>
              <a:t>)</a:t>
            </a: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p:txBody>
      </p:sp>
      <p:sp>
        <p:nvSpPr>
          <p:cNvPr id="4" name="TextovéPole 3"/>
          <p:cNvSpPr txBox="1"/>
          <p:nvPr/>
        </p:nvSpPr>
        <p:spPr>
          <a:xfrm>
            <a:off x="251520" y="123478"/>
            <a:ext cx="58321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srgbClr val="FFFFFF"/>
                </a:solidFill>
                <a:effectLst/>
                <a:uLnTx/>
                <a:uFillTx/>
                <a:latin typeface="Arial Black" panose="020B0A04020102020204" pitchFamily="34" charset="0"/>
                <a:ea typeface="+mn-ea"/>
                <a:cs typeface="Arial" panose="020B0604020202020204" pitchFamily="34" charset="0"/>
              </a:rPr>
              <a:t>Základní informace k interpretaci kanálů</a:t>
            </a:r>
            <a:r>
              <a:rPr kumimoji="0" lang="en-US" sz="1200" b="0" i="0" u="none" strike="noStrike" kern="1200" cap="none" spc="0" normalizeH="0" baseline="0" noProof="0" dirty="0" smtClean="0">
                <a:ln>
                  <a:noFill/>
                </a:ln>
                <a:solidFill>
                  <a:srgbClr val="FFFFFF"/>
                </a:solidFill>
                <a:effectLst/>
                <a:uLnTx/>
                <a:uFillTx/>
                <a:latin typeface="Arial Black" panose="020B0A04020102020204" pitchFamily="34" charset="0"/>
                <a:ea typeface="+mn-ea"/>
                <a:cs typeface="Arial" panose="020B0604020202020204" pitchFamily="34" charset="0"/>
              </a:rPr>
              <a:t> a </a:t>
            </a:r>
            <a:r>
              <a:rPr kumimoji="0" lang="cs-CZ" sz="1200" b="0" i="0" u="none" strike="noStrike" kern="1200" cap="none" spc="0" normalizeH="0" baseline="0" noProof="0" dirty="0" smtClean="0">
                <a:ln>
                  <a:noFill/>
                </a:ln>
                <a:solidFill>
                  <a:srgbClr val="FFFFFF"/>
                </a:solidFill>
                <a:effectLst/>
                <a:uLnTx/>
                <a:uFillTx/>
                <a:latin typeface="Arial Black" panose="020B0A04020102020204" pitchFamily="34" charset="0"/>
                <a:ea typeface="+mn-ea"/>
                <a:cs typeface="Arial" panose="020B0604020202020204" pitchFamily="34" charset="0"/>
              </a:rPr>
              <a:t>RGB snímků (nejen) FCI</a:t>
            </a:r>
            <a:endParaRPr kumimoji="0" lang="cs-CZ" sz="12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068794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8555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5142755"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user.eumetsat.int/resources/user-guides/24-hour-microphysics-rgb-quick-guide</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282732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8000" contrast="1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76350" y="4876006"/>
            <a:ext cx="4128053" cy="200055"/>
          </a:xfrm>
          <a:prstGeom prst="rect">
            <a:avLst/>
          </a:prstGeom>
          <a:solidFill>
            <a:srgbClr val="000000"/>
          </a:solidFill>
        </p:spPr>
        <p:txBody>
          <a:bodyPr wrap="none" rtlCol="0">
            <a:spAutoFit/>
          </a:bodyPr>
          <a:lstStyle/>
          <a:p>
            <a:r>
              <a:rPr lang="cs-CZ" sz="700">
                <a:latin typeface="Verdana" pitchFamily="34" charset="0"/>
              </a:rPr>
              <a:t>Podrobné informace</a:t>
            </a:r>
            <a:r>
              <a:rPr lang="cs-CZ" sz="700" smtClean="0">
                <a:latin typeface="Verdana" pitchFamily="34" charset="0"/>
              </a:rPr>
              <a:t>:  </a:t>
            </a:r>
            <a:r>
              <a:rPr lang="cs-CZ" sz="700">
                <a:latin typeface="Verdana" pitchFamily="34" charset="0"/>
                <a:hlinkClick r:id="rId5"/>
              </a:rPr>
              <a:t>https://</a:t>
            </a:r>
            <a:r>
              <a:rPr lang="cs-CZ" sz="700" smtClean="0">
                <a:latin typeface="Verdana" pitchFamily="34" charset="0"/>
                <a:hlinkClick r:id="rId5"/>
              </a:rPr>
              <a:t>eumetrain.org/sites/default/files/2025-06/snow_QG.pdf</a:t>
            </a:r>
            <a:r>
              <a:rPr lang="cs-CZ" sz="700" smtClean="0">
                <a:latin typeface="Verdana" pitchFamily="34" charset="0"/>
              </a:rPr>
              <a:t>  </a:t>
            </a:r>
            <a:endParaRPr lang="en-US" sz="700" dirty="0" smtClean="0">
              <a:latin typeface="Verdana" pitchFamily="34" charset="0"/>
            </a:endParaRPr>
          </a:p>
        </p:txBody>
      </p:sp>
      <p:sp>
        <p:nvSpPr>
          <p:cNvPr id="10" name="TextovéPole 9"/>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248839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4807726"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user.eumetsat.int/resources/user-guides/severe-storms-rgb-quick-guide</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70488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475656" y="1996266"/>
            <a:ext cx="6130204" cy="577081"/>
          </a:xfrm>
          <a:prstGeom prst="rect">
            <a:avLst/>
          </a:prstGeom>
          <a:noFill/>
        </p:spPr>
        <p:txBody>
          <a:bodyPr wrap="none" rtlCol="0">
            <a:spAutoFit/>
          </a:bodyPr>
          <a:lstStyle/>
          <a:p>
            <a:pPr algn="ctr"/>
            <a:r>
              <a:rPr lang="cs-CZ" sz="1050" b="1" dirty="0" smtClean="0">
                <a:solidFill>
                  <a:schemeClr val="bg1"/>
                </a:solidFill>
                <a:latin typeface="Verdana" pitchFamily="34" charset="0"/>
              </a:rPr>
              <a:t>Hlavní nové RGB produkty družic Meteosat, specifické pouze pro FCI</a:t>
            </a:r>
            <a:r>
              <a:rPr lang="en-US" sz="1050" b="1" dirty="0" smtClean="0">
                <a:solidFill>
                  <a:schemeClr val="bg1"/>
                </a:solidFill>
                <a:latin typeface="Verdana" pitchFamily="34" charset="0"/>
              </a:rPr>
              <a:t> (MTG-I)</a:t>
            </a:r>
            <a:endParaRPr lang="cs-CZ" sz="1050" b="1" dirty="0" smtClean="0">
              <a:solidFill>
                <a:schemeClr val="bg1"/>
              </a:solidFill>
              <a:latin typeface="Verdana" pitchFamily="34" charset="0"/>
            </a:endParaRPr>
          </a:p>
          <a:p>
            <a:pPr algn="ctr"/>
            <a:endParaRPr lang="cs-CZ" sz="1050" b="1" dirty="0">
              <a:solidFill>
                <a:schemeClr val="bg1"/>
              </a:solidFill>
              <a:latin typeface="Verdana" pitchFamily="34" charset="0"/>
            </a:endParaRPr>
          </a:p>
          <a:p>
            <a:pPr algn="ctr"/>
            <a:r>
              <a:rPr lang="cs-CZ" sz="1050" b="1" dirty="0" smtClean="0">
                <a:solidFill>
                  <a:schemeClr val="bg1"/>
                </a:solidFill>
                <a:latin typeface="Verdana" pitchFamily="34" charset="0"/>
              </a:rPr>
              <a:t>(umožněné novými kanály FCI)</a:t>
            </a:r>
            <a:endParaRPr lang="en-US" sz="1050" b="1" dirty="0" smtClean="0">
              <a:solidFill>
                <a:schemeClr val="bg1"/>
              </a:solidFill>
              <a:latin typeface="Verdana" pitchFamily="34" charset="0"/>
            </a:endParaRPr>
          </a:p>
        </p:txBody>
      </p:sp>
    </p:spTree>
    <p:extLst>
      <p:ext uri="{BB962C8B-B14F-4D97-AF65-F5344CB8AC3E}">
        <p14:creationId xmlns:p14="http://schemas.microsoft.com/office/powerpoint/2010/main" val="3999649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779912" y="2067694"/>
            <a:ext cx="1386918" cy="261610"/>
          </a:xfrm>
          <a:prstGeom prst="rect">
            <a:avLst/>
          </a:prstGeom>
          <a:noFill/>
        </p:spPr>
        <p:txBody>
          <a:bodyPr wrap="none" rtlCol="0">
            <a:spAutoFit/>
          </a:bodyPr>
          <a:lstStyle/>
          <a:p>
            <a:r>
              <a:rPr lang="cs-CZ" sz="1100" b="1" dirty="0" smtClean="0">
                <a:solidFill>
                  <a:schemeClr val="bg1"/>
                </a:solidFill>
                <a:latin typeface="Verdana" pitchFamily="34" charset="0"/>
              </a:rPr>
              <a:t>RGB </a:t>
            </a:r>
            <a:r>
              <a:rPr lang="en-US" sz="1100" b="1" dirty="0" smtClean="0">
                <a:solidFill>
                  <a:schemeClr val="bg1"/>
                </a:solidFill>
                <a:latin typeface="Verdana" pitchFamily="34" charset="0"/>
              </a:rPr>
              <a:t>True Color</a:t>
            </a:r>
            <a:endParaRPr lang="cs-CZ" sz="1100" b="1" dirty="0" smtClean="0">
              <a:solidFill>
                <a:schemeClr val="bg1"/>
              </a:solidFill>
              <a:latin typeface="Verdana" pitchFamily="34" charset="0"/>
            </a:endParaRPr>
          </a:p>
        </p:txBody>
      </p:sp>
    </p:spTree>
    <p:extLst>
      <p:ext uri="{BB962C8B-B14F-4D97-AF65-F5344CB8AC3E}">
        <p14:creationId xmlns:p14="http://schemas.microsoft.com/office/powerpoint/2010/main" val="1600643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4322017"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eumetrain.org/sites/default/files/2021-05/TrueColourRGB.pdf</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632273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779912" y="2067694"/>
            <a:ext cx="1439818" cy="261610"/>
          </a:xfrm>
          <a:prstGeom prst="rect">
            <a:avLst/>
          </a:prstGeom>
          <a:noFill/>
        </p:spPr>
        <p:txBody>
          <a:bodyPr wrap="none" rtlCol="0">
            <a:spAutoFit/>
          </a:bodyPr>
          <a:lstStyle/>
          <a:p>
            <a:r>
              <a:rPr lang="cs-CZ" sz="1100" b="1" dirty="0" smtClean="0">
                <a:solidFill>
                  <a:schemeClr val="bg1"/>
                </a:solidFill>
                <a:latin typeface="Verdana" pitchFamily="34" charset="0"/>
              </a:rPr>
              <a:t>RGB </a:t>
            </a:r>
            <a:r>
              <a:rPr lang="en-US" sz="1100" b="1" dirty="0" smtClean="0">
                <a:solidFill>
                  <a:schemeClr val="bg1"/>
                </a:solidFill>
                <a:latin typeface="Verdana" pitchFamily="34" charset="0"/>
              </a:rPr>
              <a:t>Cloud Type</a:t>
            </a:r>
            <a:endParaRPr lang="cs-CZ" sz="1100" b="1" dirty="0" smtClean="0">
              <a:solidFill>
                <a:schemeClr val="bg1"/>
              </a:solidFill>
              <a:latin typeface="Verdana" pitchFamily="34" charset="0"/>
            </a:endParaRPr>
          </a:p>
        </p:txBody>
      </p:sp>
    </p:spTree>
    <p:extLst>
      <p:ext uri="{BB962C8B-B14F-4D97-AF65-F5344CB8AC3E}">
        <p14:creationId xmlns:p14="http://schemas.microsoft.com/office/powerpoint/2010/main" val="40095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32" y="1044000"/>
            <a:ext cx="5528770" cy="2700000"/>
          </a:xfrm>
          <a:prstGeom prst="rect">
            <a:avLst/>
          </a:prstGeom>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sp>
        <p:nvSpPr>
          <p:cNvPr id="7" name="TextovéPole 6"/>
          <p:cNvSpPr txBox="1"/>
          <p:nvPr/>
        </p:nvSpPr>
        <p:spPr>
          <a:xfrm>
            <a:off x="76350" y="4876006"/>
            <a:ext cx="4701928" cy="200055"/>
          </a:xfrm>
          <a:prstGeom prst="rect">
            <a:avLst/>
          </a:prstGeom>
          <a:solidFill>
            <a:srgbClr val="000000"/>
          </a:solidFill>
        </p:spPr>
        <p:txBody>
          <a:bodyPr wrap="none" rtlCol="0">
            <a:spAutoFit/>
          </a:bodyPr>
          <a:lstStyle/>
          <a:p>
            <a:r>
              <a:rPr lang="cs-CZ" sz="700" dirty="0">
                <a:latin typeface="Verdana" pitchFamily="34" charset="0"/>
              </a:rPr>
              <a:t>Podrobné informace</a:t>
            </a:r>
            <a:r>
              <a:rPr lang="cs-CZ" sz="700" dirty="0" smtClean="0">
                <a:latin typeface="Verdana" pitchFamily="34" charset="0"/>
              </a:rPr>
              <a:t>:</a:t>
            </a:r>
            <a:r>
              <a:rPr lang="en-US" sz="700" dirty="0" smtClean="0">
                <a:latin typeface="Verdana" pitchFamily="34" charset="0"/>
              </a:rPr>
              <a:t> </a:t>
            </a:r>
            <a:r>
              <a:rPr lang="cs-CZ" sz="700" dirty="0" smtClean="0">
                <a:latin typeface="Verdana" pitchFamily="34" charset="0"/>
              </a:rPr>
              <a:t> </a:t>
            </a:r>
            <a:r>
              <a:rPr lang="cs-CZ" sz="700" dirty="0">
                <a:latin typeface="Verdana" pitchFamily="34" charset="0"/>
                <a:hlinkClick r:id="rId4"/>
              </a:rPr>
              <a:t>https://</a:t>
            </a:r>
            <a:r>
              <a:rPr lang="cs-CZ" sz="700" dirty="0" smtClean="0">
                <a:latin typeface="Verdana" pitchFamily="34" charset="0"/>
                <a:hlinkClick r:id="rId4"/>
              </a:rPr>
              <a:t>user.eumetsat.int/resources/user-guides/cloud-type-rgb-quick-guide</a:t>
            </a:r>
            <a:r>
              <a:rPr lang="cs-CZ" sz="700" dirty="0" smtClean="0">
                <a:latin typeface="Verdana" pitchFamily="34" charset="0"/>
              </a:rPr>
              <a:t>  </a:t>
            </a:r>
            <a:endParaRPr lang="en-US" sz="700" dirty="0" smtClean="0">
              <a:latin typeface="Verdana" pitchFamily="34" charset="0"/>
            </a:endParaRPr>
          </a:p>
        </p:txBody>
      </p:sp>
      <p:sp>
        <p:nvSpPr>
          <p:cNvPr id="10" name="TextovéPole 9"/>
          <p:cNvSpPr txBox="1"/>
          <p:nvPr/>
        </p:nvSpPr>
        <p:spPr>
          <a:xfrm>
            <a:off x="2021114" y="1651615"/>
            <a:ext cx="570990" cy="200055"/>
          </a:xfrm>
          <a:prstGeom prst="rect">
            <a:avLst/>
          </a:prstGeom>
          <a:noFill/>
        </p:spPr>
        <p:txBody>
          <a:bodyPr wrap="none" rtlCol="0">
            <a:spAutoFit/>
          </a:bodyPr>
          <a:lstStyle/>
          <a:p>
            <a:r>
              <a:rPr lang="en-US" sz="700" b="1" dirty="0" smtClean="0">
                <a:solidFill>
                  <a:schemeClr val="bg1"/>
                </a:solidFill>
                <a:latin typeface="Verdana" pitchFamily="34" charset="0"/>
              </a:rPr>
              <a:t>NIR 1.3</a:t>
            </a:r>
          </a:p>
        </p:txBody>
      </p:sp>
      <p:sp>
        <p:nvSpPr>
          <p:cNvPr id="11" name="TextovéPole 10"/>
          <p:cNvSpPr txBox="1"/>
          <p:nvPr/>
        </p:nvSpPr>
        <p:spPr>
          <a:xfrm>
            <a:off x="1408722" y="2715766"/>
            <a:ext cx="558166" cy="200055"/>
          </a:xfrm>
          <a:prstGeom prst="rect">
            <a:avLst/>
          </a:prstGeom>
          <a:noFill/>
        </p:spPr>
        <p:txBody>
          <a:bodyPr wrap="none" rtlCol="0">
            <a:spAutoFit/>
          </a:bodyPr>
          <a:lstStyle/>
          <a:p>
            <a:r>
              <a:rPr lang="en-US" sz="700" b="1" dirty="0" smtClean="0">
                <a:solidFill>
                  <a:srgbClr val="000000"/>
                </a:solidFill>
                <a:latin typeface="Verdana" pitchFamily="34" charset="0"/>
              </a:rPr>
              <a:t>VIS 0.6</a:t>
            </a:r>
          </a:p>
        </p:txBody>
      </p:sp>
      <p:sp>
        <p:nvSpPr>
          <p:cNvPr id="12" name="TextovéPole 11"/>
          <p:cNvSpPr txBox="1"/>
          <p:nvPr/>
        </p:nvSpPr>
        <p:spPr>
          <a:xfrm>
            <a:off x="2632858" y="2715766"/>
            <a:ext cx="570990" cy="200055"/>
          </a:xfrm>
          <a:prstGeom prst="rect">
            <a:avLst/>
          </a:prstGeom>
          <a:noFill/>
        </p:spPr>
        <p:txBody>
          <a:bodyPr wrap="none" rtlCol="0">
            <a:spAutoFit/>
          </a:bodyPr>
          <a:lstStyle/>
          <a:p>
            <a:r>
              <a:rPr lang="en-US" sz="700" b="1" dirty="0" smtClean="0">
                <a:solidFill>
                  <a:schemeClr val="bg1"/>
                </a:solidFill>
                <a:latin typeface="Verdana" pitchFamily="34" charset="0"/>
              </a:rPr>
              <a:t>NIR 1.6</a:t>
            </a:r>
          </a:p>
        </p:txBody>
      </p:sp>
      <p:sp>
        <p:nvSpPr>
          <p:cNvPr id="5" name="TextovéPole 4"/>
          <p:cNvSpPr txBox="1"/>
          <p:nvPr/>
        </p:nvSpPr>
        <p:spPr>
          <a:xfrm>
            <a:off x="1547664" y="567720"/>
            <a:ext cx="1872208" cy="707886"/>
          </a:xfrm>
          <a:prstGeom prst="rect">
            <a:avLst/>
          </a:prstGeom>
          <a:noFill/>
          <a:ln w="0">
            <a:solidFill>
              <a:srgbClr val="FF0000"/>
            </a:solidFill>
          </a:ln>
        </p:spPr>
        <p:txBody>
          <a:bodyPr wrap="square" rtlCol="0">
            <a:spAutoFit/>
          </a:bodyPr>
          <a:lstStyle/>
          <a:p>
            <a:pPr algn="just"/>
            <a:r>
              <a:rPr lang="cs-CZ" sz="800" dirty="0" smtClean="0">
                <a:latin typeface="Verdana" pitchFamily="34" charset="0"/>
              </a:rPr>
              <a:t>Nejvyšší hodnoty barvy: vysoká oblačnost (ciry a kumulonimby), případně i nižší oblačnost (nebo aerosoly), pokud je nad ní velmi suchý vzduch. </a:t>
            </a:r>
            <a:endParaRPr lang="en-US" sz="800" dirty="0" smtClean="0">
              <a:latin typeface="Verdana" pitchFamily="34" charset="0"/>
            </a:endParaRPr>
          </a:p>
        </p:txBody>
      </p:sp>
      <p:sp>
        <p:nvSpPr>
          <p:cNvPr id="13" name="TextovéPole 12"/>
          <p:cNvSpPr txBox="1"/>
          <p:nvPr/>
        </p:nvSpPr>
        <p:spPr>
          <a:xfrm>
            <a:off x="189258" y="3579862"/>
            <a:ext cx="1944216" cy="707886"/>
          </a:xfrm>
          <a:prstGeom prst="rect">
            <a:avLst/>
          </a:prstGeom>
          <a:noFill/>
          <a:ln w="0">
            <a:solidFill>
              <a:srgbClr val="92D050"/>
            </a:solidFill>
          </a:ln>
        </p:spPr>
        <p:txBody>
          <a:bodyPr wrap="square" rtlCol="0">
            <a:spAutoFit/>
          </a:bodyPr>
          <a:lstStyle/>
          <a:p>
            <a:pPr algn="just"/>
            <a:r>
              <a:rPr lang="cs-CZ" sz="800" dirty="0" smtClean="0">
                <a:latin typeface="Verdana" pitchFamily="34" charset="0"/>
              </a:rPr>
              <a:t>Nejvyšší hodnoty barvy: jakákoliv opticky mohutná, vizuálně jasná oblačnost (všech pater), sníh a led. Čím je oblačnost řidší, tím nižší je její jas.</a:t>
            </a:r>
            <a:endParaRPr lang="en-US" sz="800" dirty="0" smtClean="0">
              <a:latin typeface="Verdana" pitchFamily="34" charset="0"/>
            </a:endParaRPr>
          </a:p>
        </p:txBody>
      </p:sp>
      <p:sp>
        <p:nvSpPr>
          <p:cNvPr id="15" name="TextovéPole 14"/>
          <p:cNvSpPr txBox="1"/>
          <p:nvPr/>
        </p:nvSpPr>
        <p:spPr>
          <a:xfrm>
            <a:off x="2277490" y="3579862"/>
            <a:ext cx="2366518" cy="830997"/>
          </a:xfrm>
          <a:prstGeom prst="rect">
            <a:avLst/>
          </a:prstGeom>
          <a:noFill/>
          <a:ln w="0">
            <a:solidFill>
              <a:srgbClr val="00B0F0"/>
            </a:solidFill>
          </a:ln>
        </p:spPr>
        <p:txBody>
          <a:bodyPr wrap="square" rtlCol="0">
            <a:spAutoFit/>
          </a:bodyPr>
          <a:lstStyle/>
          <a:p>
            <a:pPr algn="just"/>
            <a:r>
              <a:rPr lang="cs-CZ" sz="800" dirty="0">
                <a:latin typeface="Verdana" pitchFamily="34" charset="0"/>
              </a:rPr>
              <a:t>Nejvyšší hodnoty barvy:</a:t>
            </a:r>
            <a:r>
              <a:rPr lang="en-US" sz="800" dirty="0">
                <a:latin typeface="Verdana" pitchFamily="34" charset="0"/>
              </a:rPr>
              <a:t> </a:t>
            </a:r>
            <a:r>
              <a:rPr lang="cs-CZ" sz="800" dirty="0">
                <a:latin typeface="Verdana" pitchFamily="34" charset="0"/>
              </a:rPr>
              <a:t>opticky hustá oblačnost tvořená malými vodními kapkami. Větší kapky o něco menší odrazivost. Led, sníh, ciry a kumulonimby velmi nízká odrazivost, pouze drobné krystalky cirů trochu vyšší odrazivost.</a:t>
            </a:r>
            <a:endParaRPr lang="en-US" sz="800" dirty="0">
              <a:latin typeface="Verdana" pitchFamily="34" charset="0"/>
            </a:endParaRPr>
          </a:p>
        </p:txBody>
      </p:sp>
      <p:sp>
        <p:nvSpPr>
          <p:cNvPr id="2" name="TextovéPole 1"/>
          <p:cNvSpPr txBox="1"/>
          <p:nvPr/>
        </p:nvSpPr>
        <p:spPr>
          <a:xfrm>
            <a:off x="5004048" y="1491630"/>
            <a:ext cx="248786" cy="200055"/>
          </a:xfrm>
          <a:prstGeom prst="rect">
            <a:avLst/>
          </a:prstGeom>
          <a:noFill/>
        </p:spPr>
        <p:txBody>
          <a:bodyPr wrap="none" rtlCol="0">
            <a:spAutoFit/>
          </a:bodyPr>
          <a:lstStyle/>
          <a:p>
            <a:r>
              <a:rPr lang="cs-CZ" sz="700" b="1" dirty="0" smtClean="0">
                <a:solidFill>
                  <a:srgbClr val="000000"/>
                </a:solidFill>
                <a:latin typeface="Verdana" pitchFamily="34" charset="0"/>
              </a:rPr>
              <a:t>1</a:t>
            </a:r>
            <a:endParaRPr lang="en-US" sz="700" b="1" dirty="0" smtClean="0">
              <a:solidFill>
                <a:srgbClr val="000000"/>
              </a:solidFill>
              <a:latin typeface="Verdana" pitchFamily="34" charset="0"/>
            </a:endParaRPr>
          </a:p>
        </p:txBody>
      </p:sp>
      <p:sp>
        <p:nvSpPr>
          <p:cNvPr id="8" name="TextovéPole 7"/>
          <p:cNvSpPr txBox="1"/>
          <p:nvPr/>
        </p:nvSpPr>
        <p:spPr>
          <a:xfrm>
            <a:off x="6336000" y="1394648"/>
            <a:ext cx="2478564" cy="2677656"/>
          </a:xfrm>
          <a:prstGeom prst="rect">
            <a:avLst/>
          </a:prstGeom>
          <a:noFill/>
        </p:spPr>
        <p:txBody>
          <a:bodyPr wrap="none" rtlCol="0">
            <a:spAutoFit/>
          </a:bodyPr>
          <a:lstStyle/>
          <a:p>
            <a:r>
              <a:rPr lang="cs-CZ" sz="800" dirty="0" smtClean="0">
                <a:latin typeface="Verdana" pitchFamily="34" charset="0"/>
              </a:rPr>
              <a:t>1 – řídké ciry, občas i aerosoly</a:t>
            </a:r>
          </a:p>
          <a:p>
            <a:endParaRPr lang="cs-CZ" sz="800" dirty="0">
              <a:latin typeface="Verdana" pitchFamily="34" charset="0"/>
            </a:endParaRPr>
          </a:p>
          <a:p>
            <a:r>
              <a:rPr lang="cs-CZ" sz="800" dirty="0" smtClean="0">
                <a:latin typeface="Verdana" pitchFamily="34" charset="0"/>
              </a:rPr>
              <a:t>2 – vysoká opticky mohutná oblačnost</a:t>
            </a:r>
          </a:p>
          <a:p>
            <a:endParaRPr lang="cs-CZ" sz="800" dirty="0">
              <a:latin typeface="Verdana" pitchFamily="34" charset="0"/>
            </a:endParaRPr>
          </a:p>
          <a:p>
            <a:r>
              <a:rPr lang="cs-CZ" sz="800" dirty="0" smtClean="0">
                <a:latin typeface="Verdana" pitchFamily="34" charset="0"/>
              </a:rPr>
              <a:t>3 – promrzající středně vysoká oblačnost</a:t>
            </a:r>
          </a:p>
          <a:p>
            <a:endParaRPr lang="cs-CZ" sz="800" dirty="0">
              <a:latin typeface="Verdana" pitchFamily="34" charset="0"/>
            </a:endParaRPr>
          </a:p>
          <a:p>
            <a:r>
              <a:rPr lang="cs-CZ" sz="800" dirty="0" smtClean="0">
                <a:latin typeface="Verdana" pitchFamily="34" charset="0"/>
              </a:rPr>
              <a:t>4 – sníh a led (zemský povrch a moře)</a:t>
            </a:r>
          </a:p>
          <a:p>
            <a:endParaRPr lang="cs-CZ" sz="800" dirty="0">
              <a:latin typeface="Verdana" pitchFamily="34" charset="0"/>
            </a:endParaRPr>
          </a:p>
          <a:p>
            <a:r>
              <a:rPr lang="cs-CZ" sz="800" dirty="0" smtClean="0">
                <a:latin typeface="Verdana" pitchFamily="34" charset="0"/>
              </a:rPr>
              <a:t>5 – nízká až střední oblačnost (kapky)</a:t>
            </a:r>
          </a:p>
          <a:p>
            <a:endParaRPr lang="cs-CZ" sz="800" dirty="0">
              <a:latin typeface="Verdana" pitchFamily="34" charset="0"/>
            </a:endParaRPr>
          </a:p>
          <a:p>
            <a:r>
              <a:rPr lang="cs-CZ" sz="800" dirty="0" smtClean="0">
                <a:latin typeface="Verdana" pitchFamily="34" charset="0"/>
              </a:rPr>
              <a:t>6 – holý terén (pouště)</a:t>
            </a:r>
          </a:p>
          <a:p>
            <a:endParaRPr lang="cs-CZ" sz="800" dirty="0">
              <a:latin typeface="Verdana" pitchFamily="34" charset="0"/>
            </a:endParaRPr>
          </a:p>
          <a:p>
            <a:r>
              <a:rPr lang="cs-CZ" sz="800" dirty="0" smtClean="0">
                <a:latin typeface="Verdana" pitchFamily="34" charset="0"/>
              </a:rPr>
              <a:t>7 – terén pokrytý vegetací</a:t>
            </a:r>
          </a:p>
          <a:p>
            <a:endParaRPr lang="cs-CZ" sz="800" dirty="0">
              <a:latin typeface="Verdana" pitchFamily="34" charset="0"/>
            </a:endParaRPr>
          </a:p>
          <a:p>
            <a:r>
              <a:rPr lang="cs-CZ" sz="800" dirty="0" smtClean="0">
                <a:latin typeface="Verdana" pitchFamily="34" charset="0"/>
              </a:rPr>
              <a:t>8 – altostratus, altokumulus (drobné kapky)</a:t>
            </a:r>
          </a:p>
          <a:p>
            <a:endParaRPr lang="cs-CZ" sz="800" dirty="0">
              <a:latin typeface="Verdana" pitchFamily="34" charset="0"/>
            </a:endParaRPr>
          </a:p>
          <a:p>
            <a:r>
              <a:rPr lang="cs-CZ" sz="800" dirty="0" smtClean="0">
                <a:latin typeface="Verdana" pitchFamily="34" charset="0"/>
              </a:rPr>
              <a:t>9 – ciry tvořené velmi drobnými krystalky</a:t>
            </a:r>
          </a:p>
          <a:p>
            <a:endParaRPr lang="cs-CZ" sz="800" dirty="0">
              <a:latin typeface="Verdana" pitchFamily="34" charset="0"/>
            </a:endParaRPr>
          </a:p>
          <a:p>
            <a:endParaRPr lang="cs-CZ" sz="800" dirty="0" smtClean="0">
              <a:latin typeface="Verdana" pitchFamily="34" charset="0"/>
            </a:endParaRPr>
          </a:p>
          <a:p>
            <a:endParaRPr lang="cs-CZ" sz="800" dirty="0">
              <a:latin typeface="Verdana" pitchFamily="34" charset="0"/>
            </a:endParaRPr>
          </a:p>
          <a:p>
            <a:r>
              <a:rPr lang="cs-CZ" sz="800" dirty="0" smtClean="0">
                <a:latin typeface="Verdana" pitchFamily="34" charset="0"/>
              </a:rPr>
              <a:t>10 – přesvícená („přepálená</a:t>
            </a:r>
            <a:r>
              <a:rPr lang="en-US" sz="800" dirty="0" smtClean="0">
                <a:latin typeface="Verdana" pitchFamily="34" charset="0"/>
              </a:rPr>
              <a:t>”</a:t>
            </a:r>
            <a:r>
              <a:rPr lang="cs-CZ" sz="800" dirty="0" smtClean="0">
                <a:latin typeface="Verdana" pitchFamily="34" charset="0"/>
              </a:rPr>
              <a:t>) oblačnost</a:t>
            </a:r>
            <a:endParaRPr lang="en-US" sz="800" dirty="0" smtClean="0">
              <a:latin typeface="Verdana" pitchFamily="34" charset="0"/>
            </a:endParaRPr>
          </a:p>
        </p:txBody>
      </p:sp>
      <p:sp>
        <p:nvSpPr>
          <p:cNvPr id="16" name="TextovéPole 15"/>
          <p:cNvSpPr txBox="1"/>
          <p:nvPr/>
        </p:nvSpPr>
        <p:spPr>
          <a:xfrm>
            <a:off x="4395222" y="1795631"/>
            <a:ext cx="248786" cy="200055"/>
          </a:xfrm>
          <a:prstGeom prst="rect">
            <a:avLst/>
          </a:prstGeom>
          <a:noFill/>
        </p:spPr>
        <p:txBody>
          <a:bodyPr wrap="none" rtlCol="0">
            <a:spAutoFit/>
          </a:bodyPr>
          <a:lstStyle/>
          <a:p>
            <a:r>
              <a:rPr lang="cs-CZ" sz="700" b="1" dirty="0">
                <a:solidFill>
                  <a:srgbClr val="000000"/>
                </a:solidFill>
                <a:latin typeface="Verdana" pitchFamily="34" charset="0"/>
              </a:rPr>
              <a:t>2</a:t>
            </a:r>
            <a:endParaRPr lang="en-US" sz="700" b="1" dirty="0" smtClean="0">
              <a:solidFill>
                <a:srgbClr val="000000"/>
              </a:solidFill>
              <a:latin typeface="Verdana" pitchFamily="34" charset="0"/>
            </a:endParaRPr>
          </a:p>
        </p:txBody>
      </p:sp>
      <p:sp>
        <p:nvSpPr>
          <p:cNvPr id="17" name="TextovéPole 16"/>
          <p:cNvSpPr txBox="1"/>
          <p:nvPr/>
        </p:nvSpPr>
        <p:spPr>
          <a:xfrm>
            <a:off x="4283968" y="2283718"/>
            <a:ext cx="248786" cy="200055"/>
          </a:xfrm>
          <a:prstGeom prst="rect">
            <a:avLst/>
          </a:prstGeom>
          <a:noFill/>
        </p:spPr>
        <p:txBody>
          <a:bodyPr wrap="none" rtlCol="0">
            <a:spAutoFit/>
          </a:bodyPr>
          <a:lstStyle/>
          <a:p>
            <a:r>
              <a:rPr lang="cs-CZ" sz="700" b="1">
                <a:solidFill>
                  <a:srgbClr val="000000"/>
                </a:solidFill>
                <a:latin typeface="Verdana" pitchFamily="34" charset="0"/>
              </a:rPr>
              <a:t>3</a:t>
            </a:r>
            <a:endParaRPr lang="en-US" sz="700" b="1" dirty="0" smtClean="0">
              <a:solidFill>
                <a:srgbClr val="000000"/>
              </a:solidFill>
              <a:latin typeface="Verdana" pitchFamily="34" charset="0"/>
            </a:endParaRPr>
          </a:p>
        </p:txBody>
      </p:sp>
      <p:sp>
        <p:nvSpPr>
          <p:cNvPr id="18" name="TextovéPole 17"/>
          <p:cNvSpPr txBox="1"/>
          <p:nvPr/>
        </p:nvSpPr>
        <p:spPr>
          <a:xfrm>
            <a:off x="4460746" y="2715766"/>
            <a:ext cx="248786" cy="200055"/>
          </a:xfrm>
          <a:prstGeom prst="rect">
            <a:avLst/>
          </a:prstGeom>
          <a:noFill/>
        </p:spPr>
        <p:txBody>
          <a:bodyPr wrap="none" rtlCol="0">
            <a:spAutoFit/>
          </a:bodyPr>
          <a:lstStyle/>
          <a:p>
            <a:r>
              <a:rPr lang="cs-CZ" sz="700" b="1">
                <a:solidFill>
                  <a:srgbClr val="000000"/>
                </a:solidFill>
                <a:latin typeface="Verdana" pitchFamily="34" charset="0"/>
              </a:rPr>
              <a:t>4</a:t>
            </a:r>
            <a:endParaRPr lang="en-US" sz="700" b="1" dirty="0" smtClean="0">
              <a:solidFill>
                <a:srgbClr val="000000"/>
              </a:solidFill>
              <a:latin typeface="Verdana" pitchFamily="34" charset="0"/>
            </a:endParaRPr>
          </a:p>
        </p:txBody>
      </p:sp>
      <p:sp>
        <p:nvSpPr>
          <p:cNvPr id="19" name="TextovéPole 18"/>
          <p:cNvSpPr txBox="1"/>
          <p:nvPr/>
        </p:nvSpPr>
        <p:spPr>
          <a:xfrm>
            <a:off x="5004048" y="3075806"/>
            <a:ext cx="248786" cy="200055"/>
          </a:xfrm>
          <a:prstGeom prst="rect">
            <a:avLst/>
          </a:prstGeom>
          <a:noFill/>
        </p:spPr>
        <p:txBody>
          <a:bodyPr wrap="none" rtlCol="0">
            <a:spAutoFit/>
          </a:bodyPr>
          <a:lstStyle/>
          <a:p>
            <a:r>
              <a:rPr lang="cs-CZ" sz="700" b="1">
                <a:solidFill>
                  <a:srgbClr val="000000"/>
                </a:solidFill>
                <a:latin typeface="Verdana" pitchFamily="34" charset="0"/>
              </a:rPr>
              <a:t>5</a:t>
            </a:r>
            <a:endParaRPr lang="en-US" sz="700" b="1" dirty="0" smtClean="0">
              <a:solidFill>
                <a:srgbClr val="000000"/>
              </a:solidFill>
              <a:latin typeface="Verdana" pitchFamily="34" charset="0"/>
            </a:endParaRPr>
          </a:p>
        </p:txBody>
      </p:sp>
      <p:sp>
        <p:nvSpPr>
          <p:cNvPr id="20" name="TextovéPole 19"/>
          <p:cNvSpPr txBox="1"/>
          <p:nvPr/>
        </p:nvSpPr>
        <p:spPr>
          <a:xfrm>
            <a:off x="5436096" y="2931790"/>
            <a:ext cx="248786" cy="200055"/>
          </a:xfrm>
          <a:prstGeom prst="rect">
            <a:avLst/>
          </a:prstGeom>
          <a:noFill/>
        </p:spPr>
        <p:txBody>
          <a:bodyPr wrap="none" rtlCol="0">
            <a:spAutoFit/>
          </a:bodyPr>
          <a:lstStyle/>
          <a:p>
            <a:r>
              <a:rPr lang="cs-CZ" sz="700" b="1">
                <a:solidFill>
                  <a:srgbClr val="000000"/>
                </a:solidFill>
                <a:latin typeface="Verdana" pitchFamily="34" charset="0"/>
              </a:rPr>
              <a:t>6</a:t>
            </a:r>
            <a:endParaRPr lang="en-US" sz="700" b="1" dirty="0" smtClean="0">
              <a:solidFill>
                <a:srgbClr val="000000"/>
              </a:solidFill>
              <a:latin typeface="Verdana" pitchFamily="34" charset="0"/>
            </a:endParaRPr>
          </a:p>
        </p:txBody>
      </p:sp>
      <p:sp>
        <p:nvSpPr>
          <p:cNvPr id="21" name="TextovéPole 20"/>
          <p:cNvSpPr txBox="1"/>
          <p:nvPr/>
        </p:nvSpPr>
        <p:spPr>
          <a:xfrm>
            <a:off x="5652120" y="2643758"/>
            <a:ext cx="248786" cy="200055"/>
          </a:xfrm>
          <a:prstGeom prst="rect">
            <a:avLst/>
          </a:prstGeom>
          <a:noFill/>
        </p:spPr>
        <p:txBody>
          <a:bodyPr wrap="none" rtlCol="0">
            <a:spAutoFit/>
          </a:bodyPr>
          <a:lstStyle/>
          <a:p>
            <a:r>
              <a:rPr lang="cs-CZ" sz="700" b="1">
                <a:solidFill>
                  <a:srgbClr val="000000"/>
                </a:solidFill>
                <a:latin typeface="Verdana" pitchFamily="34" charset="0"/>
              </a:rPr>
              <a:t>7</a:t>
            </a:r>
            <a:endParaRPr lang="en-US" sz="700" b="1" dirty="0" smtClean="0">
              <a:solidFill>
                <a:srgbClr val="000000"/>
              </a:solidFill>
              <a:latin typeface="Verdana" pitchFamily="34" charset="0"/>
            </a:endParaRPr>
          </a:p>
        </p:txBody>
      </p:sp>
      <p:sp>
        <p:nvSpPr>
          <p:cNvPr id="22" name="TextovéPole 21"/>
          <p:cNvSpPr txBox="1"/>
          <p:nvPr/>
        </p:nvSpPr>
        <p:spPr>
          <a:xfrm>
            <a:off x="5724128" y="2195741"/>
            <a:ext cx="248786" cy="200055"/>
          </a:xfrm>
          <a:prstGeom prst="rect">
            <a:avLst/>
          </a:prstGeom>
          <a:noFill/>
        </p:spPr>
        <p:txBody>
          <a:bodyPr wrap="none" rtlCol="0">
            <a:spAutoFit/>
          </a:bodyPr>
          <a:lstStyle/>
          <a:p>
            <a:r>
              <a:rPr lang="cs-CZ" sz="700" b="1" dirty="0" smtClean="0">
                <a:solidFill>
                  <a:srgbClr val="000000"/>
                </a:solidFill>
                <a:latin typeface="Verdana" pitchFamily="34" charset="0"/>
              </a:rPr>
              <a:t>8</a:t>
            </a:r>
            <a:endParaRPr lang="en-US" sz="700" b="1" dirty="0" smtClean="0">
              <a:solidFill>
                <a:srgbClr val="000000"/>
              </a:solidFill>
              <a:latin typeface="Verdana" pitchFamily="34" charset="0"/>
            </a:endParaRPr>
          </a:p>
        </p:txBody>
      </p:sp>
      <p:sp>
        <p:nvSpPr>
          <p:cNvPr id="23" name="TextovéPole 22"/>
          <p:cNvSpPr txBox="1"/>
          <p:nvPr/>
        </p:nvSpPr>
        <p:spPr>
          <a:xfrm>
            <a:off x="5508104" y="1691685"/>
            <a:ext cx="248786" cy="200055"/>
          </a:xfrm>
          <a:prstGeom prst="rect">
            <a:avLst/>
          </a:prstGeom>
          <a:noFill/>
        </p:spPr>
        <p:txBody>
          <a:bodyPr wrap="none" rtlCol="0">
            <a:spAutoFit/>
          </a:bodyPr>
          <a:lstStyle/>
          <a:p>
            <a:r>
              <a:rPr lang="cs-CZ" sz="700" b="1">
                <a:solidFill>
                  <a:srgbClr val="000000"/>
                </a:solidFill>
                <a:latin typeface="Verdana" pitchFamily="34" charset="0"/>
              </a:rPr>
              <a:t>9</a:t>
            </a:r>
            <a:endParaRPr lang="en-US" sz="700" b="1" dirty="0" smtClean="0">
              <a:solidFill>
                <a:srgbClr val="000000"/>
              </a:solidFill>
              <a:latin typeface="Verdana" pitchFamily="34" charset="0"/>
            </a:endParaRPr>
          </a:p>
        </p:txBody>
      </p:sp>
      <p:sp>
        <p:nvSpPr>
          <p:cNvPr id="9" name="TextovéPole 8"/>
          <p:cNvSpPr txBox="1"/>
          <p:nvPr/>
        </p:nvSpPr>
        <p:spPr>
          <a:xfrm>
            <a:off x="6097921" y="949682"/>
            <a:ext cx="2002471" cy="253916"/>
          </a:xfrm>
          <a:prstGeom prst="rect">
            <a:avLst/>
          </a:prstGeom>
          <a:noFill/>
        </p:spPr>
        <p:txBody>
          <a:bodyPr wrap="none" rtlCol="0">
            <a:spAutoFit/>
          </a:bodyPr>
          <a:lstStyle/>
          <a:p>
            <a:r>
              <a:rPr lang="cs-CZ" sz="1050" u="sng" dirty="0" smtClean="0">
                <a:latin typeface="Verdana" pitchFamily="34" charset="0"/>
              </a:rPr>
              <a:t>Orientační</a:t>
            </a:r>
            <a:r>
              <a:rPr lang="cs-CZ" sz="1050" dirty="0" smtClean="0">
                <a:latin typeface="Verdana" pitchFamily="34" charset="0"/>
              </a:rPr>
              <a:t> přiřazení barev:</a:t>
            </a:r>
            <a:endParaRPr lang="en-US" sz="1050" dirty="0" smtClean="0">
              <a:latin typeface="Verdana" pitchFamily="34" charset="0"/>
            </a:endParaRPr>
          </a:p>
        </p:txBody>
      </p:sp>
      <p:sp>
        <p:nvSpPr>
          <p:cNvPr id="25" name="TextovéPole 24"/>
          <p:cNvSpPr txBox="1"/>
          <p:nvPr/>
        </p:nvSpPr>
        <p:spPr>
          <a:xfrm>
            <a:off x="5004048" y="2299687"/>
            <a:ext cx="312906" cy="200055"/>
          </a:xfrm>
          <a:prstGeom prst="rect">
            <a:avLst/>
          </a:prstGeom>
          <a:noFill/>
        </p:spPr>
        <p:txBody>
          <a:bodyPr wrap="none" rtlCol="0">
            <a:spAutoFit/>
          </a:bodyPr>
          <a:lstStyle/>
          <a:p>
            <a:r>
              <a:rPr lang="cs-CZ" sz="700" b="1" dirty="0" smtClean="0">
                <a:solidFill>
                  <a:srgbClr val="000000"/>
                </a:solidFill>
                <a:latin typeface="Verdana" pitchFamily="34" charset="0"/>
              </a:rPr>
              <a:t>10</a:t>
            </a:r>
            <a:endParaRPr lang="en-US" sz="700" b="1" dirty="0" smtClean="0">
              <a:solidFill>
                <a:srgbClr val="000000"/>
              </a:solidFill>
              <a:latin typeface="Verdana" pitchFamily="34" charset="0"/>
            </a:endParaRPr>
          </a:p>
        </p:txBody>
      </p:sp>
    </p:spTree>
    <p:extLst>
      <p:ext uri="{BB962C8B-B14F-4D97-AF65-F5344CB8AC3E}">
        <p14:creationId xmlns:p14="http://schemas.microsoft.com/office/powerpoint/2010/main" val="3473916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 verze, ABI)</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000" y="402167"/>
            <a:ext cx="5760000" cy="3969783"/>
          </a:xfrm>
          <a:prstGeom prst="rect">
            <a:avLst/>
          </a:prstGeom>
        </p:spPr>
      </p:pic>
      <p:sp>
        <p:nvSpPr>
          <p:cNvPr id="6" name="TextovéPole 5"/>
          <p:cNvSpPr txBox="1"/>
          <p:nvPr/>
        </p:nvSpPr>
        <p:spPr>
          <a:xfrm>
            <a:off x="76350" y="4876006"/>
            <a:ext cx="5062604" cy="200055"/>
          </a:xfrm>
          <a:prstGeom prst="rect">
            <a:avLst/>
          </a:prstGeom>
          <a:solidFill>
            <a:srgbClr val="000000"/>
          </a:solidFill>
        </p:spPr>
        <p:txBody>
          <a:bodyPr wrap="none" rtlCol="0">
            <a:spAutoFit/>
          </a:bodyPr>
          <a:lstStyle/>
          <a:p>
            <a:r>
              <a:rPr lang="cs-CZ" sz="700" dirty="0" smtClean="0">
                <a:latin typeface="Verdana" pitchFamily="34" charset="0"/>
              </a:rPr>
              <a:t>Zdroj a podrobné </a:t>
            </a:r>
            <a:r>
              <a:rPr lang="cs-CZ" sz="700" dirty="0">
                <a:latin typeface="Verdana" pitchFamily="34" charset="0"/>
              </a:rPr>
              <a:t>informace</a:t>
            </a:r>
            <a:r>
              <a:rPr lang="cs-CZ" sz="700" dirty="0" smtClean="0">
                <a:latin typeface="Verdana" pitchFamily="34" charset="0"/>
              </a:rPr>
              <a:t>:</a:t>
            </a:r>
            <a:r>
              <a:rPr lang="en-US" sz="700" dirty="0" smtClean="0">
                <a:latin typeface="Verdana" pitchFamily="34" charset="0"/>
              </a:rPr>
              <a:t> </a:t>
            </a:r>
            <a:r>
              <a:rPr lang="cs-CZ" sz="700" dirty="0" smtClean="0">
                <a:latin typeface="Verdana" pitchFamily="34" charset="0"/>
              </a:rPr>
              <a:t> </a:t>
            </a:r>
            <a:r>
              <a:rPr lang="cs-CZ" sz="700" dirty="0">
                <a:latin typeface="Verdana" pitchFamily="34" charset="0"/>
                <a:hlinkClick r:id="rId4"/>
              </a:rPr>
              <a:t>https://</a:t>
            </a:r>
            <a:r>
              <a:rPr lang="cs-CZ" sz="700" dirty="0" smtClean="0">
                <a:latin typeface="Verdana" pitchFamily="34" charset="0"/>
                <a:hlinkClick r:id="rId4"/>
              </a:rPr>
              <a:t>user.eumetsat.int/resources/user-guides/cloud-type-rgb-quick-guide</a:t>
            </a:r>
            <a:r>
              <a:rPr lang="cs-CZ" sz="700" dirty="0" smtClean="0">
                <a:latin typeface="Verdana" pitchFamily="34" charset="0"/>
              </a:rPr>
              <a:t>  </a:t>
            </a:r>
            <a:endParaRPr lang="en-US" sz="700" dirty="0" smtClean="0">
              <a:latin typeface="Verdana" pitchFamily="34" charset="0"/>
            </a:endParaRPr>
          </a:p>
        </p:txBody>
      </p:sp>
    </p:spTree>
    <p:extLst>
      <p:ext uri="{BB962C8B-B14F-4D97-AF65-F5344CB8AC3E}">
        <p14:creationId xmlns:p14="http://schemas.microsoft.com/office/powerpoint/2010/main" val="1267284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xmlns="" val="20000"/>
                    </a:ext>
                  </a:extLst>
                </a:gridCol>
                <a:gridCol w="1418192">
                  <a:extLst>
                    <a:ext uri="{9D8B030D-6E8A-4147-A177-3AD203B41FA5}">
                      <a16:colId xmlns:a16="http://schemas.microsoft.com/office/drawing/2014/main" xmlns="" val="20001"/>
                    </a:ext>
                  </a:extLst>
                </a:gridCol>
                <a:gridCol w="1985469">
                  <a:extLst>
                    <a:ext uri="{9D8B030D-6E8A-4147-A177-3AD203B41FA5}">
                      <a16:colId xmlns:a16="http://schemas.microsoft.com/office/drawing/2014/main" xmlns=""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VIS </a:t>
                      </a:r>
                      <a:r>
                        <a:rPr lang="en-US" sz="800" dirty="0" smtClean="0">
                          <a:ln w="6350">
                            <a:noFill/>
                          </a:ln>
                          <a:solidFill>
                            <a:schemeClr val="tx1"/>
                          </a:solidFill>
                          <a:latin typeface="Arial" panose="020B0604020202020204" pitchFamily="34" charset="0"/>
                          <a:cs typeface="Arial" panose="020B0604020202020204" pitchFamily="34" charset="0"/>
                        </a:rPr>
                        <a:t>0.4</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VIS 0.5</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0.510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VIS 0.6</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0.640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tx1"/>
                          </a:solidFill>
                          <a:latin typeface="Arial" panose="020B0604020202020204" pitchFamily="34" charset="0"/>
                          <a:cs typeface="Arial" panose="020B0604020202020204" pitchFamily="34" charset="0"/>
                        </a:rPr>
                        <a:t>1 km </a:t>
                      </a:r>
                      <a:r>
                        <a:rPr lang="en-US" sz="800" b="1"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NR</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baseline="0" dirty="0" smtClean="0">
                          <a:ln w="6350">
                            <a:noFill/>
                          </a:ln>
                          <a:solidFill>
                            <a:schemeClr val="tx1"/>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0.5 km</a:t>
                      </a:r>
                      <a:r>
                        <a:rPr lang="cs-CZ" sz="800" b="0" baseline="0" dirty="0" smtClean="0">
                          <a:ln w="6350">
                            <a:noFill/>
                          </a:ln>
                          <a:solidFill>
                            <a:srgbClr val="FFC000"/>
                          </a:solidFill>
                          <a:latin typeface="Arial" panose="020B0604020202020204" pitchFamily="34" charset="0"/>
                          <a:cs typeface="Arial" panose="020B0604020202020204" pitchFamily="34" charset="0"/>
                        </a:rPr>
                        <a:t> </a:t>
                      </a:r>
                      <a:r>
                        <a:rPr lang="en-US" sz="800" b="0" baseline="0" dirty="0" smtClean="0">
                          <a:ln w="6350">
                            <a:noFill/>
                          </a:ln>
                          <a:solidFill>
                            <a:srgbClr val="FFC000"/>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HR</a:t>
                      </a:r>
                      <a:endParaRPr lang="en-US" sz="800" b="1" dirty="0">
                        <a:ln w="6350">
                          <a:noFill/>
                        </a:ln>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VIS 0.8</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0.865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VIS </a:t>
                      </a:r>
                      <a:r>
                        <a:rPr lang="en-US" sz="800" dirty="0" smtClean="0">
                          <a:ln w="6350">
                            <a:noFill/>
                          </a:ln>
                          <a:solidFill>
                            <a:schemeClr val="tx1"/>
                          </a:solidFill>
                          <a:latin typeface="Arial" panose="020B0604020202020204" pitchFamily="34" charset="0"/>
                          <a:cs typeface="Arial" panose="020B0604020202020204" pitchFamily="34" charset="0"/>
                        </a:rPr>
                        <a:t>0.9</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0.914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NIR </a:t>
                      </a:r>
                      <a:r>
                        <a:rPr lang="en-US" sz="800" dirty="0" smtClean="0">
                          <a:ln w="6350">
                            <a:noFill/>
                          </a:ln>
                          <a:solidFill>
                            <a:schemeClr val="tx1"/>
                          </a:solidFill>
                          <a:latin typeface="Arial" panose="020B0604020202020204" pitchFamily="34" charset="0"/>
                          <a:cs typeface="Arial" panose="020B0604020202020204" pitchFamily="34" charset="0"/>
                        </a:rPr>
                        <a:t>1.3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1.380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NIR </a:t>
                      </a:r>
                      <a:r>
                        <a:rPr lang="en-US" sz="800" dirty="0" smtClean="0">
                          <a:ln w="6350">
                            <a:noFill/>
                          </a:ln>
                          <a:solidFill>
                            <a:schemeClr val="tx1"/>
                          </a:solidFill>
                          <a:latin typeface="Arial" panose="020B0604020202020204" pitchFamily="34" charset="0"/>
                          <a:cs typeface="Arial" panose="020B0604020202020204" pitchFamily="34" charset="0"/>
                        </a:rPr>
                        <a:t>1.6</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1.610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NIR </a:t>
                      </a:r>
                      <a:r>
                        <a:rPr lang="en-US" sz="800" dirty="0" smtClean="0">
                          <a:ln w="6350">
                            <a:noFill/>
                          </a:ln>
                          <a:solidFill>
                            <a:schemeClr val="tx1"/>
                          </a:solidFill>
                          <a:latin typeface="Arial" panose="020B0604020202020204" pitchFamily="34" charset="0"/>
                          <a:cs typeface="Arial" panose="020B0604020202020204" pitchFamily="34" charset="0"/>
                        </a:rPr>
                        <a:t>2.2</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2.250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tx1"/>
                          </a:solidFill>
                          <a:latin typeface="Arial" panose="020B0604020202020204" pitchFamily="34" charset="0"/>
                          <a:cs typeface="Arial" panose="020B0604020202020204" pitchFamily="34" charset="0"/>
                        </a:rPr>
                        <a:t>1 km </a:t>
                      </a:r>
                      <a:r>
                        <a:rPr lang="en-US" sz="800" b="1"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NR</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baseline="0" dirty="0" smtClean="0">
                          <a:ln w="6350">
                            <a:noFill/>
                          </a:ln>
                          <a:solidFill>
                            <a:schemeClr val="tx1"/>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0.5 km</a:t>
                      </a:r>
                      <a:r>
                        <a:rPr lang="cs-CZ" sz="800" b="0" baseline="0" dirty="0" smtClean="0">
                          <a:ln w="6350">
                            <a:noFill/>
                          </a:ln>
                          <a:solidFill>
                            <a:srgbClr val="FFC000"/>
                          </a:solidFill>
                          <a:latin typeface="Arial" panose="020B0604020202020204" pitchFamily="34" charset="0"/>
                          <a:cs typeface="Arial" panose="020B0604020202020204" pitchFamily="34" charset="0"/>
                        </a:rPr>
                        <a:t> </a:t>
                      </a:r>
                      <a:r>
                        <a:rPr lang="en-US" sz="800" b="0" baseline="0" dirty="0" smtClean="0">
                          <a:ln w="6350">
                            <a:noFill/>
                          </a:ln>
                          <a:solidFill>
                            <a:srgbClr val="FFC000"/>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HR</a:t>
                      </a:r>
                      <a:endParaRPr lang="en-US" sz="800" b="0" dirty="0">
                        <a:ln w="6350">
                          <a:noFill/>
                        </a:ln>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3.8</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3.800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tx1"/>
                          </a:solidFill>
                          <a:latin typeface="Arial" panose="020B0604020202020204" pitchFamily="34" charset="0"/>
                          <a:cs typeface="Arial" panose="020B0604020202020204" pitchFamily="34" charset="0"/>
                        </a:rPr>
                        <a:t>2 km</a:t>
                      </a:r>
                      <a:r>
                        <a:rPr lang="en-US" sz="800" b="1"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 NR</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a:t>
                      </a:r>
                      <a:r>
                        <a:rPr lang="cs-CZ" sz="800" baseline="0" dirty="0" smtClean="0">
                          <a:ln w="6350">
                            <a:noFill/>
                          </a:ln>
                          <a:solidFill>
                            <a:schemeClr val="tx1"/>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1.0 km</a:t>
                      </a:r>
                      <a:r>
                        <a:rPr lang="cs-CZ" sz="800" b="0" baseline="0" dirty="0" smtClean="0">
                          <a:ln w="6350">
                            <a:noFill/>
                          </a:ln>
                          <a:solidFill>
                            <a:srgbClr val="FFC000"/>
                          </a:solidFill>
                          <a:latin typeface="Arial" panose="020B0604020202020204" pitchFamily="34" charset="0"/>
                          <a:cs typeface="Arial" panose="020B0604020202020204" pitchFamily="34" charset="0"/>
                        </a:rPr>
                        <a:t> </a:t>
                      </a:r>
                      <a:r>
                        <a:rPr lang="en-US" sz="800" b="0" baseline="0" dirty="0" smtClean="0">
                          <a:ln w="6350">
                            <a:noFill/>
                          </a:ln>
                          <a:solidFill>
                            <a:srgbClr val="FFC000"/>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HR</a:t>
                      </a:r>
                      <a:endParaRPr lang="en-US" sz="800" b="0" dirty="0">
                        <a:ln w="6350">
                          <a:noFill/>
                        </a:ln>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WV </a:t>
                      </a:r>
                      <a:r>
                        <a:rPr lang="en-US" sz="800" dirty="0" smtClean="0">
                          <a:ln w="6350">
                            <a:noFill/>
                          </a:ln>
                          <a:solidFill>
                            <a:schemeClr val="tx1"/>
                          </a:solidFill>
                          <a:latin typeface="Arial" panose="020B0604020202020204" pitchFamily="34" charset="0"/>
                          <a:cs typeface="Arial" panose="020B0604020202020204" pitchFamily="34" charset="0"/>
                        </a:rPr>
                        <a:t>6.3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6.300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WV </a:t>
                      </a:r>
                      <a:r>
                        <a:rPr lang="en-US" sz="800" dirty="0" smtClean="0">
                          <a:ln w="6350">
                            <a:noFill/>
                          </a:ln>
                          <a:solidFill>
                            <a:schemeClr val="tx1"/>
                          </a:solidFill>
                          <a:latin typeface="Arial" panose="020B0604020202020204" pitchFamily="34" charset="0"/>
                          <a:cs typeface="Arial" panose="020B0604020202020204" pitchFamily="34" charset="0"/>
                        </a:rPr>
                        <a:t>7.3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7.350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8.7</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8.700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9.7 (O3)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9.660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10.5</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10.50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tx1"/>
                          </a:solidFill>
                          <a:latin typeface="Arial" panose="020B0604020202020204" pitchFamily="34" charset="0"/>
                          <a:cs typeface="Arial" panose="020B0604020202020204" pitchFamily="34" charset="0"/>
                        </a:rPr>
                        <a:t>2 km</a:t>
                      </a:r>
                      <a:r>
                        <a:rPr lang="en-US" sz="800" b="1"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 NR</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a:t>
                      </a:r>
                      <a:r>
                        <a:rPr lang="cs-CZ" sz="800" baseline="0" dirty="0" smtClean="0">
                          <a:ln w="6350">
                            <a:noFill/>
                          </a:ln>
                          <a:solidFill>
                            <a:schemeClr val="tx1"/>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1.0 km</a:t>
                      </a:r>
                      <a:r>
                        <a:rPr lang="cs-CZ" sz="800" b="0" baseline="0" dirty="0" smtClean="0">
                          <a:ln w="6350">
                            <a:noFill/>
                          </a:ln>
                          <a:solidFill>
                            <a:srgbClr val="FFC000"/>
                          </a:solidFill>
                          <a:latin typeface="Arial" panose="020B0604020202020204" pitchFamily="34" charset="0"/>
                          <a:cs typeface="Arial" panose="020B0604020202020204" pitchFamily="34" charset="0"/>
                        </a:rPr>
                        <a:t> </a:t>
                      </a:r>
                      <a:r>
                        <a:rPr lang="en-US" sz="800" b="0" baseline="0" dirty="0" smtClean="0">
                          <a:ln w="6350">
                            <a:noFill/>
                          </a:ln>
                          <a:solidFill>
                            <a:srgbClr val="FFC000"/>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HR</a:t>
                      </a:r>
                      <a:endParaRPr lang="en-US" sz="800" b="0" dirty="0">
                        <a:ln w="6350">
                          <a:noFill/>
                        </a:ln>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12.3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12.30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13.3 (CO2)</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13.30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
        <p:nvSpPr>
          <p:cNvPr id="8" name="TextovéPole 7"/>
          <p:cNvSpPr txBox="1"/>
          <p:nvPr/>
        </p:nvSpPr>
        <p:spPr>
          <a:xfrm>
            <a:off x="2843808" y="4321428"/>
            <a:ext cx="2088232" cy="338554"/>
          </a:xfrm>
          <a:prstGeom prst="rect">
            <a:avLst/>
          </a:prstGeom>
          <a:noFill/>
          <a:ln w="0">
            <a:noFill/>
          </a:ln>
        </p:spPr>
        <p:txBody>
          <a:bodyPr wrap="square" lIns="3600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NR </a:t>
            </a:r>
            <a:r>
              <a:rPr kumimoji="0" lang="en-US"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FDS</a:t>
            </a:r>
            <a:r>
              <a:rPr kumimoji="0" lang="cs-CZ"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 RSS – EUMETCast </a:t>
            </a:r>
            <a:r>
              <a:rPr kumimoji="0" lang="cs-CZ" sz="8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Europe</a:t>
            </a:r>
            <a:r>
              <a:rPr kumimoji="0" lang="cs-CZ"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cs-CZ" sz="8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sat</a:t>
            </a:r>
            <a:r>
              <a:rPr kumimoji="0" lang="cs-CZ"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HR</a:t>
            </a:r>
            <a:r>
              <a:rPr kumimoji="0" lang="cs-CZ" sz="800" b="0"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FDS a RSS – EUMETCast </a:t>
            </a:r>
            <a:r>
              <a:rPr kumimoji="0" lang="cs-CZ" sz="800" b="0" i="0" u="none" strike="noStrike" kern="1200" cap="none" spc="0" normalizeH="0" baseline="0" noProof="0" dirty="0" err="1" smtClean="0">
                <a:ln>
                  <a:noFill/>
                </a:ln>
                <a:solidFill>
                  <a:srgbClr val="FFC000"/>
                </a:solidFill>
                <a:effectLst/>
                <a:uLnTx/>
                <a:uFillTx/>
                <a:latin typeface="Arial" panose="020B0604020202020204" pitchFamily="34" charset="0"/>
                <a:ea typeface="+mn-ea"/>
                <a:cs typeface="Arial" panose="020B0604020202020204" pitchFamily="34" charset="0"/>
              </a:rPr>
              <a:t>Terrestrial</a:t>
            </a:r>
            <a:r>
              <a:rPr kumimoji="0" lang="cs-CZ" sz="800" b="0"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3672408"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22" name="Rectangle 6"/>
          <p:cNvSpPr>
            <a:spLocks noChangeArrowheads="1"/>
          </p:cNvSpPr>
          <p:nvPr/>
        </p:nvSpPr>
        <p:spPr bwMode="auto">
          <a:xfrm>
            <a:off x="323529" y="771550"/>
            <a:ext cx="4536000" cy="1908000"/>
          </a:xfrm>
          <a:prstGeom prst="rect">
            <a:avLst/>
          </a:prstGeom>
          <a:solidFill>
            <a:schemeClr val="bg1">
              <a:lumMod val="85000"/>
              <a:alpha val="15000"/>
            </a:schemeClr>
          </a:solidFill>
          <a:ln w="19050">
            <a:solidFill>
              <a:srgbClr val="FFFFCC"/>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900" b="0" i="0" u="none" strike="noStrike" kern="1200" cap="none" spc="0" normalizeH="0" baseline="0" noProof="0">
              <a:ln>
                <a:noFill/>
              </a:ln>
              <a:solidFill>
                <a:srgbClr val="FFC901"/>
              </a:solidFill>
              <a:effectLst/>
              <a:uLnTx/>
              <a:uFillTx/>
              <a:latin typeface="Verdana"/>
              <a:ea typeface="+mn-ea"/>
              <a:cs typeface="+mn-cs"/>
            </a:endParaRPr>
          </a:p>
        </p:txBody>
      </p:sp>
      <p:sp>
        <p:nvSpPr>
          <p:cNvPr id="23" name="Rectangle 7"/>
          <p:cNvSpPr>
            <a:spLocks noChangeArrowheads="1"/>
          </p:cNvSpPr>
          <p:nvPr/>
        </p:nvSpPr>
        <p:spPr bwMode="auto">
          <a:xfrm>
            <a:off x="323528" y="2484000"/>
            <a:ext cx="4536000" cy="1692000"/>
          </a:xfrm>
          <a:prstGeom prst="rect">
            <a:avLst/>
          </a:prstGeom>
          <a:solidFill>
            <a:srgbClr val="C00000">
              <a:alpha val="13000"/>
            </a:srgbClr>
          </a:solidFill>
          <a:ln w="19050">
            <a:solidFill>
              <a:srgbClr val="C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900" b="0" i="0" u="none" strike="noStrike" kern="1200" cap="none" spc="0" normalizeH="0" baseline="0" noProof="0">
              <a:ln>
                <a:noFill/>
              </a:ln>
              <a:solidFill>
                <a:srgbClr val="FFFFFF"/>
              </a:solidFill>
              <a:effectLst/>
              <a:uLnTx/>
              <a:uFillTx/>
              <a:latin typeface="Verdana"/>
              <a:ea typeface="+mn-ea"/>
              <a:cs typeface="+mn-cs"/>
            </a:endParaRPr>
          </a:p>
        </p:txBody>
      </p:sp>
      <p:sp>
        <p:nvSpPr>
          <p:cNvPr id="24" name="Text Box 9"/>
          <p:cNvSpPr txBox="1">
            <a:spLocks noChangeArrowheads="1"/>
          </p:cNvSpPr>
          <p:nvPr/>
        </p:nvSpPr>
        <p:spPr bwMode="auto">
          <a:xfrm>
            <a:off x="5010322" y="1523568"/>
            <a:ext cx="603050"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FFFFCC"/>
                </a:solidFill>
                <a:effectLst/>
                <a:uLnTx/>
                <a:uFillTx/>
                <a:latin typeface="Arial" panose="020B0604020202020204" pitchFamily="34" charset="0"/>
                <a:ea typeface="+mn-ea"/>
                <a:cs typeface="Arial" panose="020B0604020202020204" pitchFamily="34" charset="0"/>
              </a:rPr>
              <a:t>solární </a:t>
            </a:r>
            <a:r>
              <a:rPr kumimoji="0" lang="en-US" sz="1000" b="0" i="0" u="none" strike="noStrike" kern="1200" cap="none" spc="0" normalizeH="0" baseline="0" noProof="0" dirty="0" smtClean="0">
                <a:ln>
                  <a:noFill/>
                </a:ln>
                <a:solidFill>
                  <a:srgbClr val="FFFFCC"/>
                </a:solidFill>
                <a:effectLst/>
                <a:uLnTx/>
                <a:uFillTx/>
                <a:latin typeface="Arial" panose="020B0604020202020204" pitchFamily="34" charset="0"/>
                <a:ea typeface="+mn-ea"/>
                <a:cs typeface="Arial" panose="020B0604020202020204" pitchFamily="34" charset="0"/>
              </a:rPr>
              <a:t/>
            </a:r>
            <a:br>
              <a:rPr kumimoji="0" lang="en-US" sz="1000" b="0" i="0" u="none" strike="noStrike" kern="1200" cap="none" spc="0" normalizeH="0" baseline="0" noProof="0" dirty="0" smtClean="0">
                <a:ln>
                  <a:noFill/>
                </a:ln>
                <a:solidFill>
                  <a:srgbClr val="FFFFCC"/>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FFCC"/>
                </a:solidFill>
                <a:effectLst/>
                <a:uLnTx/>
                <a:uFillTx/>
                <a:latin typeface="Arial" panose="020B0604020202020204" pitchFamily="34" charset="0"/>
                <a:ea typeface="+mn-ea"/>
                <a:cs typeface="Arial" panose="020B0604020202020204" pitchFamily="34" charset="0"/>
              </a:rPr>
              <a:t>kanály</a:t>
            </a:r>
            <a:endParaRPr kumimoji="0" lang="cs-CZ" sz="1000" b="0" i="0" u="none" strike="noStrike" kern="1200" cap="none" spc="0" normalizeH="0" baseline="0" noProof="0" dirty="0">
              <a:ln>
                <a:noFill/>
              </a:ln>
              <a:solidFill>
                <a:srgbClr val="FFFFCC"/>
              </a:solidFill>
              <a:effectLst/>
              <a:uLnTx/>
              <a:uFillTx/>
              <a:latin typeface="Arial" panose="020B0604020202020204" pitchFamily="34" charset="0"/>
              <a:ea typeface="+mn-ea"/>
              <a:cs typeface="Arial" panose="020B0604020202020204" pitchFamily="34" charset="0"/>
            </a:endParaRPr>
          </a:p>
        </p:txBody>
      </p:sp>
      <p:sp>
        <p:nvSpPr>
          <p:cNvPr id="25" name="Text Box 10"/>
          <p:cNvSpPr txBox="1">
            <a:spLocks noChangeArrowheads="1"/>
          </p:cNvSpPr>
          <p:nvPr/>
        </p:nvSpPr>
        <p:spPr bwMode="auto">
          <a:xfrm>
            <a:off x="5004048" y="3107744"/>
            <a:ext cx="636713"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tepelné </a:t>
            </a:r>
            <a:r>
              <a:rPr kumimoji="0" lang="en-US" sz="1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r>
            <a:br>
              <a:rPr kumimoji="0" lang="en-US" sz="1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kanály</a:t>
            </a:r>
            <a:endParaRPr kumimoji="0" lang="cs-CZ" sz="1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6" name="Text Box 10"/>
          <p:cNvSpPr txBox="1">
            <a:spLocks noChangeArrowheads="1"/>
          </p:cNvSpPr>
          <p:nvPr/>
        </p:nvSpPr>
        <p:spPr bwMode="auto">
          <a:xfrm>
            <a:off x="5004048" y="2459672"/>
            <a:ext cx="1000595" cy="24622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smtClean="0">
                <a:ln>
                  <a:noFill/>
                </a:ln>
                <a:solidFill>
                  <a:srgbClr val="00B0F0"/>
                </a:solidFill>
                <a:effectLst/>
                <a:uLnTx/>
                <a:uFillTx/>
                <a:latin typeface="Arial" panose="020B0604020202020204" pitchFamily="34" charset="0"/>
                <a:ea typeface="+mn-ea"/>
                <a:cs typeface="Arial" panose="020B0604020202020204" pitchFamily="34" charset="0"/>
              </a:rPr>
              <a:t>smíšený kanál</a:t>
            </a:r>
            <a:endParaRPr kumimoji="0" lang="cs-CZ" sz="1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47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4701928" cy="200055"/>
          </a:xfrm>
          <a:prstGeom prst="rect">
            <a:avLst/>
          </a:prstGeom>
          <a:solidFill>
            <a:srgbClr val="000000"/>
          </a:solidFill>
        </p:spPr>
        <p:txBody>
          <a:bodyPr wrap="none" rtlCol="0">
            <a:spAutoFit/>
          </a:bodyPr>
          <a:lstStyle/>
          <a:p>
            <a:r>
              <a:rPr lang="cs-CZ" sz="700" dirty="0">
                <a:latin typeface="Verdana" pitchFamily="34" charset="0"/>
              </a:rPr>
              <a:t>Podrobné informace</a:t>
            </a:r>
            <a:r>
              <a:rPr lang="cs-CZ" sz="700" dirty="0" smtClean="0">
                <a:latin typeface="Verdana" pitchFamily="34" charset="0"/>
              </a:rPr>
              <a:t>:</a:t>
            </a:r>
            <a:r>
              <a:rPr lang="en-US" sz="700" dirty="0" smtClean="0">
                <a:latin typeface="Verdana" pitchFamily="34" charset="0"/>
              </a:rPr>
              <a:t> </a:t>
            </a:r>
            <a:r>
              <a:rPr lang="cs-CZ" sz="700" dirty="0" smtClean="0">
                <a:latin typeface="Verdana" pitchFamily="34" charset="0"/>
              </a:rPr>
              <a:t> </a:t>
            </a:r>
            <a:r>
              <a:rPr lang="cs-CZ" sz="700" dirty="0">
                <a:latin typeface="Verdana" pitchFamily="34" charset="0"/>
                <a:hlinkClick r:id="rId4"/>
              </a:rPr>
              <a:t>https://</a:t>
            </a:r>
            <a:r>
              <a:rPr lang="cs-CZ" sz="700" dirty="0" smtClean="0">
                <a:latin typeface="Verdana" pitchFamily="34" charset="0"/>
                <a:hlinkClick r:id="rId4"/>
              </a:rPr>
              <a:t>user.eumetsat.int/resources/user-guides/cloud-type-rgb-quick-guide</a:t>
            </a:r>
            <a:r>
              <a:rPr lang="cs-CZ" sz="700" dirty="0" smtClean="0">
                <a:latin typeface="Verdana" pitchFamily="34" charset="0"/>
              </a:rPr>
              <a:t>  </a:t>
            </a:r>
            <a:endParaRPr lang="en-US" sz="700" dirty="0" smtClean="0">
              <a:latin typeface="Verdana" pitchFamily="34" charset="0"/>
            </a:endParaRPr>
          </a:p>
        </p:txBody>
      </p:sp>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1" name="TextovéPole 10"/>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endParaRPr lang="en-US" sz="600" b="1" dirty="0" smtClean="0">
              <a:latin typeface="Verdana" pitchFamily="34" charset="0"/>
            </a:endParaRPr>
          </a:p>
        </p:txBody>
      </p:sp>
      <p:sp>
        <p:nvSpPr>
          <p:cNvPr id="12" name="TextovéPole 11"/>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a:t>
            </a:r>
            <a:r>
              <a:rPr lang="en-US" sz="600" b="1" dirty="0" smtClean="0">
                <a:solidFill>
                  <a:srgbClr val="646464"/>
                </a:solidFill>
                <a:latin typeface="Verdana" pitchFamily="34" charset="0"/>
              </a:rPr>
              <a:t> 0.6</a:t>
            </a:r>
            <a:endParaRPr lang="en-US" sz="600" b="1" dirty="0" smtClean="0">
              <a:solidFill>
                <a:srgbClr val="646464"/>
              </a:solidFill>
              <a:latin typeface="Verdana" pitchFamily="34" charset="0"/>
            </a:endParaRPr>
          </a:p>
        </p:txBody>
      </p:sp>
      <p:sp>
        <p:nvSpPr>
          <p:cNvPr id="13" name="TextovéPole 12"/>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endParaRPr lang="en-US" sz="600" b="1" dirty="0" smtClean="0">
              <a:latin typeface="Verdana" pitchFamily="34" charset="0"/>
            </a:endParaRPr>
          </a:p>
        </p:txBody>
      </p:sp>
    </p:spTree>
    <p:extLst>
      <p:ext uri="{BB962C8B-B14F-4D97-AF65-F5344CB8AC3E}">
        <p14:creationId xmlns:p14="http://schemas.microsoft.com/office/powerpoint/2010/main" val="2147522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endParaRPr lang="en-US" sz="600" b="1" dirty="0" smtClean="0">
              <a:latin typeface="Verdana" pitchFamily="34" charset="0"/>
            </a:endParaRP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a:t>
            </a:r>
            <a:r>
              <a:rPr lang="en-US" sz="600" b="1" dirty="0" smtClean="0">
                <a:solidFill>
                  <a:srgbClr val="646464"/>
                </a:solidFill>
                <a:latin typeface="Verdana" pitchFamily="34" charset="0"/>
              </a:rPr>
              <a:t> 0.6</a:t>
            </a:r>
            <a:endParaRPr lang="en-US" sz="600" b="1" dirty="0" smtClean="0">
              <a:solidFill>
                <a:srgbClr val="646464"/>
              </a:solidFill>
              <a:latin typeface="Verdana" pitchFamily="34" charset="0"/>
            </a:endParaRP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endParaRPr lang="en-US" sz="600" b="1" dirty="0" smtClean="0">
              <a:latin typeface="Verdana" pitchFamily="34" charset="0"/>
            </a:endParaRPr>
          </a:p>
        </p:txBody>
      </p:sp>
    </p:spTree>
    <p:extLst>
      <p:ext uri="{BB962C8B-B14F-4D97-AF65-F5344CB8AC3E}">
        <p14:creationId xmlns:p14="http://schemas.microsoft.com/office/powerpoint/2010/main" val="3292945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683568" y="699542"/>
            <a:ext cx="3888432" cy="3662541"/>
          </a:xfrm>
          <a:prstGeom prst="rect">
            <a:avLst/>
          </a:prstGeom>
        </p:spPr>
        <p:txBody>
          <a:bodyPr wrap="square">
            <a:spAutoFit/>
          </a:bodyPr>
          <a:lstStyle/>
          <a:p>
            <a:r>
              <a:rPr lang="en-US" sz="800" b="1" smtClean="0"/>
              <a:t>cloud_</a:t>
            </a:r>
            <a:r>
              <a:rPr lang="cs-CZ" sz="800" b="1" smtClean="0"/>
              <a:t>type</a:t>
            </a:r>
            <a:r>
              <a:rPr lang="en-US" sz="800" b="1" smtClean="0"/>
              <a:t>_cimss</a:t>
            </a:r>
            <a:r>
              <a:rPr lang="en-US" sz="800" smtClean="0"/>
              <a:t>:</a:t>
            </a:r>
          </a:p>
          <a:p>
            <a:r>
              <a:rPr lang="en-US" sz="800" smtClean="0"/>
              <a:t>    </a:t>
            </a:r>
            <a:r>
              <a:rPr lang="cs-CZ" sz="800" smtClean="0"/>
              <a:t>standard_name</a:t>
            </a:r>
            <a:r>
              <a:rPr lang="cs-CZ" sz="800"/>
              <a:t>: cloud_type_cimss</a:t>
            </a:r>
          </a:p>
          <a:p>
            <a:r>
              <a:rPr lang="cs-CZ" sz="800"/>
              <a:t>    operations:</a:t>
            </a:r>
          </a:p>
          <a:p>
            <a:r>
              <a:rPr lang="cs-CZ" sz="800"/>
              <a:t>      - name: stretch</a:t>
            </a:r>
          </a:p>
          <a:p>
            <a:r>
              <a:rPr lang="cs-CZ" sz="800"/>
              <a:t>        method: !!python/name:satpy.enhancements.stretch</a:t>
            </a:r>
          </a:p>
          <a:p>
            <a:r>
              <a:rPr lang="cs-CZ" sz="800"/>
              <a:t>        kwargs:</a:t>
            </a:r>
          </a:p>
          <a:p>
            <a:r>
              <a:rPr lang="cs-CZ" sz="800"/>
              <a:t>          stretch: crude</a:t>
            </a:r>
          </a:p>
          <a:p>
            <a:r>
              <a:rPr lang="cs-CZ" sz="800"/>
              <a:t>          min_stretch: [0.0, 0.0, 0.0]</a:t>
            </a:r>
          </a:p>
          <a:p>
            <a:r>
              <a:rPr lang="cs-CZ" sz="800"/>
              <a:t>          max_stretch: [</a:t>
            </a:r>
            <a:r>
              <a:rPr lang="cs-CZ" sz="800" smtClean="0"/>
              <a:t>10, 80, 80]</a:t>
            </a:r>
            <a:endParaRPr lang="cs-CZ" sz="800"/>
          </a:p>
          <a:p>
            <a:r>
              <a:rPr lang="cs-CZ" sz="800"/>
              <a:t>      - name: gamma</a:t>
            </a:r>
          </a:p>
          <a:p>
            <a:r>
              <a:rPr lang="cs-CZ" sz="800"/>
              <a:t>        method: !!python/name:satpy.enhancements.gamma</a:t>
            </a:r>
          </a:p>
          <a:p>
            <a:r>
              <a:rPr lang="cs-CZ" sz="800"/>
              <a:t>        kwargs:</a:t>
            </a:r>
          </a:p>
          <a:p>
            <a:r>
              <a:rPr lang="cs-CZ" sz="800"/>
              <a:t>          gamma: [1.5, 0.75, 1.0]</a:t>
            </a:r>
          </a:p>
          <a:p>
            <a:endParaRPr lang="cs-CZ" sz="800" smtClean="0"/>
          </a:p>
          <a:p>
            <a:endParaRPr lang="cs-CZ" sz="800" smtClean="0"/>
          </a:p>
          <a:p>
            <a:endParaRPr lang="cs-CZ" sz="800"/>
          </a:p>
          <a:p>
            <a:r>
              <a:rPr lang="cs-CZ" sz="800" b="1" smtClean="0"/>
              <a:t>cloud_type_chmi</a:t>
            </a:r>
            <a:r>
              <a:rPr lang="cs-CZ" sz="800"/>
              <a:t>:</a:t>
            </a:r>
          </a:p>
          <a:p>
            <a:r>
              <a:rPr lang="cs-CZ" sz="800"/>
              <a:t>    standard_name: cloud_type_chmi</a:t>
            </a:r>
          </a:p>
          <a:p>
            <a:r>
              <a:rPr lang="cs-CZ" sz="800"/>
              <a:t>    operations:</a:t>
            </a:r>
          </a:p>
          <a:p>
            <a:r>
              <a:rPr lang="cs-CZ" sz="800"/>
              <a:t>    - name: stretch</a:t>
            </a:r>
          </a:p>
          <a:p>
            <a:r>
              <a:rPr lang="cs-CZ" sz="800"/>
              <a:t>      method: !!python/name:satpy.enhancements.stretch</a:t>
            </a:r>
          </a:p>
          <a:p>
            <a:r>
              <a:rPr lang="cs-CZ" sz="800"/>
              <a:t>      kwargs:</a:t>
            </a:r>
          </a:p>
          <a:p>
            <a:r>
              <a:rPr lang="cs-CZ" sz="800"/>
              <a:t>        stretch: crude</a:t>
            </a:r>
          </a:p>
          <a:p>
            <a:r>
              <a:rPr lang="cs-CZ" sz="800"/>
              <a:t>        min_stretch: [</a:t>
            </a:r>
            <a:r>
              <a:rPr lang="cs-CZ" sz="800">
                <a:solidFill>
                  <a:srgbClr val="FF0000"/>
                </a:solidFill>
              </a:rPr>
              <a:t>0.4</a:t>
            </a:r>
            <a:r>
              <a:rPr lang="cs-CZ" sz="800"/>
              <a:t>, </a:t>
            </a:r>
            <a:r>
              <a:rPr lang="cs-CZ" sz="800">
                <a:solidFill>
                  <a:srgbClr val="92D050"/>
                </a:solidFill>
              </a:rPr>
              <a:t>2.5</a:t>
            </a:r>
            <a:r>
              <a:rPr lang="cs-CZ" sz="800"/>
              <a:t>, </a:t>
            </a:r>
            <a:r>
              <a:rPr lang="cs-CZ" sz="800" smtClean="0"/>
              <a:t>0.0]</a:t>
            </a:r>
            <a:endParaRPr lang="cs-CZ" sz="800"/>
          </a:p>
          <a:p>
            <a:r>
              <a:rPr lang="cs-CZ" sz="800"/>
              <a:t>        max_stretch: [</a:t>
            </a:r>
            <a:r>
              <a:rPr lang="cs-CZ" sz="800">
                <a:solidFill>
                  <a:srgbClr val="FF0000"/>
                </a:solidFill>
              </a:rPr>
              <a:t>70</a:t>
            </a:r>
            <a:r>
              <a:rPr lang="cs-CZ" sz="800"/>
              <a:t>, </a:t>
            </a:r>
            <a:r>
              <a:rPr lang="cs-CZ" sz="800">
                <a:solidFill>
                  <a:srgbClr val="92D050"/>
                </a:solidFill>
              </a:rPr>
              <a:t>100</a:t>
            </a:r>
            <a:r>
              <a:rPr lang="cs-CZ" sz="800"/>
              <a:t>, </a:t>
            </a:r>
            <a:r>
              <a:rPr lang="cs-CZ" sz="800">
                <a:solidFill>
                  <a:srgbClr val="00B0F0"/>
                </a:solidFill>
              </a:rPr>
              <a:t>85</a:t>
            </a:r>
            <a:r>
              <a:rPr lang="cs-CZ" sz="800"/>
              <a:t>]</a:t>
            </a:r>
          </a:p>
          <a:p>
            <a:r>
              <a:rPr lang="cs-CZ" sz="800"/>
              <a:t>    - name: gamma</a:t>
            </a:r>
          </a:p>
          <a:p>
            <a:r>
              <a:rPr lang="cs-CZ" sz="800"/>
              <a:t>      method: !!python/name:satpy.enhancements.gamma</a:t>
            </a:r>
          </a:p>
          <a:p>
            <a:r>
              <a:rPr lang="cs-CZ" sz="800"/>
              <a:t>      kwargs: {gamma: [</a:t>
            </a:r>
            <a:r>
              <a:rPr lang="cs-CZ" sz="800">
                <a:solidFill>
                  <a:srgbClr val="FF0000"/>
                </a:solidFill>
              </a:rPr>
              <a:t>4.0</a:t>
            </a:r>
            <a:r>
              <a:rPr lang="cs-CZ" sz="800"/>
              <a:t>, </a:t>
            </a:r>
            <a:r>
              <a:rPr lang="cs-CZ" sz="800">
                <a:solidFill>
                  <a:srgbClr val="92D050"/>
                </a:solidFill>
              </a:rPr>
              <a:t>1.0</a:t>
            </a:r>
            <a:r>
              <a:rPr lang="cs-CZ" sz="800"/>
              <a:t>, </a:t>
            </a:r>
            <a:r>
              <a:rPr lang="cs-CZ" sz="800">
                <a:solidFill>
                  <a:srgbClr val="00B0F0"/>
                </a:solidFill>
              </a:rPr>
              <a:t>0.85</a:t>
            </a:r>
            <a:r>
              <a:rPr lang="cs-CZ" sz="800"/>
              <a:t>]}</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000" y="339985"/>
            <a:ext cx="1846046" cy="4500000"/>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000" y="339985"/>
            <a:ext cx="1849259" cy="4500000"/>
          </a:xfrm>
          <a:prstGeom prst="rect">
            <a:avLst/>
          </a:prstGeom>
        </p:spPr>
      </p:pic>
      <p:sp>
        <p:nvSpPr>
          <p:cNvPr id="7" name="TextovéPole 6"/>
          <p:cNvSpPr txBox="1"/>
          <p:nvPr/>
        </p:nvSpPr>
        <p:spPr>
          <a:xfrm>
            <a:off x="4572000" y="4860000"/>
            <a:ext cx="1614545" cy="216000"/>
          </a:xfrm>
          <a:prstGeom prst="rect">
            <a:avLst/>
          </a:prstGeom>
          <a:noFill/>
        </p:spPr>
        <p:txBody>
          <a:bodyPr wrap="none" rtlCol="0">
            <a:spAutoFit/>
          </a:bodyPr>
          <a:lstStyle/>
          <a:p>
            <a:pPr algn="just"/>
            <a:r>
              <a:rPr lang="en-US" sz="700" dirty="0" smtClean="0">
                <a:latin typeface="Verdana" pitchFamily="34" charset="0"/>
              </a:rPr>
              <a:t>RGB Cloud Type satpy (CIMMS)</a:t>
            </a:r>
          </a:p>
        </p:txBody>
      </p:sp>
      <p:sp>
        <p:nvSpPr>
          <p:cNvPr id="9" name="TextovéPole 8"/>
          <p:cNvSpPr txBox="1"/>
          <p:nvPr/>
        </p:nvSpPr>
        <p:spPr>
          <a:xfrm>
            <a:off x="6732240" y="4860000"/>
            <a:ext cx="1188146" cy="216000"/>
          </a:xfrm>
          <a:prstGeom prst="rect">
            <a:avLst/>
          </a:prstGeom>
          <a:noFill/>
        </p:spPr>
        <p:txBody>
          <a:bodyPr wrap="none" rtlCol="0">
            <a:spAutoFit/>
          </a:bodyPr>
          <a:lstStyle/>
          <a:p>
            <a:pPr algn="just"/>
            <a:r>
              <a:rPr lang="en-US" sz="700" dirty="0" smtClean="0">
                <a:latin typeface="Verdana" pitchFamily="34" charset="0"/>
              </a:rPr>
              <a:t>RGB Cloud Type CHMI</a:t>
            </a:r>
          </a:p>
        </p:txBody>
      </p:sp>
      <p:sp>
        <p:nvSpPr>
          <p:cNvPr id="11" name="TextovéPole 10"/>
          <p:cNvSpPr txBox="1"/>
          <p:nvPr/>
        </p:nvSpPr>
        <p:spPr>
          <a:xfrm>
            <a:off x="5221968" y="51470"/>
            <a:ext cx="2374368" cy="230832"/>
          </a:xfrm>
          <a:prstGeom prst="rect">
            <a:avLst/>
          </a:prstGeom>
          <a:noFill/>
        </p:spPr>
        <p:txBody>
          <a:bodyPr wrap="none" rtlCol="0">
            <a:spAutoFit/>
          </a:bodyPr>
          <a:lstStyle/>
          <a:p>
            <a:r>
              <a:rPr lang="cs-CZ" sz="900" smtClean="0">
                <a:latin typeface="Verdana" pitchFamily="34" charset="0"/>
              </a:rPr>
              <a:t>Histogramy předchozích dvou snímků</a:t>
            </a:r>
            <a:endParaRPr lang="en-US" sz="900" dirty="0" smtClean="0">
              <a:latin typeface="Verdana" pitchFamily="34" charset="0"/>
            </a:endParaRPr>
          </a:p>
        </p:txBody>
      </p:sp>
      <p:sp>
        <p:nvSpPr>
          <p:cNvPr id="2" name="Ovál 1"/>
          <p:cNvSpPr/>
          <p:nvPr/>
        </p:nvSpPr>
        <p:spPr>
          <a:xfrm>
            <a:off x="6156000" y="483518"/>
            <a:ext cx="252000" cy="1152128"/>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5708490" y="571495"/>
            <a:ext cx="519694" cy="200055"/>
          </a:xfrm>
          <a:prstGeom prst="rect">
            <a:avLst/>
          </a:prstGeom>
          <a:noFill/>
        </p:spPr>
        <p:txBody>
          <a:bodyPr wrap="none" rtlCol="0">
            <a:spAutoFit/>
          </a:bodyPr>
          <a:lstStyle/>
          <a:p>
            <a:r>
              <a:rPr lang="cs-CZ" sz="700" smtClean="0">
                <a:solidFill>
                  <a:srgbClr val="FFFF00"/>
                </a:solidFill>
                <a:latin typeface="Verdana" pitchFamily="34" charset="0"/>
              </a:rPr>
              <a:t>přepaly</a:t>
            </a:r>
            <a:endParaRPr lang="en-US" sz="700" dirty="0" smtClean="0">
              <a:solidFill>
                <a:srgbClr val="FFFF00"/>
              </a:solidFill>
              <a:latin typeface="Verdana" pitchFamily="34" charset="0"/>
            </a:endParaRPr>
          </a:p>
        </p:txBody>
      </p:sp>
      <p:sp>
        <p:nvSpPr>
          <p:cNvPr id="10" name="TextovéPole 9"/>
          <p:cNvSpPr txBox="1"/>
          <p:nvPr/>
        </p:nvSpPr>
        <p:spPr>
          <a:xfrm>
            <a:off x="395536" y="324694"/>
            <a:ext cx="3097323" cy="230832"/>
          </a:xfrm>
          <a:prstGeom prst="rect">
            <a:avLst/>
          </a:prstGeom>
          <a:noFill/>
        </p:spPr>
        <p:txBody>
          <a:bodyPr wrap="none" rtlCol="0">
            <a:spAutoFit/>
          </a:bodyPr>
          <a:lstStyle/>
          <a:p>
            <a:r>
              <a:rPr lang="cs-CZ" sz="900" dirty="0" smtClean="0">
                <a:latin typeface="Verdana" pitchFamily="34" charset="0"/>
              </a:rPr>
              <a:t>Nastavení operativních produktů v ČHMÚ v satpy:</a:t>
            </a:r>
            <a:endParaRPr lang="en-US" sz="900" dirty="0" smtClean="0">
              <a:latin typeface="Verdana" pitchFamily="34" charset="0"/>
            </a:endParaRPr>
          </a:p>
        </p:txBody>
      </p:sp>
    </p:spTree>
    <p:extLst>
      <p:ext uri="{BB962C8B-B14F-4D97-AF65-F5344CB8AC3E}">
        <p14:creationId xmlns:p14="http://schemas.microsoft.com/office/powerpoint/2010/main" val="385276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779912" y="2067694"/>
            <a:ext cx="1534394" cy="261610"/>
          </a:xfrm>
          <a:prstGeom prst="rect">
            <a:avLst/>
          </a:prstGeom>
          <a:noFill/>
        </p:spPr>
        <p:txBody>
          <a:bodyPr wrap="none" rtlCol="0">
            <a:spAutoFit/>
          </a:bodyPr>
          <a:lstStyle/>
          <a:p>
            <a:r>
              <a:rPr lang="cs-CZ" sz="1100" b="1" dirty="0" smtClean="0">
                <a:solidFill>
                  <a:schemeClr val="bg1"/>
                </a:solidFill>
                <a:latin typeface="Verdana" pitchFamily="34" charset="0"/>
              </a:rPr>
              <a:t>RGB </a:t>
            </a:r>
            <a:r>
              <a:rPr lang="en-US" sz="1100" b="1" dirty="0" smtClean="0">
                <a:solidFill>
                  <a:schemeClr val="bg1"/>
                </a:solidFill>
                <a:latin typeface="Verdana" pitchFamily="34" charset="0"/>
              </a:rPr>
              <a:t>Cloud Phase</a:t>
            </a:r>
            <a:endParaRPr lang="cs-CZ" sz="1100" b="1" dirty="0" smtClean="0">
              <a:solidFill>
                <a:schemeClr val="bg1"/>
              </a:solidFill>
              <a:latin typeface="Verdana" pitchFamily="34" charset="0"/>
            </a:endParaRPr>
          </a:p>
        </p:txBody>
      </p:sp>
    </p:spTree>
    <p:extLst>
      <p:ext uri="{BB962C8B-B14F-4D97-AF65-F5344CB8AC3E}">
        <p14:creationId xmlns:p14="http://schemas.microsoft.com/office/powerpoint/2010/main" val="1907570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6" name="Obráze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32" y="1044000"/>
            <a:ext cx="5528770" cy="2700000"/>
          </a:xfrm>
          <a:prstGeom prst="rect">
            <a:avLst/>
          </a:prstGeom>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sp>
        <p:nvSpPr>
          <p:cNvPr id="7" name="TextovéPole 6"/>
          <p:cNvSpPr txBox="1"/>
          <p:nvPr/>
        </p:nvSpPr>
        <p:spPr>
          <a:xfrm>
            <a:off x="76350" y="4876006"/>
            <a:ext cx="4706738" cy="200055"/>
          </a:xfrm>
          <a:prstGeom prst="rect">
            <a:avLst/>
          </a:prstGeom>
          <a:solidFill>
            <a:srgbClr val="000000"/>
          </a:solidFill>
        </p:spPr>
        <p:txBody>
          <a:bodyPr wrap="none" rtlCol="0">
            <a:spAutoFit/>
          </a:bodyPr>
          <a:lstStyle/>
          <a:p>
            <a:r>
              <a:rPr lang="cs-CZ" sz="700" dirty="0">
                <a:latin typeface="Verdana" pitchFamily="34" charset="0"/>
              </a:rPr>
              <a:t>Podrobné informace:  </a:t>
            </a:r>
            <a:r>
              <a:rPr lang="cs-CZ" sz="700" dirty="0">
                <a:latin typeface="Verdana" pitchFamily="34" charset="0"/>
                <a:hlinkClick r:id="rId4"/>
              </a:rPr>
              <a:t>https://</a:t>
            </a:r>
            <a:r>
              <a:rPr lang="cs-CZ" sz="700" dirty="0" smtClean="0">
                <a:latin typeface="Verdana" pitchFamily="34" charset="0"/>
                <a:hlinkClick r:id="rId4"/>
              </a:rPr>
              <a:t>user.eumetsat.int/resources/user-guides/cloud-phase-rgb-quick-guide</a:t>
            </a:r>
            <a:r>
              <a:rPr lang="cs-CZ" sz="700" dirty="0" smtClean="0">
                <a:latin typeface="Verdana" pitchFamily="34" charset="0"/>
              </a:rPr>
              <a:t> </a:t>
            </a:r>
            <a:endParaRPr lang="en-US" sz="700" dirty="0" smtClean="0">
              <a:latin typeface="Verdana" pitchFamily="34" charset="0"/>
            </a:endParaRPr>
          </a:p>
        </p:txBody>
      </p:sp>
      <p:sp>
        <p:nvSpPr>
          <p:cNvPr id="16" name="TextovéPole 15"/>
          <p:cNvSpPr txBox="1"/>
          <p:nvPr/>
        </p:nvSpPr>
        <p:spPr>
          <a:xfrm>
            <a:off x="1331640" y="483518"/>
            <a:ext cx="2361162" cy="830997"/>
          </a:xfrm>
          <a:prstGeom prst="rect">
            <a:avLst/>
          </a:prstGeom>
          <a:noFill/>
          <a:ln w="0">
            <a:solidFill>
              <a:srgbClr val="FF0000"/>
            </a:solidFill>
          </a:ln>
        </p:spPr>
        <p:txBody>
          <a:bodyPr wrap="square" rtlCol="0">
            <a:spAutoFit/>
          </a:bodyPr>
          <a:lstStyle/>
          <a:p>
            <a:pPr algn="just"/>
            <a:r>
              <a:rPr lang="cs-CZ" sz="800" dirty="0" smtClean="0">
                <a:latin typeface="Verdana" pitchFamily="34" charset="0"/>
              </a:rPr>
              <a:t>Nejvyšší hodnoty barvy:</a:t>
            </a:r>
            <a:r>
              <a:rPr lang="en-US" sz="800" dirty="0" smtClean="0">
                <a:latin typeface="Verdana" pitchFamily="34" charset="0"/>
              </a:rPr>
              <a:t> </a:t>
            </a:r>
            <a:r>
              <a:rPr lang="cs-CZ" sz="800" dirty="0" smtClean="0">
                <a:latin typeface="Verdana" pitchFamily="34" charset="0"/>
              </a:rPr>
              <a:t>opticky hustá oblačnost tvořená malými vodními kapkami. Větší kapky o něco menší odrazivost. Led, sníh, ciry a kumulonimby velmi nízká odrazivost, pouze drobné krystalky cirů trochu vyšší odrazivost.</a:t>
            </a:r>
            <a:endParaRPr lang="en-US" sz="800" dirty="0" smtClean="0">
              <a:latin typeface="Verdana" pitchFamily="34" charset="0"/>
            </a:endParaRPr>
          </a:p>
        </p:txBody>
      </p:sp>
      <p:sp>
        <p:nvSpPr>
          <p:cNvPr id="17" name="TextovéPole 16"/>
          <p:cNvSpPr txBox="1"/>
          <p:nvPr/>
        </p:nvSpPr>
        <p:spPr>
          <a:xfrm>
            <a:off x="2483768" y="3579862"/>
            <a:ext cx="2016224" cy="584775"/>
          </a:xfrm>
          <a:prstGeom prst="rect">
            <a:avLst/>
          </a:prstGeom>
          <a:noFill/>
          <a:ln w="0">
            <a:solidFill>
              <a:srgbClr val="00B0F0"/>
            </a:solidFill>
          </a:ln>
        </p:spPr>
        <p:txBody>
          <a:bodyPr wrap="square" rtlCol="0">
            <a:spAutoFit/>
          </a:bodyPr>
          <a:lstStyle/>
          <a:p>
            <a:pPr algn="just"/>
            <a:r>
              <a:rPr lang="cs-CZ" sz="800" dirty="0" smtClean="0">
                <a:latin typeface="Verdana" pitchFamily="34" charset="0"/>
              </a:rPr>
              <a:t>Nejvyšší hodnoty: jakákoliv opticky mohutná, vizuálně jasná oblačnost (všech pater), sníh a led. Čím je oblačnost řidší, tím nižší je její jas.</a:t>
            </a:r>
            <a:endParaRPr lang="en-US" sz="800" dirty="0" smtClean="0">
              <a:latin typeface="Verdana" pitchFamily="34" charset="0"/>
            </a:endParaRPr>
          </a:p>
        </p:txBody>
      </p:sp>
      <p:sp>
        <p:nvSpPr>
          <p:cNvPr id="18" name="TextovéPole 17"/>
          <p:cNvSpPr txBox="1"/>
          <p:nvPr/>
        </p:nvSpPr>
        <p:spPr>
          <a:xfrm>
            <a:off x="323528" y="3579862"/>
            <a:ext cx="1944216" cy="707886"/>
          </a:xfrm>
          <a:prstGeom prst="rect">
            <a:avLst/>
          </a:prstGeom>
          <a:noFill/>
          <a:ln w="0">
            <a:solidFill>
              <a:srgbClr val="92D050"/>
            </a:solidFill>
          </a:ln>
        </p:spPr>
        <p:txBody>
          <a:bodyPr wrap="square" rtlCol="0">
            <a:spAutoFit/>
          </a:bodyPr>
          <a:lstStyle/>
          <a:p>
            <a:pPr algn="just"/>
            <a:r>
              <a:rPr lang="cs-CZ" sz="800" dirty="0" smtClean="0">
                <a:latin typeface="Verdana" pitchFamily="34" charset="0"/>
              </a:rPr>
              <a:t>Nejvyšší hodnoty barvy: jakákoliv oblačnost tvořená drobnými kapkami nebo krystalky (fáze nerozhoduje). Větší oblačné částice – menší odrazivost.</a:t>
            </a:r>
            <a:endParaRPr lang="en-US" sz="800" dirty="0" smtClean="0">
              <a:latin typeface="Verdana" pitchFamily="34" charset="0"/>
            </a:endParaRPr>
          </a:p>
        </p:txBody>
      </p:sp>
      <p:sp>
        <p:nvSpPr>
          <p:cNvPr id="20" name="TextovéPole 19"/>
          <p:cNvSpPr txBox="1"/>
          <p:nvPr/>
        </p:nvSpPr>
        <p:spPr>
          <a:xfrm>
            <a:off x="2016000" y="1692000"/>
            <a:ext cx="570990" cy="200055"/>
          </a:xfrm>
          <a:prstGeom prst="rect">
            <a:avLst/>
          </a:prstGeom>
          <a:noFill/>
        </p:spPr>
        <p:txBody>
          <a:bodyPr wrap="none" rtlCol="0">
            <a:spAutoFit/>
          </a:bodyPr>
          <a:lstStyle/>
          <a:p>
            <a:r>
              <a:rPr lang="en-US" sz="700" b="1" dirty="0" smtClean="0">
                <a:solidFill>
                  <a:schemeClr val="bg1"/>
                </a:solidFill>
                <a:latin typeface="Verdana" pitchFamily="34" charset="0"/>
              </a:rPr>
              <a:t>NIR 1.</a:t>
            </a:r>
            <a:r>
              <a:rPr lang="cs-CZ" sz="700" b="1" dirty="0" smtClean="0">
                <a:solidFill>
                  <a:schemeClr val="bg1"/>
                </a:solidFill>
                <a:latin typeface="Verdana" pitchFamily="34" charset="0"/>
              </a:rPr>
              <a:t>6</a:t>
            </a:r>
            <a:endParaRPr lang="en-US" sz="700" b="1" dirty="0" smtClean="0">
              <a:solidFill>
                <a:schemeClr val="bg1"/>
              </a:solidFill>
              <a:latin typeface="Verdana" pitchFamily="34" charset="0"/>
            </a:endParaRPr>
          </a:p>
        </p:txBody>
      </p:sp>
      <p:sp>
        <p:nvSpPr>
          <p:cNvPr id="21" name="TextovéPole 20"/>
          <p:cNvSpPr txBox="1"/>
          <p:nvPr/>
        </p:nvSpPr>
        <p:spPr>
          <a:xfrm>
            <a:off x="1368000" y="2736000"/>
            <a:ext cx="570990" cy="200055"/>
          </a:xfrm>
          <a:prstGeom prst="rect">
            <a:avLst/>
          </a:prstGeom>
          <a:noFill/>
        </p:spPr>
        <p:txBody>
          <a:bodyPr wrap="none" rtlCol="0">
            <a:spAutoFit/>
          </a:bodyPr>
          <a:lstStyle/>
          <a:p>
            <a:r>
              <a:rPr lang="cs-CZ" sz="700" b="1" dirty="0" smtClean="0">
                <a:solidFill>
                  <a:srgbClr val="000000"/>
                </a:solidFill>
                <a:latin typeface="Verdana" pitchFamily="34" charset="0"/>
              </a:rPr>
              <a:t>NIR</a:t>
            </a:r>
            <a:r>
              <a:rPr lang="en-US" sz="700" b="1" dirty="0" smtClean="0">
                <a:solidFill>
                  <a:srgbClr val="000000"/>
                </a:solidFill>
                <a:latin typeface="Verdana" pitchFamily="34" charset="0"/>
              </a:rPr>
              <a:t> </a:t>
            </a:r>
            <a:r>
              <a:rPr lang="cs-CZ" sz="700" b="1" dirty="0" smtClean="0">
                <a:solidFill>
                  <a:srgbClr val="000000"/>
                </a:solidFill>
                <a:latin typeface="Verdana" pitchFamily="34" charset="0"/>
              </a:rPr>
              <a:t>2.2</a:t>
            </a:r>
            <a:endParaRPr lang="en-US" sz="700" b="1" dirty="0" smtClean="0">
              <a:solidFill>
                <a:srgbClr val="000000"/>
              </a:solidFill>
              <a:latin typeface="Verdana" pitchFamily="34" charset="0"/>
            </a:endParaRPr>
          </a:p>
        </p:txBody>
      </p:sp>
      <p:sp>
        <p:nvSpPr>
          <p:cNvPr id="22" name="TextovéPole 21"/>
          <p:cNvSpPr txBox="1"/>
          <p:nvPr/>
        </p:nvSpPr>
        <p:spPr>
          <a:xfrm>
            <a:off x="2628000" y="2736000"/>
            <a:ext cx="558166" cy="200055"/>
          </a:xfrm>
          <a:prstGeom prst="rect">
            <a:avLst/>
          </a:prstGeom>
          <a:noFill/>
        </p:spPr>
        <p:txBody>
          <a:bodyPr wrap="none" rtlCol="0">
            <a:spAutoFit/>
          </a:bodyPr>
          <a:lstStyle/>
          <a:p>
            <a:r>
              <a:rPr lang="cs-CZ" sz="700" b="1" dirty="0" smtClean="0">
                <a:solidFill>
                  <a:schemeClr val="bg1"/>
                </a:solidFill>
                <a:latin typeface="Verdana" pitchFamily="34" charset="0"/>
              </a:rPr>
              <a:t>VIS</a:t>
            </a:r>
            <a:r>
              <a:rPr lang="en-US" sz="700" b="1" dirty="0" smtClean="0">
                <a:solidFill>
                  <a:schemeClr val="bg1"/>
                </a:solidFill>
                <a:latin typeface="Verdana" pitchFamily="34" charset="0"/>
              </a:rPr>
              <a:t> </a:t>
            </a:r>
            <a:r>
              <a:rPr lang="cs-CZ" sz="700" b="1" dirty="0" smtClean="0">
                <a:solidFill>
                  <a:schemeClr val="bg1"/>
                </a:solidFill>
                <a:latin typeface="Verdana" pitchFamily="34" charset="0"/>
              </a:rPr>
              <a:t>0</a:t>
            </a:r>
            <a:r>
              <a:rPr lang="en-US" sz="700" b="1" dirty="0" smtClean="0">
                <a:solidFill>
                  <a:schemeClr val="bg1"/>
                </a:solidFill>
                <a:latin typeface="Verdana" pitchFamily="34" charset="0"/>
              </a:rPr>
              <a:t>.6</a:t>
            </a:r>
          </a:p>
        </p:txBody>
      </p:sp>
      <p:sp>
        <p:nvSpPr>
          <p:cNvPr id="24" name="TextovéPole 23"/>
          <p:cNvSpPr txBox="1"/>
          <p:nvPr/>
        </p:nvSpPr>
        <p:spPr>
          <a:xfrm>
            <a:off x="6336000" y="1394648"/>
            <a:ext cx="2415510" cy="2554545"/>
          </a:xfrm>
          <a:prstGeom prst="rect">
            <a:avLst/>
          </a:prstGeom>
          <a:noFill/>
        </p:spPr>
        <p:txBody>
          <a:bodyPr wrap="square" rtlCol="0">
            <a:spAutoFit/>
          </a:bodyPr>
          <a:lstStyle/>
          <a:p>
            <a:r>
              <a:rPr lang="cs-CZ" sz="800" dirty="0" smtClean="0">
                <a:latin typeface="Verdana" pitchFamily="34" charset="0"/>
              </a:rPr>
              <a:t>1 – zasněžený terén a led</a:t>
            </a:r>
          </a:p>
          <a:p>
            <a:endParaRPr lang="cs-CZ" sz="800" dirty="0">
              <a:latin typeface="Verdana" pitchFamily="34" charset="0"/>
            </a:endParaRPr>
          </a:p>
          <a:p>
            <a:r>
              <a:rPr lang="cs-CZ" sz="800" dirty="0" smtClean="0">
                <a:latin typeface="Verdana" pitchFamily="34" charset="0"/>
              </a:rPr>
              <a:t>2 – </a:t>
            </a:r>
            <a:r>
              <a:rPr lang="cs-CZ" sz="800" dirty="0">
                <a:latin typeface="Verdana" pitchFamily="34" charset="0"/>
              </a:rPr>
              <a:t>opticky mohutná vysoká oblačnost,</a:t>
            </a:r>
            <a:br>
              <a:rPr lang="cs-CZ" sz="800" dirty="0">
                <a:latin typeface="Verdana" pitchFamily="34" charset="0"/>
              </a:rPr>
            </a:br>
            <a:r>
              <a:rPr lang="cs-CZ" sz="800" dirty="0">
                <a:latin typeface="Verdana" pitchFamily="34" charset="0"/>
              </a:rPr>
              <a:t>      velké ledové oblačné částice</a:t>
            </a:r>
          </a:p>
          <a:p>
            <a:endParaRPr lang="cs-CZ" sz="800" dirty="0">
              <a:latin typeface="Verdana" pitchFamily="34" charset="0"/>
            </a:endParaRPr>
          </a:p>
          <a:p>
            <a:r>
              <a:rPr lang="cs-CZ" sz="800" dirty="0" smtClean="0">
                <a:latin typeface="Verdana" pitchFamily="34" charset="0"/>
              </a:rPr>
              <a:t>3 – husté ciry, menší </a:t>
            </a:r>
            <a:r>
              <a:rPr lang="cs-CZ" sz="800" dirty="0">
                <a:latin typeface="Verdana" pitchFamily="34" charset="0"/>
              </a:rPr>
              <a:t>až malé </a:t>
            </a:r>
            <a:r>
              <a:rPr lang="cs-CZ" sz="800" dirty="0" smtClean="0">
                <a:latin typeface="Verdana" pitchFamily="34" charset="0"/>
              </a:rPr>
              <a:t>krystalky</a:t>
            </a:r>
            <a:endParaRPr lang="cs-CZ" sz="800" dirty="0">
              <a:latin typeface="Verdana" pitchFamily="34" charset="0"/>
            </a:endParaRPr>
          </a:p>
          <a:p>
            <a:endParaRPr lang="cs-CZ" sz="800" dirty="0">
              <a:latin typeface="Verdana" pitchFamily="34" charset="0"/>
            </a:endParaRPr>
          </a:p>
          <a:p>
            <a:r>
              <a:rPr lang="cs-CZ" sz="800" dirty="0" smtClean="0">
                <a:latin typeface="Verdana" pitchFamily="34" charset="0"/>
              </a:rPr>
              <a:t>4 – řídká oblačnost – jak ciry, tak kapalná </a:t>
            </a:r>
            <a:br>
              <a:rPr lang="cs-CZ" sz="800" dirty="0" smtClean="0">
                <a:latin typeface="Verdana" pitchFamily="34" charset="0"/>
              </a:rPr>
            </a:br>
            <a:r>
              <a:rPr lang="cs-CZ" sz="800" dirty="0" smtClean="0">
                <a:latin typeface="Verdana" pitchFamily="34" charset="0"/>
              </a:rPr>
              <a:t>      fáze (ta až do khaki, především nad </a:t>
            </a:r>
            <a:br>
              <a:rPr lang="cs-CZ" sz="800" dirty="0" smtClean="0">
                <a:latin typeface="Verdana" pitchFamily="34" charset="0"/>
              </a:rPr>
            </a:br>
            <a:r>
              <a:rPr lang="cs-CZ" sz="800" dirty="0" smtClean="0">
                <a:latin typeface="Verdana" pitchFamily="34" charset="0"/>
              </a:rPr>
              <a:t>      </a:t>
            </a:r>
            <a:r>
              <a:rPr lang="cs-CZ" sz="800" smtClean="0">
                <a:latin typeface="Verdana" pitchFamily="34" charset="0"/>
              </a:rPr>
              <a:t>mořem), tvořené drobnými oblačnými</a:t>
            </a:r>
            <a:br>
              <a:rPr lang="cs-CZ" sz="800" smtClean="0">
                <a:latin typeface="Verdana" pitchFamily="34" charset="0"/>
              </a:rPr>
            </a:br>
            <a:r>
              <a:rPr lang="cs-CZ" sz="800" smtClean="0">
                <a:latin typeface="Verdana" pitchFamily="34" charset="0"/>
              </a:rPr>
              <a:t>      částicemi</a:t>
            </a:r>
            <a:endParaRPr lang="cs-CZ" sz="800" dirty="0" smtClean="0">
              <a:latin typeface="Verdana" pitchFamily="34" charset="0"/>
            </a:endParaRPr>
          </a:p>
          <a:p>
            <a:endParaRPr lang="cs-CZ" sz="800" dirty="0">
              <a:latin typeface="Verdana" pitchFamily="34" charset="0"/>
            </a:endParaRPr>
          </a:p>
          <a:p>
            <a:r>
              <a:rPr lang="cs-CZ" sz="800" dirty="0" smtClean="0">
                <a:latin typeface="Verdana" pitchFamily="34" charset="0"/>
              </a:rPr>
              <a:t>5 – pouštní oblasti</a:t>
            </a:r>
          </a:p>
          <a:p>
            <a:endParaRPr lang="cs-CZ" sz="800" dirty="0">
              <a:latin typeface="Verdana" pitchFamily="34" charset="0"/>
            </a:endParaRPr>
          </a:p>
          <a:p>
            <a:r>
              <a:rPr lang="cs-CZ" sz="800" dirty="0" smtClean="0">
                <a:latin typeface="Verdana" pitchFamily="34" charset="0"/>
              </a:rPr>
              <a:t>6 – nízká opticky hustá oblačnost, tvořená</a:t>
            </a:r>
            <a:br>
              <a:rPr lang="cs-CZ" sz="800" dirty="0" smtClean="0">
                <a:latin typeface="Verdana" pitchFamily="34" charset="0"/>
              </a:rPr>
            </a:br>
            <a:r>
              <a:rPr lang="cs-CZ" sz="800" dirty="0" smtClean="0">
                <a:latin typeface="Verdana" pitchFamily="34" charset="0"/>
              </a:rPr>
              <a:t>      velkými kapkami </a:t>
            </a:r>
          </a:p>
          <a:p>
            <a:endParaRPr lang="cs-CZ" sz="800" dirty="0">
              <a:latin typeface="Verdana" pitchFamily="34" charset="0"/>
            </a:endParaRPr>
          </a:p>
          <a:p>
            <a:endParaRPr lang="cs-CZ" sz="800" dirty="0" smtClean="0">
              <a:latin typeface="Verdana" pitchFamily="34" charset="0"/>
            </a:endParaRPr>
          </a:p>
          <a:p>
            <a:endParaRPr lang="cs-CZ" sz="800" dirty="0">
              <a:latin typeface="Verdana" pitchFamily="34" charset="0"/>
            </a:endParaRPr>
          </a:p>
          <a:p>
            <a:r>
              <a:rPr lang="cs-CZ" sz="800" dirty="0">
                <a:latin typeface="Verdana" pitchFamily="34" charset="0"/>
              </a:rPr>
              <a:t>10 – přesvícená („přepálená</a:t>
            </a:r>
            <a:r>
              <a:rPr lang="en-US" sz="800" dirty="0">
                <a:latin typeface="Verdana" pitchFamily="34" charset="0"/>
              </a:rPr>
              <a:t>”</a:t>
            </a:r>
            <a:r>
              <a:rPr lang="cs-CZ" sz="800" dirty="0">
                <a:latin typeface="Verdana" pitchFamily="34" charset="0"/>
              </a:rPr>
              <a:t>) </a:t>
            </a:r>
            <a:r>
              <a:rPr lang="cs-CZ" sz="800" dirty="0" smtClean="0">
                <a:latin typeface="Verdana" pitchFamily="34" charset="0"/>
              </a:rPr>
              <a:t>oblačnost</a:t>
            </a:r>
            <a:endParaRPr lang="en-US" sz="800" dirty="0">
              <a:latin typeface="Verdana" pitchFamily="34" charset="0"/>
            </a:endParaRPr>
          </a:p>
        </p:txBody>
      </p:sp>
      <p:sp>
        <p:nvSpPr>
          <p:cNvPr id="25" name="TextovéPole 24"/>
          <p:cNvSpPr txBox="1"/>
          <p:nvPr/>
        </p:nvSpPr>
        <p:spPr>
          <a:xfrm>
            <a:off x="4499992" y="1795631"/>
            <a:ext cx="248786" cy="200055"/>
          </a:xfrm>
          <a:prstGeom prst="rect">
            <a:avLst/>
          </a:prstGeom>
          <a:noFill/>
        </p:spPr>
        <p:txBody>
          <a:bodyPr wrap="none" rtlCol="0">
            <a:spAutoFit/>
          </a:bodyPr>
          <a:lstStyle/>
          <a:p>
            <a:r>
              <a:rPr lang="cs-CZ" sz="700" b="1" dirty="0">
                <a:solidFill>
                  <a:srgbClr val="000000"/>
                </a:solidFill>
                <a:latin typeface="Verdana" pitchFamily="34" charset="0"/>
              </a:rPr>
              <a:t>5</a:t>
            </a:r>
            <a:endParaRPr lang="en-US" sz="700" b="1" dirty="0" smtClean="0">
              <a:solidFill>
                <a:srgbClr val="000000"/>
              </a:solidFill>
              <a:latin typeface="Verdana" pitchFamily="34" charset="0"/>
            </a:endParaRPr>
          </a:p>
        </p:txBody>
      </p:sp>
      <p:sp>
        <p:nvSpPr>
          <p:cNvPr id="27" name="TextovéPole 26"/>
          <p:cNvSpPr txBox="1"/>
          <p:nvPr/>
        </p:nvSpPr>
        <p:spPr>
          <a:xfrm>
            <a:off x="4283968" y="2427734"/>
            <a:ext cx="248786" cy="200055"/>
          </a:xfrm>
          <a:prstGeom prst="rect">
            <a:avLst/>
          </a:prstGeom>
          <a:noFill/>
        </p:spPr>
        <p:txBody>
          <a:bodyPr wrap="none" rtlCol="0">
            <a:spAutoFit/>
          </a:bodyPr>
          <a:lstStyle/>
          <a:p>
            <a:r>
              <a:rPr lang="cs-CZ" sz="700" b="1">
                <a:solidFill>
                  <a:srgbClr val="000000"/>
                </a:solidFill>
                <a:latin typeface="Verdana" pitchFamily="34" charset="0"/>
              </a:rPr>
              <a:t>4</a:t>
            </a:r>
            <a:endParaRPr lang="en-US" sz="700" b="1" dirty="0" smtClean="0">
              <a:solidFill>
                <a:srgbClr val="000000"/>
              </a:solidFill>
              <a:latin typeface="Verdana" pitchFamily="34" charset="0"/>
            </a:endParaRPr>
          </a:p>
        </p:txBody>
      </p:sp>
      <p:sp>
        <p:nvSpPr>
          <p:cNvPr id="28" name="TextovéPole 27"/>
          <p:cNvSpPr txBox="1"/>
          <p:nvPr/>
        </p:nvSpPr>
        <p:spPr>
          <a:xfrm>
            <a:off x="5043294" y="3091775"/>
            <a:ext cx="248786" cy="200055"/>
          </a:xfrm>
          <a:prstGeom prst="rect">
            <a:avLst/>
          </a:prstGeom>
          <a:noFill/>
        </p:spPr>
        <p:txBody>
          <a:bodyPr wrap="none" rtlCol="0">
            <a:spAutoFit/>
          </a:bodyPr>
          <a:lstStyle/>
          <a:p>
            <a:r>
              <a:rPr lang="cs-CZ" sz="700" b="1">
                <a:solidFill>
                  <a:srgbClr val="000000"/>
                </a:solidFill>
                <a:latin typeface="Verdana" pitchFamily="34" charset="0"/>
              </a:rPr>
              <a:t>3</a:t>
            </a:r>
            <a:endParaRPr lang="en-US" sz="700" b="1" dirty="0" smtClean="0">
              <a:solidFill>
                <a:srgbClr val="000000"/>
              </a:solidFill>
              <a:latin typeface="Verdana" pitchFamily="34" charset="0"/>
            </a:endParaRPr>
          </a:p>
        </p:txBody>
      </p:sp>
      <p:sp>
        <p:nvSpPr>
          <p:cNvPr id="29" name="TextovéPole 28"/>
          <p:cNvSpPr txBox="1"/>
          <p:nvPr/>
        </p:nvSpPr>
        <p:spPr>
          <a:xfrm>
            <a:off x="5364088" y="3003798"/>
            <a:ext cx="248786" cy="200055"/>
          </a:xfrm>
          <a:prstGeom prst="rect">
            <a:avLst/>
          </a:prstGeom>
          <a:noFill/>
        </p:spPr>
        <p:txBody>
          <a:bodyPr wrap="none" rtlCol="0">
            <a:spAutoFit/>
          </a:bodyPr>
          <a:lstStyle/>
          <a:p>
            <a:r>
              <a:rPr lang="cs-CZ" sz="700" b="1" dirty="0">
                <a:solidFill>
                  <a:srgbClr val="000000"/>
                </a:solidFill>
                <a:latin typeface="Verdana" pitchFamily="34" charset="0"/>
              </a:rPr>
              <a:t>2</a:t>
            </a:r>
            <a:endParaRPr lang="en-US" sz="700" b="1" dirty="0" smtClean="0">
              <a:solidFill>
                <a:srgbClr val="000000"/>
              </a:solidFill>
              <a:latin typeface="Verdana" pitchFamily="34" charset="0"/>
            </a:endParaRPr>
          </a:p>
        </p:txBody>
      </p:sp>
      <p:sp>
        <p:nvSpPr>
          <p:cNvPr id="30" name="TextovéPole 29"/>
          <p:cNvSpPr txBox="1"/>
          <p:nvPr/>
        </p:nvSpPr>
        <p:spPr>
          <a:xfrm>
            <a:off x="5652120" y="2731735"/>
            <a:ext cx="248786" cy="200055"/>
          </a:xfrm>
          <a:prstGeom prst="rect">
            <a:avLst/>
          </a:prstGeom>
          <a:noFill/>
        </p:spPr>
        <p:txBody>
          <a:bodyPr wrap="none" rtlCol="0">
            <a:spAutoFit/>
          </a:bodyPr>
          <a:lstStyle/>
          <a:p>
            <a:r>
              <a:rPr lang="cs-CZ" sz="700" b="1" dirty="0">
                <a:solidFill>
                  <a:schemeClr val="bg1"/>
                </a:solidFill>
                <a:latin typeface="Verdana" pitchFamily="34" charset="0"/>
              </a:rPr>
              <a:t>1</a:t>
            </a:r>
            <a:endParaRPr lang="en-US" sz="700" b="1" dirty="0" smtClean="0">
              <a:solidFill>
                <a:schemeClr val="bg1"/>
              </a:solidFill>
              <a:latin typeface="Verdana" pitchFamily="34" charset="0"/>
            </a:endParaRPr>
          </a:p>
        </p:txBody>
      </p:sp>
      <p:sp>
        <p:nvSpPr>
          <p:cNvPr id="31" name="TextovéPole 30"/>
          <p:cNvSpPr txBox="1"/>
          <p:nvPr/>
        </p:nvSpPr>
        <p:spPr>
          <a:xfrm>
            <a:off x="5763374" y="2139702"/>
            <a:ext cx="248786" cy="200055"/>
          </a:xfrm>
          <a:prstGeom prst="rect">
            <a:avLst/>
          </a:prstGeom>
          <a:noFill/>
        </p:spPr>
        <p:txBody>
          <a:bodyPr wrap="none" rtlCol="0">
            <a:spAutoFit/>
          </a:bodyPr>
          <a:lstStyle/>
          <a:p>
            <a:r>
              <a:rPr lang="cs-CZ" sz="700" b="1">
                <a:solidFill>
                  <a:schemeClr val="bg1"/>
                </a:solidFill>
                <a:latin typeface="Verdana" pitchFamily="34" charset="0"/>
              </a:rPr>
              <a:t>6</a:t>
            </a:r>
            <a:endParaRPr lang="en-US" sz="700" b="1" dirty="0" smtClean="0">
              <a:solidFill>
                <a:schemeClr val="bg1"/>
              </a:solidFill>
              <a:latin typeface="Verdana" pitchFamily="34" charset="0"/>
            </a:endParaRPr>
          </a:p>
        </p:txBody>
      </p:sp>
      <p:sp>
        <p:nvSpPr>
          <p:cNvPr id="32" name="TextovéPole 31"/>
          <p:cNvSpPr txBox="1"/>
          <p:nvPr/>
        </p:nvSpPr>
        <p:spPr>
          <a:xfrm>
            <a:off x="6097921" y="949682"/>
            <a:ext cx="2002471" cy="253916"/>
          </a:xfrm>
          <a:prstGeom prst="rect">
            <a:avLst/>
          </a:prstGeom>
          <a:noFill/>
        </p:spPr>
        <p:txBody>
          <a:bodyPr wrap="none" rtlCol="0">
            <a:spAutoFit/>
          </a:bodyPr>
          <a:lstStyle/>
          <a:p>
            <a:r>
              <a:rPr lang="cs-CZ" sz="1050" u="sng" dirty="0" smtClean="0">
                <a:latin typeface="Verdana" pitchFamily="34" charset="0"/>
              </a:rPr>
              <a:t>Orientační</a:t>
            </a:r>
            <a:r>
              <a:rPr lang="cs-CZ" sz="1050" dirty="0" smtClean="0">
                <a:latin typeface="Verdana" pitchFamily="34" charset="0"/>
              </a:rPr>
              <a:t> přiřazení barev:</a:t>
            </a:r>
            <a:endParaRPr lang="en-US" sz="1050" dirty="0" smtClean="0">
              <a:latin typeface="Verdana" pitchFamily="34" charset="0"/>
            </a:endParaRPr>
          </a:p>
        </p:txBody>
      </p:sp>
      <p:sp>
        <p:nvSpPr>
          <p:cNvPr id="23" name="TextovéPole 22"/>
          <p:cNvSpPr txBox="1"/>
          <p:nvPr/>
        </p:nvSpPr>
        <p:spPr>
          <a:xfrm>
            <a:off x="5004048" y="2299687"/>
            <a:ext cx="312906" cy="200055"/>
          </a:xfrm>
          <a:prstGeom prst="rect">
            <a:avLst/>
          </a:prstGeom>
          <a:noFill/>
        </p:spPr>
        <p:txBody>
          <a:bodyPr wrap="none" rtlCol="0">
            <a:spAutoFit/>
          </a:bodyPr>
          <a:lstStyle/>
          <a:p>
            <a:r>
              <a:rPr lang="cs-CZ" sz="700" b="1" dirty="0" smtClean="0">
                <a:solidFill>
                  <a:srgbClr val="000000"/>
                </a:solidFill>
                <a:latin typeface="Verdana" pitchFamily="34" charset="0"/>
              </a:rPr>
              <a:t>10</a:t>
            </a:r>
            <a:endParaRPr lang="en-US" sz="700" b="1" dirty="0" smtClean="0">
              <a:solidFill>
                <a:srgbClr val="000000"/>
              </a:solidFill>
              <a:latin typeface="Verdana" pitchFamily="34" charset="0"/>
            </a:endParaRPr>
          </a:p>
        </p:txBody>
      </p:sp>
    </p:spTree>
    <p:extLst>
      <p:ext uri="{BB962C8B-B14F-4D97-AF65-F5344CB8AC3E}">
        <p14:creationId xmlns:p14="http://schemas.microsoft.com/office/powerpoint/2010/main" val="86347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 verze, VIIRS)</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sp>
        <p:nvSpPr>
          <p:cNvPr id="6" name="TextovéPole 5"/>
          <p:cNvSpPr txBox="1"/>
          <p:nvPr/>
        </p:nvSpPr>
        <p:spPr>
          <a:xfrm>
            <a:off x="76350" y="4876006"/>
            <a:ext cx="5099473" cy="200055"/>
          </a:xfrm>
          <a:prstGeom prst="rect">
            <a:avLst/>
          </a:prstGeom>
          <a:solidFill>
            <a:srgbClr val="000000"/>
          </a:solidFill>
        </p:spPr>
        <p:txBody>
          <a:bodyPr wrap="none" rtlCol="0">
            <a:spAutoFit/>
          </a:bodyPr>
          <a:lstStyle/>
          <a:p>
            <a:r>
              <a:rPr lang="cs-CZ" sz="700" dirty="0" smtClean="0">
                <a:latin typeface="Verdana" pitchFamily="34" charset="0"/>
              </a:rPr>
              <a:t>Zdroj a podrobné </a:t>
            </a:r>
            <a:r>
              <a:rPr lang="cs-CZ" sz="700" dirty="0">
                <a:latin typeface="Verdana" pitchFamily="34" charset="0"/>
              </a:rPr>
              <a:t>informace:  </a:t>
            </a:r>
            <a:r>
              <a:rPr lang="cs-CZ" sz="700" dirty="0">
                <a:latin typeface="Verdana" pitchFamily="34" charset="0"/>
                <a:hlinkClick r:id="rId3"/>
              </a:rPr>
              <a:t>https://</a:t>
            </a:r>
            <a:r>
              <a:rPr lang="cs-CZ" sz="700" dirty="0" smtClean="0">
                <a:latin typeface="Verdana" pitchFamily="34" charset="0"/>
                <a:hlinkClick r:id="rId3"/>
              </a:rPr>
              <a:t>user.eumetsat.int/resources/user-guides/cloud-phase-rgb-quick-guide</a:t>
            </a:r>
            <a:r>
              <a:rPr lang="cs-CZ" sz="700" dirty="0" smtClean="0">
                <a:latin typeface="Verdana" pitchFamily="34" charset="0"/>
              </a:rPr>
              <a:t> </a:t>
            </a:r>
            <a:endParaRPr lang="en-US" sz="700" dirty="0" smtClean="0">
              <a:latin typeface="Verdana" pitchFamily="34" charset="0"/>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123478"/>
            <a:ext cx="4896544" cy="4661536"/>
          </a:xfrm>
          <a:prstGeom prst="rect">
            <a:avLst/>
          </a:prstGeom>
        </p:spPr>
      </p:pic>
    </p:spTree>
    <p:extLst>
      <p:ext uri="{BB962C8B-B14F-4D97-AF65-F5344CB8AC3E}">
        <p14:creationId xmlns:p14="http://schemas.microsoft.com/office/powerpoint/2010/main" val="82922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4706738"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user.eumetsat.int/resources/user-guides/cloud-phase-rgb-quick-guide</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1" name="TextovéPole 10"/>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endParaRPr lang="en-US" sz="600" b="1" dirty="0" smtClean="0">
              <a:latin typeface="Verdana" pitchFamily="34" charset="0"/>
            </a:endParaRPr>
          </a:p>
        </p:txBody>
      </p:sp>
      <p:sp>
        <p:nvSpPr>
          <p:cNvPr id="12" name="TextovéPole 11"/>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a:t>
            </a:r>
            <a:r>
              <a:rPr lang="en-US" sz="600" b="1" dirty="0" smtClean="0">
                <a:solidFill>
                  <a:srgbClr val="646464"/>
                </a:solidFill>
                <a:latin typeface="Verdana" pitchFamily="34" charset="0"/>
              </a:rPr>
              <a:t> 2.2</a:t>
            </a:r>
            <a:endParaRPr lang="en-US" sz="600" b="1" dirty="0" smtClean="0">
              <a:solidFill>
                <a:srgbClr val="646464"/>
              </a:solidFill>
              <a:latin typeface="Verdana" pitchFamily="34" charset="0"/>
            </a:endParaRPr>
          </a:p>
        </p:txBody>
      </p:sp>
      <p:sp>
        <p:nvSpPr>
          <p:cNvPr id="13" name="TextovéPole 12"/>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a:t>
            </a:r>
            <a:r>
              <a:rPr lang="en-US" sz="600" b="1" dirty="0" smtClean="0">
                <a:latin typeface="Verdana" pitchFamily="34" charset="0"/>
              </a:rPr>
              <a:t>IS 0.6</a:t>
            </a:r>
            <a:endParaRPr lang="en-US" sz="600" b="1" dirty="0" smtClean="0">
              <a:latin typeface="Verdana" pitchFamily="34" charset="0"/>
            </a:endParaRPr>
          </a:p>
        </p:txBody>
      </p:sp>
    </p:spTree>
    <p:extLst>
      <p:ext uri="{BB962C8B-B14F-4D97-AF65-F5344CB8AC3E}">
        <p14:creationId xmlns:p14="http://schemas.microsoft.com/office/powerpoint/2010/main" val="2857342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endParaRPr lang="en-US" sz="600" b="1" dirty="0" smtClean="0">
              <a:latin typeface="Verdana" pitchFamily="34" charset="0"/>
            </a:endParaRP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a:t>
            </a:r>
            <a:r>
              <a:rPr lang="en-US" sz="600" b="1" dirty="0" smtClean="0">
                <a:solidFill>
                  <a:srgbClr val="646464"/>
                </a:solidFill>
                <a:latin typeface="Verdana" pitchFamily="34" charset="0"/>
              </a:rPr>
              <a:t> 2.2</a:t>
            </a:r>
            <a:endParaRPr lang="en-US" sz="600" b="1" dirty="0" smtClean="0">
              <a:solidFill>
                <a:srgbClr val="646464"/>
              </a:solidFill>
              <a:latin typeface="Verdana" pitchFamily="34" charset="0"/>
            </a:endParaRP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a:t>
            </a:r>
            <a:r>
              <a:rPr lang="en-US" sz="600" b="1" dirty="0" smtClean="0">
                <a:latin typeface="Verdana" pitchFamily="34" charset="0"/>
              </a:rPr>
              <a:t>IS 0.6</a:t>
            </a:r>
            <a:endParaRPr lang="en-US" sz="600" b="1" dirty="0" smtClean="0">
              <a:latin typeface="Verdana" pitchFamily="34" charset="0"/>
            </a:endParaRPr>
          </a:p>
        </p:txBody>
      </p:sp>
    </p:spTree>
    <p:extLst>
      <p:ext uri="{BB962C8B-B14F-4D97-AF65-F5344CB8AC3E}">
        <p14:creationId xmlns:p14="http://schemas.microsoft.com/office/powerpoint/2010/main" val="169575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83568" y="699542"/>
            <a:ext cx="3888432" cy="3170099"/>
          </a:xfrm>
          <a:prstGeom prst="rect">
            <a:avLst/>
          </a:prstGeom>
        </p:spPr>
        <p:txBody>
          <a:bodyPr wrap="square">
            <a:spAutoFit/>
          </a:bodyPr>
          <a:lstStyle/>
          <a:p>
            <a:r>
              <a:rPr lang="en-US" sz="800" b="1" smtClean="0"/>
              <a:t>cloud_phase_satpy</a:t>
            </a:r>
            <a:r>
              <a:rPr lang="en-US" sz="800"/>
              <a:t>:</a:t>
            </a:r>
          </a:p>
          <a:p>
            <a:r>
              <a:rPr lang="en-US" sz="800"/>
              <a:t>    standard_name: cloud_phase_satpy</a:t>
            </a:r>
          </a:p>
          <a:p>
            <a:r>
              <a:rPr lang="en-US" sz="800"/>
              <a:t>    operations:</a:t>
            </a:r>
          </a:p>
          <a:p>
            <a:r>
              <a:rPr lang="en-US" sz="800"/>
              <a:t>    - name: stretch</a:t>
            </a:r>
          </a:p>
          <a:p>
            <a:r>
              <a:rPr lang="en-US" sz="800"/>
              <a:t>      method: !!python/name:satpy.enhancements.stretch</a:t>
            </a:r>
          </a:p>
          <a:p>
            <a:r>
              <a:rPr lang="en-US" sz="800"/>
              <a:t>      kwargs:</a:t>
            </a:r>
          </a:p>
          <a:p>
            <a:r>
              <a:rPr lang="en-US" sz="800"/>
              <a:t>        stretch: crude</a:t>
            </a:r>
          </a:p>
          <a:p>
            <a:r>
              <a:rPr lang="en-US" sz="800"/>
              <a:t>        min_stretch: [0, 0, 0]</a:t>
            </a:r>
          </a:p>
          <a:p>
            <a:r>
              <a:rPr lang="en-US" sz="800"/>
              <a:t>        max_stretch: [50, 50, 100</a:t>
            </a:r>
            <a:r>
              <a:rPr lang="en-US" sz="800" smtClean="0"/>
              <a:t>]</a:t>
            </a:r>
            <a:endParaRPr lang="cs-CZ" sz="800" smtClean="0"/>
          </a:p>
          <a:p>
            <a:endParaRPr lang="cs-CZ" sz="800" smtClean="0"/>
          </a:p>
          <a:p>
            <a:endParaRPr lang="cs-CZ" sz="800"/>
          </a:p>
          <a:p>
            <a:endParaRPr lang="cs-CZ" sz="800" smtClean="0"/>
          </a:p>
          <a:p>
            <a:r>
              <a:rPr lang="en-US" sz="800" b="1" smtClean="0"/>
              <a:t>cloud_phase_chmi_2</a:t>
            </a:r>
            <a:r>
              <a:rPr lang="en-US" sz="800"/>
              <a:t>:</a:t>
            </a:r>
          </a:p>
          <a:p>
            <a:r>
              <a:rPr lang="en-US" sz="800"/>
              <a:t>    standard_name: cloud_phase_chmi_2</a:t>
            </a:r>
          </a:p>
          <a:p>
            <a:r>
              <a:rPr lang="en-US" sz="800"/>
              <a:t>    operations:</a:t>
            </a:r>
          </a:p>
          <a:p>
            <a:r>
              <a:rPr lang="en-US" sz="800"/>
              <a:t>    - name: stretch</a:t>
            </a:r>
          </a:p>
          <a:p>
            <a:r>
              <a:rPr lang="en-US" sz="800"/>
              <a:t>      method: !!python/name:satpy.enhancements.stretch</a:t>
            </a:r>
          </a:p>
          <a:p>
            <a:r>
              <a:rPr lang="en-US" sz="800"/>
              <a:t>      kwargs:</a:t>
            </a:r>
          </a:p>
          <a:p>
            <a:r>
              <a:rPr lang="en-US" sz="800"/>
              <a:t>        stretch: crude</a:t>
            </a:r>
          </a:p>
          <a:p>
            <a:r>
              <a:rPr lang="en-US" sz="800"/>
              <a:t>        min_stretch: [0, 0, 0]</a:t>
            </a:r>
          </a:p>
          <a:p>
            <a:r>
              <a:rPr lang="en-US" sz="800"/>
              <a:t>        max_stretch: [</a:t>
            </a:r>
            <a:r>
              <a:rPr lang="en-US" sz="800">
                <a:solidFill>
                  <a:srgbClr val="FF0000"/>
                </a:solidFill>
              </a:rPr>
              <a:t>75</a:t>
            </a:r>
            <a:r>
              <a:rPr lang="en-US" sz="800"/>
              <a:t>, </a:t>
            </a:r>
            <a:r>
              <a:rPr lang="en-US" sz="800">
                <a:solidFill>
                  <a:srgbClr val="92D050"/>
                </a:solidFill>
              </a:rPr>
              <a:t>65</a:t>
            </a:r>
            <a:r>
              <a:rPr lang="en-US" sz="800"/>
              <a:t>, 100]</a:t>
            </a:r>
          </a:p>
          <a:p>
            <a:r>
              <a:rPr lang="en-US" sz="800"/>
              <a:t>    - name: gamma</a:t>
            </a:r>
          </a:p>
          <a:p>
            <a:r>
              <a:rPr lang="en-US" sz="800"/>
              <a:t>      method: !!python/name:satpy.enhancements.gamma</a:t>
            </a:r>
          </a:p>
          <a:p>
            <a:r>
              <a:rPr lang="en-US" sz="800"/>
              <a:t>      kwargs: {gamma: [1.0, 1.0, </a:t>
            </a:r>
            <a:r>
              <a:rPr lang="en-US" sz="800">
                <a:solidFill>
                  <a:srgbClr val="00B0F0"/>
                </a:solidFill>
              </a:rPr>
              <a:t>1.2</a:t>
            </a:r>
            <a:r>
              <a:rPr lang="en-US" sz="800"/>
              <a:t>]}</a:t>
            </a:r>
          </a:p>
          <a:p>
            <a:endParaRPr lang="en-US" sz="800"/>
          </a:p>
        </p:txBody>
      </p:sp>
      <p:sp>
        <p:nvSpPr>
          <p:cNvPr id="8" name="TextovéPole 7"/>
          <p:cNvSpPr txBox="1"/>
          <p:nvPr/>
        </p:nvSpPr>
        <p:spPr>
          <a:xfrm>
            <a:off x="4586261" y="4860000"/>
            <a:ext cx="1713931" cy="200055"/>
          </a:xfrm>
          <a:prstGeom prst="rect">
            <a:avLst/>
          </a:prstGeom>
          <a:noFill/>
        </p:spPr>
        <p:txBody>
          <a:bodyPr wrap="none" rtlCol="0">
            <a:spAutoFit/>
          </a:bodyPr>
          <a:lstStyle/>
          <a:p>
            <a:pPr algn="just"/>
            <a:r>
              <a:rPr lang="en-US" sz="700" dirty="0" smtClean="0">
                <a:latin typeface="Verdana" pitchFamily="34" charset="0"/>
              </a:rPr>
              <a:t>RGB Cloud Phase satpy (CIMMS)</a:t>
            </a:r>
          </a:p>
        </p:txBody>
      </p:sp>
      <p:sp>
        <p:nvSpPr>
          <p:cNvPr id="9" name="TextovéPole 8"/>
          <p:cNvSpPr txBox="1"/>
          <p:nvPr/>
        </p:nvSpPr>
        <p:spPr>
          <a:xfrm>
            <a:off x="6674874" y="4860000"/>
            <a:ext cx="1497526" cy="200055"/>
          </a:xfrm>
          <a:prstGeom prst="rect">
            <a:avLst/>
          </a:prstGeom>
          <a:noFill/>
        </p:spPr>
        <p:txBody>
          <a:bodyPr wrap="none" rtlCol="0">
            <a:spAutoFit/>
          </a:bodyPr>
          <a:lstStyle/>
          <a:p>
            <a:pPr algn="just"/>
            <a:r>
              <a:rPr lang="en-US" sz="700" dirty="0" smtClean="0">
                <a:latin typeface="Verdana" pitchFamily="34" charset="0"/>
              </a:rPr>
              <a:t>RGB Cloud Phase CHMI (v2)</a:t>
            </a:r>
          </a:p>
        </p:txBody>
      </p:sp>
      <p:sp>
        <p:nvSpPr>
          <p:cNvPr id="10" name="TextovéPole 9"/>
          <p:cNvSpPr txBox="1"/>
          <p:nvPr/>
        </p:nvSpPr>
        <p:spPr>
          <a:xfrm>
            <a:off x="5221968" y="51470"/>
            <a:ext cx="2374368" cy="230832"/>
          </a:xfrm>
          <a:prstGeom prst="rect">
            <a:avLst/>
          </a:prstGeom>
          <a:noFill/>
        </p:spPr>
        <p:txBody>
          <a:bodyPr wrap="none" rtlCol="0">
            <a:spAutoFit/>
          </a:bodyPr>
          <a:lstStyle/>
          <a:p>
            <a:r>
              <a:rPr lang="cs-CZ" sz="900" smtClean="0">
                <a:latin typeface="Verdana" pitchFamily="34" charset="0"/>
              </a:rPr>
              <a:t>Histogramy předchozích dvou snímků</a:t>
            </a:r>
            <a:endParaRPr lang="en-US" sz="900" dirty="0" smtClean="0">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000" y="336567"/>
            <a:ext cx="1849258" cy="4500000"/>
          </a:xfrm>
          <a:prstGeom prst="rect">
            <a:avLst/>
          </a:prstGeom>
        </p:spPr>
      </p:pic>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000" y="336566"/>
            <a:ext cx="1849258" cy="4500001"/>
          </a:xfrm>
          <a:prstGeom prst="rect">
            <a:avLst/>
          </a:prstGeom>
        </p:spPr>
      </p:pic>
      <p:sp>
        <p:nvSpPr>
          <p:cNvPr id="11" name="Ovál 10"/>
          <p:cNvSpPr/>
          <p:nvPr/>
        </p:nvSpPr>
        <p:spPr>
          <a:xfrm>
            <a:off x="6156000" y="483518"/>
            <a:ext cx="252000" cy="1152128"/>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ovéPole 12"/>
          <p:cNvSpPr txBox="1"/>
          <p:nvPr/>
        </p:nvSpPr>
        <p:spPr>
          <a:xfrm>
            <a:off x="5708490" y="571495"/>
            <a:ext cx="519694" cy="200055"/>
          </a:xfrm>
          <a:prstGeom prst="rect">
            <a:avLst/>
          </a:prstGeom>
          <a:noFill/>
        </p:spPr>
        <p:txBody>
          <a:bodyPr wrap="none" rtlCol="0">
            <a:spAutoFit/>
          </a:bodyPr>
          <a:lstStyle/>
          <a:p>
            <a:r>
              <a:rPr lang="cs-CZ" sz="700" smtClean="0">
                <a:solidFill>
                  <a:srgbClr val="FFFF00"/>
                </a:solidFill>
                <a:latin typeface="Verdana" pitchFamily="34" charset="0"/>
              </a:rPr>
              <a:t>přepaly</a:t>
            </a:r>
            <a:endParaRPr lang="en-US" sz="700" dirty="0" smtClean="0">
              <a:solidFill>
                <a:srgbClr val="FFFF00"/>
              </a:solidFill>
              <a:latin typeface="Verdana" pitchFamily="34" charset="0"/>
            </a:endParaRPr>
          </a:p>
        </p:txBody>
      </p:sp>
      <p:sp>
        <p:nvSpPr>
          <p:cNvPr id="14" name="TextovéPole 13"/>
          <p:cNvSpPr txBox="1"/>
          <p:nvPr/>
        </p:nvSpPr>
        <p:spPr>
          <a:xfrm>
            <a:off x="395536" y="324694"/>
            <a:ext cx="3097323" cy="230832"/>
          </a:xfrm>
          <a:prstGeom prst="rect">
            <a:avLst/>
          </a:prstGeom>
          <a:noFill/>
        </p:spPr>
        <p:txBody>
          <a:bodyPr wrap="none" rtlCol="0">
            <a:spAutoFit/>
          </a:bodyPr>
          <a:lstStyle/>
          <a:p>
            <a:r>
              <a:rPr lang="cs-CZ" sz="900" dirty="0" smtClean="0">
                <a:latin typeface="Verdana" pitchFamily="34" charset="0"/>
              </a:rPr>
              <a:t>Nastavení operativních produktů v ČHMÚ v satpy:</a:t>
            </a:r>
            <a:endParaRPr lang="en-US" sz="900" dirty="0" smtClean="0">
              <a:latin typeface="Verdana" pitchFamily="34" charset="0"/>
            </a:endParaRPr>
          </a:p>
        </p:txBody>
      </p:sp>
    </p:spTree>
    <p:extLst>
      <p:ext uri="{BB962C8B-B14F-4D97-AF65-F5344CB8AC3E}">
        <p14:creationId xmlns:p14="http://schemas.microsoft.com/office/powerpoint/2010/main" val="119879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2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xmlns="" val="20000"/>
                    </a:ext>
                  </a:extLst>
                </a:gridCol>
                <a:gridCol w="1418192">
                  <a:extLst>
                    <a:ext uri="{9D8B030D-6E8A-4147-A177-3AD203B41FA5}">
                      <a16:colId xmlns:a16="http://schemas.microsoft.com/office/drawing/2014/main" xmlns="" val="20001"/>
                    </a:ext>
                  </a:extLst>
                </a:gridCol>
                <a:gridCol w="1985469">
                  <a:extLst>
                    <a:ext uri="{9D8B030D-6E8A-4147-A177-3AD203B41FA5}">
                      <a16:colId xmlns:a16="http://schemas.microsoft.com/office/drawing/2014/main" xmlns=""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0000">
                <a:tc>
                  <a:txBody>
                    <a:bodyPr/>
                    <a:lstStyle/>
                    <a:p>
                      <a:r>
                        <a:rPr lang="cs-CZ" sz="800" b="1" dirty="0" smtClean="0">
                          <a:ln w="6350">
                            <a:noFill/>
                          </a:ln>
                          <a:solidFill>
                            <a:srgbClr val="00B0F0"/>
                          </a:solidFill>
                          <a:latin typeface="Arial" panose="020B0604020202020204" pitchFamily="34" charset="0"/>
                          <a:cs typeface="Arial" panose="020B0604020202020204" pitchFamily="34" charset="0"/>
                        </a:rPr>
                        <a:t>  VIS </a:t>
                      </a:r>
                      <a:r>
                        <a:rPr lang="en-US" sz="800" b="1" dirty="0" smtClean="0">
                          <a:ln w="6350">
                            <a:noFill/>
                          </a:ln>
                          <a:solidFill>
                            <a:srgbClr val="00B0F0"/>
                          </a:solidFill>
                          <a:latin typeface="Arial" panose="020B0604020202020204" pitchFamily="34" charset="0"/>
                          <a:cs typeface="Arial" panose="020B0604020202020204" pitchFamily="34" charset="0"/>
                        </a:rPr>
                        <a:t>0.4</a:t>
                      </a:r>
                      <a:endParaRPr lang="en-US" sz="800" b="1" dirty="0">
                        <a:ln w="6350">
                          <a:noFill/>
                        </a:ln>
                        <a:solidFill>
                          <a:srgbClr val="00B0F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00B0F0"/>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rgbClr val="00B0F0"/>
                          </a:solidFill>
                          <a:latin typeface="Arial" panose="020B0604020202020204" pitchFamily="34" charset="0"/>
                          <a:cs typeface="Arial" panose="020B0604020202020204" pitchFamily="34" charset="0"/>
                        </a:rPr>
                        <a:t>1 km</a:t>
                      </a:r>
                      <a:endParaRPr lang="en-US" sz="800" dirty="0">
                        <a:ln w="6350">
                          <a:noFill/>
                        </a:ln>
                        <a:solidFill>
                          <a:srgbClr val="00B0F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80000">
                <a:tc>
                  <a:txBody>
                    <a:bodyPr/>
                    <a:lstStyle/>
                    <a:p>
                      <a:r>
                        <a:rPr lang="cs-CZ" sz="800" b="1" dirty="0" smtClean="0">
                          <a:ln w="6350">
                            <a:noFill/>
                          </a:ln>
                          <a:solidFill>
                            <a:srgbClr val="00B050"/>
                          </a:solidFill>
                          <a:latin typeface="Arial" panose="020B0604020202020204" pitchFamily="34" charset="0"/>
                          <a:cs typeface="Arial" panose="020B0604020202020204" pitchFamily="34" charset="0"/>
                        </a:rPr>
                        <a:t>  </a:t>
                      </a:r>
                      <a:r>
                        <a:rPr lang="en-US" sz="800" b="1" dirty="0" smtClean="0">
                          <a:ln w="6350">
                            <a:noFill/>
                          </a:ln>
                          <a:solidFill>
                            <a:srgbClr val="00B050"/>
                          </a:solidFill>
                          <a:latin typeface="Arial" panose="020B0604020202020204" pitchFamily="34" charset="0"/>
                          <a:cs typeface="Arial" panose="020B0604020202020204" pitchFamily="34" charset="0"/>
                        </a:rPr>
                        <a:t>VIS 0.5</a:t>
                      </a:r>
                      <a:endParaRPr lang="en-US" sz="800" b="1" dirty="0">
                        <a:ln w="6350">
                          <a:noFill/>
                        </a:ln>
                        <a:solidFill>
                          <a:srgbClr val="00B05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00B050"/>
                          </a:solidFill>
                          <a:latin typeface="Arial" panose="020B0604020202020204" pitchFamily="34" charset="0"/>
                          <a:cs typeface="Arial" panose="020B0604020202020204" pitchFamily="34" charset="0"/>
                        </a:rPr>
                        <a:t>0.510 µm</a:t>
                      </a:r>
                      <a:endParaRPr lang="en-US" sz="800" dirty="0">
                        <a:ln w="6350">
                          <a:noFill/>
                        </a:ln>
                        <a:solidFill>
                          <a:srgbClr val="00B05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rgbClr val="00B050"/>
                          </a:solidFill>
                          <a:latin typeface="Arial" panose="020B0604020202020204" pitchFamily="34" charset="0"/>
                          <a:cs typeface="Arial" panose="020B0604020202020204" pitchFamily="34" charset="0"/>
                        </a:rPr>
                        <a:t>1 km</a:t>
                      </a:r>
                      <a:endParaRPr lang="en-US" sz="800" dirty="0">
                        <a:ln w="6350">
                          <a:noFill/>
                        </a:ln>
                        <a:solidFill>
                          <a:srgbClr val="00B05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80000">
                <a:tc>
                  <a:txBody>
                    <a:bodyPr/>
                    <a:lstStyle/>
                    <a:p>
                      <a:r>
                        <a:rPr lang="cs-CZ" sz="800" b="1" dirty="0" smtClean="0">
                          <a:ln w="6350">
                            <a:noFill/>
                          </a:ln>
                          <a:solidFill>
                            <a:srgbClr val="FF0000"/>
                          </a:solidFill>
                          <a:latin typeface="Arial" panose="020B0604020202020204" pitchFamily="34" charset="0"/>
                          <a:cs typeface="Arial" panose="020B0604020202020204" pitchFamily="34" charset="0"/>
                        </a:rPr>
                        <a:t>  </a:t>
                      </a:r>
                      <a:r>
                        <a:rPr lang="en-US" sz="800" b="1" dirty="0" smtClean="0">
                          <a:ln w="6350">
                            <a:noFill/>
                          </a:ln>
                          <a:solidFill>
                            <a:srgbClr val="FF0000"/>
                          </a:solidFill>
                          <a:latin typeface="Arial" panose="020B0604020202020204" pitchFamily="34" charset="0"/>
                          <a:cs typeface="Arial" panose="020B0604020202020204" pitchFamily="34" charset="0"/>
                        </a:rPr>
                        <a:t>VIS 0.6</a:t>
                      </a:r>
                      <a:endParaRPr lang="en-US" sz="800" b="1"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FF0000"/>
                          </a:solidFill>
                          <a:latin typeface="Arial" panose="020B0604020202020204" pitchFamily="34" charset="0"/>
                          <a:cs typeface="Arial" panose="020B0604020202020204" pitchFamily="34" charset="0"/>
                        </a:rPr>
                        <a:t>0.640 µm</a:t>
                      </a:r>
                      <a:endParaRPr lang="en-US" sz="800"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rgbClr val="FF0000"/>
                          </a:solidFill>
                          <a:latin typeface="Arial" panose="020B0604020202020204" pitchFamily="34" charset="0"/>
                          <a:cs typeface="Arial" panose="020B0604020202020204" pitchFamily="34" charset="0"/>
                        </a:rPr>
                        <a:t>1 km </a:t>
                      </a:r>
                      <a:r>
                        <a:rPr lang="en-US" sz="800" b="1" dirty="0" smtClean="0">
                          <a:ln w="6350">
                            <a:noFill/>
                          </a:ln>
                          <a:solidFill>
                            <a:srgbClr val="FF0000"/>
                          </a:solidFill>
                          <a:latin typeface="Arial" panose="020B0604020202020204" pitchFamily="34" charset="0"/>
                          <a:cs typeface="Arial" panose="020B0604020202020204" pitchFamily="34" charset="0"/>
                        </a:rPr>
                        <a:t> </a:t>
                      </a:r>
                      <a:r>
                        <a:rPr lang="cs-CZ" sz="800" b="1" dirty="0" smtClean="0">
                          <a:ln w="6350">
                            <a:noFill/>
                          </a:ln>
                          <a:solidFill>
                            <a:srgbClr val="FF0000"/>
                          </a:solidFill>
                          <a:latin typeface="Arial" panose="020B0604020202020204" pitchFamily="34" charset="0"/>
                          <a:cs typeface="Arial" panose="020B0604020202020204" pitchFamily="34" charset="0"/>
                        </a:rPr>
                        <a:t>NR</a:t>
                      </a:r>
                      <a:r>
                        <a:rPr lang="cs-CZ" sz="800" dirty="0" smtClean="0">
                          <a:ln w="6350">
                            <a:noFill/>
                          </a:ln>
                          <a:solidFill>
                            <a:srgbClr val="FF0000"/>
                          </a:solidFill>
                          <a:latin typeface="Arial" panose="020B0604020202020204" pitchFamily="34" charset="0"/>
                          <a:cs typeface="Arial" panose="020B0604020202020204" pitchFamily="34" charset="0"/>
                        </a:rPr>
                        <a:t>    </a:t>
                      </a:r>
                      <a:r>
                        <a:rPr lang="en-US" sz="800" dirty="0" smtClean="0">
                          <a:ln w="6350">
                            <a:noFill/>
                          </a:ln>
                          <a:solidFill>
                            <a:srgbClr val="FF0000"/>
                          </a:solidFill>
                          <a:latin typeface="Arial" panose="020B0604020202020204" pitchFamily="34" charset="0"/>
                          <a:cs typeface="Arial" panose="020B0604020202020204" pitchFamily="34" charset="0"/>
                        </a:rPr>
                        <a:t>  </a:t>
                      </a:r>
                      <a:r>
                        <a:rPr lang="cs-CZ" sz="800" dirty="0" smtClean="0">
                          <a:ln w="6350">
                            <a:noFill/>
                          </a:ln>
                          <a:solidFill>
                            <a:srgbClr val="FF0000"/>
                          </a:solidFill>
                          <a:latin typeface="Arial" panose="020B0604020202020204" pitchFamily="34" charset="0"/>
                          <a:cs typeface="Arial" panose="020B0604020202020204" pitchFamily="34" charset="0"/>
                        </a:rPr>
                        <a:t>/ </a:t>
                      </a:r>
                      <a:r>
                        <a:rPr lang="en-US" sz="800" dirty="0" smtClean="0">
                          <a:ln w="6350">
                            <a:noFill/>
                          </a:ln>
                          <a:solidFill>
                            <a:srgbClr val="FF0000"/>
                          </a:solidFill>
                          <a:latin typeface="Arial" panose="020B0604020202020204" pitchFamily="34" charset="0"/>
                          <a:cs typeface="Arial" panose="020B0604020202020204" pitchFamily="34" charset="0"/>
                        </a:rPr>
                        <a:t>   </a:t>
                      </a:r>
                      <a:r>
                        <a:rPr lang="cs-CZ" sz="800" baseline="0" dirty="0" smtClean="0">
                          <a:ln w="6350">
                            <a:noFill/>
                          </a:ln>
                          <a:solidFill>
                            <a:srgbClr val="FF0000"/>
                          </a:solidFill>
                          <a:latin typeface="Arial" panose="020B0604020202020204" pitchFamily="34" charset="0"/>
                          <a:cs typeface="Arial" panose="020B0604020202020204" pitchFamily="34" charset="0"/>
                        </a:rPr>
                        <a:t> </a:t>
                      </a:r>
                      <a:r>
                        <a:rPr lang="cs-CZ" sz="800" b="1" baseline="0" dirty="0" smtClean="0">
                          <a:ln w="6350">
                            <a:noFill/>
                          </a:ln>
                          <a:solidFill>
                            <a:srgbClr val="FF0000"/>
                          </a:solidFill>
                          <a:latin typeface="Arial" panose="020B0604020202020204" pitchFamily="34" charset="0"/>
                          <a:cs typeface="Arial" panose="020B0604020202020204" pitchFamily="34" charset="0"/>
                        </a:rPr>
                        <a:t>0.5 km</a:t>
                      </a:r>
                      <a:r>
                        <a:rPr lang="cs-CZ" sz="800" b="0" baseline="0" dirty="0" smtClean="0">
                          <a:ln w="6350">
                            <a:noFill/>
                          </a:ln>
                          <a:solidFill>
                            <a:srgbClr val="FF0000"/>
                          </a:solidFill>
                          <a:latin typeface="Arial" panose="020B0604020202020204" pitchFamily="34" charset="0"/>
                          <a:cs typeface="Arial" panose="020B0604020202020204" pitchFamily="34" charset="0"/>
                        </a:rPr>
                        <a:t> </a:t>
                      </a:r>
                      <a:r>
                        <a:rPr lang="en-US" sz="800" b="0" baseline="0" dirty="0" smtClean="0">
                          <a:ln w="6350">
                            <a:noFill/>
                          </a:ln>
                          <a:solidFill>
                            <a:srgbClr val="FF0000"/>
                          </a:solidFill>
                          <a:latin typeface="Arial" panose="020B0604020202020204" pitchFamily="34" charset="0"/>
                          <a:cs typeface="Arial" panose="020B0604020202020204" pitchFamily="34" charset="0"/>
                        </a:rPr>
                        <a:t> </a:t>
                      </a:r>
                      <a:r>
                        <a:rPr lang="cs-CZ" sz="800" b="1" baseline="0" dirty="0" smtClean="0">
                          <a:ln w="6350">
                            <a:noFill/>
                          </a:ln>
                          <a:solidFill>
                            <a:srgbClr val="FF0000"/>
                          </a:solidFill>
                          <a:latin typeface="Arial" panose="020B0604020202020204" pitchFamily="34" charset="0"/>
                          <a:cs typeface="Arial" panose="020B0604020202020204" pitchFamily="34" charset="0"/>
                        </a:rPr>
                        <a:t>HR</a:t>
                      </a:r>
                      <a:endParaRPr lang="en-US" sz="800" b="1"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NIR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5" name="TextovéPole 4"/>
          <p:cNvSpPr txBox="1"/>
          <p:nvPr/>
        </p:nvSpPr>
        <p:spPr>
          <a:xfrm>
            <a:off x="5076056" y="741353"/>
            <a:ext cx="3600400" cy="181588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viditelného pásma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000" noProof="0" dirty="0" smtClean="0">
                <a:solidFill>
                  <a:srgbClr val="FFFFFF"/>
                </a:solidFill>
                <a:latin typeface="Arial" panose="020B0604020202020204" pitchFamily="34" charset="0"/>
                <a:cs typeface="Arial" panose="020B0604020202020204" pitchFamily="34" charset="0"/>
              </a:rPr>
              <a:t>základ</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produktu RGB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True Color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(snímky v „pravých“ barvách, blízkých lidskému oku)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VIS 0.4 a 0.5 – krátká vlnová délka, proto zvýšená citlivost na drobné částice  </a:t>
            </a:r>
            <a:r>
              <a:rPr kumimoji="0" lang="cs-CZ" sz="100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detekce aerosolů, saharského prachu</a:t>
            </a:r>
            <a:r>
              <a:rPr kumimoji="0" lang="cs-CZ" sz="1000" b="0"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a</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kouře z požárů (i velmi</a:t>
            </a:r>
            <a:r>
              <a:rPr kumimoji="0" lang="cs-CZ" sz="1000" b="0"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vzdálených</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VIS 0.6 – použit v několika dalších RGB produktech </a:t>
            </a:r>
            <a:b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 sendvičových snímcích (zejména s ohledem na jeho vysoké rozlišení)</a:t>
            </a:r>
            <a:endPar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1914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xmlns="" val="20000"/>
                    </a:ext>
                  </a:extLst>
                </a:gridCol>
                <a:gridCol w="1418192">
                  <a:extLst>
                    <a:ext uri="{9D8B030D-6E8A-4147-A177-3AD203B41FA5}">
                      <a16:colId xmlns:a16="http://schemas.microsoft.com/office/drawing/2014/main" xmlns="" val="20001"/>
                    </a:ext>
                  </a:extLst>
                </a:gridCol>
                <a:gridCol w="1985469">
                  <a:extLst>
                    <a:ext uri="{9D8B030D-6E8A-4147-A177-3AD203B41FA5}">
                      <a16:colId xmlns:a16="http://schemas.microsoft.com/office/drawing/2014/main" xmlns=""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80000">
                <a:tc>
                  <a:txBody>
                    <a:bodyPr/>
                    <a:lstStyle/>
                    <a:p>
                      <a:r>
                        <a:rPr lang="cs-CZ" sz="800" b="1" dirty="0" smtClean="0">
                          <a:ln w="6350">
                            <a:noFill/>
                          </a:ln>
                          <a:solidFill>
                            <a:srgbClr val="FF0000"/>
                          </a:solidFill>
                          <a:latin typeface="Arial" panose="020B0604020202020204" pitchFamily="34" charset="0"/>
                          <a:cs typeface="Arial" panose="020B0604020202020204" pitchFamily="34" charset="0"/>
                        </a:rPr>
                        <a:t>  </a:t>
                      </a:r>
                      <a:r>
                        <a:rPr lang="en-US" sz="800" b="1" dirty="0" smtClean="0">
                          <a:ln w="6350">
                            <a:noFill/>
                          </a:ln>
                          <a:solidFill>
                            <a:srgbClr val="FF0000"/>
                          </a:solidFill>
                          <a:latin typeface="Arial" panose="020B0604020202020204" pitchFamily="34" charset="0"/>
                          <a:cs typeface="Arial" panose="020B0604020202020204" pitchFamily="34" charset="0"/>
                        </a:rPr>
                        <a:t>VIS 0.6</a:t>
                      </a:r>
                      <a:endParaRPr lang="en-US" sz="800" b="1"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FF0000"/>
                          </a:solidFill>
                          <a:latin typeface="Arial" panose="020B0604020202020204" pitchFamily="34" charset="0"/>
                          <a:cs typeface="Arial" panose="020B0604020202020204" pitchFamily="34" charset="0"/>
                        </a:rPr>
                        <a:t>0.640 µm</a:t>
                      </a:r>
                      <a:endParaRPr lang="en-US" sz="800"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rgbClr val="FF0000"/>
                          </a:solidFill>
                          <a:latin typeface="Arial" panose="020B0604020202020204" pitchFamily="34" charset="0"/>
                          <a:cs typeface="Arial" panose="020B0604020202020204" pitchFamily="34" charset="0"/>
                        </a:rPr>
                        <a:t>1 km </a:t>
                      </a:r>
                      <a:r>
                        <a:rPr lang="en-US" sz="800" b="1" dirty="0" smtClean="0">
                          <a:ln w="6350">
                            <a:noFill/>
                          </a:ln>
                          <a:solidFill>
                            <a:srgbClr val="FF0000"/>
                          </a:solidFill>
                          <a:latin typeface="Arial" panose="020B0604020202020204" pitchFamily="34" charset="0"/>
                          <a:cs typeface="Arial" panose="020B0604020202020204" pitchFamily="34" charset="0"/>
                        </a:rPr>
                        <a:t> </a:t>
                      </a:r>
                      <a:r>
                        <a:rPr lang="cs-CZ" sz="800" b="1" dirty="0" smtClean="0">
                          <a:ln w="6350">
                            <a:noFill/>
                          </a:ln>
                          <a:solidFill>
                            <a:srgbClr val="FF0000"/>
                          </a:solidFill>
                          <a:latin typeface="Arial" panose="020B0604020202020204" pitchFamily="34" charset="0"/>
                          <a:cs typeface="Arial" panose="020B0604020202020204" pitchFamily="34" charset="0"/>
                        </a:rPr>
                        <a:t>NR</a:t>
                      </a:r>
                      <a:r>
                        <a:rPr lang="cs-CZ" sz="800" dirty="0" smtClean="0">
                          <a:ln w="6350">
                            <a:noFill/>
                          </a:ln>
                          <a:solidFill>
                            <a:srgbClr val="FF0000"/>
                          </a:solidFill>
                          <a:latin typeface="Arial" panose="020B0604020202020204" pitchFamily="34" charset="0"/>
                          <a:cs typeface="Arial" panose="020B0604020202020204" pitchFamily="34" charset="0"/>
                        </a:rPr>
                        <a:t>    </a:t>
                      </a:r>
                      <a:r>
                        <a:rPr lang="en-US" sz="800" dirty="0" smtClean="0">
                          <a:ln w="6350">
                            <a:noFill/>
                          </a:ln>
                          <a:solidFill>
                            <a:srgbClr val="FF0000"/>
                          </a:solidFill>
                          <a:latin typeface="Arial" panose="020B0604020202020204" pitchFamily="34" charset="0"/>
                          <a:cs typeface="Arial" panose="020B0604020202020204" pitchFamily="34" charset="0"/>
                        </a:rPr>
                        <a:t>  </a:t>
                      </a:r>
                      <a:r>
                        <a:rPr lang="cs-CZ" sz="800" dirty="0" smtClean="0">
                          <a:ln w="6350">
                            <a:noFill/>
                          </a:ln>
                          <a:solidFill>
                            <a:srgbClr val="FF0000"/>
                          </a:solidFill>
                          <a:latin typeface="Arial" panose="020B0604020202020204" pitchFamily="34" charset="0"/>
                          <a:cs typeface="Arial" panose="020B0604020202020204" pitchFamily="34" charset="0"/>
                        </a:rPr>
                        <a:t>/ </a:t>
                      </a:r>
                      <a:r>
                        <a:rPr lang="en-US" sz="800" dirty="0" smtClean="0">
                          <a:ln w="6350">
                            <a:noFill/>
                          </a:ln>
                          <a:solidFill>
                            <a:srgbClr val="FF0000"/>
                          </a:solidFill>
                          <a:latin typeface="Arial" panose="020B0604020202020204" pitchFamily="34" charset="0"/>
                          <a:cs typeface="Arial" panose="020B0604020202020204" pitchFamily="34" charset="0"/>
                        </a:rPr>
                        <a:t>   </a:t>
                      </a:r>
                      <a:r>
                        <a:rPr lang="cs-CZ" sz="800" baseline="0" dirty="0" smtClean="0">
                          <a:ln w="6350">
                            <a:noFill/>
                          </a:ln>
                          <a:solidFill>
                            <a:srgbClr val="FF0000"/>
                          </a:solidFill>
                          <a:latin typeface="Arial" panose="020B0604020202020204" pitchFamily="34" charset="0"/>
                          <a:cs typeface="Arial" panose="020B0604020202020204" pitchFamily="34" charset="0"/>
                        </a:rPr>
                        <a:t> </a:t>
                      </a:r>
                      <a:r>
                        <a:rPr lang="cs-CZ" sz="800" b="1" baseline="0" dirty="0" smtClean="0">
                          <a:ln w="6350">
                            <a:noFill/>
                          </a:ln>
                          <a:solidFill>
                            <a:srgbClr val="FF0000"/>
                          </a:solidFill>
                          <a:latin typeface="Arial" panose="020B0604020202020204" pitchFamily="34" charset="0"/>
                          <a:cs typeface="Arial" panose="020B0604020202020204" pitchFamily="34" charset="0"/>
                        </a:rPr>
                        <a:t>0.5 km</a:t>
                      </a:r>
                      <a:r>
                        <a:rPr lang="cs-CZ" sz="800" b="0" baseline="0" dirty="0" smtClean="0">
                          <a:ln w="6350">
                            <a:noFill/>
                          </a:ln>
                          <a:solidFill>
                            <a:srgbClr val="FF0000"/>
                          </a:solidFill>
                          <a:latin typeface="Arial" panose="020B0604020202020204" pitchFamily="34" charset="0"/>
                          <a:cs typeface="Arial" panose="020B0604020202020204" pitchFamily="34" charset="0"/>
                        </a:rPr>
                        <a:t> </a:t>
                      </a:r>
                      <a:r>
                        <a:rPr lang="en-US" sz="800" b="0" baseline="0" dirty="0" smtClean="0">
                          <a:ln w="6350">
                            <a:noFill/>
                          </a:ln>
                          <a:solidFill>
                            <a:srgbClr val="FF0000"/>
                          </a:solidFill>
                          <a:latin typeface="Arial" panose="020B0604020202020204" pitchFamily="34" charset="0"/>
                          <a:cs typeface="Arial" panose="020B0604020202020204" pitchFamily="34" charset="0"/>
                        </a:rPr>
                        <a:t> </a:t>
                      </a:r>
                      <a:r>
                        <a:rPr lang="cs-CZ" sz="800" b="1" baseline="0" dirty="0" smtClean="0">
                          <a:ln w="6350">
                            <a:noFill/>
                          </a:ln>
                          <a:solidFill>
                            <a:srgbClr val="FF0000"/>
                          </a:solidFill>
                          <a:latin typeface="Arial" panose="020B0604020202020204" pitchFamily="34" charset="0"/>
                          <a:cs typeface="Arial" panose="020B0604020202020204" pitchFamily="34" charset="0"/>
                        </a:rPr>
                        <a:t>HR</a:t>
                      </a:r>
                      <a:endParaRPr lang="en-US" sz="800" b="1"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80000">
                <a:tc>
                  <a:txBody>
                    <a:bodyPr/>
                    <a:lstStyle/>
                    <a:p>
                      <a:r>
                        <a:rPr lang="cs-CZ" sz="800" b="1" dirty="0" smtClean="0">
                          <a:ln w="6350">
                            <a:noFill/>
                          </a:ln>
                          <a:solidFill>
                            <a:srgbClr val="C00000"/>
                          </a:solidFill>
                          <a:latin typeface="Arial" panose="020B0604020202020204" pitchFamily="34" charset="0"/>
                          <a:cs typeface="Arial" panose="020B0604020202020204" pitchFamily="34" charset="0"/>
                        </a:rPr>
                        <a:t>  </a:t>
                      </a:r>
                      <a:r>
                        <a:rPr lang="en-US" sz="800" b="1" dirty="0" smtClean="0">
                          <a:ln w="6350">
                            <a:noFill/>
                          </a:ln>
                          <a:solidFill>
                            <a:srgbClr val="C00000"/>
                          </a:solidFill>
                          <a:latin typeface="Arial" panose="020B0604020202020204" pitchFamily="34" charset="0"/>
                          <a:cs typeface="Arial" panose="020B0604020202020204" pitchFamily="34" charset="0"/>
                        </a:rPr>
                        <a:t>VIS 0.8</a:t>
                      </a:r>
                      <a:endParaRPr lang="en-US" sz="800" b="1"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C00000"/>
                          </a:solidFill>
                          <a:latin typeface="Arial" panose="020B0604020202020204" pitchFamily="34" charset="0"/>
                          <a:cs typeface="Arial" panose="020B0604020202020204" pitchFamily="34" charset="0"/>
                        </a:rPr>
                        <a:t>0.865 µm</a:t>
                      </a:r>
                      <a:endParaRPr lang="en-US" sz="800"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rgbClr val="C00000"/>
                          </a:solidFill>
                          <a:latin typeface="Arial" panose="020B0604020202020204" pitchFamily="34" charset="0"/>
                          <a:cs typeface="Arial" panose="020B0604020202020204" pitchFamily="34" charset="0"/>
                        </a:rPr>
                        <a:t>1 km</a:t>
                      </a:r>
                      <a:endParaRPr lang="en-US" sz="800"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IR 3.8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WV 6.3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WV 7.3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1040998"/>
            <a:ext cx="3456384" cy="73866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červené viditelné a blízké IR pásmo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RGB VIS-IR</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(snímky v „</a:t>
            </a:r>
            <a:r>
              <a:rPr kumimoji="0" lang="cs-CZ" sz="10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pseudo</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-pravých“ barvách)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detekce vegetace</a:t>
            </a:r>
            <a:endPar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0835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xmlns="" val="20000"/>
                    </a:ext>
                  </a:extLst>
                </a:gridCol>
                <a:gridCol w="1418192">
                  <a:extLst>
                    <a:ext uri="{9D8B030D-6E8A-4147-A177-3AD203B41FA5}">
                      <a16:colId xmlns:a16="http://schemas.microsoft.com/office/drawing/2014/main" xmlns="" val="20001"/>
                    </a:ext>
                  </a:extLst>
                </a:gridCol>
                <a:gridCol w="1985469">
                  <a:extLst>
                    <a:ext uri="{9D8B030D-6E8A-4147-A177-3AD203B41FA5}">
                      <a16:colId xmlns:a16="http://schemas.microsoft.com/office/drawing/2014/main" xmlns=""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1"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80000">
                <a:tc>
                  <a:txBody>
                    <a:bodyPr/>
                    <a:lstStyle/>
                    <a:p>
                      <a:r>
                        <a:rPr lang="cs-CZ" sz="800" b="1" dirty="0" smtClean="0">
                          <a:ln w="6350">
                            <a:noFill/>
                          </a:ln>
                          <a:solidFill>
                            <a:srgbClr val="C00000"/>
                          </a:solidFill>
                          <a:latin typeface="Arial" panose="020B0604020202020204" pitchFamily="34" charset="0"/>
                          <a:cs typeface="Arial" panose="020B0604020202020204" pitchFamily="34" charset="0"/>
                        </a:rPr>
                        <a:t>  </a:t>
                      </a:r>
                      <a:r>
                        <a:rPr lang="en-US" sz="800" b="1" dirty="0" smtClean="0">
                          <a:ln w="6350">
                            <a:noFill/>
                          </a:ln>
                          <a:solidFill>
                            <a:srgbClr val="C00000"/>
                          </a:solidFill>
                          <a:latin typeface="Arial" panose="020B0604020202020204" pitchFamily="34" charset="0"/>
                          <a:cs typeface="Arial" panose="020B0604020202020204" pitchFamily="34" charset="0"/>
                        </a:rPr>
                        <a:t>VIS 0.8</a:t>
                      </a:r>
                      <a:endParaRPr lang="en-US" sz="800" b="1"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C00000"/>
                          </a:solidFill>
                          <a:latin typeface="Arial" panose="020B0604020202020204" pitchFamily="34" charset="0"/>
                          <a:cs typeface="Arial" panose="020B0604020202020204" pitchFamily="34" charset="0"/>
                        </a:rPr>
                        <a:t>0.865 µm</a:t>
                      </a:r>
                      <a:endParaRPr lang="en-US" sz="800"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rgbClr val="C00000"/>
                          </a:solidFill>
                          <a:latin typeface="Arial" panose="020B0604020202020204" pitchFamily="34" charset="0"/>
                          <a:cs typeface="Arial" panose="020B0604020202020204" pitchFamily="34" charset="0"/>
                        </a:rPr>
                        <a:t>1 km</a:t>
                      </a:r>
                      <a:endParaRPr lang="en-US" sz="800"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 </a:t>
                      </a:r>
                      <a:r>
                        <a:rPr lang="en-US" sz="800" b="1" dirty="0" smtClean="0">
                          <a:ln w="6350">
                            <a:noFill/>
                          </a:ln>
                          <a:solidFill>
                            <a:schemeClr val="tx1"/>
                          </a:solidFill>
                          <a:latin typeface="Arial" panose="020B0604020202020204" pitchFamily="34" charset="0"/>
                          <a:cs typeface="Arial" panose="020B0604020202020204" pitchFamily="34" charset="0"/>
                        </a:rPr>
                        <a:t>VIS 0.9</a:t>
                      </a:r>
                      <a:endParaRPr lang="en-US" sz="800" b="1"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0.914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1165270"/>
            <a:ext cx="3456384" cy="104644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blízkého infračerveného pásma </a:t>
            </a:r>
            <a:b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(nesprávné označení jako „VIS“)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VIS 0.9 – silná absorpce troposférickou vlhkostí</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různé kombinace VIS 0.9 a VIS 0.8 – detekce přízemního pole vlhkosti, vlhkostních rozhraní</a:t>
            </a:r>
          </a:p>
        </p:txBody>
      </p:sp>
    </p:spTree>
    <p:extLst>
      <p:ext uri="{BB962C8B-B14F-4D97-AF65-F5344CB8AC3E}">
        <p14:creationId xmlns:p14="http://schemas.microsoft.com/office/powerpoint/2010/main" val="310925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xmlns="" val="20000"/>
                    </a:ext>
                  </a:extLst>
                </a:gridCol>
                <a:gridCol w="1418192">
                  <a:extLst>
                    <a:ext uri="{9D8B030D-6E8A-4147-A177-3AD203B41FA5}">
                      <a16:colId xmlns:a16="http://schemas.microsoft.com/office/drawing/2014/main" xmlns="" val="20001"/>
                    </a:ext>
                  </a:extLst>
                </a:gridCol>
                <a:gridCol w="1985469">
                  <a:extLst>
                    <a:ext uri="{9D8B030D-6E8A-4147-A177-3AD203B41FA5}">
                      <a16:colId xmlns:a16="http://schemas.microsoft.com/office/drawing/2014/main" xmlns=""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1"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VIS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0.9</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en-US" sz="800" b="1" dirty="0" smtClean="0">
                          <a:ln w="6350">
                            <a:noFill/>
                          </a:ln>
                          <a:solidFill>
                            <a:schemeClr val="tx1"/>
                          </a:solidFill>
                          <a:latin typeface="Arial" panose="020B0604020202020204" pitchFamily="34" charset="0"/>
                          <a:cs typeface="Arial" panose="020B0604020202020204" pitchFamily="34" charset="0"/>
                        </a:rPr>
                        <a:t>NIR 1.3</a:t>
                      </a:r>
                      <a:endParaRPr lang="en-US" sz="800" b="1"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1.380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IR 3.8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WV 6.3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987574"/>
            <a:ext cx="3534248" cy="200054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blízké infračervené pásmo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sng"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silná absorpce troposférickou vlhkostí</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proto v tomto kanálu většinou není vidět nízká až střední oblačnost,  tudíž jeho primární využití pro detekci vysoké oblačnosti, zejména velmi řídkých cirů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při sušší troposféře rovněž detekce některých aerosolů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000" dirty="0" smtClean="0">
                <a:solidFill>
                  <a:srgbClr val="FFFFFF"/>
                </a:solidFill>
                <a:latin typeface="Arial" panose="020B0604020202020204" pitchFamily="34" charset="0"/>
                <a:cs typeface="Arial" panose="020B0604020202020204" pitchFamily="34" charset="0"/>
              </a:rPr>
              <a:t>výjimečně</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může „dohlédnout“ až k zemskému povrchu, pak možnost detekce různých lokálních nehomogenit přízemní vlhkosti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hlavní komponenta RGB produktu Cloud Type</a:t>
            </a:r>
          </a:p>
        </p:txBody>
      </p:sp>
    </p:spTree>
    <p:extLst>
      <p:ext uri="{BB962C8B-B14F-4D97-AF65-F5344CB8AC3E}">
        <p14:creationId xmlns:p14="http://schemas.microsoft.com/office/powerpoint/2010/main" val="2456181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xmlns="" val="20000"/>
                    </a:ext>
                  </a:extLst>
                </a:gridCol>
                <a:gridCol w="1418192">
                  <a:extLst>
                    <a:ext uri="{9D8B030D-6E8A-4147-A177-3AD203B41FA5}">
                      <a16:colId xmlns:a16="http://schemas.microsoft.com/office/drawing/2014/main" xmlns="" val="20001"/>
                    </a:ext>
                  </a:extLst>
                </a:gridCol>
                <a:gridCol w="1985469">
                  <a:extLst>
                    <a:ext uri="{9D8B030D-6E8A-4147-A177-3AD203B41FA5}">
                      <a16:colId xmlns:a16="http://schemas.microsoft.com/office/drawing/2014/main" xmlns=""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NIR 1.6</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1.610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1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NIR 2.2</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2.250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1 km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NR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 0.5 km </a:t>
                      </a:r>
                      <a:r>
                        <a:rPr lang="en-US" sz="800" b="0" baseline="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HR</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3.8</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3.800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NR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 1.0 km </a:t>
                      </a:r>
                      <a:r>
                        <a:rPr lang="en-US" sz="800" b="0" baseline="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HR</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6.3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1.0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555526"/>
            <a:ext cx="3456384" cy="372409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blízkého infračerveného pásma </a:t>
            </a:r>
            <a:b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 kanálech NIR 1.6 a NIR 2.2 pouze odražené sluneční záření (pro nejsilnější požáry i tepelná emise)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 IR 3.8  v denních hodinách smíšený kanál – jak odražené sluneční záření, tak tepelná emise, v noci čistě tepelný kanál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všechny tři označovány jako „mikrofyzikální kanály“ (detekce mikrofyzikálního složení oblačnosti, její horní vrstvy)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NIR 1.6 a IR 3.8 – závislost jak na fázi oblačnosti (voda/led), tak na velikosti oblačných částic, u ledových krystalků rovněž závislost na jejich tvaru a orientaci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NIR 2.2 – závislost pouze na velikosti oblačných částic, nikoliv na jejich fázi (nerozliší vodní kapky od ledových krystalků)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všechny tři využívány v RGB produktech zaměřených na mikrofyziku oblačnosti (RGB Cloud </a:t>
            </a:r>
            <a:r>
              <a:rPr kumimoji="0" lang="cs-CZ"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RGB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Cloud Phase Distinction,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RGB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Cloud Type, RGB NM, RGB Severe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Storms, RGB Day Microphysics, RGB Snow</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 pro detekci požárů</a:t>
            </a:r>
          </a:p>
        </p:txBody>
      </p:sp>
    </p:spTree>
    <p:extLst>
      <p:ext uri="{BB962C8B-B14F-4D97-AF65-F5344CB8AC3E}">
        <p14:creationId xmlns:p14="http://schemas.microsoft.com/office/powerpoint/2010/main" val="3067853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xmlns="" val="20000"/>
                    </a:ext>
                  </a:extLst>
                </a:gridCol>
                <a:gridCol w="1418192">
                  <a:extLst>
                    <a:ext uri="{9D8B030D-6E8A-4147-A177-3AD203B41FA5}">
                      <a16:colId xmlns:a16="http://schemas.microsoft.com/office/drawing/2014/main" xmlns="" val="20001"/>
                    </a:ext>
                  </a:extLst>
                </a:gridCol>
                <a:gridCol w="1985469">
                  <a:extLst>
                    <a:ext uri="{9D8B030D-6E8A-4147-A177-3AD203B41FA5}">
                      <a16:colId xmlns:a16="http://schemas.microsoft.com/office/drawing/2014/main" xmlns=""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3.8</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3.800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NR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 1.0 km </a:t>
                      </a:r>
                      <a:r>
                        <a:rPr lang="en-US" sz="800" b="0" baseline="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HR</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6.3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8.7</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8.700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10.5</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10.50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NR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 1.0 km </a:t>
                      </a:r>
                      <a:r>
                        <a:rPr lang="en-US" sz="800" b="0" baseline="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HR</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12.3</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12.30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1858054"/>
            <a:ext cx="3672408" cy="236988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atmosférických oknech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clean</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IR bands</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jasová (radiační) teplota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Brightness Temperature, BT</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různých povrchů a oblačnosti závislá na jejich emisivitě (vyzařovací schopnosti), ta dána složením povrchu, resp. mikrofyzikálními vlastnostmi oblačnosti (fáze a velikost oblačných částic, transparentnost oblačnosti)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 mikrofyzikální RGB produkty (24M,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Dust</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NM</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Ash</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využívány rozdíly jasových teplot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Brightness Temperature Difference, BTD</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mezi jednotlivými kanálu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IR 10.5 využíván buď samostatně (nejčastěji jako barevně zvýrazněný tepelný snímek), nebo v řadě dalších produktů – např. sendvičovém produktu s VIS 0.6 nebo v různých dalších RGB produktech</a:t>
            </a:r>
          </a:p>
        </p:txBody>
      </p:sp>
    </p:spTree>
    <p:extLst>
      <p:ext uri="{BB962C8B-B14F-4D97-AF65-F5344CB8AC3E}">
        <p14:creationId xmlns:p14="http://schemas.microsoft.com/office/powerpoint/2010/main" val="248373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sady Office">
  <a:themeElements>
    <a:clrScheme name="Vlastní 2">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100" dirty="0" smtClean="0">
            <a:latin typeface="Verdana" pitchFamily="34" charset="0"/>
          </a:defRPr>
        </a:defPPr>
      </a:lstStyle>
    </a:txDef>
  </a:objectDefaults>
  <a:extraClrScheme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HMU-prezentace-format-16_9_CZ">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MU_19_9" id="{274CFC56-019A-4B75-B2ED-E1D0966EDFE8}" vid="{55D50E2A-02F5-43C6-84BB-0BF6B202CC38}"/>
    </a:ext>
  </a:extLst>
</a:theme>
</file>

<file path=ppt/theme/theme5.xml><?xml version="1.0" encoding="utf-8"?>
<a:theme xmlns:a="http://schemas.openxmlformats.org/drawingml/2006/main" name="1_Motiv sady Office">
  <a:themeElements>
    <a:clrScheme name="Vlastní 2">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100" dirty="0" smtClean="0">
            <a:latin typeface="Verdana" pitchFamily="34" charset="0"/>
          </a:defRPr>
        </a:defPPr>
      </a:lstStyle>
    </a:txDef>
  </a:objectDefaults>
  <a:extraClrSchemeLst/>
</a:theme>
</file>

<file path=ppt/theme/theme6.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14683</TotalTime>
  <Words>3277</Words>
  <Application>Microsoft Office PowerPoint</Application>
  <PresentationFormat>Předvádění na obrazovce (16:9)</PresentationFormat>
  <Paragraphs>802</Paragraphs>
  <Slides>39</Slides>
  <Notes>1</Notes>
  <HiddenSlides>0</HiddenSlides>
  <MMClips>0</MMClips>
  <ScaleCrop>false</ScaleCrop>
  <HeadingPairs>
    <vt:vector size="6" baseType="variant">
      <vt:variant>
        <vt:lpstr>Použitá písma</vt:lpstr>
      </vt:variant>
      <vt:variant>
        <vt:i4>6</vt:i4>
      </vt:variant>
      <vt:variant>
        <vt:lpstr>Motiv</vt:lpstr>
      </vt:variant>
      <vt:variant>
        <vt:i4>5</vt:i4>
      </vt:variant>
      <vt:variant>
        <vt:lpstr>Nadpisy snímků</vt:lpstr>
      </vt:variant>
      <vt:variant>
        <vt:i4>39</vt:i4>
      </vt:variant>
    </vt:vector>
  </HeadingPairs>
  <TitlesOfParts>
    <vt:vector size="50" baseType="lpstr">
      <vt:lpstr>Arial</vt:lpstr>
      <vt:lpstr>Arial Black</vt:lpstr>
      <vt:lpstr>Calibri</vt:lpstr>
      <vt:lpstr>Times New Roman</vt:lpstr>
      <vt:lpstr>Verdana</vt:lpstr>
      <vt:lpstr>Wingdings</vt:lpstr>
      <vt:lpstr>Motiv sady Office</vt:lpstr>
      <vt:lpstr>Vlastní návrh</vt:lpstr>
      <vt:lpstr>1_Vlastní návrh</vt:lpstr>
      <vt:lpstr>1_CHMU-prezentace-format-16_9_CZ</vt:lpstr>
      <vt:lpstr>1_Motiv sady Office</vt:lpstr>
      <vt:lpstr>Meteosat třetí generace (MTG):  interpretace snímků a RGB produktů FCI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 Setvak</dc:creator>
  <cp:lastModifiedBy>Martin Setvák</cp:lastModifiedBy>
  <cp:revision>1468</cp:revision>
  <dcterms:created xsi:type="dcterms:W3CDTF">2014-08-30T11:37:27Z</dcterms:created>
  <dcterms:modified xsi:type="dcterms:W3CDTF">2026-05-11T09:43:58Z</dcterms:modified>
</cp:coreProperties>
</file>