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706" r:id="rId4"/>
  </p:sldMasterIdLst>
  <p:notesMasterIdLst>
    <p:notesMasterId r:id="rId204"/>
  </p:notesMasterIdLst>
  <p:handoutMasterIdLst>
    <p:handoutMasterId r:id="rId205"/>
  </p:handoutMasterIdLst>
  <p:sldIdLst>
    <p:sldId id="1052" r:id="rId5"/>
    <p:sldId id="1190" r:id="rId6"/>
    <p:sldId id="1191" r:id="rId7"/>
    <p:sldId id="1198" r:id="rId8"/>
    <p:sldId id="1197" r:id="rId9"/>
    <p:sldId id="1192" r:id="rId10"/>
    <p:sldId id="1193" r:id="rId11"/>
    <p:sldId id="1194" r:id="rId12"/>
    <p:sldId id="1196" r:id="rId13"/>
    <p:sldId id="1199" r:id="rId14"/>
    <p:sldId id="1195" r:id="rId15"/>
    <p:sldId id="1200" r:id="rId16"/>
    <p:sldId id="1206" r:id="rId17"/>
    <p:sldId id="1205" r:id="rId18"/>
    <p:sldId id="1203" r:id="rId19"/>
    <p:sldId id="1204" r:id="rId20"/>
    <p:sldId id="1201" r:id="rId21"/>
    <p:sldId id="1202" r:id="rId22"/>
    <p:sldId id="1207" r:id="rId23"/>
    <p:sldId id="1317" r:id="rId24"/>
    <p:sldId id="1318" r:id="rId25"/>
    <p:sldId id="1329" r:id="rId26"/>
    <p:sldId id="1324" r:id="rId27"/>
    <p:sldId id="1319" r:id="rId28"/>
    <p:sldId id="1320" r:id="rId29"/>
    <p:sldId id="1321" r:id="rId30"/>
    <p:sldId id="1323" r:id="rId31"/>
    <p:sldId id="1325" r:id="rId32"/>
    <p:sldId id="1322" r:id="rId33"/>
    <p:sldId id="1326" r:id="rId34"/>
    <p:sldId id="1327" r:id="rId35"/>
    <p:sldId id="1328" r:id="rId36"/>
    <p:sldId id="1330" r:id="rId37"/>
    <p:sldId id="1331" r:id="rId38"/>
    <p:sldId id="1332" r:id="rId39"/>
    <p:sldId id="1333" r:id="rId40"/>
    <p:sldId id="1334" r:id="rId41"/>
    <p:sldId id="1208" r:id="rId42"/>
    <p:sldId id="1209" r:id="rId43"/>
    <p:sldId id="1220" r:id="rId44"/>
    <p:sldId id="1215" r:id="rId45"/>
    <p:sldId id="1210" r:id="rId46"/>
    <p:sldId id="1211" r:id="rId47"/>
    <p:sldId id="1212" r:id="rId48"/>
    <p:sldId id="1214" r:id="rId49"/>
    <p:sldId id="1216" r:id="rId50"/>
    <p:sldId id="1213" r:id="rId51"/>
    <p:sldId id="1217" r:id="rId52"/>
    <p:sldId id="1218" r:id="rId53"/>
    <p:sldId id="1219" r:id="rId54"/>
    <p:sldId id="1221" r:id="rId55"/>
    <p:sldId id="1222" r:id="rId56"/>
    <p:sldId id="1223" r:id="rId57"/>
    <p:sldId id="1224" r:id="rId58"/>
    <p:sldId id="1225" r:id="rId59"/>
    <p:sldId id="1281" r:id="rId60"/>
    <p:sldId id="1282" r:id="rId61"/>
    <p:sldId id="1293" r:id="rId62"/>
    <p:sldId id="1288" r:id="rId63"/>
    <p:sldId id="1283" r:id="rId64"/>
    <p:sldId id="1284" r:id="rId65"/>
    <p:sldId id="1285" r:id="rId66"/>
    <p:sldId id="1287" r:id="rId67"/>
    <p:sldId id="1289" r:id="rId68"/>
    <p:sldId id="1286" r:id="rId69"/>
    <p:sldId id="1290" r:id="rId70"/>
    <p:sldId id="1291" r:id="rId71"/>
    <p:sldId id="1292" r:id="rId72"/>
    <p:sldId id="1294" r:id="rId73"/>
    <p:sldId id="1295" r:id="rId74"/>
    <p:sldId id="1296" r:id="rId75"/>
    <p:sldId id="1297" r:id="rId76"/>
    <p:sldId id="1298" r:id="rId77"/>
    <p:sldId id="1245" r:id="rId78"/>
    <p:sldId id="1246" r:id="rId79"/>
    <p:sldId id="1257" r:id="rId80"/>
    <p:sldId id="1252" r:id="rId81"/>
    <p:sldId id="1247" r:id="rId82"/>
    <p:sldId id="1248" r:id="rId83"/>
    <p:sldId id="1249" r:id="rId84"/>
    <p:sldId id="1251" r:id="rId85"/>
    <p:sldId id="1253" r:id="rId86"/>
    <p:sldId id="1250" r:id="rId87"/>
    <p:sldId id="1254" r:id="rId88"/>
    <p:sldId id="1255" r:id="rId89"/>
    <p:sldId id="1256" r:id="rId90"/>
    <p:sldId id="1258" r:id="rId91"/>
    <p:sldId id="1259" r:id="rId92"/>
    <p:sldId id="1260" r:id="rId93"/>
    <p:sldId id="1261" r:id="rId94"/>
    <p:sldId id="1262" r:id="rId95"/>
    <p:sldId id="1372" r:id="rId96"/>
    <p:sldId id="1373" r:id="rId97"/>
    <p:sldId id="1374" r:id="rId98"/>
    <p:sldId id="1375" r:id="rId99"/>
    <p:sldId id="1376" r:id="rId100"/>
    <p:sldId id="1377" r:id="rId101"/>
    <p:sldId id="1378" r:id="rId102"/>
    <p:sldId id="1379" r:id="rId103"/>
    <p:sldId id="1380" r:id="rId104"/>
    <p:sldId id="1381" r:id="rId105"/>
    <p:sldId id="1382" r:id="rId106"/>
    <p:sldId id="1383" r:id="rId107"/>
    <p:sldId id="1384" r:id="rId108"/>
    <p:sldId id="1385" r:id="rId109"/>
    <p:sldId id="1386" r:id="rId110"/>
    <p:sldId id="1387" r:id="rId111"/>
    <p:sldId id="1388" r:id="rId112"/>
    <p:sldId id="1263" r:id="rId113"/>
    <p:sldId id="1264" r:id="rId114"/>
    <p:sldId id="1275" r:id="rId115"/>
    <p:sldId id="1270" r:id="rId116"/>
    <p:sldId id="1265" r:id="rId117"/>
    <p:sldId id="1266" r:id="rId118"/>
    <p:sldId id="1267" r:id="rId119"/>
    <p:sldId id="1269" r:id="rId120"/>
    <p:sldId id="1271" r:id="rId121"/>
    <p:sldId id="1268" r:id="rId122"/>
    <p:sldId id="1272" r:id="rId123"/>
    <p:sldId id="1273" r:id="rId124"/>
    <p:sldId id="1274" r:id="rId125"/>
    <p:sldId id="1276" r:id="rId126"/>
    <p:sldId id="1277" r:id="rId127"/>
    <p:sldId id="1278" r:id="rId128"/>
    <p:sldId id="1279" r:id="rId129"/>
    <p:sldId id="1280" r:id="rId130"/>
    <p:sldId id="1299" r:id="rId131"/>
    <p:sldId id="1300" r:id="rId132"/>
    <p:sldId id="1311" r:id="rId133"/>
    <p:sldId id="1306" r:id="rId134"/>
    <p:sldId id="1301" r:id="rId135"/>
    <p:sldId id="1302" r:id="rId136"/>
    <p:sldId id="1303" r:id="rId137"/>
    <p:sldId id="1305" r:id="rId138"/>
    <p:sldId id="1307" r:id="rId139"/>
    <p:sldId id="1304" r:id="rId140"/>
    <p:sldId id="1308" r:id="rId141"/>
    <p:sldId id="1309" r:id="rId142"/>
    <p:sldId id="1310" r:id="rId143"/>
    <p:sldId id="1312" r:id="rId144"/>
    <p:sldId id="1313" r:id="rId145"/>
    <p:sldId id="1314" r:id="rId146"/>
    <p:sldId id="1315" r:id="rId147"/>
    <p:sldId id="1316" r:id="rId148"/>
    <p:sldId id="1335" r:id="rId149"/>
    <p:sldId id="1336" r:id="rId150"/>
    <p:sldId id="1347" r:id="rId151"/>
    <p:sldId id="1342" r:id="rId152"/>
    <p:sldId id="1337" r:id="rId153"/>
    <p:sldId id="1338" r:id="rId154"/>
    <p:sldId id="1339" r:id="rId155"/>
    <p:sldId id="1341" r:id="rId156"/>
    <p:sldId id="1343" r:id="rId157"/>
    <p:sldId id="1340" r:id="rId158"/>
    <p:sldId id="1344" r:id="rId159"/>
    <p:sldId id="1345" r:id="rId160"/>
    <p:sldId id="1346" r:id="rId161"/>
    <p:sldId id="1348" r:id="rId162"/>
    <p:sldId id="1349" r:id="rId163"/>
    <p:sldId id="1350" r:id="rId164"/>
    <p:sldId id="1351" r:id="rId165"/>
    <p:sldId id="1352" r:id="rId166"/>
    <p:sldId id="1354" r:id="rId167"/>
    <p:sldId id="1355" r:id="rId168"/>
    <p:sldId id="1356" r:id="rId169"/>
    <p:sldId id="1357" r:id="rId170"/>
    <p:sldId id="1358" r:id="rId171"/>
    <p:sldId id="1359" r:id="rId172"/>
    <p:sldId id="1360" r:id="rId173"/>
    <p:sldId id="1361" r:id="rId174"/>
    <p:sldId id="1362" r:id="rId175"/>
    <p:sldId id="1363" r:id="rId176"/>
    <p:sldId id="1366" r:id="rId177"/>
    <p:sldId id="1364" r:id="rId178"/>
    <p:sldId id="1367" r:id="rId179"/>
    <p:sldId id="1368" r:id="rId180"/>
    <p:sldId id="1369" r:id="rId181"/>
    <p:sldId id="1370" r:id="rId182"/>
    <p:sldId id="1371" r:id="rId183"/>
    <p:sldId id="1353" r:id="rId184"/>
    <p:sldId id="1227" r:id="rId185"/>
    <p:sldId id="1228" r:id="rId186"/>
    <p:sldId id="1229" r:id="rId187"/>
    <p:sldId id="1240" r:id="rId188"/>
    <p:sldId id="1235" r:id="rId189"/>
    <p:sldId id="1230" r:id="rId190"/>
    <p:sldId id="1231" r:id="rId191"/>
    <p:sldId id="1232" r:id="rId192"/>
    <p:sldId id="1234" r:id="rId193"/>
    <p:sldId id="1236" r:id="rId194"/>
    <p:sldId id="1233" r:id="rId195"/>
    <p:sldId id="1237" r:id="rId196"/>
    <p:sldId id="1238" r:id="rId197"/>
    <p:sldId id="1239" r:id="rId198"/>
    <p:sldId id="1241" r:id="rId199"/>
    <p:sldId id="1242" r:id="rId200"/>
    <p:sldId id="1243" r:id="rId201"/>
    <p:sldId id="1244" r:id="rId202"/>
    <p:sldId id="1152" r:id="rId20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000000"/>
    <a:srgbClr val="FF3300"/>
    <a:srgbClr val="FFC901"/>
    <a:srgbClr val="FF5050"/>
    <a:srgbClr val="FFFF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6696" autoAdjust="0"/>
    <p:restoredTop sz="96897" autoAdjust="0"/>
  </p:normalViewPr>
  <p:slideViewPr>
    <p:cSldViewPr>
      <p:cViewPr varScale="1">
        <p:scale>
          <a:sx n="169" d="100"/>
          <a:sy n="169" d="100"/>
        </p:scale>
        <p:origin x="636" y="13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97" d="100"/>
          <a:sy n="97" d="100"/>
        </p:scale>
        <p:origin x="-30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ableStyles" Target="tableStyle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5/11/2026</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5/11/2026</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9764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5/11/2026</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5/11/2026</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5/11/2026</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5/11/2026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5/11/2026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5/11/2026</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5/11/2026</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5/11/2026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5/11/2026</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5/11/2026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5/11/2026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9752"/>
          </a:xfrm>
          <a:prstGeom prst="rect">
            <a:avLst/>
          </a:prstGeom>
        </p:spPr>
      </p:pic>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830213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100259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0086"/>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398413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176141" y="2342649"/>
            <a:ext cx="6858000" cy="1241822"/>
          </a:xfrm>
        </p:spPr>
        <p:txBody>
          <a:bodyPr/>
          <a:lstStyle>
            <a:lvl1pPr marL="0" indent="0" algn="l">
              <a:buNone/>
              <a:defRPr sz="1400" i="1">
                <a:solidFill>
                  <a:schemeClr val="bg1"/>
                </a:solidFill>
                <a:latin typeface="Arial" panose="020B0604020202020204" pitchFamily="34" charset="0"/>
                <a:cs typeface="Arial" panose="020B0604020202020204" pitchFamily="34" charset="0"/>
              </a:defRPr>
            </a:lvl1pPr>
            <a:lvl2pPr marL="257175" indent="0" algn="ctr">
              <a:buNone/>
              <a:defRPr sz="1100"/>
            </a:lvl2pPr>
            <a:lvl3pPr marL="514350" indent="0" algn="ctr">
              <a:buNone/>
              <a:defRPr sz="10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dirty="0" smtClean="0"/>
              <a:t>Jméno</a:t>
            </a:r>
            <a:endParaRPr lang="cs-CZ" dirty="0"/>
          </a:p>
        </p:txBody>
      </p:sp>
      <p:sp>
        <p:nvSpPr>
          <p:cNvPr id="11" name="Nadpis 10"/>
          <p:cNvSpPr>
            <a:spLocks noGrp="1"/>
          </p:cNvSpPr>
          <p:nvPr>
            <p:ph type="title" hasCustomPrompt="1"/>
          </p:nvPr>
        </p:nvSpPr>
        <p:spPr>
          <a:xfrm>
            <a:off x="1176142" y="1250129"/>
            <a:ext cx="6858000" cy="994172"/>
          </a:xfrm>
        </p:spPr>
        <p:txBody>
          <a:bodyPr>
            <a:noAutofit/>
          </a:bodyPr>
          <a:lstStyle>
            <a:lvl1pPr>
              <a:defRPr sz="4000" b="1" spc="127"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88614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06739" y="951465"/>
            <a:ext cx="7886700" cy="3263504"/>
          </a:xfrm>
        </p:spPr>
        <p:txBody>
          <a:bodyPr>
            <a:normAutofit/>
          </a:bodyPr>
          <a:lstStyle>
            <a:lvl1pPr marL="0" indent="0">
              <a:lnSpc>
                <a:spcPct val="110000"/>
              </a:lnSpc>
              <a:spcAft>
                <a:spcPts val="2475"/>
              </a:spcAft>
              <a:buNone/>
              <a:defRPr sz="1400" baseline="0">
                <a:solidFill>
                  <a:srgbClr val="023E88"/>
                </a:solidFill>
                <a:latin typeface="Times New Roman" panose="02020603050405020304" pitchFamily="18" charset="0"/>
                <a:cs typeface="Times New Roman" panose="02020603050405020304" pitchFamily="18" charset="0"/>
              </a:defRPr>
            </a:lvl1pPr>
            <a:lvl2pPr marL="133350" indent="-133350">
              <a:spcAft>
                <a:spcPts val="428"/>
              </a:spcAft>
              <a:buFont typeface="Times New Roman" panose="02020603050405020304" pitchFamily="18" charset="0"/>
              <a:buChar char="‒"/>
              <a:defRPr sz="15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Tree>
    <p:extLst>
      <p:ext uri="{BB962C8B-B14F-4D97-AF65-F5344CB8AC3E}">
        <p14:creationId xmlns:p14="http://schemas.microsoft.com/office/powerpoint/2010/main" val="37486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408743" y="1216822"/>
            <a:ext cx="8009633" cy="2892620"/>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408743" y="4117823"/>
            <a:ext cx="8009633" cy="403622"/>
          </a:xfrm>
        </p:spPr>
        <p:txBody>
          <a:bodyPr>
            <a:normAutofit/>
          </a:bodyPr>
          <a:lstStyle>
            <a:lvl1pPr marL="0" indent="0">
              <a:buNone/>
              <a:defRPr sz="14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5" name="Nadpis 4"/>
          <p:cNvSpPr>
            <a:spLocks noGrp="1"/>
          </p:cNvSpPr>
          <p:nvPr>
            <p:ph type="title"/>
          </p:nvPr>
        </p:nvSpPr>
        <p:spPr>
          <a:xfrm>
            <a:off x="406739" y="114947"/>
            <a:ext cx="8065237" cy="994172"/>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34177364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496679" y="1721373"/>
            <a:ext cx="2138572"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496679" y="2218767"/>
            <a:ext cx="2138572"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5" name="Zástupný symbol pro text 9"/>
          <p:cNvSpPr>
            <a:spLocks noGrp="1"/>
          </p:cNvSpPr>
          <p:nvPr>
            <p:ph type="body" sz="quarter" idx="16" hasCustomPrompt="1"/>
          </p:nvPr>
        </p:nvSpPr>
        <p:spPr>
          <a:xfrm>
            <a:off x="3484358" y="1721373"/>
            <a:ext cx="2136954"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484358" y="2218767"/>
            <a:ext cx="2136954"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7" name="Zástupný symbol pro text 9"/>
          <p:cNvSpPr>
            <a:spLocks noGrp="1"/>
          </p:cNvSpPr>
          <p:nvPr>
            <p:ph type="body" sz="quarter" idx="18" hasCustomPrompt="1"/>
          </p:nvPr>
        </p:nvSpPr>
        <p:spPr>
          <a:xfrm>
            <a:off x="6501348" y="1727883"/>
            <a:ext cx="2134951"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501348" y="2225277"/>
            <a:ext cx="2134951"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9" name="Obrázek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20" name="Obráze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21"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28729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88047" y="1182817"/>
            <a:ext cx="7886700" cy="994172"/>
          </a:xfrm>
        </p:spPr>
        <p:txBody>
          <a:bodyPr>
            <a:normAutofit/>
          </a:bodyPr>
          <a:lstStyle>
            <a:lvl1pPr>
              <a:defRPr sz="3300" b="1" spc="83"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322352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61755" y="1154812"/>
            <a:ext cx="6171986" cy="994172"/>
          </a:xfrm>
        </p:spPr>
        <p:txBody>
          <a:bodyPr>
            <a:normAutofit/>
          </a:bodyPr>
          <a:lstStyle>
            <a:lvl1pPr>
              <a:defRPr sz="3000" b="1" spc="38"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461756" y="2721541"/>
            <a:ext cx="6171985" cy="897959"/>
          </a:xfrm>
        </p:spPr>
        <p:txBody>
          <a:bodyPr>
            <a:normAutofit/>
          </a:bodyPr>
          <a:lstStyle>
            <a:lvl1pPr marL="0" indent="0">
              <a:buNone/>
              <a:defRPr sz="14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2584" y="3619499"/>
            <a:ext cx="1377041" cy="511429"/>
          </a:xfrm>
          <a:prstGeom prst="rect">
            <a:avLst/>
          </a:prstGeom>
        </p:spPr>
      </p:pic>
    </p:spTree>
    <p:extLst>
      <p:ext uri="{BB962C8B-B14F-4D97-AF65-F5344CB8AC3E}">
        <p14:creationId xmlns:p14="http://schemas.microsoft.com/office/powerpoint/2010/main" val="38409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5/11/2026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5/11/2026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5/11/2026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5/11/2026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5/11/2026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700">
                <a:solidFill>
                  <a:schemeClr val="tx1">
                    <a:tint val="75000"/>
                  </a:schemeClr>
                </a:solidFill>
              </a:defRPr>
            </a:lvl1pPr>
          </a:lstStyle>
          <a:p>
            <a:pPr defTabSz="685800"/>
            <a:fld id="{1F7E4472-466E-4052-B589-E1E111A72CE1}" type="datetimeFigureOut">
              <a:rPr lang="cs-CZ" smtClean="0">
                <a:solidFill>
                  <a:prstClr val="black">
                    <a:tint val="75000"/>
                  </a:prstClr>
                </a:solidFill>
              </a:rPr>
              <a:pPr defTabSz="685800"/>
              <a:t>11.05.2026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7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700">
                <a:solidFill>
                  <a:schemeClr val="tx1">
                    <a:tint val="75000"/>
                  </a:schemeClr>
                </a:solidFill>
              </a:defRPr>
            </a:lvl1pPr>
          </a:lstStyle>
          <a:p>
            <a:pPr defTabSz="685800"/>
            <a:fld id="{74E2CFF1-F1D0-4020-8A00-0494ED639283}"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2080789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5.wdp"/></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6.wdp"/></Relationships>
</file>

<file path=ppt/slides/_rels/slide11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7.wdp"/></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8.wdp"/></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9.wdp"/></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0.wdp"/></Relationships>
</file>

<file path=ppt/slides/_rels/slide1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1.wdp"/></Relationships>
</file>

<file path=ppt/slides/_rels/slide1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2.wdp"/></Relationships>
</file>

<file path=ppt/slides/_rels/slide15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3.wdp"/></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7.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9.wdp"/></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1.wdp"/></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2.wdp"/></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3.wdp"/></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14.wdp"/></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92896" y="1995686"/>
            <a:ext cx="4951312" cy="1800200"/>
          </a:xfrm>
        </p:spPr>
        <p:txBody>
          <a:bodyPr>
            <a:normAutofit/>
          </a:bodyPr>
          <a:lstStyle/>
          <a:p>
            <a:r>
              <a:rPr lang="cs-CZ" i="0" dirty="0" smtClean="0"/>
              <a:t>RNDr. Martin Setvák, CSc.</a:t>
            </a:r>
            <a:endParaRPr lang="en-US" i="0" dirty="0" smtClean="0"/>
          </a:p>
          <a:p>
            <a:endParaRPr lang="cs-CZ" sz="1200" dirty="0" smtClean="0"/>
          </a:p>
          <a:p>
            <a:r>
              <a:rPr lang="cs-CZ" sz="1200" i="0" dirty="0" smtClean="0"/>
              <a:t>družicové oddělení ČHMÚ</a:t>
            </a:r>
          </a:p>
          <a:p>
            <a:r>
              <a:rPr lang="cs-CZ" sz="1200" i="0" dirty="0" smtClean="0"/>
              <a:t>www.chmi.cz	</a:t>
            </a:r>
            <a:r>
              <a:rPr lang="cs-CZ" sz="1200" i="0" dirty="0"/>
              <a:t>	 </a:t>
            </a:r>
            <a:r>
              <a:rPr lang="cs-CZ" sz="1200" i="0" dirty="0" smtClean="0"/>
              <a:t>     </a:t>
            </a:r>
          </a:p>
          <a:p>
            <a:r>
              <a:rPr lang="cs-CZ" sz="1000" i="0" dirty="0"/>
              <a:t>e</a:t>
            </a:r>
            <a:r>
              <a:rPr lang="cs-CZ" sz="1000" i="0" dirty="0" smtClean="0"/>
              <a:t>-mail:  </a:t>
            </a:r>
            <a:r>
              <a:rPr lang="en-US" sz="1000" i="0" dirty="0" smtClean="0"/>
              <a:t>martin.setvak@chmi.cz</a:t>
            </a:r>
            <a:r>
              <a:rPr lang="cs-CZ" sz="1000" i="0" dirty="0" smtClean="0"/>
              <a:t/>
            </a:r>
            <a:br>
              <a:rPr lang="cs-CZ" sz="1000" i="0" dirty="0" smtClean="0"/>
            </a:br>
            <a:r>
              <a:rPr lang="en-US" sz="1000" dirty="0" smtClean="0"/>
              <a:t> </a:t>
            </a:r>
            <a:r>
              <a:rPr lang="en-US" sz="1000" i="0"/>
              <a:t/>
            </a:r>
            <a:br>
              <a:rPr lang="en-US" sz="1000" i="0"/>
            </a:br>
            <a:endParaRPr lang="en-US" sz="1000" i="0" dirty="0" smtClean="0"/>
          </a:p>
        </p:txBody>
      </p:sp>
      <p:sp>
        <p:nvSpPr>
          <p:cNvPr id="2" name="Nadpis 1"/>
          <p:cNvSpPr>
            <a:spLocks noGrp="1"/>
          </p:cNvSpPr>
          <p:nvPr>
            <p:ph type="ctrTitle"/>
          </p:nvPr>
        </p:nvSpPr>
        <p:spPr>
          <a:xfrm>
            <a:off x="1475656" y="713482"/>
            <a:ext cx="5976664" cy="994172"/>
          </a:xfrm>
        </p:spPr>
        <p:txBody>
          <a:bodyPr/>
          <a:lstStyle/>
          <a:p>
            <a:r>
              <a:rPr lang="cs-CZ" sz="1700" dirty="0" smtClean="0">
                <a:latin typeface="Arial Black" panose="020B0A04020102020204" pitchFamily="34" charset="0"/>
              </a:rPr>
              <a:t>Meteosat </a:t>
            </a:r>
            <a:r>
              <a:rPr lang="cs-CZ" sz="1700" dirty="0">
                <a:latin typeface="Arial Black" panose="020B0A04020102020204" pitchFamily="34" charset="0"/>
              </a:rPr>
              <a:t>třetí generace (MTG</a:t>
            </a:r>
            <a:r>
              <a:rPr lang="cs-CZ" sz="1700" dirty="0" smtClean="0">
                <a:latin typeface="Arial Black" panose="020B0A04020102020204" pitchFamily="34" charset="0"/>
              </a:rPr>
              <a:t>):</a:t>
            </a:r>
            <a:br>
              <a:rPr lang="cs-CZ" sz="1700" dirty="0" smtClean="0">
                <a:latin typeface="Arial Black" panose="020B0A04020102020204" pitchFamily="34" charset="0"/>
              </a:rPr>
            </a:br>
            <a:r>
              <a:rPr lang="cs-CZ" sz="1400" dirty="0">
                <a:latin typeface="Arial Black" panose="020B0A04020102020204" pitchFamily="34" charset="0"/>
              </a:rPr>
              <a:t/>
            </a:r>
            <a:br>
              <a:rPr lang="cs-CZ" sz="1400" dirty="0">
                <a:latin typeface="Arial Black" panose="020B0A04020102020204" pitchFamily="34" charset="0"/>
              </a:rPr>
            </a:br>
            <a:r>
              <a:rPr lang="cs-CZ" sz="1400" dirty="0" smtClean="0">
                <a:latin typeface="Arial Black" panose="020B0A04020102020204" pitchFamily="34" charset="0"/>
              </a:rPr>
              <a:t>interpretace snímků a RGB produktů FCI – příklady</a:t>
            </a:r>
            <a:endParaRPr lang="cs-CZ" sz="1700" dirty="0">
              <a:latin typeface="Arial Black" panose="020B0A04020102020204" pitchFamily="34" charset="0"/>
            </a:endParaRPr>
          </a:p>
        </p:txBody>
      </p:sp>
      <p:sp>
        <p:nvSpPr>
          <p:cNvPr id="4" name="TextovéPole 3"/>
          <p:cNvSpPr txBox="1"/>
          <p:nvPr/>
        </p:nvSpPr>
        <p:spPr>
          <a:xfrm>
            <a:off x="3758703" y="4747959"/>
            <a:ext cx="957313" cy="200055"/>
          </a:xfrm>
          <a:prstGeom prst="rect">
            <a:avLst/>
          </a:prstGeom>
          <a:noFill/>
        </p:spPr>
        <p:txBody>
          <a:bodyPr wrap="none" rtlCol="0">
            <a:spAutoFit/>
          </a:bodyPr>
          <a:lstStyle/>
          <a:p>
            <a:r>
              <a:rPr lang="cs-CZ" sz="700" dirty="0" smtClean="0">
                <a:solidFill>
                  <a:srgbClr val="E7E6E6">
                    <a:lumMod val="50000"/>
                  </a:srgbClr>
                </a:solidFill>
              </a:rPr>
              <a:t>verze:   </a:t>
            </a:r>
            <a:r>
              <a:rPr lang="en-US" sz="700" dirty="0" smtClean="0">
                <a:solidFill>
                  <a:srgbClr val="E7E6E6">
                    <a:lumMod val="50000"/>
                  </a:srgbClr>
                </a:solidFill>
              </a:rPr>
              <a:t>11</a:t>
            </a:r>
            <a:r>
              <a:rPr lang="cs-CZ" sz="700" dirty="0" smtClean="0">
                <a:solidFill>
                  <a:srgbClr val="E7E6E6">
                    <a:lumMod val="50000"/>
                  </a:srgbClr>
                </a:solidFill>
              </a:rPr>
              <a:t>. </a:t>
            </a:r>
            <a:r>
              <a:rPr lang="cs-CZ" sz="700" dirty="0">
                <a:solidFill>
                  <a:srgbClr val="E7E6E6">
                    <a:lumMod val="50000"/>
                  </a:srgbClr>
                </a:solidFill>
              </a:rPr>
              <a:t>5</a:t>
            </a:r>
            <a:r>
              <a:rPr lang="cs-CZ" sz="700" dirty="0" smtClean="0">
                <a:solidFill>
                  <a:srgbClr val="E7E6E6">
                    <a:lumMod val="50000"/>
                  </a:srgbClr>
                </a:solidFill>
              </a:rPr>
              <a:t>. 202</a:t>
            </a:r>
            <a:r>
              <a:rPr lang="en-US" sz="700" dirty="0">
                <a:solidFill>
                  <a:srgbClr val="E7E6E6">
                    <a:lumMod val="50000"/>
                  </a:srgbClr>
                </a:solidFill>
              </a:rPr>
              <a:t>6</a:t>
            </a:r>
          </a:p>
        </p:txBody>
      </p:sp>
    </p:spTree>
    <p:extLst>
      <p:ext uri="{BB962C8B-B14F-4D97-AF65-F5344CB8AC3E}">
        <p14:creationId xmlns:p14="http://schemas.microsoft.com/office/powerpoint/2010/main" val="4020358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58688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66350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9791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381001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96038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90737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844"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86574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3152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423159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2198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27727" y="1996266"/>
            <a:ext cx="3860351" cy="900246"/>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04</a:t>
            </a:r>
            <a:r>
              <a:rPr lang="en-US" sz="1050" b="1" dirty="0" smtClean="0">
                <a:solidFill>
                  <a:schemeClr val="bg1"/>
                </a:solidFill>
                <a:latin typeface="Verdana" pitchFamily="34" charset="0"/>
              </a:rPr>
              <a:t>-</a:t>
            </a:r>
            <a:r>
              <a:rPr lang="cs-CZ" sz="1050" b="1" dirty="0">
                <a:solidFill>
                  <a:schemeClr val="bg1"/>
                </a:solidFill>
                <a:latin typeface="Verdana" pitchFamily="34" charset="0"/>
              </a:rPr>
              <a:t>1</a:t>
            </a:r>
            <a:r>
              <a:rPr lang="cs-CZ" sz="1050" b="1" dirty="0" smtClean="0">
                <a:solidFill>
                  <a:schemeClr val="bg1"/>
                </a:solidFill>
                <a:latin typeface="Verdana" pitchFamily="34" charset="0"/>
              </a:rPr>
              <a:t>3</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06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(MTG-I1</a:t>
            </a:r>
            <a:r>
              <a:rPr lang="en-US" sz="1050" b="1" dirty="0" smtClean="0">
                <a:solidFill>
                  <a:schemeClr val="bg1"/>
                </a:solidFill>
                <a:latin typeface="Verdana" pitchFamily="34" charset="0"/>
              </a:rPr>
              <a:t>)</a:t>
            </a:r>
            <a:endParaRPr lang="cs-CZ" sz="1050" b="1" dirty="0" smtClean="0">
              <a:solidFill>
                <a:schemeClr val="bg1"/>
              </a:solidFill>
              <a:latin typeface="Verdana" pitchFamily="34" charset="0"/>
            </a:endParaRPr>
          </a:p>
          <a:p>
            <a:pPr algn="ctr"/>
            <a:endParaRPr lang="cs-CZ" sz="1050" b="1" dirty="0">
              <a:solidFill>
                <a:schemeClr val="bg1"/>
              </a:solidFill>
              <a:latin typeface="Verdana" pitchFamily="34" charset="0"/>
            </a:endParaRPr>
          </a:p>
          <a:p>
            <a:pPr algn="ctr"/>
            <a:r>
              <a:rPr lang="cs-CZ" sz="1050" b="1" dirty="0" smtClean="0">
                <a:solidFill>
                  <a:schemeClr val="bg1"/>
                </a:solidFill>
                <a:latin typeface="Verdana" pitchFamily="34" charset="0"/>
              </a:rPr>
              <a:t>„špinavé ciry</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(saharský prach)</a:t>
            </a:r>
            <a:br>
              <a:rPr lang="cs-CZ" sz="1050" b="1" dirty="0" smtClean="0">
                <a:solidFill>
                  <a:schemeClr val="bg1"/>
                </a:solidFill>
                <a:latin typeface="Verdana" pitchFamily="34" charset="0"/>
              </a:rPr>
            </a:br>
            <a:r>
              <a:rPr lang="cs-CZ" sz="1050" b="1" dirty="0" smtClean="0">
                <a:solidFill>
                  <a:schemeClr val="bg1"/>
                </a:solidFill>
                <a:latin typeface="Verdana" pitchFamily="34" charset="0"/>
              </a:rPr>
              <a:t/>
            </a:r>
            <a:br>
              <a:rPr lang="cs-CZ" sz="1050" b="1" dirty="0" smtClean="0">
                <a:solidFill>
                  <a:schemeClr val="bg1"/>
                </a:solidFill>
                <a:latin typeface="Verdana" pitchFamily="34" charset="0"/>
              </a:rPr>
            </a:br>
            <a:r>
              <a:rPr lang="cs-CZ" sz="1050" b="1" dirty="0" smtClean="0">
                <a:solidFill>
                  <a:schemeClr val="bg1"/>
                </a:solidFill>
                <a:latin typeface="Verdana" pitchFamily="34" charset="0"/>
              </a:rPr>
              <a:t>střední Evropa (detail z předchozí série snímků)</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143173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68073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555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60150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96639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223995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36388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166324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685925" y="6"/>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15345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9520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368024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237023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94720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28273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07551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08545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756910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16175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04998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2271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3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9"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a:t>
            </a:r>
            <a:r>
              <a:rPr lang="en-US" sz="1050" b="1" smtClean="0">
                <a:solidFill>
                  <a:schemeClr val="bg1"/>
                </a:solidFill>
                <a:latin typeface="Verdana" pitchFamily="34" charset="0"/>
              </a:rPr>
              <a:t>4-09  08:</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67791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38242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365084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4883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60388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66369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82341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5877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065343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83291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47600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090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21945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0226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70488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41547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43446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420948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73274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37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198700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116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228843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261711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19254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5" name="TextovéPole 4"/>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9" name="TextovéPole 8"/>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0" name="TextovéPole 9"/>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4752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69867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303986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77518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19984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966881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343534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38831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41035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64620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08423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9" name="TextovéPole 8"/>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0" name="TextovéPole 9"/>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1" name="TextovéPole 10"/>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29294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44895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42936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751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8" y="1996266"/>
            <a:ext cx="3804248" cy="253916"/>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a:t>
            </a:r>
            <a:r>
              <a:rPr lang="en-US" sz="1050" b="1" dirty="0" smtClean="0">
                <a:solidFill>
                  <a:schemeClr val="bg1"/>
                </a:solidFill>
                <a:latin typeface="Verdana" pitchFamily="34" charset="0"/>
              </a:rPr>
              <a:t>5-06  </a:t>
            </a:r>
            <a:r>
              <a:rPr lang="cs-CZ" sz="1050" b="1" dirty="0" smtClean="0">
                <a:solidFill>
                  <a:schemeClr val="bg1"/>
                </a:solidFill>
                <a:latin typeface="Verdana" pitchFamily="34" charset="0"/>
              </a:rPr>
              <a:t>1</a:t>
            </a:r>
            <a:r>
              <a:rPr lang="en-US" sz="1050" b="1" dirty="0" smtClean="0">
                <a:solidFill>
                  <a:schemeClr val="bg1"/>
                </a:solidFill>
                <a:latin typeface="Verdana" pitchFamily="34" charset="0"/>
              </a:rPr>
              <a:t>6:</a:t>
            </a:r>
            <a:r>
              <a:rPr lang="cs-CZ" sz="1050" b="1" dirty="0">
                <a:solidFill>
                  <a:schemeClr val="bg1"/>
                </a:solidFill>
                <a:latin typeface="Verdana" pitchFamily="34" charset="0"/>
              </a:rPr>
              <a:t>0</a:t>
            </a:r>
            <a:r>
              <a:rPr lang="cs-CZ" sz="1050" b="1" dirty="0" smtClean="0">
                <a:solidFill>
                  <a:schemeClr val="bg1"/>
                </a:solidFill>
                <a:latin typeface="Verdana" pitchFamily="34" charset="0"/>
              </a:rPr>
              <a:t>0</a:t>
            </a:r>
            <a:r>
              <a:rPr lang="en-US" sz="1050" b="1" dirty="0" smtClean="0">
                <a:solidFill>
                  <a:schemeClr val="bg1"/>
                </a:solidFill>
                <a:latin typeface="Verdana" pitchFamily="34" charset="0"/>
              </a:rPr>
              <a:t> 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417153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
        <p:nvSpPr>
          <p:cNvPr id="3" name="Ovál 2"/>
          <p:cNvSpPr/>
          <p:nvPr/>
        </p:nvSpPr>
        <p:spPr>
          <a:xfrm>
            <a:off x="3635896" y="2571750"/>
            <a:ext cx="1584176" cy="1656184"/>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6915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00604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22956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97208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845296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07081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2" name="TextovéPole 11"/>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3" name="TextovéPole 12"/>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4" name="TextovéPole 13"/>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85734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9233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20395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202371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21425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73758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91036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56761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81327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80570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3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9" name="TextovéPole 8"/>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0" name="TextovéPole 9"/>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1" name="TextovéPole 10"/>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6957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547664" y="1563638"/>
            <a:ext cx="6192688" cy="1107996"/>
          </a:xfrm>
          <a:prstGeom prst="rect">
            <a:avLst/>
          </a:prstGeom>
          <a:noFill/>
        </p:spPr>
        <p:txBody>
          <a:bodyPr wrap="square" rtlCol="0">
            <a:spAutoFit/>
          </a:bodyPr>
          <a:lstStyle/>
          <a:p>
            <a:r>
              <a:rPr lang="cs-CZ" sz="1100" b="1" dirty="0" smtClean="0">
                <a:solidFill>
                  <a:srgbClr val="FF0000"/>
                </a:solidFill>
                <a:latin typeface="Verdana" pitchFamily="34" charset="0"/>
              </a:rPr>
              <a:t>Přidat nějakou pěknou situaci se saharským prachem (</a:t>
            </a:r>
            <a:r>
              <a:rPr lang="cs-CZ" sz="1100" b="1" dirty="0" smtClean="0">
                <a:solidFill>
                  <a:srgbClr val="646464"/>
                </a:solidFill>
                <a:latin typeface="Verdana" pitchFamily="34" charset="0"/>
              </a:rPr>
              <a:t>ideálně jednu přes Atlantik</a:t>
            </a:r>
            <a:r>
              <a:rPr lang="cs-CZ" sz="1100" b="1" dirty="0" smtClean="0">
                <a:solidFill>
                  <a:srgbClr val="FF0000"/>
                </a:solidFill>
                <a:latin typeface="Verdana" pitchFamily="34" charset="0"/>
              </a:rPr>
              <a:t>, druhou přes Středozemní moře), a situaci s kouřem z Kanady/USA nad Evropou. </a:t>
            </a:r>
          </a:p>
          <a:p>
            <a:endParaRPr lang="cs-CZ" sz="1100" b="1" dirty="0">
              <a:solidFill>
                <a:srgbClr val="FF0000"/>
              </a:solidFill>
              <a:latin typeface="Verdana" pitchFamily="34" charset="0"/>
            </a:endParaRPr>
          </a:p>
          <a:p>
            <a:r>
              <a:rPr lang="cs-CZ" sz="1100" b="1" dirty="0" smtClean="0">
                <a:solidFill>
                  <a:srgbClr val="FF0000"/>
                </a:solidFill>
                <a:latin typeface="Verdana" pitchFamily="34" charset="0"/>
              </a:rPr>
              <a:t>Nějakou pěknou situaci s rozsáhlou nízkou oblačností, a situaci s údolními mlhami.</a:t>
            </a:r>
            <a:endParaRPr lang="en-US" sz="1100" b="1" dirty="0" smtClean="0">
              <a:solidFill>
                <a:srgbClr val="FF0000"/>
              </a:solidFill>
              <a:latin typeface="Verdana" pitchFamily="34" charset="0"/>
            </a:endParaRPr>
          </a:p>
        </p:txBody>
      </p:sp>
    </p:spTree>
    <p:extLst>
      <p:ext uri="{BB962C8B-B14F-4D97-AF65-F5344CB8AC3E}">
        <p14:creationId xmlns:p14="http://schemas.microsoft.com/office/powerpoint/2010/main" val="216663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331640" y="1563638"/>
            <a:ext cx="6526146" cy="461665"/>
          </a:xfrm>
          <a:prstGeom prst="rect">
            <a:avLst/>
          </a:prstGeom>
          <a:noFill/>
        </p:spPr>
        <p:txBody>
          <a:bodyPr wrap="none" rtlCol="0">
            <a:spAutoFit/>
          </a:bodyPr>
          <a:lstStyle/>
          <a:p>
            <a:r>
              <a:rPr lang="cs-CZ" sz="2400" b="1" smtClean="0">
                <a:solidFill>
                  <a:srgbClr val="FF0000"/>
                </a:solidFill>
                <a:latin typeface="Verdana" pitchFamily="34" charset="0"/>
              </a:rPr>
              <a:t>ODTUD DÁL ŠABLONY, NESMAZAT !!!</a:t>
            </a:r>
            <a:endParaRPr lang="en-US" sz="2400" b="1" dirty="0" smtClean="0">
              <a:solidFill>
                <a:srgbClr val="FF0000"/>
              </a:solidFill>
              <a:latin typeface="Verdana" pitchFamily="34" charset="0"/>
            </a:endParaRPr>
          </a:p>
        </p:txBody>
      </p:sp>
    </p:spTree>
    <p:extLst>
      <p:ext uri="{BB962C8B-B14F-4D97-AF65-F5344CB8AC3E}">
        <p14:creationId xmlns:p14="http://schemas.microsoft.com/office/powerpoint/2010/main" val="342724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321696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268889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313915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84402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421317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296963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52880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406948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9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27633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41145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54466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53862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419796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73211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04261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405265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95805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2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23</a:t>
            </a:r>
            <a:r>
              <a:rPr lang="en-US" sz="1050" b="1" smtClean="0">
                <a:solidFill>
                  <a:schemeClr val="bg1"/>
                </a:solidFill>
                <a:latin typeface="Verdana" pitchFamily="34" charset="0"/>
              </a:rPr>
              <a:t>  </a:t>
            </a:r>
            <a:r>
              <a:rPr lang="cs-CZ" sz="1050" b="1" smtClean="0">
                <a:solidFill>
                  <a:schemeClr val="bg1"/>
                </a:solidFill>
                <a:latin typeface="Verdana" pitchFamily="34" charset="0"/>
              </a:rPr>
              <a:t>12</a:t>
            </a:r>
            <a:r>
              <a:rPr lang="en-US" sz="1050" b="1" smtClean="0">
                <a:solidFill>
                  <a:schemeClr val="bg1"/>
                </a:solidFill>
                <a:latin typeface="Verdana" pitchFamily="34" charset="0"/>
              </a:rPr>
              <a:t>:</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48093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a:t>
            </a:r>
            <a:r>
              <a:rPr lang="en-US" sz="1050" b="1" smtClean="0">
                <a:solidFill>
                  <a:schemeClr val="bg1"/>
                </a:solidFill>
                <a:latin typeface="Verdana" pitchFamily="34" charset="0"/>
              </a:rPr>
              <a:t>1-</a:t>
            </a:r>
            <a:r>
              <a:rPr lang="cs-CZ" sz="1050" b="1" smtClean="0">
                <a:solidFill>
                  <a:schemeClr val="bg1"/>
                </a:solidFill>
                <a:latin typeface="Verdana" pitchFamily="34" charset="0"/>
              </a:rPr>
              <a:t>3</a:t>
            </a:r>
            <a:r>
              <a:rPr lang="en-US" sz="1050" b="1" smtClean="0">
                <a:solidFill>
                  <a:schemeClr val="bg1"/>
                </a:solidFill>
                <a:latin typeface="Verdana" pitchFamily="34" charset="0"/>
              </a:rPr>
              <a:t>0  </a:t>
            </a:r>
            <a:r>
              <a:rPr lang="cs-CZ" sz="1050" b="1" smtClean="0">
                <a:solidFill>
                  <a:schemeClr val="bg1"/>
                </a:solidFill>
                <a:latin typeface="Verdana" pitchFamily="34" charset="0"/>
              </a:rPr>
              <a:t>1</a:t>
            </a:r>
            <a:r>
              <a:rPr lang="en-US" sz="1050" b="1" smtClean="0">
                <a:solidFill>
                  <a:schemeClr val="bg1"/>
                </a:solidFill>
                <a:latin typeface="Verdana" pitchFamily="34" charset="0"/>
              </a:rPr>
              <a:t>3:</a:t>
            </a:r>
            <a:r>
              <a:rPr lang="cs-CZ" sz="1050" b="1" dirty="0">
                <a:solidFill>
                  <a:schemeClr val="bg1"/>
                </a:solidFill>
                <a:latin typeface="Verdana" pitchFamily="34" charset="0"/>
              </a:rPr>
              <a:t>0</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20079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4082969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47808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9501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53601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63148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237429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1690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75138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025929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8030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17821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55704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64233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68768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03085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25483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02548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662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28</a:t>
            </a:r>
            <a:r>
              <a:rPr lang="en-US" sz="1050" b="1" smtClean="0">
                <a:solidFill>
                  <a:schemeClr val="bg1"/>
                </a:solidFill>
                <a:latin typeface="Verdana" pitchFamily="34" charset="0"/>
              </a:rPr>
              <a:t>  </a:t>
            </a:r>
            <a:r>
              <a:rPr lang="cs-CZ" sz="1050" b="1" smtClean="0">
                <a:solidFill>
                  <a:schemeClr val="bg1"/>
                </a:solidFill>
                <a:latin typeface="Verdana" pitchFamily="34" charset="0"/>
              </a:rPr>
              <a:t>15</a:t>
            </a:r>
            <a:r>
              <a:rPr lang="en-US" sz="1050" b="1" smtClean="0">
                <a:solidFill>
                  <a:schemeClr val="bg1"/>
                </a:solidFill>
                <a:latin typeface="Verdana" pitchFamily="34" charset="0"/>
              </a:rPr>
              <a:t>:</a:t>
            </a:r>
            <a:r>
              <a:rPr lang="cs-CZ" sz="1050" b="1" smtClean="0">
                <a:solidFill>
                  <a:schemeClr val="bg1"/>
                </a:solidFill>
                <a:latin typeface="Verdana" pitchFamily="34" charset="0"/>
              </a:rPr>
              <a:t>30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98953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18693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63227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14908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01904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11422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86442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0708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166111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83"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83372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168788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91360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23953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49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389004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29530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180215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4326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304"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10531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89400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27005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6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7"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03</a:t>
            </a:r>
            <a:r>
              <a:rPr lang="en-US" sz="1050" b="1" smtClean="0">
                <a:solidFill>
                  <a:schemeClr val="bg1"/>
                </a:solidFill>
                <a:latin typeface="Verdana" pitchFamily="34" charset="0"/>
              </a:rPr>
              <a:t>-</a:t>
            </a:r>
            <a:r>
              <a:rPr lang="cs-CZ" sz="1050" b="1" smtClean="0">
                <a:solidFill>
                  <a:schemeClr val="bg1"/>
                </a:solidFill>
                <a:latin typeface="Verdana" pitchFamily="34" charset="0"/>
              </a:rPr>
              <a:t>2</a:t>
            </a:r>
            <a:r>
              <a:rPr lang="en-US" sz="1050" b="1" smtClean="0">
                <a:solidFill>
                  <a:schemeClr val="bg1"/>
                </a:solidFill>
                <a:latin typeface="Verdana" pitchFamily="34" charset="0"/>
              </a:rPr>
              <a:t>5  </a:t>
            </a:r>
            <a:r>
              <a:rPr lang="cs-CZ" sz="1050" b="1" smtClean="0">
                <a:solidFill>
                  <a:schemeClr val="bg1"/>
                </a:solidFill>
                <a:latin typeface="Verdana" pitchFamily="34" charset="0"/>
              </a:rPr>
              <a:t>1</a:t>
            </a:r>
            <a:r>
              <a:rPr lang="en-US" sz="1050" b="1" smtClean="0">
                <a:solidFill>
                  <a:schemeClr val="bg1"/>
                </a:solidFill>
                <a:latin typeface="Verdana" pitchFamily="34" charset="0"/>
              </a:rPr>
              <a:t>5:3</a:t>
            </a:r>
            <a:r>
              <a:rPr lang="cs-CZ" sz="1050" b="1" smtClean="0">
                <a:solidFill>
                  <a:schemeClr val="bg1"/>
                </a:solidFill>
                <a:latin typeface="Verdana" pitchFamily="34" charset="0"/>
              </a:rPr>
              <a:t>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53547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902559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58349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59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894599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63"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03012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426893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157626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963200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34455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341533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88868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63181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78072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264009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69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81790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25295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7934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5693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16829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673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8" y="1996266"/>
            <a:ext cx="3804248" cy="253916"/>
          </a:xfrm>
          <a:prstGeom prst="rect">
            <a:avLst/>
          </a:prstGeom>
          <a:noFill/>
        </p:spPr>
        <p:txBody>
          <a:bodyPr wrap="none" rtlCol="0">
            <a:spAutoFit/>
          </a:bodyPr>
          <a:lstStyle/>
          <a:p>
            <a:pPr algn="ctr"/>
            <a:r>
              <a:rPr lang="en-US" sz="1050" b="1" smtClean="0">
                <a:solidFill>
                  <a:schemeClr val="bg1"/>
                </a:solidFill>
                <a:latin typeface="Verdana" pitchFamily="34" charset="0"/>
              </a:rPr>
              <a:t>202</a:t>
            </a:r>
            <a:r>
              <a:rPr lang="cs-CZ" sz="1050" b="1" smtClean="0">
                <a:solidFill>
                  <a:schemeClr val="bg1"/>
                </a:solidFill>
                <a:latin typeface="Verdana" pitchFamily="34" charset="0"/>
              </a:rPr>
              <a:t>6</a:t>
            </a:r>
            <a:r>
              <a:rPr lang="en-US" sz="1050" b="1" smtClean="0">
                <a:solidFill>
                  <a:schemeClr val="bg1"/>
                </a:solidFill>
                <a:latin typeface="Verdana" pitchFamily="34" charset="0"/>
              </a:rPr>
              <a:t>-</a:t>
            </a:r>
            <a:r>
              <a:rPr lang="cs-CZ" sz="1050" b="1" smtClean="0">
                <a:solidFill>
                  <a:schemeClr val="bg1"/>
                </a:solidFill>
                <a:latin typeface="Verdana" pitchFamily="34" charset="0"/>
              </a:rPr>
              <a:t>04</a:t>
            </a:r>
            <a:r>
              <a:rPr lang="en-US" sz="1050" b="1" smtClean="0">
                <a:solidFill>
                  <a:schemeClr val="bg1"/>
                </a:solidFill>
                <a:latin typeface="Verdana" pitchFamily="34" charset="0"/>
              </a:rPr>
              <a:t>-</a:t>
            </a:r>
            <a:r>
              <a:rPr lang="cs-CZ" sz="1050" b="1" smtClean="0">
                <a:solidFill>
                  <a:schemeClr val="bg1"/>
                </a:solidFill>
                <a:latin typeface="Verdana" pitchFamily="34" charset="0"/>
              </a:rPr>
              <a:t>19</a:t>
            </a:r>
            <a:r>
              <a:rPr lang="en-US" sz="1050" b="1" smtClean="0">
                <a:solidFill>
                  <a:schemeClr val="bg1"/>
                </a:solidFill>
                <a:latin typeface="Verdana" pitchFamily="34" charset="0"/>
              </a:rPr>
              <a:t>  </a:t>
            </a:r>
            <a:r>
              <a:rPr lang="cs-CZ" sz="1050" b="1" smtClean="0">
                <a:solidFill>
                  <a:schemeClr val="bg1"/>
                </a:solidFill>
                <a:latin typeface="Verdana" pitchFamily="34" charset="0"/>
              </a:rPr>
              <a:t>13</a:t>
            </a:r>
            <a:r>
              <a:rPr lang="en-US" sz="1050" b="1" smtClean="0">
                <a:solidFill>
                  <a:schemeClr val="bg1"/>
                </a:solidFill>
                <a:latin typeface="Verdana" pitchFamily="34" charset="0"/>
              </a:rPr>
              <a:t>:</a:t>
            </a:r>
            <a:r>
              <a:rPr lang="cs-CZ" sz="1050" b="1" smtClean="0">
                <a:solidFill>
                  <a:schemeClr val="bg1"/>
                </a:solidFill>
                <a:latin typeface="Verdana" pitchFamily="34" charset="0"/>
              </a:rPr>
              <a:t>30</a:t>
            </a:r>
            <a:r>
              <a:rPr lang="en-US" sz="1050" b="1" smtClean="0">
                <a:solidFill>
                  <a:schemeClr val="bg1"/>
                </a:solidFill>
                <a:latin typeface="Verdana" pitchFamily="34" charset="0"/>
              </a:rPr>
              <a:t> </a:t>
            </a:r>
            <a:r>
              <a:rPr lang="en-US" sz="1050" b="1" dirty="0" smtClean="0">
                <a:solidFill>
                  <a:schemeClr val="bg1"/>
                </a:solidFill>
                <a:latin typeface="Verdana" pitchFamily="34" charset="0"/>
              </a:rPr>
              <a:t>UTC  Meteosat-12  (MTG-I1)</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303590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67419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425413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414523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900968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79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52275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63351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686959"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1541095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201481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27518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307236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280217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9" name="TextovéPole 8"/>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142937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142899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02006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1967237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89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321905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BEBA8EAE-BF5A-486C-A8C5-ECC9F3942E4B}">
                <a14:imgProps xmlns:a14="http://schemas.microsoft.com/office/drawing/2010/main">
                  <a14:imgLayer r:embed="rId5">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09682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55870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6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17922" y="1996266"/>
            <a:ext cx="4079964" cy="577081"/>
          </a:xfrm>
          <a:prstGeom prst="rect">
            <a:avLst/>
          </a:prstGeom>
          <a:noFill/>
        </p:spPr>
        <p:txBody>
          <a:bodyPr wrap="none" rtlCol="0">
            <a:spAutoFit/>
          </a:bodyPr>
          <a:lstStyle/>
          <a:p>
            <a:pPr algn="ctr"/>
            <a:r>
              <a:rPr lang="en-US" sz="1050" b="1" dirty="0" smtClean="0">
                <a:solidFill>
                  <a:schemeClr val="bg1"/>
                </a:solidFill>
                <a:latin typeface="Verdana" pitchFamily="34" charset="0"/>
              </a:rPr>
              <a:t>202</a:t>
            </a:r>
            <a:r>
              <a:rPr lang="cs-CZ" sz="1050" b="1" dirty="0" smtClean="0">
                <a:solidFill>
                  <a:schemeClr val="bg1"/>
                </a:solidFill>
                <a:latin typeface="Verdana" pitchFamily="34" charset="0"/>
              </a:rPr>
              <a:t>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04</a:t>
            </a:r>
            <a:r>
              <a:rPr lang="en-US" sz="1050" b="1" dirty="0" smtClean="0">
                <a:solidFill>
                  <a:schemeClr val="bg1"/>
                </a:solidFill>
                <a:latin typeface="Verdana" pitchFamily="34" charset="0"/>
              </a:rPr>
              <a:t>-</a:t>
            </a:r>
            <a:r>
              <a:rPr lang="cs-CZ" sz="1050" b="1" dirty="0">
                <a:solidFill>
                  <a:schemeClr val="bg1"/>
                </a:solidFill>
                <a:latin typeface="Verdana" pitchFamily="34" charset="0"/>
              </a:rPr>
              <a:t>1</a:t>
            </a:r>
            <a:r>
              <a:rPr lang="cs-CZ" sz="1050" b="1" dirty="0" smtClean="0">
                <a:solidFill>
                  <a:schemeClr val="bg1"/>
                </a:solidFill>
                <a:latin typeface="Verdana" pitchFamily="34" charset="0"/>
              </a:rPr>
              <a:t>3</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06</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(MTG-I1</a:t>
            </a:r>
            <a:r>
              <a:rPr lang="en-US" sz="1050" b="1" dirty="0" smtClean="0">
                <a:solidFill>
                  <a:schemeClr val="bg1"/>
                </a:solidFill>
                <a:latin typeface="Verdana" pitchFamily="34" charset="0"/>
              </a:rPr>
              <a:t>)</a:t>
            </a:r>
          </a:p>
          <a:p>
            <a:pPr algn="ctr"/>
            <a:endParaRPr lang="en-US" sz="1050" b="1" dirty="0">
              <a:solidFill>
                <a:schemeClr val="bg1"/>
              </a:solidFill>
              <a:latin typeface="Verdana" pitchFamily="34" charset="0"/>
            </a:endParaRPr>
          </a:p>
          <a:p>
            <a:pPr algn="ctr"/>
            <a:r>
              <a:rPr lang="cs-CZ" sz="1050" b="1" dirty="0" smtClean="0">
                <a:solidFill>
                  <a:schemeClr val="bg1"/>
                </a:solidFill>
                <a:latin typeface="Verdana" pitchFamily="34" charset="0"/>
              </a:rPr>
              <a:t>Saharský prach (transport přes Středozemní moře)</a:t>
            </a:r>
            <a:endParaRPr lang="cs-CZ" sz="1050" b="1" dirty="0" smtClean="0">
              <a:solidFill>
                <a:schemeClr val="bg1"/>
              </a:solidFill>
              <a:latin typeface="Verdana" pitchFamily="34" charset="0"/>
            </a:endParaRPr>
          </a:p>
        </p:txBody>
      </p:sp>
    </p:spTree>
    <p:extLst>
      <p:ext uri="{BB962C8B-B14F-4D97-AF65-F5344CB8AC3E}">
        <p14:creationId xmlns:p14="http://schemas.microsoft.com/office/powerpoint/2010/main" val="40565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6" name="TextovéPole 5"/>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250935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95131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196573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334816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89661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70326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99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88435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MU-prezentace-format-16_9_CZ">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_19_9" id="{274CFC56-019A-4B75-B2ED-E1D0966EDFE8}" vid="{55D50E2A-02F5-43C6-84BB-0BF6B202CC38}"/>
    </a:ext>
  </a:ext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15012</TotalTime>
  <Words>7678</Words>
  <Application>Microsoft Office PowerPoint</Application>
  <PresentationFormat>Předvádění na obrazovce (16:9)</PresentationFormat>
  <Paragraphs>1108</Paragraphs>
  <Slides>199</Slides>
  <Notes>0</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199</vt:i4>
      </vt:variant>
    </vt:vector>
  </HeadingPairs>
  <TitlesOfParts>
    <vt:vector size="209" baseType="lpstr">
      <vt:lpstr>Arial</vt:lpstr>
      <vt:lpstr>Arial Black</vt:lpstr>
      <vt:lpstr>Calibri</vt:lpstr>
      <vt:lpstr>Times New Roman</vt:lpstr>
      <vt:lpstr>Verdana</vt:lpstr>
      <vt:lpstr>Wingdings</vt:lpstr>
      <vt:lpstr>Motiv sady Office</vt:lpstr>
      <vt:lpstr>Vlastní návrh</vt:lpstr>
      <vt:lpstr>1_Vlastní návrh</vt:lpstr>
      <vt:lpstr>1_CHMU-prezentace-format-16_9_CZ</vt:lpstr>
      <vt:lpstr>Meteosat třetí generace (MTG):  interpretace snímků a RGB produktů FCI – příklady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1502</cp:revision>
  <dcterms:created xsi:type="dcterms:W3CDTF">2014-08-30T11:37:27Z</dcterms:created>
  <dcterms:modified xsi:type="dcterms:W3CDTF">2026-05-11T10:38:19Z</dcterms:modified>
</cp:coreProperties>
</file>