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 id="2147483706" r:id="rId4"/>
    <p:sldMasterId id="2147483717" r:id="rId5"/>
  </p:sldMasterIdLst>
  <p:notesMasterIdLst>
    <p:notesMasterId r:id="rId45"/>
  </p:notesMasterIdLst>
  <p:handoutMasterIdLst>
    <p:handoutMasterId r:id="rId46"/>
  </p:handoutMasterIdLst>
  <p:sldIdLst>
    <p:sldId id="1052" r:id="rId6"/>
    <p:sldId id="1207" r:id="rId7"/>
    <p:sldId id="1208" r:id="rId8"/>
    <p:sldId id="1209" r:id="rId9"/>
    <p:sldId id="1210" r:id="rId10"/>
    <p:sldId id="1211" r:id="rId11"/>
    <p:sldId id="1212" r:id="rId12"/>
    <p:sldId id="1213" r:id="rId13"/>
    <p:sldId id="1214" r:id="rId14"/>
    <p:sldId id="1215" r:id="rId15"/>
    <p:sldId id="1189" r:id="rId16"/>
    <p:sldId id="1190" r:id="rId17"/>
    <p:sldId id="1191" r:id="rId18"/>
    <p:sldId id="1197" r:id="rId19"/>
    <p:sldId id="1192" r:id="rId20"/>
    <p:sldId id="1193" r:id="rId21"/>
    <p:sldId id="1194" r:id="rId22"/>
    <p:sldId id="1196" r:id="rId23"/>
    <p:sldId id="1199" r:id="rId24"/>
    <p:sldId id="1195" r:id="rId25"/>
    <p:sldId id="1200" r:id="rId26"/>
    <p:sldId id="1206" r:id="rId27"/>
    <p:sldId id="1205" r:id="rId28"/>
    <p:sldId id="1221" r:id="rId29"/>
    <p:sldId id="1231" r:id="rId30"/>
    <p:sldId id="1198" r:id="rId31"/>
    <p:sldId id="1229" r:id="rId32"/>
    <p:sldId id="1218" r:id="rId33"/>
    <p:sldId id="1227" r:id="rId34"/>
    <p:sldId id="1203" r:id="rId35"/>
    <p:sldId id="1204" r:id="rId36"/>
    <p:sldId id="1219" r:id="rId37"/>
    <p:sldId id="1230" r:id="rId38"/>
    <p:sldId id="1216" r:id="rId39"/>
    <p:sldId id="1228" r:id="rId40"/>
    <p:sldId id="1201" r:id="rId41"/>
    <p:sldId id="1202" r:id="rId42"/>
    <p:sldId id="1220" r:id="rId43"/>
    <p:sldId id="1152" r:id="rId4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6464"/>
    <a:srgbClr val="FF3300"/>
    <a:srgbClr val="000000"/>
    <a:srgbClr val="FFC901"/>
    <a:srgbClr val="FF5050"/>
    <a:srgbClr val="FFFFCC"/>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6696" autoAdjust="0"/>
    <p:restoredTop sz="96897" autoAdjust="0"/>
  </p:normalViewPr>
  <p:slideViewPr>
    <p:cSldViewPr>
      <p:cViewPr varScale="1">
        <p:scale>
          <a:sx n="213" d="100"/>
          <a:sy n="213" d="100"/>
        </p:scale>
        <p:origin x="1296" y="168"/>
      </p:cViewPr>
      <p:guideLst>
        <p:guide orient="horz" pos="162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97" d="100"/>
          <a:sy n="97" d="100"/>
        </p:scale>
        <p:origin x="-304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F0E8AF7-705C-44C7-ABDC-9AFD6CAEE65D}" type="datetimeFigureOut">
              <a:rPr lang="en-US" smtClean="0"/>
              <a:pPr/>
              <a:t>5/19/2026</a:t>
            </a:fld>
            <a:endParaRPr lang="en-US"/>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67E6C7-78D8-4DE7-9C9A-F639203B2A1A}" type="slidenum">
              <a:rPr lang="en-US" smtClean="0"/>
              <a:pPr/>
              <a:t>‹#›</a:t>
            </a:fld>
            <a:endParaRPr lang="en-US"/>
          </a:p>
        </p:txBody>
      </p:sp>
    </p:spTree>
    <p:extLst>
      <p:ext uri="{BB962C8B-B14F-4D97-AF65-F5344CB8AC3E}">
        <p14:creationId xmlns:p14="http://schemas.microsoft.com/office/powerpoint/2010/main" val="312647449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B1C6A4-0170-4FE5-A272-4D852668A850}" type="datetimeFigureOut">
              <a:rPr lang="en-US" smtClean="0"/>
              <a:pPr/>
              <a:t>5/19/2026</a:t>
            </a:fld>
            <a:endParaRPr lang="en-US"/>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9671AB-DF70-43FA-8A49-15AFFEF1EE69}" type="slidenum">
              <a:rPr lang="en-US" smtClean="0"/>
              <a:pPr/>
              <a:t>‹#›</a:t>
            </a:fld>
            <a:endParaRPr lang="en-US"/>
          </a:p>
        </p:txBody>
      </p:sp>
    </p:spTree>
    <p:extLst>
      <p:ext uri="{BB962C8B-B14F-4D97-AF65-F5344CB8AC3E}">
        <p14:creationId xmlns:p14="http://schemas.microsoft.com/office/powerpoint/2010/main" val="317408745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924465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p:txBody>
          <a:bodyPr/>
          <a:lstStyle/>
          <a:p>
            <a:fld id="{C4062D4F-7CAA-4ACC-BA16-D3D7D4AEAE5B}" type="datetime1">
              <a:rPr lang="en-US" smtClean="0"/>
              <a:pPr/>
              <a:t>5/19/2026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34A5D57E-0E36-4C59-8930-403B0251372E}" type="datetime1">
              <a:rPr lang="en-US" smtClean="0"/>
              <a:pPr/>
              <a:t>5/19/2026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C9B9ED5-A89F-4B27-BA27-6C29528D1419}" type="datetime1">
              <a:rPr lang="en-US" smtClean="0"/>
              <a:pPr/>
              <a:t>5/19/2026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Nadpis a obsah">
    <p:spTree>
      <p:nvGrpSpPr>
        <p:cNvPr id="1" name=""/>
        <p:cNvGrpSpPr/>
        <p:nvPr/>
      </p:nvGrpSpPr>
      <p:grpSpPr>
        <a:xfrm>
          <a:off x="0" y="0"/>
          <a:ext cx="0" cy="0"/>
          <a:chOff x="0" y="0"/>
          <a:chExt cx="0" cy="0"/>
        </a:xfrm>
      </p:grpSpPr>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518F328-ECE4-4774-91BA-A1AFBD7EEA53}" type="slidenum">
              <a:rPr lang="cs-CZ" smtClean="0"/>
              <a:pPr/>
              <a:t>‹#›</a:t>
            </a:fld>
            <a:endParaRPr lang="cs-CZ"/>
          </a:p>
        </p:txBody>
      </p:sp>
      <p:sp>
        <p:nvSpPr>
          <p:cNvPr id="8" name="Zástupný symbol pro obsah 7"/>
          <p:cNvSpPr>
            <a:spLocks noGrp="1"/>
          </p:cNvSpPr>
          <p:nvPr>
            <p:ph sz="quarter" idx="13" hasCustomPrompt="1"/>
          </p:nvPr>
        </p:nvSpPr>
        <p:spPr>
          <a:xfrm>
            <a:off x="1000100" y="1142990"/>
            <a:ext cx="6000792" cy="2928957"/>
          </a:xfrm>
          <a:prstGeom prst="rect">
            <a:avLst/>
          </a:prstGeom>
        </p:spPr>
        <p:txBody>
          <a:bodyPr/>
          <a:lstStyle>
            <a:lvl1pPr>
              <a:buNone/>
              <a:defRPr sz="1400">
                <a:solidFill>
                  <a:schemeClr val="bg1"/>
                </a:solidFill>
              </a:defRPr>
            </a:lvl1pPr>
            <a:lvl2pPr>
              <a:buNone/>
              <a:defRPr/>
            </a:lvl2pPr>
            <a:lvl3pPr>
              <a:buNone/>
              <a:defRPr/>
            </a:lvl3pPr>
            <a:lvl4pPr>
              <a:buNone/>
              <a:defRPr/>
            </a:lvl4pPr>
            <a:lvl5pPr>
              <a:buNone/>
              <a:defRPr/>
            </a:lvl5pPr>
          </a:lstStyle>
          <a:p>
            <a:pPr lvl="0"/>
            <a:r>
              <a:rPr lang="cs-CZ" dirty="0" smtClean="0"/>
              <a:t>Vložení normálního textu …</a:t>
            </a:r>
            <a:endParaRPr lang="cs-CZ" dirty="0"/>
          </a:p>
        </p:txBody>
      </p:sp>
    </p:spTree>
    <p:extLst>
      <p:ext uri="{BB962C8B-B14F-4D97-AF65-F5344CB8AC3E}">
        <p14:creationId xmlns:p14="http://schemas.microsoft.com/office/powerpoint/2010/main" val="1197644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a:prstGeom prst="rect">
            <a:avLst/>
          </a:prstGeo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C9252FF1-2B92-4949-8A27-C8012D99F01D}" type="datetime1">
              <a:rPr lang="en-US" smtClean="0"/>
              <a:pPr/>
              <a:t>5/19/2026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idx="1"/>
          </p:nvPr>
        </p:nvSpPr>
        <p:spPr>
          <a:xfrm>
            <a:off x="457200" y="1200151"/>
            <a:ext cx="8229600" cy="3394472"/>
          </a:xfrm>
          <a:prstGeom prst="rect">
            <a:avLst/>
          </a:prstGeo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528475F6-4E2B-4041-AC24-B8311E5DF53C}" type="datetime1">
              <a:rPr lang="en-US" smtClean="0"/>
              <a:pPr/>
              <a:t>5/19/2026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AA2F0B15-A437-42B3-AE70-397518F2626A}" type="datetime1">
              <a:rPr lang="en-US" smtClean="0"/>
              <a:pPr/>
              <a:t>5/19/2026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AB03F0A3-88FD-4118-9F97-C475F4EA9C86}" type="datetime1">
              <a:rPr lang="en-US" smtClean="0"/>
              <a:pPr/>
              <a:t>5/19/2026</a:t>
            </a:fld>
            <a:endParaRPr lang="en-US"/>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a:xfrm>
            <a:off x="457200" y="4767263"/>
            <a:ext cx="2133600" cy="273844"/>
          </a:xfrm>
          <a:prstGeom prst="rect">
            <a:avLst/>
          </a:prstGeom>
        </p:spPr>
        <p:txBody>
          <a:bodyPr/>
          <a:lstStyle/>
          <a:p>
            <a:fld id="{EE12CDBE-B0DC-4E97-BB88-03FFAF3836B5}" type="datetime1">
              <a:rPr lang="en-US" smtClean="0"/>
              <a:pPr/>
              <a:t>5/19/2026</a:t>
            </a:fld>
            <a:endParaRPr lang="en-US"/>
          </a:p>
        </p:txBody>
      </p:sp>
      <p:sp>
        <p:nvSpPr>
          <p:cNvPr id="8" name="Zástupný symbol pro zápatí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Zástupný symbol pro číslo snímku 8"/>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a:xfrm>
            <a:off x="457200" y="4767263"/>
            <a:ext cx="2133600" cy="273844"/>
          </a:xfrm>
          <a:prstGeom prst="rect">
            <a:avLst/>
          </a:prstGeom>
        </p:spPr>
        <p:txBody>
          <a:bodyPr/>
          <a:lstStyle/>
          <a:p>
            <a:fld id="{E6F6A253-6536-480E-985E-1F3352082421}" type="datetime1">
              <a:rPr lang="en-US" smtClean="0"/>
              <a:pPr/>
              <a:t>5/19/2026</a:t>
            </a:fld>
            <a:endParaRPr lang="en-US"/>
          </a:p>
        </p:txBody>
      </p:sp>
      <p:sp>
        <p:nvSpPr>
          <p:cNvPr id="4" name="Zástupný symbol pro zápatí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Zástupný symbol pro číslo snímku 4"/>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4767263"/>
            <a:ext cx="2133600" cy="273844"/>
          </a:xfrm>
          <a:prstGeom prst="rect">
            <a:avLst/>
          </a:prstGeom>
        </p:spPr>
        <p:txBody>
          <a:bodyPr/>
          <a:lstStyle/>
          <a:p>
            <a:fld id="{F232A7BB-0876-4E64-B32E-7607C6A6608F}" type="datetime1">
              <a:rPr lang="en-US" smtClean="0"/>
              <a:pPr/>
              <a:t>5/19/2026</a:t>
            </a:fld>
            <a:endParaRPr lang="en-US"/>
          </a:p>
        </p:txBody>
      </p:sp>
      <p:sp>
        <p:nvSpPr>
          <p:cNvPr id="3" name="Zástupný symbol pro zápatí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Zástupný symbol pro číslo snímku 3"/>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556B389-04F0-497B-A52D-93C5066DA038}" type="datetime1">
              <a:rPr lang="en-US" smtClean="0"/>
              <a:pPr/>
              <a:t>5/19/2026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52AED526-6354-493E-99B6-E3DABC504E32}" type="datetime1">
              <a:rPr lang="en-US" smtClean="0"/>
              <a:pPr/>
              <a:t>5/19/2026</a:t>
            </a:fld>
            <a:endParaRPr lang="en-US"/>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E9C0D4CA-F8F3-4BF6-A9A8-31666B1E7BCD}" type="datetime1">
              <a:rPr lang="en-US" smtClean="0"/>
              <a:pPr/>
              <a:t>5/19/2026</a:t>
            </a:fld>
            <a:endParaRPr lang="en-US"/>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1200151"/>
            <a:ext cx="8229600" cy="3394472"/>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ED502D19-9FF3-44BB-8E70-18236C014DA6}" type="datetime1">
              <a:rPr lang="en-US" smtClean="0"/>
              <a:pPr/>
              <a:t>5/19/2026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a:prstGeom prst="rect">
            <a:avLst/>
          </a:prstGeo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95B7B600-CDF8-45DC-91E3-31ECAFA19254}" type="datetime1">
              <a:rPr lang="en-US" smtClean="0"/>
              <a:pPr/>
              <a:t>5/19/2026</a:t>
            </a:fld>
            <a:endParaRPr lang="en-US"/>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a:prstGeom prst="rect">
            <a:avLst/>
          </a:prstGeo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C9252FF1-2B92-4949-8A27-C8012D99F01D}" type="datetime1">
              <a:rPr lang="en-US" smtClean="0">
                <a:solidFill>
                  <a:prstClr val="black"/>
                </a:solidFill>
              </a:rPr>
              <a:pPr/>
              <a:t>5/19/2026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idx="1"/>
          </p:nvPr>
        </p:nvSpPr>
        <p:spPr>
          <a:xfrm>
            <a:off x="457200" y="1200151"/>
            <a:ext cx="8229600" cy="3394472"/>
          </a:xfrm>
          <a:prstGeom prst="rect">
            <a:avLst/>
          </a:prstGeo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528475F6-4E2B-4041-AC24-B8311E5DF53C}" type="datetime1">
              <a:rPr lang="en-US" smtClean="0">
                <a:solidFill>
                  <a:prstClr val="black"/>
                </a:solidFill>
              </a:rPr>
              <a:pPr/>
              <a:t>5/19/2026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AA2F0B15-A437-42B3-AE70-397518F2626A}" type="datetime1">
              <a:rPr lang="en-US" smtClean="0">
                <a:solidFill>
                  <a:prstClr val="black"/>
                </a:solidFill>
              </a:rPr>
              <a:pPr/>
              <a:t>5/19/2026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AB03F0A3-88FD-4118-9F97-C475F4EA9C86}" type="datetime1">
              <a:rPr lang="en-US" smtClean="0">
                <a:solidFill>
                  <a:prstClr val="black"/>
                </a:solidFill>
              </a:rPr>
              <a:pPr/>
              <a:t>5/19/2026</a:t>
            </a:fld>
            <a:endParaRPr lang="en-US">
              <a:solidFill>
                <a:prstClr val="black"/>
              </a:solidFill>
            </a:endParaRPr>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a:xfrm>
            <a:off x="457200" y="4767263"/>
            <a:ext cx="2133600" cy="273844"/>
          </a:xfrm>
          <a:prstGeom prst="rect">
            <a:avLst/>
          </a:prstGeom>
        </p:spPr>
        <p:txBody>
          <a:bodyPr/>
          <a:lstStyle/>
          <a:p>
            <a:fld id="{EE12CDBE-B0DC-4E97-BB88-03FFAF3836B5}" type="datetime1">
              <a:rPr lang="en-US" smtClean="0">
                <a:solidFill>
                  <a:prstClr val="black"/>
                </a:solidFill>
              </a:rPr>
              <a:pPr/>
              <a:t>5/19/2026</a:t>
            </a:fld>
            <a:endParaRPr lang="en-US">
              <a:solidFill>
                <a:prstClr val="black"/>
              </a:solidFill>
            </a:endParaRPr>
          </a:p>
        </p:txBody>
      </p:sp>
      <p:sp>
        <p:nvSpPr>
          <p:cNvPr id="8" name="Zástupný symbol pro zápatí 7"/>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9" name="Zástupný symbol pro číslo snímku 8"/>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a:xfrm>
            <a:off x="457200" y="4767263"/>
            <a:ext cx="2133600" cy="273844"/>
          </a:xfrm>
          <a:prstGeom prst="rect">
            <a:avLst/>
          </a:prstGeom>
        </p:spPr>
        <p:txBody>
          <a:bodyPr/>
          <a:lstStyle/>
          <a:p>
            <a:fld id="{E6F6A253-6536-480E-985E-1F3352082421}" type="datetime1">
              <a:rPr lang="en-US" smtClean="0">
                <a:solidFill>
                  <a:prstClr val="black"/>
                </a:solidFill>
              </a:rPr>
              <a:pPr/>
              <a:t>5/19/2026</a:t>
            </a:fld>
            <a:endParaRPr lang="en-US">
              <a:solidFill>
                <a:prstClr val="black"/>
              </a:solidFill>
            </a:endParaRPr>
          </a:p>
        </p:txBody>
      </p:sp>
      <p:sp>
        <p:nvSpPr>
          <p:cNvPr id="4" name="Zástupný symbol pro zápatí 3"/>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5" name="Zástupný symbol pro číslo snímku 4"/>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0F0A8E07-C7A5-438F-9F30-F983FC006B73}" type="datetime1">
              <a:rPr lang="en-US" smtClean="0"/>
              <a:pPr/>
              <a:t>5/19/2026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4767263"/>
            <a:ext cx="2133600" cy="273844"/>
          </a:xfrm>
          <a:prstGeom prst="rect">
            <a:avLst/>
          </a:prstGeom>
        </p:spPr>
        <p:txBody>
          <a:bodyPr/>
          <a:lstStyle/>
          <a:p>
            <a:fld id="{F232A7BB-0876-4E64-B32E-7607C6A6608F}" type="datetime1">
              <a:rPr lang="en-US" smtClean="0">
                <a:solidFill>
                  <a:prstClr val="black"/>
                </a:solidFill>
              </a:rPr>
              <a:pPr/>
              <a:t>5/19/2026</a:t>
            </a:fld>
            <a:endParaRPr lang="en-US">
              <a:solidFill>
                <a:prstClr val="black"/>
              </a:solidFill>
            </a:endParaRPr>
          </a:p>
        </p:txBody>
      </p:sp>
      <p:sp>
        <p:nvSpPr>
          <p:cNvPr id="3" name="Zástupný symbol pro zápatí 2"/>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4" name="Zástupný symbol pro číslo snímku 3"/>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52AED526-6354-493E-99B6-E3DABC504E32}" type="datetime1">
              <a:rPr lang="en-US" smtClean="0">
                <a:solidFill>
                  <a:prstClr val="black"/>
                </a:solidFill>
              </a:rPr>
              <a:pPr/>
              <a:t>5/19/2026</a:t>
            </a:fld>
            <a:endParaRPr lang="en-US">
              <a:solidFill>
                <a:prstClr val="black"/>
              </a:solidFill>
            </a:endParaRPr>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a:prstGeom prst="rect">
            <a:avLst/>
          </a:prstGeo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a:lstStyle/>
          <a:p>
            <a:fld id="{E9C0D4CA-F8F3-4BF6-A9A8-31666B1E7BCD}" type="datetime1">
              <a:rPr lang="en-US" smtClean="0">
                <a:solidFill>
                  <a:prstClr val="black"/>
                </a:solidFill>
              </a:rPr>
              <a:pPr/>
              <a:t>5/19/2026</a:t>
            </a:fld>
            <a:endParaRPr lang="en-US">
              <a:solidFill>
                <a:prstClr val="black"/>
              </a:solidFill>
            </a:endParaRPr>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7" name="Zástupný symbol pro číslo snímku 6"/>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05979"/>
            <a:ext cx="8229600" cy="857250"/>
          </a:xfrm>
          <a:prstGeom prst="rect">
            <a:avLst/>
          </a:prstGeom>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1200151"/>
            <a:ext cx="8229600" cy="3394472"/>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ED502D19-9FF3-44BB-8E70-18236C014DA6}" type="datetime1">
              <a:rPr lang="en-US" smtClean="0">
                <a:solidFill>
                  <a:prstClr val="black"/>
                </a:solidFill>
              </a:rPr>
              <a:pPr/>
              <a:t>5/19/2026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a:prstGeom prst="rect">
            <a:avLst/>
          </a:prstGeo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a:prstGeom prst="rect">
            <a:avLst/>
          </a:prstGeo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a:xfrm>
            <a:off x="457200" y="4767263"/>
            <a:ext cx="2133600" cy="273844"/>
          </a:xfrm>
          <a:prstGeom prst="rect">
            <a:avLst/>
          </a:prstGeom>
        </p:spPr>
        <p:txBody>
          <a:bodyPr/>
          <a:lstStyle/>
          <a:p>
            <a:fld id="{95B7B600-CDF8-45DC-91E3-31ECAFA19254}" type="datetime1">
              <a:rPr lang="en-US" smtClean="0">
                <a:solidFill>
                  <a:prstClr val="black"/>
                </a:solidFill>
              </a:rPr>
              <a:pPr/>
              <a:t>5/19/2026</a:t>
            </a:fld>
            <a:endParaRPr lang="en-US">
              <a:solidFill>
                <a:prstClr val="black"/>
              </a:solidFill>
            </a:endParaRPr>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a:lstStyle/>
          <a:p>
            <a:endParaRPr lang="en-US">
              <a:solidFill>
                <a:prstClr val="black"/>
              </a:solidFill>
            </a:endParaRPr>
          </a:p>
        </p:txBody>
      </p:sp>
      <p:sp>
        <p:nvSpPr>
          <p:cNvPr id="6" name="Zástupný symbol pro číslo snímku 5"/>
          <p:cNvSpPr>
            <a:spLocks noGrp="1"/>
          </p:cNvSpPr>
          <p:nvPr>
            <p:ph type="sldNum" sz="quarter" idx="12"/>
          </p:nvPr>
        </p:nvSpPr>
        <p:spPr>
          <a:xfrm>
            <a:off x="6553200" y="4767263"/>
            <a:ext cx="2133600" cy="273844"/>
          </a:xfrm>
          <a:prstGeom prst="rect">
            <a:avLst/>
          </a:prstGeom>
        </p:spPr>
        <p:txBody>
          <a:bodyPr/>
          <a:lstStyle/>
          <a:p>
            <a:fld id="{D232C616-51F5-48DA-B018-76A09D3C7394}" type="slidenum">
              <a:rPr lang="en-US" smtClean="0">
                <a:solidFill>
                  <a:prstClr val="black"/>
                </a:solidFill>
              </a:rPr>
              <a:pPr/>
              <a:t>‹#›</a:t>
            </a:fld>
            <a:endParaRPr lang="en-US">
              <a:solidFill>
                <a:prstClr val="black"/>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rázdný_voda">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5169752"/>
          </a:xfrm>
          <a:prstGeom prst="rect">
            <a:avLst/>
          </a:prstGeom>
        </p:spPr>
      </p:pic>
      <p:pic>
        <p:nvPicPr>
          <p:cNvPr id="4" name="Obrázek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1309" y="1609007"/>
            <a:ext cx="3692768" cy="1371480"/>
          </a:xfrm>
          <a:prstGeom prst="rect">
            <a:avLst/>
          </a:prstGeom>
        </p:spPr>
      </p:pic>
    </p:spTree>
    <p:extLst>
      <p:ext uri="{BB962C8B-B14F-4D97-AF65-F5344CB8AC3E}">
        <p14:creationId xmlns:p14="http://schemas.microsoft.com/office/powerpoint/2010/main" val="8302138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Prázdný_louka">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7" y="-1"/>
            <a:ext cx="9145323" cy="5170500"/>
          </a:xfrm>
          <a:prstGeom prst="rect">
            <a:avLst/>
          </a:prstGeom>
        </p:spPr>
      </p:pic>
      <p:pic>
        <p:nvPicPr>
          <p:cNvPr id="5" name="Obráze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1309" y="1609007"/>
            <a:ext cx="3692768" cy="1371480"/>
          </a:xfrm>
          <a:prstGeom prst="rect">
            <a:avLst/>
          </a:prstGeom>
        </p:spPr>
      </p:pic>
    </p:spTree>
    <p:extLst>
      <p:ext uri="{BB962C8B-B14F-4D97-AF65-F5344CB8AC3E}">
        <p14:creationId xmlns:p14="http://schemas.microsoft.com/office/powerpoint/2010/main" val="10025940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Prázdný_nebe">
    <p:spTree>
      <p:nvGrpSpPr>
        <p:cNvPr id="1" name=""/>
        <p:cNvGrpSpPr/>
        <p:nvPr/>
      </p:nvGrpSpPr>
      <p:grpSpPr>
        <a:xfrm>
          <a:off x="0" y="0"/>
          <a:ext cx="0" cy="0"/>
          <a:chOff x="0" y="0"/>
          <a:chExt cx="0" cy="0"/>
        </a:xfrm>
      </p:grpSpPr>
      <p:pic>
        <p:nvPicPr>
          <p:cNvPr id="3" name="Obráze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7" y="-10086"/>
            <a:ext cx="9145323" cy="5170500"/>
          </a:xfrm>
          <a:prstGeom prst="rect">
            <a:avLst/>
          </a:prstGeom>
        </p:spPr>
      </p:pic>
      <p:pic>
        <p:nvPicPr>
          <p:cNvPr id="5" name="Obráze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1309" y="1609007"/>
            <a:ext cx="3692768" cy="1371480"/>
          </a:xfrm>
          <a:prstGeom prst="rect">
            <a:avLst/>
          </a:prstGeom>
        </p:spPr>
      </p:pic>
    </p:spTree>
    <p:extLst>
      <p:ext uri="{BB962C8B-B14F-4D97-AF65-F5344CB8AC3E}">
        <p14:creationId xmlns:p14="http://schemas.microsoft.com/office/powerpoint/2010/main" val="39841354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Úvodní snímek">
    <p:bg>
      <p:bgPr>
        <a:solidFill>
          <a:srgbClr val="023E88"/>
        </a:solidFill>
        <a:effectLst/>
      </p:bgPr>
    </p:bg>
    <p:spTree>
      <p:nvGrpSpPr>
        <p:cNvPr id="1" name=""/>
        <p:cNvGrpSpPr/>
        <p:nvPr/>
      </p:nvGrpSpPr>
      <p:grpSpPr>
        <a:xfrm>
          <a:off x="0" y="0"/>
          <a:ext cx="0" cy="0"/>
          <a:chOff x="0" y="0"/>
          <a:chExt cx="0" cy="0"/>
        </a:xfrm>
      </p:grpSpPr>
      <p:sp>
        <p:nvSpPr>
          <p:cNvPr id="3" name="Podnadpis 2"/>
          <p:cNvSpPr>
            <a:spLocks noGrp="1"/>
          </p:cNvSpPr>
          <p:nvPr>
            <p:ph type="subTitle" idx="1" hasCustomPrompt="1"/>
          </p:nvPr>
        </p:nvSpPr>
        <p:spPr>
          <a:xfrm>
            <a:off x="1176141" y="2342649"/>
            <a:ext cx="6858000" cy="1241822"/>
          </a:xfrm>
        </p:spPr>
        <p:txBody>
          <a:bodyPr/>
          <a:lstStyle>
            <a:lvl1pPr marL="0" indent="0" algn="l">
              <a:buNone/>
              <a:defRPr sz="1400" i="1">
                <a:solidFill>
                  <a:schemeClr val="bg1"/>
                </a:solidFill>
                <a:latin typeface="Arial" panose="020B0604020202020204" pitchFamily="34" charset="0"/>
                <a:cs typeface="Arial" panose="020B0604020202020204" pitchFamily="34" charset="0"/>
              </a:defRPr>
            </a:lvl1pPr>
            <a:lvl2pPr marL="257175" indent="0" algn="ctr">
              <a:buNone/>
              <a:defRPr sz="1100"/>
            </a:lvl2pPr>
            <a:lvl3pPr marL="514350" indent="0" algn="ctr">
              <a:buNone/>
              <a:defRPr sz="1000"/>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cs-CZ" dirty="0" smtClean="0"/>
              <a:t>Jméno</a:t>
            </a:r>
            <a:endParaRPr lang="cs-CZ" dirty="0"/>
          </a:p>
        </p:txBody>
      </p:sp>
      <p:sp>
        <p:nvSpPr>
          <p:cNvPr id="11" name="Nadpis 10"/>
          <p:cNvSpPr>
            <a:spLocks noGrp="1"/>
          </p:cNvSpPr>
          <p:nvPr>
            <p:ph type="title" hasCustomPrompt="1"/>
          </p:nvPr>
        </p:nvSpPr>
        <p:spPr>
          <a:xfrm>
            <a:off x="1176142" y="1250129"/>
            <a:ext cx="6858000" cy="994172"/>
          </a:xfrm>
        </p:spPr>
        <p:txBody>
          <a:bodyPr>
            <a:noAutofit/>
          </a:bodyPr>
          <a:lstStyle>
            <a:lvl1pPr>
              <a:defRPr sz="4000" b="1" spc="127" baseline="0">
                <a:solidFill>
                  <a:schemeClr val="bg1"/>
                </a:solidFill>
              </a:defRPr>
            </a:lvl1pPr>
          </a:lstStyle>
          <a:p>
            <a:r>
              <a:rPr lang="cs-CZ" dirty="0" smtClean="0"/>
              <a:t>Název prezentace</a:t>
            </a:r>
            <a:endParaRPr lang="cs-CZ" dirty="0"/>
          </a:p>
        </p:txBody>
      </p:sp>
      <p:pic>
        <p:nvPicPr>
          <p:cNvPr id="4" name="Obráze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212" y="4807122"/>
            <a:ext cx="672563" cy="78040"/>
          </a:xfrm>
          <a:prstGeom prst="rect">
            <a:avLst/>
          </a:prstGeom>
        </p:spPr>
      </p:pic>
      <p:pic>
        <p:nvPicPr>
          <p:cNvPr id="5" name="Obráze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9088" y="4629150"/>
            <a:ext cx="736773" cy="273635"/>
          </a:xfrm>
          <a:prstGeom prst="rect">
            <a:avLst/>
          </a:prstGeom>
        </p:spPr>
      </p:pic>
    </p:spTree>
    <p:extLst>
      <p:ext uri="{BB962C8B-B14F-4D97-AF65-F5344CB8AC3E}">
        <p14:creationId xmlns:p14="http://schemas.microsoft.com/office/powerpoint/2010/main" val="88614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406739" y="951465"/>
            <a:ext cx="7886700" cy="3263504"/>
          </a:xfrm>
        </p:spPr>
        <p:txBody>
          <a:bodyPr>
            <a:normAutofit/>
          </a:bodyPr>
          <a:lstStyle>
            <a:lvl1pPr marL="0" indent="0">
              <a:lnSpc>
                <a:spcPct val="110000"/>
              </a:lnSpc>
              <a:spcAft>
                <a:spcPts val="2475"/>
              </a:spcAft>
              <a:buNone/>
              <a:defRPr sz="1400" baseline="0">
                <a:solidFill>
                  <a:srgbClr val="023E88"/>
                </a:solidFill>
                <a:latin typeface="Times New Roman" panose="02020603050405020304" pitchFamily="18" charset="0"/>
                <a:cs typeface="Times New Roman" panose="02020603050405020304" pitchFamily="18" charset="0"/>
              </a:defRPr>
            </a:lvl1pPr>
            <a:lvl2pPr marL="133350" indent="-133350">
              <a:spcAft>
                <a:spcPts val="428"/>
              </a:spcAft>
              <a:buFont typeface="Times New Roman" panose="02020603050405020304" pitchFamily="18" charset="0"/>
              <a:buChar char="‒"/>
              <a:defRPr sz="1500">
                <a:solidFill>
                  <a:srgbClr val="023E88"/>
                </a:solidFill>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cs-CZ" dirty="0" smtClean="0"/>
              <a:t>Sem zadejte text</a:t>
            </a:r>
          </a:p>
          <a:p>
            <a:pPr lvl="1"/>
            <a:r>
              <a:rPr lang="cs-CZ" dirty="0" smtClean="0"/>
              <a:t>Věcného vytvořené pamětní</a:t>
            </a:r>
          </a:p>
          <a:p>
            <a:pPr lvl="1"/>
            <a:r>
              <a:rPr lang="cs-CZ" dirty="0" smtClean="0"/>
              <a:t>Co význam lhůty připadá</a:t>
            </a:r>
          </a:p>
        </p:txBody>
      </p:sp>
      <p:sp>
        <p:nvSpPr>
          <p:cNvPr id="10" name="Nadpis 3"/>
          <p:cNvSpPr>
            <a:spLocks noGrp="1"/>
          </p:cNvSpPr>
          <p:nvPr>
            <p:ph type="title"/>
          </p:nvPr>
        </p:nvSpPr>
        <p:spPr>
          <a:xfrm>
            <a:off x="406739" y="290685"/>
            <a:ext cx="7886700" cy="642697"/>
          </a:xfrm>
        </p:spPr>
        <p:txBody>
          <a:bodyPr/>
          <a:lstStyle>
            <a:lvl1pPr>
              <a:defRPr b="1" baseline="0">
                <a:solidFill>
                  <a:srgbClr val="023E88"/>
                </a:solidFill>
              </a:defRPr>
            </a:lvl1pPr>
          </a:lstStyle>
          <a:p>
            <a:r>
              <a:rPr lang="cs-CZ" smtClean="0"/>
              <a:t>Kliknutím lze upravit styl.</a:t>
            </a:r>
            <a:endParaRPr lang="cs-CZ" dirty="0"/>
          </a:p>
        </p:txBody>
      </p:sp>
      <p:pic>
        <p:nvPicPr>
          <p:cNvPr id="12" name="Obráze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9088" y="4629149"/>
            <a:ext cx="734310" cy="272700"/>
          </a:xfrm>
          <a:prstGeom prst="rect">
            <a:avLst/>
          </a:prstGeom>
        </p:spPr>
      </p:pic>
      <p:pic>
        <p:nvPicPr>
          <p:cNvPr id="13" name="Obrázek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9969" y="4807122"/>
            <a:ext cx="674805" cy="78300"/>
          </a:xfrm>
          <a:prstGeom prst="rect">
            <a:avLst/>
          </a:prstGeom>
        </p:spPr>
      </p:pic>
    </p:spTree>
    <p:extLst>
      <p:ext uri="{BB962C8B-B14F-4D97-AF65-F5344CB8AC3E}">
        <p14:creationId xmlns:p14="http://schemas.microsoft.com/office/powerpoint/2010/main" val="3748684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FE12A74A-59A1-42FF-8717-E6BE4A51B54C}" type="datetime1">
              <a:rPr lang="en-US" smtClean="0"/>
              <a:pPr/>
              <a:t>5/19/2026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adpis a obrázek">
    <p:spTree>
      <p:nvGrpSpPr>
        <p:cNvPr id="1" name=""/>
        <p:cNvGrpSpPr/>
        <p:nvPr/>
      </p:nvGrpSpPr>
      <p:grpSpPr>
        <a:xfrm>
          <a:off x="0" y="0"/>
          <a:ext cx="0" cy="0"/>
          <a:chOff x="0" y="0"/>
          <a:chExt cx="0" cy="0"/>
        </a:xfrm>
      </p:grpSpPr>
      <p:sp>
        <p:nvSpPr>
          <p:cNvPr id="10" name="Zástupný symbol pro obrázek 9"/>
          <p:cNvSpPr>
            <a:spLocks noGrp="1"/>
          </p:cNvSpPr>
          <p:nvPr>
            <p:ph type="pic" sz="quarter" idx="13"/>
          </p:nvPr>
        </p:nvSpPr>
        <p:spPr>
          <a:xfrm>
            <a:off x="408743" y="1216822"/>
            <a:ext cx="8009633" cy="2892620"/>
          </a:xfrm>
        </p:spPr>
        <p:txBody>
          <a:bodyPr/>
          <a:lstStyle>
            <a:lvl1pPr marL="0" indent="0">
              <a:buFontTx/>
              <a:buNone/>
              <a:defRPr>
                <a:solidFill>
                  <a:srgbClr val="023E88"/>
                </a:solidFill>
              </a:defRPr>
            </a:lvl1pPr>
          </a:lstStyle>
          <a:p>
            <a:r>
              <a:rPr lang="cs-CZ" smtClean="0"/>
              <a:t>Kliknutím na ikonu přidáte obrázek.</a:t>
            </a:r>
            <a:endParaRPr lang="cs-CZ" dirty="0"/>
          </a:p>
        </p:txBody>
      </p:sp>
      <p:sp>
        <p:nvSpPr>
          <p:cNvPr id="9" name="Zástupný symbol pro text 8"/>
          <p:cNvSpPr>
            <a:spLocks noGrp="1"/>
          </p:cNvSpPr>
          <p:nvPr>
            <p:ph type="body" sz="quarter" idx="14"/>
          </p:nvPr>
        </p:nvSpPr>
        <p:spPr>
          <a:xfrm>
            <a:off x="408743" y="4117823"/>
            <a:ext cx="8009633" cy="403622"/>
          </a:xfrm>
        </p:spPr>
        <p:txBody>
          <a:bodyPr>
            <a:normAutofit/>
          </a:bodyPr>
          <a:lstStyle>
            <a:lvl1pPr marL="0" indent="0">
              <a:buNone/>
              <a:defRPr sz="1400" i="1">
                <a:solidFill>
                  <a:srgbClr val="023E88"/>
                </a:solidFill>
                <a:latin typeface="Times New Roman" panose="02020603050405020304" pitchFamily="18" charset="0"/>
                <a:cs typeface="Times New Roman" panose="02020603050405020304" pitchFamily="18" charset="0"/>
              </a:defRPr>
            </a:lvl1pPr>
            <a:lvl2pPr>
              <a:defRPr i="1">
                <a:solidFill>
                  <a:srgbClr val="023E88"/>
                </a:solidFill>
                <a:latin typeface="Times New Roman" panose="02020603050405020304" pitchFamily="18" charset="0"/>
                <a:cs typeface="Times New Roman" panose="02020603050405020304" pitchFamily="18" charset="0"/>
              </a:defRPr>
            </a:lvl2pPr>
            <a:lvl3pPr>
              <a:defRPr i="1">
                <a:solidFill>
                  <a:srgbClr val="023E88"/>
                </a:solidFill>
                <a:latin typeface="Times New Roman" panose="02020603050405020304" pitchFamily="18" charset="0"/>
                <a:cs typeface="Times New Roman" panose="02020603050405020304" pitchFamily="18" charset="0"/>
              </a:defRPr>
            </a:lvl3pPr>
            <a:lvl4pPr>
              <a:defRPr i="1">
                <a:solidFill>
                  <a:srgbClr val="023E88"/>
                </a:solidFill>
                <a:latin typeface="Times New Roman" panose="02020603050405020304" pitchFamily="18" charset="0"/>
                <a:cs typeface="Times New Roman" panose="02020603050405020304" pitchFamily="18" charset="0"/>
              </a:defRPr>
            </a:lvl4pPr>
            <a:lvl5pPr>
              <a:defRPr i="1">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pic>
        <p:nvPicPr>
          <p:cNvPr id="14" name="Obráze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9088" y="4629149"/>
            <a:ext cx="734310" cy="272700"/>
          </a:xfrm>
          <a:prstGeom prst="rect">
            <a:avLst/>
          </a:prstGeom>
        </p:spPr>
      </p:pic>
      <p:pic>
        <p:nvPicPr>
          <p:cNvPr id="15" name="Obrázek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9969" y="4807122"/>
            <a:ext cx="674805" cy="78300"/>
          </a:xfrm>
          <a:prstGeom prst="rect">
            <a:avLst/>
          </a:prstGeom>
        </p:spPr>
      </p:pic>
      <p:sp>
        <p:nvSpPr>
          <p:cNvPr id="5" name="Nadpis 4"/>
          <p:cNvSpPr>
            <a:spLocks noGrp="1"/>
          </p:cNvSpPr>
          <p:nvPr>
            <p:ph type="title"/>
          </p:nvPr>
        </p:nvSpPr>
        <p:spPr>
          <a:xfrm>
            <a:off x="406739" y="114947"/>
            <a:ext cx="8065237" cy="994172"/>
          </a:xfrm>
        </p:spPr>
        <p:txBody>
          <a:bodyPr/>
          <a:lstStyle>
            <a:lvl1pPr>
              <a:defRPr b="1">
                <a:solidFill>
                  <a:srgbClr val="023E88"/>
                </a:solidFill>
              </a:defRPr>
            </a:lvl1pPr>
          </a:lstStyle>
          <a:p>
            <a:r>
              <a:rPr lang="cs-CZ" smtClean="0"/>
              <a:t>Kliknutím lze upravit styl.</a:t>
            </a:r>
            <a:endParaRPr lang="cs-CZ"/>
          </a:p>
        </p:txBody>
      </p:sp>
    </p:spTree>
    <p:extLst>
      <p:ext uri="{BB962C8B-B14F-4D97-AF65-F5344CB8AC3E}">
        <p14:creationId xmlns:p14="http://schemas.microsoft.com/office/powerpoint/2010/main" val="341773649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6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adpis a 3 sloupce">
    <p:spTree>
      <p:nvGrpSpPr>
        <p:cNvPr id="1" name=""/>
        <p:cNvGrpSpPr/>
        <p:nvPr/>
      </p:nvGrpSpPr>
      <p:grpSpPr>
        <a:xfrm>
          <a:off x="0" y="0"/>
          <a:ext cx="0" cy="0"/>
          <a:chOff x="0" y="0"/>
          <a:chExt cx="0" cy="0"/>
        </a:xfrm>
      </p:grpSpPr>
      <p:sp>
        <p:nvSpPr>
          <p:cNvPr id="10" name="Zástupný symbol pro text 9"/>
          <p:cNvSpPr>
            <a:spLocks noGrp="1"/>
          </p:cNvSpPr>
          <p:nvPr>
            <p:ph type="body" sz="quarter" idx="13" hasCustomPrompt="1"/>
          </p:nvPr>
        </p:nvSpPr>
        <p:spPr>
          <a:xfrm>
            <a:off x="496679" y="1721373"/>
            <a:ext cx="2138572" cy="497393"/>
          </a:xfrm>
        </p:spPr>
        <p:txBody>
          <a:bodyPr>
            <a:normAutofit/>
          </a:bodyPr>
          <a:lstStyle>
            <a:lvl1pPr marL="0" indent="0">
              <a:buNone/>
              <a:defRPr sz="3300" b="1">
                <a:solidFill>
                  <a:srgbClr val="E73331"/>
                </a:solidFill>
                <a:latin typeface="+mj-lt"/>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1" name="Zástupný symbol pro text 9"/>
          <p:cNvSpPr>
            <a:spLocks noGrp="1"/>
          </p:cNvSpPr>
          <p:nvPr>
            <p:ph type="body" sz="quarter" idx="14"/>
          </p:nvPr>
        </p:nvSpPr>
        <p:spPr>
          <a:xfrm>
            <a:off x="496679" y="2218767"/>
            <a:ext cx="2138572" cy="2197052"/>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sp>
        <p:nvSpPr>
          <p:cNvPr id="15" name="Zástupný symbol pro text 9"/>
          <p:cNvSpPr>
            <a:spLocks noGrp="1"/>
          </p:cNvSpPr>
          <p:nvPr>
            <p:ph type="body" sz="quarter" idx="16" hasCustomPrompt="1"/>
          </p:nvPr>
        </p:nvSpPr>
        <p:spPr>
          <a:xfrm>
            <a:off x="3484358" y="1721373"/>
            <a:ext cx="2136954" cy="497393"/>
          </a:xfrm>
        </p:spPr>
        <p:txBody>
          <a:bodyPr>
            <a:normAutofit/>
          </a:bodyPr>
          <a:lstStyle>
            <a:lvl1pPr marL="0" indent="0">
              <a:buNone/>
              <a:defRPr sz="3300" b="1">
                <a:solidFill>
                  <a:srgbClr val="E73331"/>
                </a:solidFill>
                <a:latin typeface="+mj-lt"/>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6" name="Zástupný symbol pro text 9"/>
          <p:cNvSpPr>
            <a:spLocks noGrp="1"/>
          </p:cNvSpPr>
          <p:nvPr>
            <p:ph type="body" sz="quarter" idx="17"/>
          </p:nvPr>
        </p:nvSpPr>
        <p:spPr>
          <a:xfrm>
            <a:off x="3484358" y="2218767"/>
            <a:ext cx="2136954" cy="2197052"/>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sp>
        <p:nvSpPr>
          <p:cNvPr id="17" name="Zástupný symbol pro text 9"/>
          <p:cNvSpPr>
            <a:spLocks noGrp="1"/>
          </p:cNvSpPr>
          <p:nvPr>
            <p:ph type="body" sz="quarter" idx="18" hasCustomPrompt="1"/>
          </p:nvPr>
        </p:nvSpPr>
        <p:spPr>
          <a:xfrm>
            <a:off x="6501348" y="1727883"/>
            <a:ext cx="2134951" cy="497393"/>
          </a:xfrm>
        </p:spPr>
        <p:txBody>
          <a:bodyPr>
            <a:normAutofit/>
          </a:bodyPr>
          <a:lstStyle>
            <a:lvl1pPr marL="0" indent="0">
              <a:buNone/>
              <a:defRPr sz="3300" b="1">
                <a:solidFill>
                  <a:srgbClr val="E73331"/>
                </a:solidFill>
                <a:latin typeface="+mj-lt"/>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dirty="0" smtClean="0"/>
              <a:t>40</a:t>
            </a:r>
          </a:p>
        </p:txBody>
      </p:sp>
      <p:sp>
        <p:nvSpPr>
          <p:cNvPr id="18" name="Zástupný symbol pro text 9"/>
          <p:cNvSpPr>
            <a:spLocks noGrp="1"/>
          </p:cNvSpPr>
          <p:nvPr>
            <p:ph type="body" sz="quarter" idx="19"/>
          </p:nvPr>
        </p:nvSpPr>
        <p:spPr>
          <a:xfrm>
            <a:off x="6501348" y="2225277"/>
            <a:ext cx="2134951" cy="2197052"/>
          </a:xfrm>
        </p:spPr>
        <p:txBody>
          <a:bodyPr/>
          <a:lstStyle>
            <a:lvl1pPr marL="0" indent="0">
              <a:buNone/>
              <a:defRPr>
                <a:solidFill>
                  <a:srgbClr val="023E88"/>
                </a:solidFill>
                <a:latin typeface="Times New Roman" panose="02020603050405020304" pitchFamily="18" charset="0"/>
                <a:cs typeface="Times New Roman" panose="02020603050405020304" pitchFamily="18" charset="0"/>
              </a:defRPr>
            </a:lvl1pPr>
            <a:lvl2pPr marL="257175" indent="0">
              <a:buNone/>
              <a:defRPr>
                <a:solidFill>
                  <a:srgbClr val="023E88"/>
                </a:solidFill>
                <a:latin typeface="Times New Roman" panose="02020603050405020304" pitchFamily="18" charset="0"/>
                <a:cs typeface="Times New Roman" panose="02020603050405020304" pitchFamily="18" charset="0"/>
              </a:defRPr>
            </a:lvl2pPr>
            <a:lvl3pPr marL="514350" indent="0">
              <a:buNone/>
              <a:defRPr>
                <a:solidFill>
                  <a:srgbClr val="023E88"/>
                </a:solidFill>
                <a:latin typeface="Times New Roman" panose="02020603050405020304" pitchFamily="18" charset="0"/>
                <a:cs typeface="Times New Roman" panose="02020603050405020304" pitchFamily="18" charset="0"/>
              </a:defRPr>
            </a:lvl3pPr>
            <a:lvl4pPr marL="771525" indent="0">
              <a:buNone/>
              <a:defRPr>
                <a:solidFill>
                  <a:srgbClr val="023E88"/>
                </a:solidFill>
                <a:latin typeface="Times New Roman" panose="02020603050405020304" pitchFamily="18" charset="0"/>
                <a:cs typeface="Times New Roman" panose="02020603050405020304" pitchFamily="18" charset="0"/>
              </a:defRPr>
            </a:lvl4pPr>
            <a:lvl5pPr marL="1028700" indent="0">
              <a:buNone/>
              <a:defRPr>
                <a:solidFill>
                  <a:srgbClr val="023E88"/>
                </a:solidFill>
                <a:latin typeface="Times New Roman" panose="02020603050405020304" pitchFamily="18" charset="0"/>
                <a:cs typeface="Times New Roman" panose="02020603050405020304" pitchFamily="18" charset="0"/>
              </a:defRPr>
            </a:lvl5pPr>
          </a:lstStyle>
          <a:p>
            <a:pPr lvl="0"/>
            <a:r>
              <a:rPr lang="cs-CZ" smtClean="0"/>
              <a:t>Kliknutím lze upravit styly předlohy textu.</a:t>
            </a:r>
          </a:p>
        </p:txBody>
      </p:sp>
      <p:pic>
        <p:nvPicPr>
          <p:cNvPr id="19" name="Obrázek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9088" y="4629149"/>
            <a:ext cx="734310" cy="272700"/>
          </a:xfrm>
          <a:prstGeom prst="rect">
            <a:avLst/>
          </a:prstGeom>
        </p:spPr>
      </p:pic>
      <p:pic>
        <p:nvPicPr>
          <p:cNvPr id="20" name="Obrázek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9969" y="4807122"/>
            <a:ext cx="674805" cy="78300"/>
          </a:xfrm>
          <a:prstGeom prst="rect">
            <a:avLst/>
          </a:prstGeom>
        </p:spPr>
      </p:pic>
      <p:sp>
        <p:nvSpPr>
          <p:cNvPr id="21" name="Nadpis 3"/>
          <p:cNvSpPr>
            <a:spLocks noGrp="1"/>
          </p:cNvSpPr>
          <p:nvPr>
            <p:ph type="title"/>
          </p:nvPr>
        </p:nvSpPr>
        <p:spPr>
          <a:xfrm>
            <a:off x="406739" y="290685"/>
            <a:ext cx="7886700" cy="642697"/>
          </a:xfrm>
        </p:spPr>
        <p:txBody>
          <a:bodyPr/>
          <a:lstStyle>
            <a:lvl1pPr>
              <a:defRPr b="1" baseline="0">
                <a:solidFill>
                  <a:srgbClr val="023E88"/>
                </a:solidFill>
              </a:defRPr>
            </a:lvl1pPr>
          </a:lstStyle>
          <a:p>
            <a:r>
              <a:rPr lang="cs-CZ" smtClean="0"/>
              <a:t>Kliknutím lze upravit styl.</a:t>
            </a:r>
            <a:endParaRPr lang="cs-CZ" dirty="0"/>
          </a:p>
        </p:txBody>
      </p:sp>
    </p:spTree>
    <p:extLst>
      <p:ext uri="{BB962C8B-B14F-4D97-AF65-F5344CB8AC3E}">
        <p14:creationId xmlns:p14="http://schemas.microsoft.com/office/powerpoint/2010/main" val="287293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apitola prezentace">
    <p:bg>
      <p:bgPr>
        <a:solidFill>
          <a:srgbClr val="E73331"/>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188047" y="1182817"/>
            <a:ext cx="7886700" cy="994172"/>
          </a:xfrm>
        </p:spPr>
        <p:txBody>
          <a:bodyPr>
            <a:normAutofit/>
          </a:bodyPr>
          <a:lstStyle>
            <a:lvl1pPr>
              <a:defRPr sz="3300" b="1" spc="83" baseline="0">
                <a:solidFill>
                  <a:schemeClr val="bg1"/>
                </a:solidFill>
              </a:defRPr>
            </a:lvl1pPr>
          </a:lstStyle>
          <a:p>
            <a:r>
              <a:rPr lang="cs-CZ" dirty="0" smtClean="0"/>
              <a:t>Kapitola prezentace</a:t>
            </a:r>
            <a:endParaRPr lang="cs-CZ" dirty="0"/>
          </a:p>
        </p:txBody>
      </p:sp>
      <p:pic>
        <p:nvPicPr>
          <p:cNvPr id="5" name="Obráze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212" y="4807122"/>
            <a:ext cx="672563" cy="78040"/>
          </a:xfrm>
          <a:prstGeom prst="rect">
            <a:avLst/>
          </a:prstGeom>
        </p:spPr>
      </p:pic>
      <p:pic>
        <p:nvPicPr>
          <p:cNvPr id="6" name="Obráze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09088" y="4629150"/>
            <a:ext cx="736773" cy="273635"/>
          </a:xfrm>
          <a:prstGeom prst="rect">
            <a:avLst/>
          </a:prstGeom>
        </p:spPr>
      </p:pic>
    </p:spTree>
    <p:extLst>
      <p:ext uri="{BB962C8B-B14F-4D97-AF65-F5344CB8AC3E}">
        <p14:creationId xmlns:p14="http://schemas.microsoft.com/office/powerpoint/2010/main" val="3223524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závěr">
    <p:bg>
      <p:bgPr>
        <a:solidFill>
          <a:srgbClr val="023E88"/>
        </a:solidFill>
        <a:effectLst/>
      </p:bgPr>
    </p:bg>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1461755" y="1154812"/>
            <a:ext cx="6171986" cy="994172"/>
          </a:xfrm>
        </p:spPr>
        <p:txBody>
          <a:bodyPr>
            <a:normAutofit/>
          </a:bodyPr>
          <a:lstStyle>
            <a:lvl1pPr>
              <a:defRPr sz="3000" b="1" spc="38" baseline="0">
                <a:solidFill>
                  <a:schemeClr val="bg1"/>
                </a:solidFill>
                <a:latin typeface="Arial" panose="020B0604020202020204" pitchFamily="34" charset="0"/>
                <a:cs typeface="Arial" panose="020B0604020202020204" pitchFamily="34" charset="0"/>
              </a:defRPr>
            </a:lvl1pPr>
          </a:lstStyle>
          <a:p>
            <a:r>
              <a:rPr lang="cs-CZ" dirty="0" smtClean="0"/>
              <a:t>Děkuji za pozornost</a:t>
            </a:r>
            <a:endParaRPr lang="cs-CZ" dirty="0"/>
          </a:p>
        </p:txBody>
      </p:sp>
      <p:sp>
        <p:nvSpPr>
          <p:cNvPr id="9" name="Zástupný symbol pro text 8"/>
          <p:cNvSpPr>
            <a:spLocks noGrp="1"/>
          </p:cNvSpPr>
          <p:nvPr>
            <p:ph type="body" sz="quarter" idx="10" hasCustomPrompt="1"/>
          </p:nvPr>
        </p:nvSpPr>
        <p:spPr>
          <a:xfrm>
            <a:off x="1461756" y="2721541"/>
            <a:ext cx="6171985" cy="897959"/>
          </a:xfrm>
        </p:spPr>
        <p:txBody>
          <a:bodyPr>
            <a:normAutofit/>
          </a:bodyPr>
          <a:lstStyle>
            <a:lvl1pPr marL="0" indent="0">
              <a:buNone/>
              <a:defRPr sz="1400" b="0" i="1" baseline="0">
                <a:solidFill>
                  <a:schemeClr val="bg1"/>
                </a:solidFill>
                <a:latin typeface="Arial" panose="020B0604020202020204" pitchFamily="34" charset="0"/>
                <a:cs typeface="Arial" panose="020B0604020202020204" pitchFamily="34" charset="0"/>
                <a:sym typeface="Wingdings" panose="05000000000000000000" pitchFamily="2" charset="2"/>
              </a:defRPr>
            </a:lvl1pPr>
          </a:lstStyle>
          <a:p>
            <a:pPr lvl="0"/>
            <a:r>
              <a:rPr lang="cs-CZ" dirty="0" smtClean="0"/>
              <a:t>Ing. Stanislava Drahokoupilová, Ph.D.</a:t>
            </a:r>
          </a:p>
          <a:p>
            <a:pPr lvl="0"/>
            <a:r>
              <a:rPr lang="cs-CZ" dirty="0" smtClean="0"/>
              <a:t> stanislava.drahokoupilova@chmi.cz</a:t>
            </a:r>
          </a:p>
        </p:txBody>
      </p:sp>
      <p:pic>
        <p:nvPicPr>
          <p:cNvPr id="6" name="Obráze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2212" y="4807122"/>
            <a:ext cx="672563" cy="78040"/>
          </a:xfrm>
          <a:prstGeom prst="rect">
            <a:avLst/>
          </a:prstGeom>
        </p:spPr>
      </p:pic>
      <p:pic>
        <p:nvPicPr>
          <p:cNvPr id="10" name="Obrázek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52584" y="3619499"/>
            <a:ext cx="1377041" cy="511429"/>
          </a:xfrm>
          <a:prstGeom prst="rect">
            <a:avLst/>
          </a:prstGeom>
        </p:spPr>
      </p:pic>
    </p:spTree>
    <p:extLst>
      <p:ext uri="{BB962C8B-B14F-4D97-AF65-F5344CB8AC3E}">
        <p14:creationId xmlns:p14="http://schemas.microsoft.com/office/powerpoint/2010/main" val="3840962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p:spPr>
        <p:txBody>
          <a:bodyPr/>
          <a:lstStyle/>
          <a:p>
            <a:r>
              <a:rPr lang="cs-CZ" smtClean="0"/>
              <a:t>Klepnutím lze upravit styl předlohy nadpisů.</a:t>
            </a:r>
            <a:endParaRPr lang="en-US"/>
          </a:p>
        </p:txBody>
      </p:sp>
      <p:sp>
        <p:nvSpPr>
          <p:cNvPr id="3" name="Podnadpis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en-US"/>
          </a:p>
        </p:txBody>
      </p:sp>
      <p:sp>
        <p:nvSpPr>
          <p:cNvPr id="4" name="Zástupný symbol pro datum 3"/>
          <p:cNvSpPr>
            <a:spLocks noGrp="1"/>
          </p:cNvSpPr>
          <p:nvPr>
            <p:ph type="dt" sz="half" idx="10"/>
          </p:nvPr>
        </p:nvSpPr>
        <p:spPr/>
        <p:txBody>
          <a:bodyPr/>
          <a:lstStyle/>
          <a:p>
            <a:fld id="{C4062D4F-7CAA-4ACC-BA16-D3D7D4AEAE5B}" type="datetime1">
              <a:rPr lang="en-US" smtClean="0"/>
              <a:pPr/>
              <a:t>5/19/2026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8947480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556B389-04F0-497B-A52D-93C5066DA038}" type="datetime1">
              <a:rPr lang="en-US" smtClean="0"/>
              <a:pPr/>
              <a:t>5/19/2026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7019869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0F0A8E07-C7A5-438F-9F30-F983FC006B73}" type="datetime1">
              <a:rPr lang="en-US" smtClean="0"/>
              <a:pPr/>
              <a:t>5/19/2026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16715365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datum 4"/>
          <p:cNvSpPr>
            <a:spLocks noGrp="1"/>
          </p:cNvSpPr>
          <p:nvPr>
            <p:ph type="dt" sz="half" idx="10"/>
          </p:nvPr>
        </p:nvSpPr>
        <p:spPr/>
        <p:txBody>
          <a:bodyPr/>
          <a:lstStyle/>
          <a:p>
            <a:fld id="{FE12A74A-59A1-42FF-8717-E6BE4A51B54C}" type="datetime1">
              <a:rPr lang="en-US" smtClean="0"/>
              <a:pPr/>
              <a:t>5/19/2026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13156795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5571C29A-B0F7-4906-8625-56DFA67E32BA}" type="datetime1">
              <a:rPr lang="en-US" smtClean="0"/>
              <a:pPr/>
              <a:t>5/19/2026</a:t>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39491926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p:txBody>
          <a:bodyPr/>
          <a:lstStyle/>
          <a:p>
            <a:fld id="{1DB6F300-3DF3-4135-B435-D40129A936E8}" type="datetime1">
              <a:rPr lang="en-US" smtClean="0"/>
              <a:pPr/>
              <a:t>5/19/2026</a:t>
            </a:fld>
            <a:endParaRPr lang="en-US"/>
          </a:p>
        </p:txBody>
      </p:sp>
      <p:sp>
        <p:nvSpPr>
          <p:cNvPr id="4" name="Zástupný symbol pro zápatí 3"/>
          <p:cNvSpPr>
            <a:spLocks noGrp="1"/>
          </p:cNvSpPr>
          <p:nvPr>
            <p:ph type="ftr" sz="quarter" idx="11"/>
          </p:nvPr>
        </p:nvSpPr>
        <p:spPr/>
        <p:txBody>
          <a:bodyPr/>
          <a:lstStyle/>
          <a:p>
            <a:endParaRPr lang="en-US"/>
          </a:p>
        </p:txBody>
      </p:sp>
      <p:sp>
        <p:nvSpPr>
          <p:cNvPr id="5" name="Zástupný symbol pro číslo snímku 4"/>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4005593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tex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Zástupný symbol pro datum 6"/>
          <p:cNvSpPr>
            <a:spLocks noGrp="1"/>
          </p:cNvSpPr>
          <p:nvPr>
            <p:ph type="dt" sz="half" idx="10"/>
          </p:nvPr>
        </p:nvSpPr>
        <p:spPr/>
        <p:txBody>
          <a:bodyPr/>
          <a:lstStyle/>
          <a:p>
            <a:fld id="{5571C29A-B0F7-4906-8625-56DFA67E32BA}" type="datetime1">
              <a:rPr lang="en-US" smtClean="0"/>
              <a:pPr/>
              <a:t>5/19/2026</a:t>
            </a:fld>
            <a:endParaRPr lang="en-US"/>
          </a:p>
        </p:txBody>
      </p:sp>
      <p:sp>
        <p:nvSpPr>
          <p:cNvPr id="8" name="Zástupný symbol pro zápatí 7"/>
          <p:cNvSpPr>
            <a:spLocks noGrp="1"/>
          </p:cNvSpPr>
          <p:nvPr>
            <p:ph type="ftr" sz="quarter" idx="11"/>
          </p:nvPr>
        </p:nvSpPr>
        <p:spPr/>
        <p:txBody>
          <a:bodyPr/>
          <a:lstStyle/>
          <a:p>
            <a:endParaRPr lang="en-US"/>
          </a:p>
        </p:txBody>
      </p:sp>
      <p:sp>
        <p:nvSpPr>
          <p:cNvPr id="9" name="Zástupný symbol pro číslo snímku 8"/>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19A14A6-612B-4A57-9179-780E978F1D6D}" type="datetime1">
              <a:rPr lang="en-US" smtClean="0"/>
              <a:pPr/>
              <a:t>5/19/2026</a:t>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39109354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C14D4D93-3343-4B94-8D16-C52D29F2F853}" type="datetime1">
              <a:rPr lang="en-US" smtClean="0"/>
              <a:pPr/>
              <a:t>5/19/2026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9504789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D3600D5-F2EB-4BAC-9156-D894FAF702D6}" type="datetime1">
              <a:rPr lang="en-US" smtClean="0"/>
              <a:pPr/>
              <a:t>5/19/2026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12831925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34A5D57E-0E36-4C59-8930-403B0251372E}" type="datetime1">
              <a:rPr lang="en-US" smtClean="0"/>
              <a:pPr/>
              <a:t>5/19/2026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22337346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smtClean="0"/>
              <a:t>Klepnutím lze upravit styl předlohy nadpisů.</a:t>
            </a:r>
            <a:endParaRPr lang="en-US"/>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10"/>
          </p:nvPr>
        </p:nvSpPr>
        <p:spPr/>
        <p:txBody>
          <a:bodyPr/>
          <a:lstStyle/>
          <a:p>
            <a:fld id="{5C9B9ED5-A89F-4B27-BA27-6C29528D1419}" type="datetime1">
              <a:rPr lang="en-US" smtClean="0"/>
              <a:pPr/>
              <a:t>5/19/2026</a:t>
            </a:fld>
            <a:endParaRPr lang="en-US"/>
          </a:p>
        </p:txBody>
      </p:sp>
      <p:sp>
        <p:nvSpPr>
          <p:cNvPr id="5" name="Zástupný symbol pro zápatí 4"/>
          <p:cNvSpPr>
            <a:spLocks noGrp="1"/>
          </p:cNvSpPr>
          <p:nvPr>
            <p:ph type="ftr" sz="quarter" idx="11"/>
          </p:nvPr>
        </p:nvSpPr>
        <p:spPr/>
        <p:txBody>
          <a:bodyPr/>
          <a:lstStyle/>
          <a:p>
            <a:endParaRPr lang="en-US"/>
          </a:p>
        </p:txBody>
      </p:sp>
      <p:sp>
        <p:nvSpPr>
          <p:cNvPr id="6" name="Zástupný symbol pro číslo snímku 5"/>
          <p:cNvSpPr>
            <a:spLocks noGrp="1"/>
          </p:cNvSpPr>
          <p:nvPr>
            <p:ph type="sldNum" sz="quarter" idx="12"/>
          </p:nvPr>
        </p:nvSpPr>
        <p:spPr/>
        <p:txBody>
          <a:bodyPr/>
          <a:lstStyle/>
          <a:p>
            <a:fld id="{CC6A87A4-9A2E-44BD-A4A2-356F2B2F33C4}" type="slidenum">
              <a:rPr lang="en-US" smtClean="0"/>
              <a:pPr/>
              <a:t>‹#›</a:t>
            </a:fld>
            <a:endParaRPr lang="en-US"/>
          </a:p>
        </p:txBody>
      </p:sp>
    </p:spTree>
    <p:extLst>
      <p:ext uri="{BB962C8B-B14F-4D97-AF65-F5344CB8AC3E}">
        <p14:creationId xmlns:p14="http://schemas.microsoft.com/office/powerpoint/2010/main" val="13523348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Nadpis a obsah">
    <p:spTree>
      <p:nvGrpSpPr>
        <p:cNvPr id="1" name=""/>
        <p:cNvGrpSpPr/>
        <p:nvPr/>
      </p:nvGrpSpPr>
      <p:grpSpPr>
        <a:xfrm>
          <a:off x="0" y="0"/>
          <a:ext cx="0" cy="0"/>
          <a:chOff x="0" y="0"/>
          <a:chExt cx="0" cy="0"/>
        </a:xfrm>
      </p:grpSpPr>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518F328-ECE4-4774-91BA-A1AFBD7EEA53}" type="slidenum">
              <a:rPr lang="cs-CZ" smtClean="0"/>
              <a:pPr/>
              <a:t>‹#›</a:t>
            </a:fld>
            <a:endParaRPr lang="cs-CZ"/>
          </a:p>
        </p:txBody>
      </p:sp>
      <p:sp>
        <p:nvSpPr>
          <p:cNvPr id="8" name="Zástupný symbol pro obsah 7"/>
          <p:cNvSpPr>
            <a:spLocks noGrp="1"/>
          </p:cNvSpPr>
          <p:nvPr>
            <p:ph sz="quarter" idx="13" hasCustomPrompt="1"/>
          </p:nvPr>
        </p:nvSpPr>
        <p:spPr>
          <a:xfrm>
            <a:off x="1000100" y="1142990"/>
            <a:ext cx="6000792" cy="2928957"/>
          </a:xfrm>
          <a:prstGeom prst="rect">
            <a:avLst/>
          </a:prstGeom>
        </p:spPr>
        <p:txBody>
          <a:bodyPr/>
          <a:lstStyle>
            <a:lvl1pPr>
              <a:buNone/>
              <a:defRPr sz="1400">
                <a:solidFill>
                  <a:schemeClr val="bg1"/>
                </a:solidFill>
              </a:defRPr>
            </a:lvl1pPr>
            <a:lvl2pPr>
              <a:buNone/>
              <a:defRPr/>
            </a:lvl2pPr>
            <a:lvl3pPr>
              <a:buNone/>
              <a:defRPr/>
            </a:lvl3pPr>
            <a:lvl4pPr>
              <a:buNone/>
              <a:defRPr/>
            </a:lvl4pPr>
            <a:lvl5pPr>
              <a:buNone/>
              <a:defRPr/>
            </a:lvl5pPr>
          </a:lstStyle>
          <a:p>
            <a:pPr lvl="0"/>
            <a:r>
              <a:rPr lang="cs-CZ" dirty="0" smtClean="0"/>
              <a:t>Vložení normálního textu …</a:t>
            </a:r>
            <a:endParaRPr lang="cs-CZ" dirty="0"/>
          </a:p>
        </p:txBody>
      </p:sp>
    </p:spTree>
    <p:extLst>
      <p:ext uri="{BB962C8B-B14F-4D97-AF65-F5344CB8AC3E}">
        <p14:creationId xmlns:p14="http://schemas.microsoft.com/office/powerpoint/2010/main" val="11105822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1406" y="142859"/>
            <a:ext cx="7772400" cy="642942"/>
          </a:xfrm>
          <a:prstGeom prst="rect">
            <a:avLst/>
          </a:prstGeom>
        </p:spPr>
        <p:txBody>
          <a:bodyPr/>
          <a:lstStyle>
            <a:lvl1pPr algn="l">
              <a:defRPr sz="1200">
                <a:solidFill>
                  <a:srgbClr val="FF0000"/>
                </a:solidFill>
                <a:effectLst/>
                <a:latin typeface="Arial Black" pitchFamily="34" charset="0"/>
                <a:cs typeface="Arial" pitchFamily="34" charset="0"/>
              </a:defRPr>
            </a:lvl1pPr>
          </a:lstStyle>
          <a:p>
            <a:r>
              <a:rPr lang="cs-CZ" smtClean="0"/>
              <a:t>Klepnutím lze upravit styl předlohy nadpisů.</a:t>
            </a:r>
            <a:endParaRPr lang="cs-CZ"/>
          </a:p>
        </p:txBody>
      </p:sp>
      <p:sp>
        <p:nvSpPr>
          <p:cNvPr id="5" name="Zástupný symbol pro zápatí 4"/>
          <p:cNvSpPr>
            <a:spLocks noGrp="1"/>
          </p:cNvSpPr>
          <p:nvPr>
            <p:ph type="ftr" sz="quarter" idx="11"/>
          </p:nvPr>
        </p:nvSpPr>
        <p:spPr/>
        <p:txBody>
          <a:bodyPr/>
          <a:lstStyle/>
          <a:p>
            <a:endParaRPr lang="cs-CZ">
              <a:solidFill>
                <a:srgbClr val="FFFFFF">
                  <a:lumMod val="50000"/>
                </a:srgbClr>
              </a:solidFill>
            </a:endParaRPr>
          </a:p>
        </p:txBody>
      </p:sp>
      <p:sp>
        <p:nvSpPr>
          <p:cNvPr id="6" name="Zástupný symbol pro číslo snímku 5"/>
          <p:cNvSpPr>
            <a:spLocks noGrp="1"/>
          </p:cNvSpPr>
          <p:nvPr>
            <p:ph type="sldNum" sz="quarter" idx="12"/>
          </p:nvPr>
        </p:nvSpPr>
        <p:spPr/>
        <p:txBody>
          <a:bodyPr/>
          <a:lstStyle/>
          <a:p>
            <a:fld id="{9518F328-ECE4-4774-91BA-A1AFBD7EEA53}" type="slidenum">
              <a:rPr lang="cs-CZ" smtClean="0">
                <a:solidFill>
                  <a:srgbClr val="FFFFFF">
                    <a:tint val="75000"/>
                  </a:srgbClr>
                </a:solidFill>
              </a:rPr>
              <a:pPr/>
              <a:t>‹#›</a:t>
            </a:fld>
            <a:endParaRPr lang="cs-CZ">
              <a:solidFill>
                <a:srgbClr val="FFFFFF">
                  <a:tint val="75000"/>
                </a:srgbClr>
              </a:solidFill>
            </a:endParaRPr>
          </a:p>
        </p:txBody>
      </p:sp>
    </p:spTree>
    <p:extLst>
      <p:ext uri="{BB962C8B-B14F-4D97-AF65-F5344CB8AC3E}">
        <p14:creationId xmlns:p14="http://schemas.microsoft.com/office/powerpoint/2010/main" val="18253748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1406" y="142859"/>
            <a:ext cx="7772400" cy="642942"/>
          </a:xfrm>
          <a:prstGeom prst="rect">
            <a:avLst/>
          </a:prstGeom>
        </p:spPr>
        <p:txBody>
          <a:bodyPr/>
          <a:lstStyle>
            <a:lvl1pPr algn="l">
              <a:defRPr sz="1200">
                <a:solidFill>
                  <a:srgbClr val="FF0000"/>
                </a:solidFill>
                <a:effectLst/>
                <a:latin typeface="Arial Black" pitchFamily="34" charset="0"/>
                <a:cs typeface="Arial" pitchFamily="34" charset="0"/>
              </a:defRPr>
            </a:lvl1pPr>
          </a:lstStyle>
          <a:p>
            <a:r>
              <a:rPr lang="cs-CZ" smtClean="0"/>
              <a:t>Klepnutím lze upravit styl předlohy nadpisů.</a:t>
            </a:r>
            <a:endParaRPr lang="cs-CZ"/>
          </a:p>
        </p:txBody>
      </p:sp>
      <p:sp>
        <p:nvSpPr>
          <p:cNvPr id="5" name="Zástupný symbol pro zápatí 4"/>
          <p:cNvSpPr>
            <a:spLocks noGrp="1"/>
          </p:cNvSpPr>
          <p:nvPr>
            <p:ph type="ftr" sz="quarter" idx="11"/>
          </p:nvPr>
        </p:nvSpPr>
        <p:spPr/>
        <p:txBody>
          <a:bodyPr/>
          <a:lstStyle/>
          <a:p>
            <a:endParaRPr lang="cs-CZ">
              <a:solidFill>
                <a:srgbClr val="FFFFFF">
                  <a:lumMod val="50000"/>
                </a:srgbClr>
              </a:solidFill>
            </a:endParaRPr>
          </a:p>
        </p:txBody>
      </p:sp>
      <p:sp>
        <p:nvSpPr>
          <p:cNvPr id="6" name="Zástupný symbol pro číslo snímku 5"/>
          <p:cNvSpPr>
            <a:spLocks noGrp="1"/>
          </p:cNvSpPr>
          <p:nvPr>
            <p:ph type="sldNum" sz="quarter" idx="12"/>
          </p:nvPr>
        </p:nvSpPr>
        <p:spPr/>
        <p:txBody>
          <a:bodyPr/>
          <a:lstStyle/>
          <a:p>
            <a:fld id="{9518F328-ECE4-4774-91BA-A1AFBD7EEA53}" type="slidenum">
              <a:rPr lang="cs-CZ" smtClean="0">
                <a:solidFill>
                  <a:srgbClr val="FFFFFF">
                    <a:tint val="75000"/>
                  </a:srgbClr>
                </a:solidFill>
              </a:rPr>
              <a:pPr/>
              <a:t>‹#›</a:t>
            </a:fld>
            <a:endParaRPr lang="cs-CZ">
              <a:solidFill>
                <a:srgbClr val="FFFFFF">
                  <a:tint val="75000"/>
                </a:srgbClr>
              </a:solidFill>
            </a:endParaRPr>
          </a:p>
        </p:txBody>
      </p:sp>
    </p:spTree>
    <p:extLst>
      <p:ext uri="{BB962C8B-B14F-4D97-AF65-F5344CB8AC3E}">
        <p14:creationId xmlns:p14="http://schemas.microsoft.com/office/powerpoint/2010/main" val="24071475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1406" y="142859"/>
            <a:ext cx="7772400" cy="642942"/>
          </a:xfrm>
          <a:prstGeom prst="rect">
            <a:avLst/>
          </a:prstGeom>
        </p:spPr>
        <p:txBody>
          <a:bodyPr/>
          <a:lstStyle>
            <a:lvl1pPr algn="l">
              <a:defRPr sz="1200">
                <a:solidFill>
                  <a:srgbClr val="FF0000"/>
                </a:solidFill>
                <a:effectLst/>
                <a:latin typeface="Arial Black" pitchFamily="34" charset="0"/>
                <a:cs typeface="Arial" pitchFamily="34" charset="0"/>
              </a:defRPr>
            </a:lvl1pPr>
          </a:lstStyle>
          <a:p>
            <a:r>
              <a:rPr lang="cs-CZ" smtClean="0"/>
              <a:t>Klepnutím lze upravit styl předlohy nadpisů.</a:t>
            </a:r>
            <a:endParaRPr lang="cs-CZ"/>
          </a:p>
        </p:txBody>
      </p:sp>
      <p:sp>
        <p:nvSpPr>
          <p:cNvPr id="5" name="Zástupný symbol pro zápatí 4"/>
          <p:cNvSpPr>
            <a:spLocks noGrp="1"/>
          </p:cNvSpPr>
          <p:nvPr>
            <p:ph type="ftr" sz="quarter" idx="11"/>
          </p:nvPr>
        </p:nvSpPr>
        <p:spPr/>
        <p:txBody>
          <a:bodyPr/>
          <a:lstStyle/>
          <a:p>
            <a:endParaRPr lang="cs-CZ">
              <a:solidFill>
                <a:srgbClr val="FFFFFF">
                  <a:lumMod val="50000"/>
                </a:srgbClr>
              </a:solidFill>
            </a:endParaRPr>
          </a:p>
        </p:txBody>
      </p:sp>
      <p:sp>
        <p:nvSpPr>
          <p:cNvPr id="6" name="Zástupný symbol pro číslo snímku 5"/>
          <p:cNvSpPr>
            <a:spLocks noGrp="1"/>
          </p:cNvSpPr>
          <p:nvPr>
            <p:ph type="sldNum" sz="quarter" idx="12"/>
          </p:nvPr>
        </p:nvSpPr>
        <p:spPr/>
        <p:txBody>
          <a:bodyPr/>
          <a:lstStyle/>
          <a:p>
            <a:fld id="{9518F328-ECE4-4774-91BA-A1AFBD7EEA53}" type="slidenum">
              <a:rPr lang="cs-CZ" smtClean="0">
                <a:solidFill>
                  <a:srgbClr val="FFFFFF">
                    <a:tint val="75000"/>
                  </a:srgbClr>
                </a:solidFill>
              </a:rPr>
              <a:pPr/>
              <a:t>‹#›</a:t>
            </a:fld>
            <a:endParaRPr lang="cs-CZ">
              <a:solidFill>
                <a:srgbClr val="FFFFFF">
                  <a:tint val="75000"/>
                </a:srgbClr>
              </a:solidFill>
            </a:endParaRPr>
          </a:p>
        </p:txBody>
      </p:sp>
    </p:spTree>
    <p:extLst>
      <p:ext uri="{BB962C8B-B14F-4D97-AF65-F5344CB8AC3E}">
        <p14:creationId xmlns:p14="http://schemas.microsoft.com/office/powerpoint/2010/main" val="1447494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en-US"/>
          </a:p>
        </p:txBody>
      </p:sp>
      <p:sp>
        <p:nvSpPr>
          <p:cNvPr id="3" name="Zástupný symbol pro datum 2"/>
          <p:cNvSpPr>
            <a:spLocks noGrp="1"/>
          </p:cNvSpPr>
          <p:nvPr>
            <p:ph type="dt" sz="half" idx="10"/>
          </p:nvPr>
        </p:nvSpPr>
        <p:spPr/>
        <p:txBody>
          <a:bodyPr/>
          <a:lstStyle/>
          <a:p>
            <a:fld id="{1DB6F300-3DF3-4135-B435-D40129A936E8}" type="datetime1">
              <a:rPr lang="en-US" smtClean="0"/>
              <a:pPr/>
              <a:t>5/19/2026</a:t>
            </a:fld>
            <a:endParaRPr lang="en-US"/>
          </a:p>
        </p:txBody>
      </p:sp>
      <p:sp>
        <p:nvSpPr>
          <p:cNvPr id="4" name="Zástupný symbol pro zápatí 3"/>
          <p:cNvSpPr>
            <a:spLocks noGrp="1"/>
          </p:cNvSpPr>
          <p:nvPr>
            <p:ph type="ftr" sz="quarter" idx="11"/>
          </p:nvPr>
        </p:nvSpPr>
        <p:spPr/>
        <p:txBody>
          <a:bodyPr/>
          <a:lstStyle/>
          <a:p>
            <a:endParaRPr lang="en-US"/>
          </a:p>
        </p:txBody>
      </p:sp>
      <p:sp>
        <p:nvSpPr>
          <p:cNvPr id="5" name="Zástupný symbol pro číslo snímku 4"/>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19A14A6-612B-4A57-9179-780E978F1D6D}" type="datetime1">
              <a:rPr lang="en-US" smtClean="0"/>
              <a:pPr/>
              <a:t>5/19/2026</a:t>
            </a:fld>
            <a:endParaRPr lang="en-US"/>
          </a:p>
        </p:txBody>
      </p:sp>
      <p:sp>
        <p:nvSpPr>
          <p:cNvPr id="3" name="Zástupný symbol pro zápatí 2"/>
          <p:cNvSpPr>
            <a:spLocks noGrp="1"/>
          </p:cNvSpPr>
          <p:nvPr>
            <p:ph type="ftr" sz="quarter" idx="11"/>
          </p:nvPr>
        </p:nvSpPr>
        <p:spPr/>
        <p:txBody>
          <a:bodyPr/>
          <a:lstStyle/>
          <a:p>
            <a:endParaRPr lang="en-US"/>
          </a:p>
        </p:txBody>
      </p:sp>
      <p:sp>
        <p:nvSpPr>
          <p:cNvPr id="4" name="Zástupný symbol pro číslo snímku 3"/>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p:spPr>
        <p:txBody>
          <a:bodyPr anchor="b"/>
          <a:lstStyle>
            <a:lvl1pPr algn="l">
              <a:defRPr sz="2000" b="1"/>
            </a:lvl1pPr>
          </a:lstStyle>
          <a:p>
            <a:r>
              <a:rPr lang="cs-CZ" smtClean="0"/>
              <a:t>Klepnutím lze upravit styl předlohy nadpisů.</a:t>
            </a:r>
            <a:endParaRPr lang="en-US"/>
          </a:p>
        </p:txBody>
      </p:sp>
      <p:sp>
        <p:nvSpPr>
          <p:cNvPr id="3" name="Zástupný symbol pro obsah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tex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C14D4D93-3343-4B94-8D16-C52D29F2F853}" type="datetime1">
              <a:rPr lang="en-US" smtClean="0"/>
              <a:pPr/>
              <a:t>5/19/2026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smtClean="0"/>
              <a:t>Klepnutím lze upravit styl předlohy nadpisů.</a:t>
            </a:r>
            <a:endParaRPr lang="en-US"/>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Zástupný symbol pro tex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D3600D5-F2EB-4BAC-9156-D894FAF702D6}" type="datetime1">
              <a:rPr lang="en-US" smtClean="0"/>
              <a:pPr/>
              <a:t>5/19/2026</a:t>
            </a:fld>
            <a:endParaRPr lang="en-US"/>
          </a:p>
        </p:txBody>
      </p:sp>
      <p:sp>
        <p:nvSpPr>
          <p:cNvPr id="6" name="Zástupný symbol pro zápatí 5"/>
          <p:cNvSpPr>
            <a:spLocks noGrp="1"/>
          </p:cNvSpPr>
          <p:nvPr>
            <p:ph type="ftr" sz="quarter" idx="11"/>
          </p:nvPr>
        </p:nvSpPr>
        <p:spPr/>
        <p:txBody>
          <a:bodyPr/>
          <a:lstStyle/>
          <a:p>
            <a:endParaRPr lang="en-US"/>
          </a:p>
        </p:txBody>
      </p:sp>
      <p:sp>
        <p:nvSpPr>
          <p:cNvPr id="7" name="Zástupný symbol pro číslo snímku 6"/>
          <p:cNvSpPr>
            <a:spLocks noGrp="1"/>
          </p:cNvSpPr>
          <p:nvPr>
            <p:ph type="sldNum" sz="quarter" idx="12"/>
          </p:nvPr>
        </p:nvSpPr>
        <p:spPr/>
        <p:txBody>
          <a:bodyPr/>
          <a:lstStyle/>
          <a:p>
            <a:fld id="{CC6A87A4-9A2E-44BD-A4A2-356F2B2F33C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1.png"/><Relationship Id="rId2" Type="http://schemas.openxmlformats.org/officeDocument/2006/relationships/slideLayout" Target="../slideLayouts/slideLayout45.xml"/><Relationship Id="rId16" Type="http://schemas.openxmlformats.org/officeDocument/2006/relationships/theme" Target="../theme/theme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75F1E37-AC90-4FBE-82D2-1EB9CB0D035A}" type="datetime1">
              <a:rPr lang="en-US" smtClean="0"/>
              <a:pPr/>
              <a:t>5/19/2026</a:t>
            </a:fld>
            <a:endParaRPr lang="en-US"/>
          </a:p>
        </p:txBody>
      </p:sp>
      <p:sp>
        <p:nvSpPr>
          <p:cNvPr id="5" name="Zástupný symbol pro zápatí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C6A87A4-9A2E-44BD-A4A2-356F2B2F33C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6"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7" name="Obrázek 6" descr="background_2014_1600x900.png"/>
          <p:cNvPicPr>
            <a:picLocks noChangeAspect="1"/>
          </p:cNvPicPr>
          <p:nvPr/>
        </p:nvPicPr>
        <p:blipFill>
          <a:blip r:embed="rId14" cstate="print"/>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pic>
        <p:nvPicPr>
          <p:cNvPr id="7" name="Obrázek 6" descr="background_2014_1600x900.png"/>
          <p:cNvPicPr>
            <a:picLocks noChangeAspect="1"/>
          </p:cNvPicPr>
          <p:nvPr/>
        </p:nvPicPr>
        <p:blipFill>
          <a:blip r:embed="rId14" cstate="print"/>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28650" y="273846"/>
            <a:ext cx="7886700" cy="994172"/>
          </a:xfrm>
          <a:prstGeom prst="rect">
            <a:avLst/>
          </a:prstGeom>
        </p:spPr>
        <p:txBody>
          <a:bodyPr vert="horz" lIns="68580" tIns="34290" rIns="68580" bIns="3429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700">
                <a:solidFill>
                  <a:schemeClr val="tx1">
                    <a:tint val="75000"/>
                  </a:schemeClr>
                </a:solidFill>
              </a:defRPr>
            </a:lvl1pPr>
          </a:lstStyle>
          <a:p>
            <a:pPr defTabSz="685800"/>
            <a:fld id="{1F7E4472-466E-4052-B589-E1E111A72CE1}" type="datetimeFigureOut">
              <a:rPr lang="cs-CZ" smtClean="0">
                <a:solidFill>
                  <a:prstClr val="black">
                    <a:tint val="75000"/>
                  </a:prstClr>
                </a:solidFill>
              </a:rPr>
              <a:pPr defTabSz="685800"/>
              <a:t>19.05.2026</a:t>
            </a:fld>
            <a:endParaRPr lang="cs-CZ">
              <a:solidFill>
                <a:prstClr val="black">
                  <a:tint val="75000"/>
                </a:prstClr>
              </a:solidFill>
            </a:endParaRPr>
          </a:p>
        </p:txBody>
      </p:sp>
      <p:sp>
        <p:nvSpPr>
          <p:cNvPr id="5" name="Zástupný symbol pro zápatí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700">
                <a:solidFill>
                  <a:schemeClr val="tx1">
                    <a:tint val="75000"/>
                  </a:schemeClr>
                </a:solidFill>
              </a:defRPr>
            </a:lvl1pPr>
          </a:lstStyle>
          <a:p>
            <a:pPr defTabSz="685800"/>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700">
                <a:solidFill>
                  <a:schemeClr val="tx1">
                    <a:tint val="75000"/>
                  </a:schemeClr>
                </a:solidFill>
              </a:defRPr>
            </a:lvl1pPr>
          </a:lstStyle>
          <a:p>
            <a:pPr defTabSz="685800"/>
            <a:fld id="{74E2CFF1-F1D0-4020-8A00-0494ED639283}" type="slidenum">
              <a:rPr lang="cs-CZ" smtClean="0">
                <a:solidFill>
                  <a:prstClr val="black">
                    <a:tint val="75000"/>
                  </a:prstClr>
                </a:solidFill>
              </a:rPr>
              <a:pPr defTabSz="685800"/>
              <a:t>‹#›</a:t>
            </a:fld>
            <a:endParaRPr lang="cs-CZ">
              <a:solidFill>
                <a:prstClr val="black">
                  <a:tint val="75000"/>
                </a:prstClr>
              </a:solidFill>
            </a:endParaRPr>
          </a:p>
        </p:txBody>
      </p:sp>
    </p:spTree>
    <p:extLst>
      <p:ext uri="{BB962C8B-B14F-4D97-AF65-F5344CB8AC3E}">
        <p14:creationId xmlns:p14="http://schemas.microsoft.com/office/powerpoint/2010/main" val="120807898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txStyles>
    <p:titleStyle>
      <a:lvl1pPr algn="l" defTabSz="514350" rtl="0" eaLnBrk="1" latinLnBrk="0" hangingPunct="1">
        <a:lnSpc>
          <a:spcPct val="90000"/>
        </a:lnSpc>
        <a:spcBef>
          <a:spcPct val="0"/>
        </a:spcBef>
        <a:buNone/>
        <a:defRPr sz="2500"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600"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40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00"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00" kern="1200">
          <a:solidFill>
            <a:schemeClr val="tx1"/>
          </a:solidFill>
          <a:latin typeface="+mn-lt"/>
          <a:ea typeface="+mn-ea"/>
          <a:cs typeface="+mn-cs"/>
        </a:defRPr>
      </a:lvl9pPr>
    </p:bodyStyle>
    <p:otherStyle>
      <a:defPPr>
        <a:defRPr lang="cs-CZ"/>
      </a:defPPr>
      <a:lvl1pPr marL="0" algn="l" defTabSz="514350" rtl="0" eaLnBrk="1" latinLnBrk="0" hangingPunct="1">
        <a:defRPr sz="1000" kern="1200">
          <a:solidFill>
            <a:schemeClr val="tx1"/>
          </a:solidFill>
          <a:latin typeface="+mn-lt"/>
          <a:ea typeface="+mn-ea"/>
          <a:cs typeface="+mn-cs"/>
        </a:defRPr>
      </a:lvl1pPr>
      <a:lvl2pPr marL="257175" algn="l" defTabSz="514350" rtl="0" eaLnBrk="1" latinLnBrk="0" hangingPunct="1">
        <a:defRPr sz="1000" kern="1200">
          <a:solidFill>
            <a:schemeClr val="tx1"/>
          </a:solidFill>
          <a:latin typeface="+mn-lt"/>
          <a:ea typeface="+mn-ea"/>
          <a:cs typeface="+mn-cs"/>
        </a:defRPr>
      </a:lvl2pPr>
      <a:lvl3pPr marL="514350" algn="l" defTabSz="514350" rtl="0" eaLnBrk="1" latinLnBrk="0" hangingPunct="1">
        <a:defRPr sz="1000" kern="1200">
          <a:solidFill>
            <a:schemeClr val="tx1"/>
          </a:solidFill>
          <a:latin typeface="+mn-lt"/>
          <a:ea typeface="+mn-ea"/>
          <a:cs typeface="+mn-cs"/>
        </a:defRPr>
      </a:lvl3pPr>
      <a:lvl4pPr marL="771525" algn="l" defTabSz="514350" rtl="0" eaLnBrk="1" latinLnBrk="0" hangingPunct="1">
        <a:defRPr sz="1000" kern="1200">
          <a:solidFill>
            <a:schemeClr val="tx1"/>
          </a:solidFill>
          <a:latin typeface="+mn-lt"/>
          <a:ea typeface="+mn-ea"/>
          <a:cs typeface="+mn-cs"/>
        </a:defRPr>
      </a:lvl4pPr>
      <a:lvl5pPr marL="1028700" algn="l" defTabSz="514350" rtl="0" eaLnBrk="1" latinLnBrk="0" hangingPunct="1">
        <a:defRPr sz="1000" kern="1200">
          <a:solidFill>
            <a:schemeClr val="tx1"/>
          </a:solidFill>
          <a:latin typeface="+mn-lt"/>
          <a:ea typeface="+mn-ea"/>
          <a:cs typeface="+mn-cs"/>
        </a:defRPr>
      </a:lvl5pPr>
      <a:lvl6pPr marL="1285875" algn="l" defTabSz="514350" rtl="0" eaLnBrk="1" latinLnBrk="0" hangingPunct="1">
        <a:defRPr sz="1000" kern="1200">
          <a:solidFill>
            <a:schemeClr val="tx1"/>
          </a:solidFill>
          <a:latin typeface="+mn-lt"/>
          <a:ea typeface="+mn-ea"/>
          <a:cs typeface="+mn-cs"/>
        </a:defRPr>
      </a:lvl6pPr>
      <a:lvl7pPr marL="1543050" algn="l" defTabSz="514350" rtl="0" eaLnBrk="1" latinLnBrk="0" hangingPunct="1">
        <a:defRPr sz="1000" kern="1200">
          <a:solidFill>
            <a:schemeClr val="tx1"/>
          </a:solidFill>
          <a:latin typeface="+mn-lt"/>
          <a:ea typeface="+mn-ea"/>
          <a:cs typeface="+mn-cs"/>
        </a:defRPr>
      </a:lvl7pPr>
      <a:lvl8pPr marL="1800225" algn="l" defTabSz="514350" rtl="0" eaLnBrk="1" latinLnBrk="0" hangingPunct="1">
        <a:defRPr sz="1000" kern="1200">
          <a:solidFill>
            <a:schemeClr val="tx1"/>
          </a:solidFill>
          <a:latin typeface="+mn-lt"/>
          <a:ea typeface="+mn-ea"/>
          <a:cs typeface="+mn-cs"/>
        </a:defRPr>
      </a:lvl8pPr>
      <a:lvl9pPr marL="2057400" algn="l" defTabSz="514350" rtl="0" eaLnBrk="1" latinLnBrk="0" hangingPunct="1">
        <a:defRPr sz="1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cs-CZ" smtClean="0"/>
              <a:t>Klepnutím lze upravit styl předlohy nadpisů.</a:t>
            </a:r>
            <a:endParaRPr lang="en-US"/>
          </a:p>
        </p:txBody>
      </p:sp>
      <p:sp>
        <p:nvSpPr>
          <p:cNvPr id="3" name="Zástupný symbol pro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75F1E37-AC90-4FBE-82D2-1EB9CB0D035A}" type="datetime1">
              <a:rPr lang="en-US" smtClean="0"/>
              <a:pPr/>
              <a:t>5/19/2026</a:t>
            </a:fld>
            <a:endParaRPr lang="en-US"/>
          </a:p>
        </p:txBody>
      </p:sp>
      <p:sp>
        <p:nvSpPr>
          <p:cNvPr id="5" name="Zástupný symbol pro zápatí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C6A87A4-9A2E-44BD-A4A2-356F2B2F33C4}" type="slidenum">
              <a:rPr lang="en-US" smtClean="0"/>
              <a:pPr/>
              <a:t>‹#›</a:t>
            </a:fld>
            <a:endParaRPr lang="en-US"/>
          </a:p>
        </p:txBody>
      </p:sp>
    </p:spTree>
    <p:extLst>
      <p:ext uri="{BB962C8B-B14F-4D97-AF65-F5344CB8AC3E}">
        <p14:creationId xmlns:p14="http://schemas.microsoft.com/office/powerpoint/2010/main" val="340893987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user.eumetsat.int/resources/user-guides/sandwich-products-quick-guid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user.eumetsat.int/resources/user-guides/airmass-rgb-quick-guid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eumetrain.org/user-manual" TargetMode="External"/><Relationship Id="rId2" Type="http://schemas.openxmlformats.org/officeDocument/2006/relationships/notesSlide" Target="../notesSlides/notesSlide1.xml"/><Relationship Id="rId1" Type="http://schemas.openxmlformats.org/officeDocument/2006/relationships/slideLayout" Target="../slideLayouts/slideLayout56.xml"/><Relationship Id="rId6" Type="http://schemas.openxmlformats.org/officeDocument/2006/relationships/hyperlink" Target="https://view.eumetsat.int/productviewer?v=default" TargetMode="External"/><Relationship Id="rId5" Type="http://schemas.openxmlformats.org/officeDocument/2006/relationships/hyperlink" Target="https://eumetview.eumetsat.int/static-images/MSG/RGB/index.htm" TargetMode="External"/><Relationship Id="rId4" Type="http://schemas.openxmlformats.org/officeDocument/2006/relationships/hyperlink" Target="https://rammb2.cira.colostate.edu/training/visit/quick_reference/#tab17"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user.eumetsat.int/resources/user-guides/24-hour-microphysics-rgb-quick-guid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hyperlink" Target="https://eumetrain.org/sites/default/files/2025-06/snow_QG.pdf" TargetMode="Externa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user.eumetsat.int/resources/user-guides/severe-storms-rgb-quick-guide"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eumetrain.org/sites/default/files/2021-05/TrueColourRGB.pdf"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user.eumetsat.int/resources/user-guides/cloud-type-rgb-quick-guid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user.eumetsat.int/resources/user-guides/cloud-type-rgb-quick-guid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hyperlink" Target="https://user.eumetsat.int/resources/user-guides/cloud-type-rgb-quick-guid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hyperlink" Target="https://user.eumetsat.int/resources/user-guides/cloud-phase-rgb-quick-guid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user.eumetsat.int/resources/user-guides/cloud-phase-rgb-quick-guide" TargetMode="External"/><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hyperlink" Target="https://user.eumetsat.int/resources/user-guides/cloud-phase-rgb-quick-guid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492896" y="1995686"/>
            <a:ext cx="4951312" cy="1800200"/>
          </a:xfrm>
        </p:spPr>
        <p:txBody>
          <a:bodyPr>
            <a:normAutofit/>
          </a:bodyPr>
          <a:lstStyle/>
          <a:p>
            <a:r>
              <a:rPr lang="cs-CZ" i="0" dirty="0" smtClean="0"/>
              <a:t>RNDr. Martin Setvák, CSc.</a:t>
            </a:r>
            <a:endParaRPr lang="en-US" i="0" dirty="0" smtClean="0"/>
          </a:p>
          <a:p>
            <a:endParaRPr lang="cs-CZ" sz="1200" dirty="0" smtClean="0"/>
          </a:p>
          <a:p>
            <a:r>
              <a:rPr lang="cs-CZ" sz="1200" i="0" dirty="0" smtClean="0"/>
              <a:t>družicové oddělení ČHMÚ</a:t>
            </a:r>
          </a:p>
          <a:p>
            <a:r>
              <a:rPr lang="cs-CZ" sz="1200" i="0" dirty="0" smtClean="0"/>
              <a:t>www.chmi.cz	</a:t>
            </a:r>
            <a:r>
              <a:rPr lang="cs-CZ" sz="1200" i="0" dirty="0"/>
              <a:t>	 </a:t>
            </a:r>
            <a:r>
              <a:rPr lang="cs-CZ" sz="1200" i="0" dirty="0" smtClean="0"/>
              <a:t>     </a:t>
            </a:r>
          </a:p>
          <a:p>
            <a:r>
              <a:rPr lang="cs-CZ" sz="1000" i="0" dirty="0"/>
              <a:t>e</a:t>
            </a:r>
            <a:r>
              <a:rPr lang="cs-CZ" sz="1000" i="0" dirty="0" smtClean="0"/>
              <a:t>-mail:  </a:t>
            </a:r>
            <a:r>
              <a:rPr lang="en-US" sz="1000" i="0" dirty="0" smtClean="0"/>
              <a:t>martin.setvak@chmi.cz</a:t>
            </a:r>
            <a:r>
              <a:rPr lang="cs-CZ" sz="1000" i="0" dirty="0" smtClean="0"/>
              <a:t/>
            </a:r>
            <a:br>
              <a:rPr lang="cs-CZ" sz="1000" i="0" dirty="0" smtClean="0"/>
            </a:br>
            <a:r>
              <a:rPr lang="en-US" sz="1000" dirty="0" smtClean="0"/>
              <a:t> </a:t>
            </a:r>
            <a:r>
              <a:rPr lang="en-US" sz="1000" i="0"/>
              <a:t/>
            </a:r>
            <a:br>
              <a:rPr lang="en-US" sz="1000" i="0"/>
            </a:br>
            <a:endParaRPr lang="en-US" sz="1000" i="0" dirty="0" smtClean="0"/>
          </a:p>
        </p:txBody>
      </p:sp>
      <p:sp>
        <p:nvSpPr>
          <p:cNvPr id="2" name="Nadpis 1"/>
          <p:cNvSpPr>
            <a:spLocks noGrp="1"/>
          </p:cNvSpPr>
          <p:nvPr>
            <p:ph type="ctrTitle"/>
          </p:nvPr>
        </p:nvSpPr>
        <p:spPr>
          <a:xfrm>
            <a:off x="1475656" y="713482"/>
            <a:ext cx="5472608" cy="994172"/>
          </a:xfrm>
        </p:spPr>
        <p:txBody>
          <a:bodyPr/>
          <a:lstStyle/>
          <a:p>
            <a:r>
              <a:rPr lang="cs-CZ" sz="1700" dirty="0" smtClean="0">
                <a:latin typeface="Arial Black" panose="020B0A04020102020204" pitchFamily="34" charset="0"/>
              </a:rPr>
              <a:t>Meteosat </a:t>
            </a:r>
            <a:r>
              <a:rPr lang="cs-CZ" sz="1700" dirty="0">
                <a:latin typeface="Arial Black" panose="020B0A04020102020204" pitchFamily="34" charset="0"/>
              </a:rPr>
              <a:t>třetí generace (</a:t>
            </a:r>
            <a:r>
              <a:rPr lang="cs-CZ" sz="1700">
                <a:latin typeface="Arial Black" panose="020B0A04020102020204" pitchFamily="34" charset="0"/>
              </a:rPr>
              <a:t>MTG</a:t>
            </a:r>
            <a:r>
              <a:rPr lang="cs-CZ" sz="1700" smtClean="0">
                <a:latin typeface="Arial Black" panose="020B0A04020102020204" pitchFamily="34" charset="0"/>
              </a:rPr>
              <a:t>):</a:t>
            </a:r>
            <a:br>
              <a:rPr lang="cs-CZ" sz="1700" smtClean="0">
                <a:latin typeface="Arial Black" panose="020B0A04020102020204" pitchFamily="34" charset="0"/>
              </a:rPr>
            </a:br>
            <a:r>
              <a:rPr lang="cs-CZ" sz="1400">
                <a:latin typeface="Arial Black" panose="020B0A04020102020204" pitchFamily="34" charset="0"/>
              </a:rPr>
              <a:t/>
            </a:r>
            <a:br>
              <a:rPr lang="cs-CZ" sz="1400">
                <a:latin typeface="Arial Black" panose="020B0A04020102020204" pitchFamily="34" charset="0"/>
              </a:rPr>
            </a:br>
            <a:r>
              <a:rPr lang="cs-CZ" sz="1400" smtClean="0">
                <a:latin typeface="Arial Black" panose="020B0A04020102020204" pitchFamily="34" charset="0"/>
              </a:rPr>
              <a:t>interpretace snímků a RGB produktů FCI</a:t>
            </a:r>
            <a:endParaRPr lang="cs-CZ" sz="1700" dirty="0">
              <a:latin typeface="Arial Black" panose="020B0A04020102020204" pitchFamily="34" charset="0"/>
            </a:endParaRPr>
          </a:p>
        </p:txBody>
      </p:sp>
      <p:sp>
        <p:nvSpPr>
          <p:cNvPr id="4" name="TextovéPole 3"/>
          <p:cNvSpPr txBox="1"/>
          <p:nvPr/>
        </p:nvSpPr>
        <p:spPr>
          <a:xfrm>
            <a:off x="3758703" y="4747959"/>
            <a:ext cx="957313" cy="200055"/>
          </a:xfrm>
          <a:prstGeom prst="rect">
            <a:avLst/>
          </a:prstGeom>
          <a:noFill/>
        </p:spPr>
        <p:txBody>
          <a:bodyPr wrap="none" rtlCol="0">
            <a:spAutoFit/>
          </a:bodyPr>
          <a:lstStyle/>
          <a:p>
            <a:r>
              <a:rPr lang="cs-CZ" sz="700" dirty="0" smtClean="0">
                <a:solidFill>
                  <a:srgbClr val="E7E6E6">
                    <a:lumMod val="50000"/>
                  </a:srgbClr>
                </a:solidFill>
              </a:rPr>
              <a:t>verze</a:t>
            </a:r>
            <a:r>
              <a:rPr lang="cs-CZ" sz="700" smtClean="0">
                <a:solidFill>
                  <a:srgbClr val="E7E6E6">
                    <a:lumMod val="50000"/>
                  </a:srgbClr>
                </a:solidFill>
              </a:rPr>
              <a:t>:   </a:t>
            </a:r>
            <a:r>
              <a:rPr lang="en-US" sz="700" smtClean="0">
                <a:solidFill>
                  <a:srgbClr val="E7E6E6">
                    <a:lumMod val="50000"/>
                  </a:srgbClr>
                </a:solidFill>
              </a:rPr>
              <a:t>1</a:t>
            </a:r>
            <a:r>
              <a:rPr lang="cs-CZ" sz="700" smtClean="0">
                <a:solidFill>
                  <a:srgbClr val="E7E6E6">
                    <a:lumMod val="50000"/>
                  </a:srgbClr>
                </a:solidFill>
              </a:rPr>
              <a:t>9. </a:t>
            </a:r>
            <a:r>
              <a:rPr lang="cs-CZ" sz="700" dirty="0">
                <a:solidFill>
                  <a:srgbClr val="E7E6E6">
                    <a:lumMod val="50000"/>
                  </a:srgbClr>
                </a:solidFill>
              </a:rPr>
              <a:t>5</a:t>
            </a:r>
            <a:r>
              <a:rPr lang="cs-CZ" sz="700" dirty="0" smtClean="0">
                <a:solidFill>
                  <a:srgbClr val="E7E6E6">
                    <a:lumMod val="50000"/>
                  </a:srgbClr>
                </a:solidFill>
              </a:rPr>
              <a:t>. 202</a:t>
            </a:r>
            <a:r>
              <a:rPr lang="en-US" sz="700" dirty="0">
                <a:solidFill>
                  <a:srgbClr val="E7E6E6">
                    <a:lumMod val="50000"/>
                  </a:srgbClr>
                </a:solidFill>
              </a:rPr>
              <a:t>6</a:t>
            </a:r>
          </a:p>
        </p:txBody>
      </p:sp>
    </p:spTree>
    <p:extLst>
      <p:ext uri="{BB962C8B-B14F-4D97-AF65-F5344CB8AC3E}">
        <p14:creationId xmlns:p14="http://schemas.microsoft.com/office/powerpoint/2010/main" val="40203583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6476704" y="4679865"/>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7A4-9A2E-44BD-A4A2-356F2B2F33C4}" type="slidenum">
              <a:rPr kumimoji="0" lang="en-US" sz="1200" b="0" i="0" u="none" strike="noStrike" kern="1200" cap="none" spc="0" normalizeH="0" baseline="0" noProof="0" smtClean="0">
                <a:ln>
                  <a:noFill/>
                </a:ln>
                <a:solidFill>
                  <a:srgbClr val="FFFFFF">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FFFFFF">
                  <a:tint val="75000"/>
                </a:srgbClr>
              </a:solidFill>
              <a:effectLst/>
              <a:uLnTx/>
              <a:uFillTx/>
              <a:latin typeface="Verdana"/>
              <a:ea typeface="+mn-ea"/>
              <a:cs typeface="+mn-cs"/>
            </a:endParaRPr>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nvPr>
        </p:nvGraphicFramePr>
        <p:xfrm>
          <a:off x="323528" y="555526"/>
          <a:ext cx="4538214" cy="3627120"/>
        </p:xfrm>
        <a:graphic>
          <a:graphicData uri="http://schemas.openxmlformats.org/drawingml/2006/table">
            <a:tbl>
              <a:tblPr firstRow="1" bandRow="1">
                <a:solidFill>
                  <a:schemeClr val="tx2">
                    <a:lumMod val="50000"/>
                  </a:schemeClr>
                </a:solidFill>
                <a:tableStyleId>{5C22544A-7EE6-4342-B048-85BDC9FD1C3A}</a:tableStyleId>
              </a:tblPr>
              <a:tblGrid>
                <a:gridCol w="1134553">
                  <a:extLst>
                    <a:ext uri="{9D8B030D-6E8A-4147-A177-3AD203B41FA5}">
                      <a16:colId xmlns:a16="http://schemas.microsoft.com/office/drawing/2014/main" val="20000"/>
                    </a:ext>
                  </a:extLst>
                </a:gridCol>
                <a:gridCol w="1418192">
                  <a:extLst>
                    <a:ext uri="{9D8B030D-6E8A-4147-A177-3AD203B41FA5}">
                      <a16:colId xmlns:a16="http://schemas.microsoft.com/office/drawing/2014/main" val="20001"/>
                    </a:ext>
                  </a:extLst>
                </a:gridCol>
                <a:gridCol w="1985469">
                  <a:extLst>
                    <a:ext uri="{9D8B030D-6E8A-4147-A177-3AD203B41FA5}">
                      <a16:colId xmlns:a16="http://schemas.microsoft.com/office/drawing/2014/main" val="20002"/>
                    </a:ext>
                  </a:extLst>
                </a:gridCol>
              </a:tblGrid>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Arial" panose="020B0604020202020204" pitchFamily="34" charset="0"/>
                          <a:cs typeface="Arial" panose="020B0604020202020204" pitchFamily="34" charset="0"/>
                        </a:rPr>
                        <a:t>označení kanálu</a:t>
                      </a:r>
                      <a:endParaRPr lang="en-US" sz="800" b="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střední vlnová délka</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rozlišení (velikost pixlu v nadiru)</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VIS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0.4</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0.444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0.5</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0.510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0.6</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0.640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NR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0.5 km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0.8</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0.865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0.9</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0.914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NIR 1.3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1.380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NIR 1.6</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1.610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NIR 2.2</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2.250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NR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0.5 km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3.8</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3.800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NR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1.0 km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0000">
                <a:tc>
                  <a:txBody>
                    <a:bodyPr/>
                    <a:lstStyle/>
                    <a:p>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WV 6.3</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6.300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bg1"/>
                          </a:solidFill>
                          <a:latin typeface="Arial" panose="020B0604020202020204" pitchFamily="34" charset="0"/>
                          <a:cs typeface="Arial" panose="020B0604020202020204" pitchFamily="34" charset="0"/>
                        </a:rPr>
                        <a:t>2 km</a:t>
                      </a:r>
                      <a:endParaRPr lang="en-US" sz="800" b="0" dirty="0" smtClean="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80000">
                <a:tc>
                  <a:txBody>
                    <a:bodyPr/>
                    <a:lstStyle/>
                    <a:p>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WV 7.3</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7.350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bg1"/>
                          </a:solidFill>
                          <a:latin typeface="Arial" panose="020B0604020202020204" pitchFamily="34" charset="0"/>
                          <a:cs typeface="Arial" panose="020B0604020202020204" pitchFamily="34" charset="0"/>
                        </a:rPr>
                        <a:t>2 km</a:t>
                      </a:r>
                      <a:endParaRPr lang="en-US" sz="800" b="0" dirty="0" smtClean="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8.7</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8.700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80000">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 </a:t>
                      </a:r>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IR 9.7 (O3)</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9.660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2 km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10.5</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10.50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NR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1.0 km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12.3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12.30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80000">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 </a:t>
                      </a:r>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IR 13.3 (CO2)</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13.30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2 km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
        <p:nvSpPr>
          <p:cNvPr id="21" name="Text Box 5"/>
          <p:cNvSpPr txBox="1">
            <a:spLocks noChangeArrowheads="1"/>
          </p:cNvSpPr>
          <p:nvPr/>
        </p:nvSpPr>
        <p:spPr bwMode="auto">
          <a:xfrm>
            <a:off x="251520" y="123478"/>
            <a:ext cx="7704856"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MTG-I  </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Flexible Combined Imager (FCI)</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 základní vlastnosti kanálů a jejich využití</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p>
        </p:txBody>
      </p:sp>
      <p:sp>
        <p:nvSpPr>
          <p:cNvPr id="12" name="TextovéPole 11"/>
          <p:cNvSpPr txBox="1"/>
          <p:nvPr/>
        </p:nvSpPr>
        <p:spPr>
          <a:xfrm>
            <a:off x="5076056" y="2707635"/>
            <a:ext cx="3744416" cy="800219"/>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kanály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 </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pásmu absorpce vodní parou, ozonem </a:t>
            </a:r>
            <a:b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b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 oxidem uhličitým</a:t>
            </a:r>
            <a:endParaRPr kumimoji="0" lang="cs-CZ" sz="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použity buď samostatně (WV 6.3) nebo v BTD kombinacích s jinými kanály v RGB produktech Airmass a Severe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Storms</a:t>
            </a:r>
            <a:endPar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3878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185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55776" y="1996266"/>
            <a:ext cx="3804247" cy="577081"/>
          </a:xfrm>
          <a:prstGeom prst="rect">
            <a:avLst/>
          </a:prstGeom>
          <a:noFill/>
        </p:spPr>
        <p:txBody>
          <a:bodyPr wrap="none" rtlCol="0">
            <a:spAutoFit/>
          </a:bodyPr>
          <a:lstStyle/>
          <a:p>
            <a:pPr algn="ctr"/>
            <a:r>
              <a:rPr lang="en-US" sz="1050" b="1" dirty="0" smtClean="0">
                <a:solidFill>
                  <a:schemeClr val="bg1"/>
                </a:solidFill>
                <a:latin typeface="Verdana" pitchFamily="34" charset="0"/>
              </a:rPr>
              <a:t>2025-</a:t>
            </a:r>
            <a:r>
              <a:rPr lang="cs-CZ" sz="1050" b="1" dirty="0" smtClean="0">
                <a:solidFill>
                  <a:schemeClr val="bg1"/>
                </a:solidFill>
                <a:latin typeface="Verdana" pitchFamily="34" charset="0"/>
              </a:rPr>
              <a:t>12</a:t>
            </a:r>
            <a:r>
              <a:rPr lang="en-US" sz="1050" b="1" dirty="0" smtClean="0">
                <a:solidFill>
                  <a:schemeClr val="bg1"/>
                </a:solidFill>
                <a:latin typeface="Verdana" pitchFamily="34" charset="0"/>
              </a:rPr>
              <a:t>-</a:t>
            </a:r>
            <a:r>
              <a:rPr lang="cs-CZ" sz="1050" b="1" dirty="0" smtClean="0">
                <a:solidFill>
                  <a:schemeClr val="bg1"/>
                </a:solidFill>
                <a:latin typeface="Verdana" pitchFamily="34" charset="0"/>
              </a:rPr>
              <a:t>09</a:t>
            </a:r>
            <a:r>
              <a:rPr lang="en-US" sz="1050" b="1" dirty="0" smtClean="0">
                <a:solidFill>
                  <a:schemeClr val="bg1"/>
                </a:solidFill>
                <a:latin typeface="Verdana" pitchFamily="34" charset="0"/>
              </a:rPr>
              <a:t>  </a:t>
            </a:r>
            <a:r>
              <a:rPr lang="cs-CZ" sz="1050" b="1" dirty="0" smtClean="0">
                <a:solidFill>
                  <a:schemeClr val="bg1"/>
                </a:solidFill>
                <a:latin typeface="Verdana" pitchFamily="34" charset="0"/>
              </a:rPr>
              <a:t>12</a:t>
            </a:r>
            <a:r>
              <a:rPr lang="en-US" sz="1050" b="1" dirty="0" smtClean="0">
                <a:solidFill>
                  <a:schemeClr val="bg1"/>
                </a:solidFill>
                <a:latin typeface="Verdana" pitchFamily="34" charset="0"/>
              </a:rPr>
              <a:t>:</a:t>
            </a:r>
            <a:r>
              <a:rPr lang="cs-CZ" sz="1050" b="1" dirty="0" smtClean="0">
                <a:solidFill>
                  <a:schemeClr val="bg1"/>
                </a:solidFill>
                <a:latin typeface="Verdana" pitchFamily="34" charset="0"/>
              </a:rPr>
              <a:t>30</a:t>
            </a:r>
            <a:r>
              <a:rPr lang="en-US" sz="1050" b="1" dirty="0" smtClean="0">
                <a:solidFill>
                  <a:schemeClr val="bg1"/>
                </a:solidFill>
                <a:latin typeface="Verdana" pitchFamily="34" charset="0"/>
              </a:rPr>
              <a:t> UTC  Meteosat-12  (</a:t>
            </a:r>
            <a:r>
              <a:rPr lang="en-US" sz="1050" b="1" smtClean="0">
                <a:solidFill>
                  <a:schemeClr val="bg1"/>
                </a:solidFill>
                <a:latin typeface="Verdana" pitchFamily="34" charset="0"/>
              </a:rPr>
              <a:t>MTG-I1)</a:t>
            </a:r>
            <a:endParaRPr lang="cs-CZ" sz="1050" b="1" smtClean="0">
              <a:solidFill>
                <a:schemeClr val="bg1"/>
              </a:solidFill>
              <a:latin typeface="Verdana" pitchFamily="34" charset="0"/>
            </a:endParaRPr>
          </a:p>
          <a:p>
            <a:pPr algn="ctr"/>
            <a:endParaRPr lang="cs-CZ" sz="1050" b="1">
              <a:solidFill>
                <a:schemeClr val="bg1"/>
              </a:solidFill>
              <a:latin typeface="Verdana" pitchFamily="34" charset="0"/>
            </a:endParaRPr>
          </a:p>
          <a:p>
            <a:pPr algn="ctr"/>
            <a:r>
              <a:rPr lang="cs-CZ" sz="1050" b="1" smtClean="0">
                <a:solidFill>
                  <a:schemeClr val="bg1"/>
                </a:solidFill>
                <a:latin typeface="Verdana" pitchFamily="34" charset="0"/>
              </a:rPr>
              <a:t>produkty společné se SEVIRI MSG</a:t>
            </a:r>
            <a:endParaRPr lang="en-US" sz="1050" b="1" dirty="0" smtClean="0">
              <a:solidFill>
                <a:schemeClr val="bg1"/>
              </a:solidFill>
              <a:latin typeface="Verdana" pitchFamily="34" charset="0"/>
            </a:endParaRPr>
          </a:p>
        </p:txBody>
      </p:sp>
    </p:spTree>
    <p:extLst>
      <p:ext uri="{BB962C8B-B14F-4D97-AF65-F5344CB8AC3E}">
        <p14:creationId xmlns:p14="http://schemas.microsoft.com/office/powerpoint/2010/main" val="480930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VIS 0.6</a:t>
            </a:r>
          </a:p>
        </p:txBody>
      </p:sp>
      <p:pic>
        <p:nvPicPr>
          <p:cNvPr id="2" name="Obrázek 1"/>
          <p:cNvPicPr>
            <a:picLocks noChangeAspect="1"/>
          </p:cNvPicPr>
          <p:nvPr/>
        </p:nvPicPr>
        <p:blipFill>
          <a:blip r:embed="rId4">
            <a:lum bright="6000"/>
            <a:extLst>
              <a:ext uri="{28A0092B-C50C-407E-A947-70E740481C1C}">
                <a14:useLocalDpi xmlns:a14="http://schemas.microsoft.com/office/drawing/2010/main" val="0"/>
              </a:ext>
            </a:extLst>
          </a:blip>
          <a:stretch>
            <a:fillRect/>
          </a:stretch>
        </p:blipFill>
        <p:spPr>
          <a:xfrm>
            <a:off x="1686308" y="0"/>
            <a:ext cx="7458075" cy="5143500"/>
          </a:xfrm>
          <a:prstGeom prst="rect">
            <a:avLst/>
          </a:prstGeom>
        </p:spPr>
      </p:pic>
      <p:sp>
        <p:nvSpPr>
          <p:cNvPr id="7" name="TextovéPole 6"/>
          <p:cNvSpPr txBox="1"/>
          <p:nvPr/>
        </p:nvSpPr>
        <p:spPr>
          <a:xfrm>
            <a:off x="35497" y="898143"/>
            <a:ext cx="2016223"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Viditelné pásmo, opticky mohutná („hustá“) oblačnost zobrazena bíle, řídké ciry a bezoblačný terén různými odstíny šedé, mořská hladina tmavě šedě až černě (kromě odrazů na hladině).</a:t>
            </a:r>
          </a:p>
        </p:txBody>
      </p:sp>
    </p:spTree>
    <p:extLst>
      <p:ext uri="{BB962C8B-B14F-4D97-AF65-F5344CB8AC3E}">
        <p14:creationId xmlns:p14="http://schemas.microsoft.com/office/powerpoint/2010/main" val="380302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VIS-IR</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 (VIS0.8)</a:t>
            </a:r>
            <a:endParaRPr lang="en-US" sz="800" b="1" dirty="0">
              <a:latin typeface="Verdana" pitchFamily="34" charset="0"/>
            </a:endParaRPr>
          </a:p>
          <a:p>
            <a:r>
              <a:rPr lang="en-US" sz="800" b="1" dirty="0" smtClean="0">
                <a:solidFill>
                  <a:srgbClr val="00B0F0"/>
                </a:solidFill>
                <a:latin typeface="Verdana" pitchFamily="34" charset="0"/>
              </a:rPr>
              <a:t>FCI IR10.5</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lum bright="5000"/>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4" cy="1692771"/>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pseudo-reálných barvách: vegetací pokrytý terén zobrazen tmavě zeleně, moře tmavě modře, nízká až střední oblačnost světle žlutě, nejvyšší oblačnost (ciry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kumulonimby) bíle až světle modře.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využívaný u starších družic (např. MSG), které nemají kanály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oblasti, potřebné pro tvorbu snímků v pravých barvách (viz část věnovaná novým produktům z MTG FCI).</a:t>
            </a:r>
          </a:p>
        </p:txBody>
      </p:sp>
    </p:spTree>
    <p:extLst>
      <p:ext uri="{BB962C8B-B14F-4D97-AF65-F5344CB8AC3E}">
        <p14:creationId xmlns:p14="http://schemas.microsoft.com/office/powerpoint/2010/main" val="3295309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4">
            <a:lum bright="5000"/>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7" y="898143"/>
            <a:ext cx="2016224" cy="83099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Tepelné infračervené (IR) pásmo, nejvyšší a zároveň opticky mohutná oblačnost zobrazena bíle, řídké ciry různými odstíny bílé až šedé, mořská hladina a terén šedě až černě (dle teploty povrchu).</a:t>
            </a:r>
          </a:p>
        </p:txBody>
      </p:sp>
    </p:spTree>
    <p:extLst>
      <p:ext uri="{BB962C8B-B14F-4D97-AF65-F5344CB8AC3E}">
        <p14:creationId xmlns:p14="http://schemas.microsoft.com/office/powerpoint/2010/main" val="2030120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IR 10.5 BT 200-240K</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4">
            <a:lum bright="3000"/>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1077218"/>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Totéž co předchozí snímek, avšak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s barevným zvýrazněním nízkých teplot (od modré po červenou, viz škála vpravo dole). Používá se zejména pro monitorování konvektivních bouří (kumulonimbů, bouřkové oblačnosti) – odhad jejich intenzity, resp. </a:t>
            </a:r>
            <a:r>
              <a:rPr lang="cs-CZ" sz="800" dirty="0">
                <a:solidFill>
                  <a:schemeClr val="bg1">
                    <a:lumMod val="50000"/>
                  </a:schemeClr>
                </a:solidFill>
                <a:latin typeface="Arial" panose="020B0604020202020204" pitchFamily="34" charset="0"/>
                <a:cs typeface="Arial" panose="020B0604020202020204" pitchFamily="34" charset="0"/>
              </a:rPr>
              <a:t>p</a:t>
            </a:r>
            <a:r>
              <a:rPr lang="cs-CZ" sz="800" dirty="0" smtClean="0">
                <a:solidFill>
                  <a:schemeClr val="bg1">
                    <a:lumMod val="50000"/>
                  </a:schemeClr>
                </a:solidFill>
                <a:latin typeface="Arial" panose="020B0604020202020204" pitchFamily="34" charset="0"/>
                <a:cs typeface="Arial" panose="020B0604020202020204" pitchFamily="34" charset="0"/>
              </a:rPr>
              <a:t>otenciální nebezpečnosti.</a:t>
            </a:r>
          </a:p>
        </p:txBody>
      </p:sp>
    </p:spTree>
    <p:extLst>
      <p:ext uri="{BB962C8B-B14F-4D97-AF65-F5344CB8AC3E}">
        <p14:creationId xmlns:p14="http://schemas.microsoft.com/office/powerpoint/2010/main" val="3252957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461665"/>
          </a:xfrm>
          <a:prstGeom prst="rect">
            <a:avLst/>
          </a:prstGeom>
          <a:noFill/>
        </p:spPr>
        <p:txBody>
          <a:bodyPr wrap="square" rtlCol="0">
            <a:spAutoFit/>
          </a:bodyPr>
          <a:lstStyle/>
          <a:p>
            <a:r>
              <a:rPr lang="en-US" sz="800" b="1" dirty="0" smtClean="0">
                <a:latin typeface="Verdana" pitchFamily="34" charset="0"/>
              </a:rPr>
              <a:t>Sandwich IR-BT</a:t>
            </a:r>
            <a:r>
              <a:rPr lang="en-US" sz="800" dirty="0" smtClean="0">
                <a:latin typeface="Verdana" pitchFamily="34" charset="0"/>
              </a:rPr>
              <a:t/>
            </a:r>
            <a:br>
              <a:rPr lang="en-US" sz="800" dirty="0" smtClean="0">
                <a:latin typeface="Verdana" pitchFamily="34" charset="0"/>
              </a:rPr>
            </a:br>
            <a:endParaRPr lang="cs-CZ" sz="800" dirty="0" smtClean="0">
              <a:solidFill>
                <a:schemeClr val="bg1"/>
              </a:solidFill>
              <a:latin typeface="Verdana" pitchFamily="34" charset="0"/>
            </a:endParaRPr>
          </a:p>
          <a:p>
            <a:r>
              <a:rPr lang="cs-CZ" sz="800" dirty="0" smtClean="0">
                <a:solidFill>
                  <a:schemeClr val="bg1"/>
                </a:solidFill>
                <a:latin typeface="Verdana" pitchFamily="34" charset="0"/>
              </a:rPr>
              <a:t>VIS 0.6 </a:t>
            </a:r>
            <a:r>
              <a:rPr lang="en-US" sz="800" dirty="0" smtClean="0">
                <a:solidFill>
                  <a:schemeClr val="bg1"/>
                </a:solidFill>
                <a:latin typeface="Verdana" pitchFamily="34" charset="0"/>
              </a:rPr>
              <a:t> &amp; </a:t>
            </a:r>
            <a:r>
              <a:rPr lang="cs-CZ" sz="800" dirty="0" smtClean="0">
                <a:solidFill>
                  <a:schemeClr val="bg1"/>
                </a:solidFill>
                <a:latin typeface="Verdana" pitchFamily="34" charset="0"/>
              </a:rPr>
              <a:t> IR 10.5</a:t>
            </a:r>
            <a:endParaRPr lang="cs-CZ" sz="800" dirty="0">
              <a:solidFill>
                <a:schemeClr val="bg1"/>
              </a:solidFill>
              <a:latin typeface="Verdana" pitchFamily="34" charset="0"/>
            </a:endParaRPr>
          </a:p>
        </p:txBody>
      </p:sp>
      <p:pic>
        <p:nvPicPr>
          <p:cNvPr id="2" name="Obrázek 1"/>
          <p:cNvPicPr>
            <a:picLocks noChangeAspect="1"/>
          </p:cNvPicPr>
          <p:nvPr/>
        </p:nvPicPr>
        <p:blipFill>
          <a:blip r:embed="rId3">
            <a:lum bright="7000"/>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3" name="TextovéPole 2"/>
          <p:cNvSpPr txBox="1"/>
          <p:nvPr/>
        </p:nvSpPr>
        <p:spPr>
          <a:xfrm>
            <a:off x="76350" y="4876006"/>
            <a:ext cx="4783682" cy="200055"/>
          </a:xfrm>
          <a:prstGeom prst="rect">
            <a:avLst/>
          </a:prstGeom>
          <a:solidFill>
            <a:srgbClr val="000000"/>
          </a:solidFill>
        </p:spPr>
        <p:txBody>
          <a:bodyPr wrap="none" rtlCol="0">
            <a:spAutoFit/>
          </a:bodyPr>
          <a:lstStyle/>
          <a:p>
            <a:r>
              <a:rPr lang="cs-CZ" sz="700">
                <a:latin typeface="Verdana" pitchFamily="34" charset="0"/>
              </a:rPr>
              <a:t>Podrobné informace: </a:t>
            </a:r>
            <a:r>
              <a:rPr lang="cs-CZ" sz="700">
                <a:latin typeface="Verdana" pitchFamily="34" charset="0"/>
                <a:hlinkClick r:id="rId4"/>
              </a:rPr>
              <a:t>https://</a:t>
            </a:r>
            <a:r>
              <a:rPr lang="cs-CZ" sz="700" smtClean="0">
                <a:latin typeface="Verdana" pitchFamily="34" charset="0"/>
                <a:hlinkClick r:id="rId4"/>
              </a:rPr>
              <a:t>user.eumetsat.int/resources/user-guides/sandwich-products-quick-guide</a:t>
            </a:r>
            <a:r>
              <a:rPr lang="cs-CZ" sz="700" smtClean="0">
                <a:latin typeface="Verdana" pitchFamily="34" charset="0"/>
              </a:rPr>
              <a:t> </a:t>
            </a:r>
            <a:endParaRPr lang="en-US" sz="700" dirty="0" smtClean="0">
              <a:latin typeface="Verdana" pitchFamily="34" charset="0"/>
            </a:endParaRPr>
          </a:p>
        </p:txBody>
      </p:sp>
      <p:sp>
        <p:nvSpPr>
          <p:cNvPr id="8" name="TextovéPole 7"/>
          <p:cNvSpPr txBox="1"/>
          <p:nvPr/>
        </p:nvSpPr>
        <p:spPr>
          <a:xfrm>
            <a:off x="35496" y="898143"/>
            <a:ext cx="2016224" cy="120032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Tzv. „sendvičový produkt“, složený ze snímku ve viditelném pásmu (zde použitý VIS 0.6) a barevně zvýrazněné části tepelného pásma (IR10.5), vzájemně matematicky prolnutých (</a:t>
            </a:r>
            <a:r>
              <a:rPr lang="en-US" sz="800" dirty="0" smtClean="0">
                <a:solidFill>
                  <a:schemeClr val="bg1">
                    <a:lumMod val="50000"/>
                  </a:schemeClr>
                </a:solidFill>
                <a:latin typeface="Arial" panose="020B0604020202020204" pitchFamily="34" charset="0"/>
                <a:cs typeface="Arial" panose="020B0604020202020204" pitchFamily="34" charset="0"/>
              </a:rPr>
              <a:t>layer blending)</a:t>
            </a:r>
            <a:r>
              <a:rPr lang="cs-CZ" sz="800" dirty="0" smtClean="0">
                <a:solidFill>
                  <a:schemeClr val="bg1">
                    <a:lumMod val="50000"/>
                  </a:schemeClr>
                </a:solidFill>
                <a:latin typeface="Arial" panose="020B0604020202020204" pitchFamily="34" charset="0"/>
                <a:cs typeface="Arial" panose="020B0604020202020204" pitchFamily="34" charset="0"/>
              </a:rPr>
              <a:t>. Opět využití především pro monitorování síly konvektivních bouří, zejména na detailnějších snímcích (např. formáty CE a CZ).</a:t>
            </a:r>
          </a:p>
        </p:txBody>
      </p:sp>
    </p:spTree>
    <p:extLst>
      <p:ext uri="{BB962C8B-B14F-4D97-AF65-F5344CB8AC3E}">
        <p14:creationId xmlns:p14="http://schemas.microsoft.com/office/powerpoint/2010/main" val="633518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WV 6.3</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898143"/>
            <a:ext cx="2016224" cy="193899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Kanál v pásmu absorpce vodní párou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horních vrstvách troposféry. Tmavé oblasti odpovídají suché vrchní troposféře (záření kanálu pochází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nižších, tedy teplejších hladin), čím světlejší je šedá, tím je vlhkost vyšší. Bíle je zobrazena nejvyšší oblačnost.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Tento kanál zpravidla nevidí střední až nízkou oblačnost a terén. Používá se jak samostatně, tak v různých RGB produktech. Jeho hlavní „vizuální“ využití je pro monitorování dynamiky troposféry. Zobrazí strukturu troposféry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i tam, kde chybí jakákoliv oblačnost.</a:t>
            </a:r>
          </a:p>
        </p:txBody>
      </p:sp>
    </p:spTree>
    <p:extLst>
      <p:ext uri="{BB962C8B-B14F-4D97-AF65-F5344CB8AC3E}">
        <p14:creationId xmlns:p14="http://schemas.microsoft.com/office/powerpoint/2010/main" val="3096822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19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en-US" sz="800" b="1" dirty="0" smtClean="0">
                <a:latin typeface="Verdana" pitchFamily="34" charset="0"/>
              </a:rPr>
              <a:t>RGB Airmass</a:t>
            </a:r>
            <a:br>
              <a:rPr lang="en-US" sz="800" b="1" dirty="0" smtClean="0">
                <a:latin typeface="Verdana" pitchFamily="34" charset="0"/>
              </a:rPr>
            </a:br>
            <a:r>
              <a:rPr lang="en-US" sz="800" b="1" dirty="0" smtClean="0">
                <a:latin typeface="Verdana" pitchFamily="34" charset="0"/>
              </a:rPr>
              <a:t/>
            </a:r>
            <a:br>
              <a:rPr lang="en-US" sz="800" b="1"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WV6</a:t>
            </a:r>
            <a:r>
              <a:rPr lang="en-US" sz="800" b="1" dirty="0" smtClean="0">
                <a:solidFill>
                  <a:srgbClr val="FF0000"/>
                </a:solidFill>
                <a:latin typeface="Verdana" pitchFamily="34" charset="0"/>
              </a:rPr>
              <a:t>.3 – </a:t>
            </a:r>
            <a:r>
              <a:rPr lang="cs-CZ" sz="800" b="1" dirty="0" smtClean="0">
                <a:solidFill>
                  <a:srgbClr val="FF0000"/>
                </a:solidFill>
                <a:latin typeface="Verdana" pitchFamily="34" charset="0"/>
              </a:rPr>
              <a:t>WV7.3</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a:t>
            </a:r>
            <a:r>
              <a:rPr lang="cs-CZ" sz="800" b="1" dirty="0" smtClean="0">
                <a:solidFill>
                  <a:srgbClr val="92D050"/>
                </a:solidFill>
                <a:latin typeface="Verdana" pitchFamily="34" charset="0"/>
              </a:rPr>
              <a:t>IR9.7</a:t>
            </a:r>
            <a:r>
              <a:rPr lang="en-US" sz="800" b="1" dirty="0" smtClean="0">
                <a:solidFill>
                  <a:srgbClr val="92D050"/>
                </a:solidFill>
                <a:latin typeface="Verdana" pitchFamily="34" charset="0"/>
              </a:rPr>
              <a:t> – IR</a:t>
            </a:r>
            <a:r>
              <a:rPr lang="cs-CZ" sz="800" b="1" dirty="0" smtClean="0">
                <a:solidFill>
                  <a:srgbClr val="92D050"/>
                </a:solidFill>
                <a:latin typeface="Verdana" pitchFamily="34" charset="0"/>
              </a:rPr>
              <a:t>10.5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a:t>
            </a:r>
            <a:r>
              <a:rPr lang="cs-CZ" sz="800" b="1" dirty="0" smtClean="0">
                <a:solidFill>
                  <a:srgbClr val="00B0F0"/>
                </a:solidFill>
                <a:latin typeface="Verdana" pitchFamily="34" charset="0"/>
              </a:rPr>
              <a:t>WV6</a:t>
            </a:r>
            <a:r>
              <a:rPr lang="en-US" sz="800" b="1" dirty="0" smtClean="0">
                <a:solidFill>
                  <a:srgbClr val="00B0F0"/>
                </a:solidFill>
                <a:latin typeface="Verdana" pitchFamily="34" charset="0"/>
              </a:rPr>
              <a:t>.</a:t>
            </a:r>
            <a:r>
              <a:rPr lang="cs-CZ" sz="800" b="1" dirty="0" smtClean="0">
                <a:solidFill>
                  <a:srgbClr val="00B0F0"/>
                </a:solidFill>
                <a:latin typeface="Verdana" pitchFamily="34" charset="0"/>
              </a:rPr>
              <a:t>3</a:t>
            </a: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2304"/>
            <a:ext cx="7458075" cy="5143500"/>
          </a:xfrm>
          <a:prstGeom prst="rect">
            <a:avLst/>
          </a:prstGeom>
        </p:spPr>
      </p:pic>
      <p:sp>
        <p:nvSpPr>
          <p:cNvPr id="7" name="TextovéPole 6"/>
          <p:cNvSpPr txBox="1"/>
          <p:nvPr/>
        </p:nvSpPr>
        <p:spPr>
          <a:xfrm>
            <a:off x="76350" y="4876006"/>
            <a:ext cx="4514377" cy="200055"/>
          </a:xfrm>
          <a:prstGeom prst="rect">
            <a:avLst/>
          </a:prstGeom>
          <a:solidFill>
            <a:srgbClr val="000000"/>
          </a:solidFill>
        </p:spPr>
        <p:txBody>
          <a:bodyPr wrap="none" rtlCol="0">
            <a:spAutoFit/>
          </a:bodyPr>
          <a:lstStyle/>
          <a:p>
            <a:r>
              <a:rPr lang="cs-CZ" sz="700">
                <a:latin typeface="Verdana" pitchFamily="34" charset="0"/>
              </a:rPr>
              <a:t>Podrobné informace:  </a:t>
            </a:r>
            <a:r>
              <a:rPr lang="cs-CZ" sz="700">
                <a:latin typeface="Verdana" pitchFamily="34" charset="0"/>
                <a:hlinkClick r:id="rId4"/>
              </a:rPr>
              <a:t>https://</a:t>
            </a:r>
            <a:r>
              <a:rPr lang="cs-CZ" sz="700" smtClean="0">
                <a:latin typeface="Verdana" pitchFamily="34" charset="0"/>
                <a:hlinkClick r:id="rId4"/>
              </a:rPr>
              <a:t>user.eumetsat.int/resources/user-guides/airmass-rgb-quick-guide</a:t>
            </a:r>
            <a:r>
              <a:rPr lang="cs-CZ" sz="700" smtClean="0">
                <a:latin typeface="Verdana" pitchFamily="34" charset="0"/>
              </a:rPr>
              <a:t> </a:t>
            </a:r>
            <a:endParaRPr lang="en-US" sz="700" dirty="0" smtClean="0">
              <a:latin typeface="Verdana" pitchFamily="34" charset="0"/>
            </a:endParaRPr>
          </a:p>
        </p:txBody>
      </p:sp>
      <p:sp>
        <p:nvSpPr>
          <p:cNvPr id="9" name="TextovéPole 8"/>
          <p:cNvSpPr txBox="1"/>
          <p:nvPr/>
        </p:nvSpPr>
        <p:spPr>
          <a:xfrm>
            <a:off x="35497" y="898143"/>
            <a:ext cx="2016223"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zaměřený především na dynamiku atmosféry a rozlišení vzduchových hmot.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Oranžové oblasti signalizují suchý vzduch v horní troposféře, často pronikající do nižších hladin ze spodní stratosféry (rapidní cyklogeneze, jet stream). Zelenavé oblasti jsou typické pro tropickou až subtropickou vzduchovou hmotu (vysoká tropopauza a nad ní méně celkového ozonu)</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nebo</a:t>
            </a:r>
            <a:r>
              <a:rPr lang="en-US" sz="800" dirty="0" smtClean="0">
                <a:solidFill>
                  <a:schemeClr val="bg1">
                    <a:lumMod val="50000"/>
                  </a:schemeClr>
                </a:solidFill>
                <a:latin typeface="Arial" panose="020B0604020202020204" pitchFamily="34" charset="0"/>
                <a:cs typeface="Arial" panose="020B0604020202020204" pitchFamily="34" charset="0"/>
              </a:rPr>
              <a:t> pro </a:t>
            </a:r>
            <a:r>
              <a:rPr lang="cs-CZ" sz="800" dirty="0" smtClean="0">
                <a:solidFill>
                  <a:schemeClr val="bg1">
                    <a:lumMod val="50000"/>
                  </a:schemeClr>
                </a:solidFill>
                <a:latin typeface="Arial" panose="020B0604020202020204" pitchFamily="34" charset="0"/>
                <a:cs typeface="Arial" panose="020B0604020202020204" pitchFamily="34" charset="0"/>
              </a:rPr>
              <a:t>atmosféru nad velmi chladným zemským povrchem, fialové až namodralé oblasti jsou typické pro polární až arktickou vzduchovou hmotu (s nižší tropopauzou a nad ní více celkového ozonu). </a:t>
            </a:r>
          </a:p>
        </p:txBody>
      </p:sp>
    </p:spTree>
    <p:extLst>
      <p:ext uri="{BB962C8B-B14F-4D97-AF65-F5344CB8AC3E}">
        <p14:creationId xmlns:p14="http://schemas.microsoft.com/office/powerpoint/2010/main" val="1586885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4"/>
          <p:cNvSpPr txBox="1">
            <a:spLocks noChangeArrowheads="1"/>
          </p:cNvSpPr>
          <p:nvPr/>
        </p:nvSpPr>
        <p:spPr bwMode="auto">
          <a:xfrm>
            <a:off x="0" y="5004000"/>
            <a:ext cx="1367648" cy="128685"/>
          </a:xfrm>
          <a:prstGeom prst="rect">
            <a:avLst/>
          </a:prstGeom>
          <a:noFill/>
          <a:ln w="9525">
            <a:noFill/>
            <a:miter lim="800000"/>
            <a:headEnd/>
            <a:tailEnd/>
          </a:ln>
        </p:spPr>
        <p:txBody>
          <a:bodyPr wrap="square" lIns="72000" tIns="18000" rIns="36000" bIns="18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600" b="0" i="0" u="none" strike="noStrike" kern="1200" cap="none" spc="0" normalizeH="0" baseline="0" noProof="0" dirty="0">
                <a:ln>
                  <a:noFill/>
                </a:ln>
                <a:solidFill>
                  <a:srgbClr val="777777"/>
                </a:solidFill>
                <a:effectLst/>
                <a:uLnTx/>
                <a:uFillTx/>
                <a:latin typeface="Arial" panose="020B0604020202020204" pitchFamily="34" charset="0"/>
                <a:ea typeface="+mn-ea"/>
                <a:cs typeface="Arial" panose="020B0604020202020204" pitchFamily="34" charset="0"/>
              </a:rPr>
              <a:t>Martin </a:t>
            </a:r>
            <a:r>
              <a:rPr kumimoji="0" lang="cs-CZ" sz="600" b="0" i="0" u="none" strike="noStrike" kern="1200" cap="none" spc="0" normalizeH="0" baseline="0" noProof="0" dirty="0" smtClean="0">
                <a:ln>
                  <a:noFill/>
                </a:ln>
                <a:solidFill>
                  <a:srgbClr val="777777"/>
                </a:solidFill>
                <a:effectLst/>
                <a:uLnTx/>
                <a:uFillTx/>
                <a:latin typeface="Arial" panose="020B0604020202020204" pitchFamily="34" charset="0"/>
                <a:ea typeface="+mn-ea"/>
                <a:cs typeface="Arial" panose="020B0604020202020204" pitchFamily="34" charset="0"/>
              </a:rPr>
              <a:t>Setvák, ČHMÚ</a:t>
            </a:r>
            <a:endParaRPr kumimoji="0" lang="cs-CZ" sz="600" b="0" i="0" u="none" strike="noStrike" kern="1200" cap="none" spc="0" normalizeH="0" baseline="0" noProof="0" dirty="0">
              <a:ln>
                <a:noFill/>
              </a:ln>
              <a:solidFill>
                <a:srgbClr val="777777"/>
              </a:solidFill>
              <a:effectLst/>
              <a:uLnTx/>
              <a:uFillTx/>
              <a:latin typeface="Arial" panose="020B0604020202020204" pitchFamily="34" charset="0"/>
              <a:ea typeface="+mn-ea"/>
              <a:cs typeface="Arial" panose="020B0604020202020204" pitchFamily="34" charset="0"/>
            </a:endParaRPr>
          </a:p>
        </p:txBody>
      </p:sp>
      <p:sp>
        <p:nvSpPr>
          <p:cNvPr id="5" name="TextovéPole 4"/>
          <p:cNvSpPr txBox="1"/>
          <p:nvPr/>
        </p:nvSpPr>
        <p:spPr>
          <a:xfrm>
            <a:off x="827584" y="1131590"/>
            <a:ext cx="7560840" cy="24776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srgbClr val="FFFFFF"/>
                </a:solidFill>
                <a:effectLst/>
                <a:uLnTx/>
                <a:uFillTx/>
                <a:latin typeface="Verdana"/>
                <a:ea typeface="+mn-ea"/>
                <a:cs typeface="+mn-cs"/>
              </a:rPr>
              <a:t>EUMETSAT:  základní informace k jednotlivým kanálům MSG SEVIRI a MTG FCI, sendvičovým a RGB produktům: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a:ln>
                  <a:noFill/>
                </a:ln>
                <a:solidFill>
                  <a:srgbClr val="FFFFFF"/>
                </a:solidFill>
                <a:effectLst/>
                <a:uLnTx/>
                <a:uFillTx/>
                <a:latin typeface="Verdana"/>
                <a:ea typeface="+mn-ea"/>
                <a:cs typeface="+mn-cs"/>
                <a:hlinkClick r:id="rId3"/>
              </a:rPr>
              <a:t>https://</a:t>
            </a:r>
            <a:r>
              <a:rPr kumimoji="0" lang="cs-CZ" sz="1050" b="0" i="0" u="none" strike="noStrike" kern="1200" cap="none" spc="0" normalizeH="0" baseline="0" noProof="0" dirty="0" smtClean="0">
                <a:ln>
                  <a:noFill/>
                </a:ln>
                <a:solidFill>
                  <a:srgbClr val="FFFFFF"/>
                </a:solidFill>
                <a:effectLst/>
                <a:uLnTx/>
                <a:uFillTx/>
                <a:latin typeface="Verdana"/>
                <a:ea typeface="+mn-ea"/>
                <a:cs typeface="+mn-cs"/>
                <a:hlinkClick r:id="rId3"/>
              </a:rPr>
              <a:t>eumetrain.org/user-manual</a:t>
            </a:r>
            <a:r>
              <a:rPr kumimoji="0" lang="cs-CZ" sz="1050" b="0" i="0" u="none" strike="noStrike" kern="1200" cap="none" spc="0" normalizeH="0" baseline="0" noProof="0" dirty="0" smtClean="0">
                <a:ln>
                  <a:noFill/>
                </a:ln>
                <a:solidFill>
                  <a:srgbClr val="FFFFFF"/>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050" b="0" i="0" u="none" strike="noStrike" kern="1200" cap="none" spc="0" normalizeH="0" baseline="0" noProof="0" dirty="0" smtClean="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srgbClr val="FFFFFF"/>
                </a:solidFill>
                <a:effectLst/>
                <a:uLnTx/>
                <a:uFillTx/>
                <a:latin typeface="Verdana"/>
                <a:ea typeface="+mn-ea"/>
                <a:cs typeface="+mn-cs"/>
              </a:rPr>
              <a:t>Podrobnější informace k hlavním RGB produktům a jejich interpretaci (zaměření především na přístroj VIIRS (NPP, NOAA-20 a NOAA-21) a GOES ABI (použitelné i pro MSG SEVIRI a MTG FCI):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400" b="0" i="0" u="none" strike="noStrike" kern="1200" cap="none" spc="0" normalizeH="0" baseline="0" noProof="0" dirty="0" smtClean="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srgbClr val="FFFFFF"/>
                </a:solidFill>
                <a:effectLst/>
                <a:uLnTx/>
                <a:uFillTx/>
                <a:latin typeface="Verdana"/>
                <a:ea typeface="+mn-ea"/>
                <a:cs typeface="+mn-cs"/>
                <a:hlinkClick r:id="rId4"/>
              </a:rPr>
              <a:t>https</a:t>
            </a:r>
            <a:r>
              <a:rPr kumimoji="0" lang="cs-CZ" sz="1050" b="0" i="0" u="none" strike="noStrike" kern="1200" cap="none" spc="0" normalizeH="0" baseline="0" noProof="0" dirty="0">
                <a:ln>
                  <a:noFill/>
                </a:ln>
                <a:solidFill>
                  <a:srgbClr val="FFFFFF"/>
                </a:solidFill>
                <a:effectLst/>
                <a:uLnTx/>
                <a:uFillTx/>
                <a:latin typeface="Verdana"/>
                <a:ea typeface="+mn-ea"/>
                <a:cs typeface="+mn-cs"/>
                <a:hlinkClick r:id="rId4"/>
              </a:rPr>
              <a:t>://rammb2.cira.colostate.edu/training/visit/quick_reference/#</a:t>
            </a:r>
            <a:r>
              <a:rPr kumimoji="0" lang="cs-CZ" sz="1050" b="0" i="0" u="none" strike="noStrike" kern="1200" cap="none" spc="0" normalizeH="0" baseline="0" noProof="0" dirty="0" smtClean="0">
                <a:ln>
                  <a:noFill/>
                </a:ln>
                <a:solidFill>
                  <a:srgbClr val="FFFFFF"/>
                </a:solidFill>
                <a:effectLst/>
                <a:uLnTx/>
                <a:uFillTx/>
                <a:latin typeface="Verdana"/>
                <a:ea typeface="+mn-ea"/>
                <a:cs typeface="+mn-cs"/>
                <a:hlinkClick r:id="rId4"/>
              </a:rPr>
              <a:t>tab17</a:t>
            </a:r>
            <a:r>
              <a:rPr kumimoji="0" lang="cs-CZ" sz="1050" b="0" i="0" u="none" strike="noStrike" kern="1200" cap="none" spc="0" normalizeH="0" baseline="0" noProof="0" dirty="0" smtClean="0">
                <a:ln>
                  <a:noFill/>
                </a:ln>
                <a:solidFill>
                  <a:srgbClr val="FFFFFF"/>
                </a:solidFill>
                <a:effectLst/>
                <a:uLnTx/>
                <a:uFillTx/>
                <a:latin typeface="Verdana"/>
                <a:ea typeface="+mn-ea"/>
                <a:cs typeface="+mn-cs"/>
              </a:rPr>
              <a:t> </a:t>
            </a:r>
            <a:endParaRPr kumimoji="0" lang="cs-CZ" sz="1050" b="0" i="0" u="none"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050" b="0" i="0" u="none" strike="noStrike" kern="1200" cap="none" spc="0" normalizeH="0" baseline="0" noProof="0" dirty="0" smtClean="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050" b="0" i="0" u="none" strike="noStrike" kern="1200" cap="none" spc="0" normalizeH="0" baseline="0" noProof="0" dirty="0" smtClean="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srgbClr val="FFFFFF"/>
                </a:solidFill>
                <a:effectLst/>
                <a:uLnTx/>
                <a:uFillTx/>
                <a:latin typeface="Verdana"/>
                <a:ea typeface="+mn-ea"/>
                <a:cs typeface="+mn-cs"/>
              </a:rPr>
              <a:t>Stručná charakteristika jednotlivých RGB produktů (pouze MSG) a aktuální snímky (po 1 hodině) zde: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400" b="0" i="0" u="none" strike="noStrike" kern="1200" cap="none" spc="0" normalizeH="0" baseline="0" noProof="0" dirty="0" smtClean="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50" b="0" i="0" u="none" strike="noStrike" kern="1200" cap="none" spc="0" normalizeH="0" baseline="0" noProof="0" dirty="0" smtClean="0">
                <a:ln>
                  <a:noFill/>
                </a:ln>
                <a:solidFill>
                  <a:srgbClr val="FFFFFF"/>
                </a:solidFill>
                <a:effectLst/>
                <a:uLnTx/>
                <a:uFillTx/>
                <a:latin typeface="Verdana"/>
                <a:ea typeface="+mn-ea"/>
                <a:cs typeface="+mn-cs"/>
                <a:hlinkClick r:id="rId5"/>
              </a:rPr>
              <a:t>https://eumetview.eumetsat.int/static-images/MSG/RGB/index.htm</a:t>
            </a:r>
            <a:r>
              <a:rPr kumimoji="0" lang="cs-CZ" sz="1050" b="0" i="0" u="none" strike="noStrike" kern="1200" cap="none" spc="0" normalizeH="0" baseline="0" noProof="0" dirty="0" smtClean="0">
                <a:ln>
                  <a:noFill/>
                </a:ln>
                <a:solidFill>
                  <a:srgbClr val="FFFFFF"/>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cs-CZ" sz="1050" dirty="0">
              <a:solidFill>
                <a:srgbClr val="FFFFFF"/>
              </a:solidFill>
              <a:latin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050" b="0" i="0" u="none" strike="noStrike" kern="1200" cap="none" spc="0" normalizeH="0" baseline="0" noProof="0" dirty="0" smtClean="0">
              <a:ln>
                <a:noFill/>
              </a:ln>
              <a:solidFill>
                <a:srgbClr val="FFFFFF"/>
              </a:solidFill>
              <a:effectLst/>
              <a:uLnTx/>
              <a:uFillTx/>
              <a:latin typeface="Verdana"/>
              <a:ea typeface="+mn-ea"/>
              <a:cs typeface="+mn-cs"/>
            </a:endParaRPr>
          </a:p>
          <a:p>
            <a:pPr lvl="0">
              <a:defRPr/>
            </a:pPr>
            <a:r>
              <a:rPr lang="cs-CZ" sz="1050" dirty="0" smtClean="0">
                <a:solidFill>
                  <a:srgbClr val="FFFFFF"/>
                </a:solidFill>
                <a:latin typeface="Verdana"/>
              </a:rPr>
              <a:t>Aktuální a </a:t>
            </a:r>
            <a:r>
              <a:rPr lang="cs-CZ" sz="1050" dirty="0">
                <a:solidFill>
                  <a:srgbClr val="FFFFFF"/>
                </a:solidFill>
              </a:rPr>
              <a:t>archivní snímky MSG a MTG</a:t>
            </a:r>
            <a:r>
              <a:rPr lang="cs-CZ" sz="1050" dirty="0" smtClean="0">
                <a:solidFill>
                  <a:srgbClr val="FFFFFF"/>
                </a:solidFill>
              </a:rPr>
              <a:t>:  </a:t>
            </a:r>
            <a:r>
              <a:rPr lang="cs-CZ" sz="1050" b="1" dirty="0" smtClean="0">
                <a:solidFill>
                  <a:srgbClr val="FFFFFF"/>
                </a:solidFill>
              </a:rPr>
              <a:t>EUMETView</a:t>
            </a:r>
            <a:r>
              <a:rPr lang="cs-CZ" sz="1050" dirty="0" smtClean="0">
                <a:solidFill>
                  <a:srgbClr val="FFFFFF"/>
                </a:solidFill>
              </a:rPr>
              <a:t> (</a:t>
            </a:r>
            <a:r>
              <a:rPr lang="cs-CZ" sz="1050" dirty="0" smtClean="0">
                <a:solidFill>
                  <a:srgbClr val="FFFFFF"/>
                </a:solidFill>
                <a:hlinkClick r:id="rId6"/>
              </a:rPr>
              <a:t>https</a:t>
            </a:r>
            <a:r>
              <a:rPr lang="cs-CZ" sz="1050" dirty="0">
                <a:solidFill>
                  <a:srgbClr val="FFFFFF"/>
                </a:solidFill>
                <a:hlinkClick r:id="rId6"/>
              </a:rPr>
              <a:t>://</a:t>
            </a:r>
            <a:r>
              <a:rPr lang="cs-CZ" sz="1050" dirty="0" smtClean="0">
                <a:solidFill>
                  <a:srgbClr val="FFFFFF"/>
                </a:solidFill>
                <a:hlinkClick r:id="rId6"/>
              </a:rPr>
              <a:t>view.eumetsat.int/</a:t>
            </a:r>
            <a:r>
              <a:rPr lang="cs-CZ" sz="1050" dirty="0" err="1" smtClean="0">
                <a:solidFill>
                  <a:srgbClr val="FFFFFF"/>
                </a:solidFill>
                <a:hlinkClick r:id="rId6"/>
              </a:rPr>
              <a:t>productviewer?v</a:t>
            </a:r>
            <a:r>
              <a:rPr lang="cs-CZ" sz="1050" dirty="0" smtClean="0">
                <a:solidFill>
                  <a:srgbClr val="FFFFFF"/>
                </a:solidFill>
                <a:hlinkClick r:id="rId6"/>
              </a:rPr>
              <a:t>=default</a:t>
            </a:r>
            <a:r>
              <a:rPr lang="cs-CZ" sz="1050" dirty="0" smtClean="0">
                <a:solidFill>
                  <a:srgbClr val="FFFFFF"/>
                </a:solidFill>
              </a:rPr>
              <a:t>)</a:t>
            </a:r>
            <a:endParaRPr kumimoji="0" lang="cs-CZ" sz="1050" b="0" i="0" u="none" strike="noStrike" kern="1200" cap="none" spc="0" normalizeH="0" baseline="0" noProof="0" dirty="0" smtClean="0">
              <a:ln>
                <a:noFill/>
              </a:ln>
              <a:solidFill>
                <a:srgbClr val="FFFFFF"/>
              </a:solidFill>
              <a:effectLst/>
              <a:uLnTx/>
              <a:uFillTx/>
              <a:latin typeface="Verdana"/>
              <a:ea typeface="+mn-ea"/>
              <a:cs typeface="+mn-cs"/>
            </a:endParaRPr>
          </a:p>
        </p:txBody>
      </p:sp>
      <p:sp>
        <p:nvSpPr>
          <p:cNvPr id="4" name="TextovéPole 3"/>
          <p:cNvSpPr txBox="1"/>
          <p:nvPr/>
        </p:nvSpPr>
        <p:spPr>
          <a:xfrm>
            <a:off x="251520" y="123478"/>
            <a:ext cx="58321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srgbClr val="FFFFFF"/>
                </a:solidFill>
                <a:effectLst/>
                <a:uLnTx/>
                <a:uFillTx/>
                <a:latin typeface="Arial Black" panose="020B0A04020102020204" pitchFamily="34" charset="0"/>
                <a:ea typeface="+mn-ea"/>
                <a:cs typeface="Arial" panose="020B0604020202020204" pitchFamily="34" charset="0"/>
              </a:rPr>
              <a:t>Základní informace k interpretaci kanálů</a:t>
            </a:r>
            <a:r>
              <a:rPr kumimoji="0" lang="en-US" sz="1200" b="0" i="0" u="none" strike="noStrike" kern="1200" cap="none" spc="0" normalizeH="0" baseline="0" noProof="0" dirty="0" smtClean="0">
                <a:ln>
                  <a:noFill/>
                </a:ln>
                <a:solidFill>
                  <a:srgbClr val="FFFFFF"/>
                </a:solidFill>
                <a:effectLst/>
                <a:uLnTx/>
                <a:uFillTx/>
                <a:latin typeface="Arial Black" panose="020B0A04020102020204" pitchFamily="34" charset="0"/>
                <a:ea typeface="+mn-ea"/>
                <a:cs typeface="Arial" panose="020B0604020202020204" pitchFamily="34" charset="0"/>
              </a:rPr>
              <a:t> a </a:t>
            </a:r>
            <a:r>
              <a:rPr kumimoji="0" lang="cs-CZ" sz="1200" b="0" i="0" u="none" strike="noStrike" kern="1200" cap="none" spc="0" normalizeH="0" baseline="0" noProof="0" dirty="0" smtClean="0">
                <a:ln>
                  <a:noFill/>
                </a:ln>
                <a:solidFill>
                  <a:srgbClr val="FFFFFF"/>
                </a:solidFill>
                <a:effectLst/>
                <a:uLnTx/>
                <a:uFillTx/>
                <a:latin typeface="Arial Black" panose="020B0A04020102020204" pitchFamily="34" charset="0"/>
                <a:ea typeface="+mn-ea"/>
                <a:cs typeface="Arial" panose="020B0604020202020204" pitchFamily="34" charset="0"/>
              </a:rPr>
              <a:t>RGB snímků (nejen) FCI</a:t>
            </a:r>
            <a:endParaRPr kumimoji="0" lang="cs-CZ" sz="12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endParaRPr>
          </a:p>
        </p:txBody>
      </p:sp>
    </p:spTree>
    <p:extLst>
      <p:ext uri="{BB962C8B-B14F-4D97-AF65-F5344CB8AC3E}">
        <p14:creationId xmlns:p14="http://schemas.microsoft.com/office/powerpoint/2010/main" val="10687947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215444"/>
          </a:xfrm>
          <a:prstGeom prst="rect">
            <a:avLst/>
          </a:prstGeom>
          <a:noFill/>
        </p:spPr>
        <p:txBody>
          <a:bodyPr wrap="square" rtlCol="0">
            <a:spAutoFit/>
          </a:bodyPr>
          <a:lstStyle/>
          <a:p>
            <a:r>
              <a:rPr lang="cs-CZ" sz="800" b="1" dirty="0" smtClean="0">
                <a:latin typeface="Verdana" pitchFamily="34" charset="0"/>
              </a:rPr>
              <a:t>NIR 3.8</a:t>
            </a:r>
            <a:r>
              <a:rPr lang="en-US" sz="800" dirty="0" smtClean="0">
                <a:latin typeface="Verdana" pitchFamily="34" charset="0"/>
              </a:rPr>
              <a:t> </a:t>
            </a:r>
            <a:endParaRPr lang="cs-CZ" sz="800"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898143"/>
            <a:ext cx="2016224" cy="2062103"/>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Spektrální kanál na hranici blízkého infračerveného pásma (</a:t>
            </a:r>
            <a:r>
              <a:rPr lang="en-US" sz="800" dirty="0" smtClean="0">
                <a:solidFill>
                  <a:schemeClr val="bg1">
                    <a:lumMod val="50000"/>
                  </a:schemeClr>
                </a:solidFill>
                <a:latin typeface="Arial" panose="020B0604020202020204" pitchFamily="34" charset="0"/>
                <a:cs typeface="Arial" panose="020B0604020202020204" pitchFamily="34" charset="0"/>
              </a:rPr>
              <a:t>near infrared, NIR) a </a:t>
            </a:r>
            <a:r>
              <a:rPr lang="cs-CZ" sz="800" dirty="0" smtClean="0">
                <a:solidFill>
                  <a:schemeClr val="bg1">
                    <a:lumMod val="50000"/>
                  </a:schemeClr>
                </a:solidFill>
                <a:latin typeface="Arial" panose="020B0604020202020204" pitchFamily="34" charset="0"/>
                <a:cs typeface="Arial" panose="020B0604020202020204" pitchFamily="34" charset="0"/>
              </a:rPr>
              <a:t>tepelného pásma (IR).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denních hodinách kombinace odraženého slunečního NIR záření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a tepelného vyzařování zemského povrchu a oblačnosti, v noci čistě tepelný kanál.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Využívá se především pro stanovení mikrofyzikálního složení oblačnosti, pro monitorování potenciální nebezpečnosti</a:t>
            </a:r>
            <a:r>
              <a:rPr lang="cs-CZ" sz="800" dirty="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(síly) konvektivních bouří (samostatně nebo v různých RGB produktech) a pro detekci požárů.</a:t>
            </a:r>
          </a:p>
        </p:txBody>
      </p:sp>
    </p:spTree>
    <p:extLst>
      <p:ext uri="{BB962C8B-B14F-4D97-AF65-F5344CB8AC3E}">
        <p14:creationId xmlns:p14="http://schemas.microsoft.com/office/powerpoint/2010/main" val="185553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24M </a:t>
            </a:r>
            <a:r>
              <a:rPr lang="en-US" sz="800" dirty="0" smtClean="0">
                <a:latin typeface="Verdana" pitchFamily="34" charset="0"/>
              </a:rPr>
              <a:t>(24h Microphysics)</a:t>
            </a:r>
          </a:p>
          <a:p>
            <a:r>
              <a:rPr lang="en-US" sz="800" dirty="0" smtClean="0">
                <a:solidFill>
                  <a:srgbClr val="FF0000"/>
                </a:solidFill>
                <a:latin typeface="Verdana" pitchFamily="34" charset="0"/>
              </a:rPr>
              <a:t/>
            </a:r>
            <a:br>
              <a:rPr lang="en-US" sz="800" dirty="0" smtClean="0">
                <a:solidFill>
                  <a:srgbClr val="FF0000"/>
                </a:solidFill>
                <a:latin typeface="Verdana" pitchFamily="34" charset="0"/>
              </a:rPr>
            </a:br>
            <a:r>
              <a:rPr lang="en-US" sz="800" b="1" dirty="0" smtClean="0">
                <a:solidFill>
                  <a:srgbClr val="FF0000"/>
                </a:solidFill>
                <a:latin typeface="Verdana" pitchFamily="34" charset="0"/>
              </a:rPr>
              <a:t>FCI IR12.3 – IR10.5</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IR10.5 – IR8.7</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IR10.5</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76350" y="4876006"/>
            <a:ext cx="5142755" cy="200055"/>
          </a:xfrm>
          <a:prstGeom prst="rect">
            <a:avLst/>
          </a:prstGeom>
          <a:solidFill>
            <a:srgbClr val="000000"/>
          </a:solidFill>
        </p:spPr>
        <p:txBody>
          <a:bodyPr wrap="none" rtlCol="0">
            <a:spAutoFit/>
          </a:bodyPr>
          <a:lstStyle/>
          <a:p>
            <a:r>
              <a:rPr lang="cs-CZ" sz="700">
                <a:latin typeface="Verdana" pitchFamily="34" charset="0"/>
              </a:rPr>
              <a:t>Podrobné informace:  </a:t>
            </a:r>
            <a:r>
              <a:rPr lang="cs-CZ" sz="700">
                <a:latin typeface="Verdana" pitchFamily="34" charset="0"/>
                <a:hlinkClick r:id="rId4"/>
              </a:rPr>
              <a:t>https://</a:t>
            </a:r>
            <a:r>
              <a:rPr lang="cs-CZ" sz="700" smtClean="0">
                <a:latin typeface="Verdana" pitchFamily="34" charset="0"/>
                <a:hlinkClick r:id="rId4"/>
              </a:rPr>
              <a:t>user.eumetsat.int/resources/user-guides/24-hour-microphysics-rgb-quick-guide</a:t>
            </a:r>
            <a:r>
              <a:rPr lang="cs-CZ" sz="700" smtClean="0">
                <a:latin typeface="Verdana" pitchFamily="34" charset="0"/>
              </a:rPr>
              <a:t> </a:t>
            </a:r>
            <a:endParaRPr lang="en-US" sz="700" dirty="0" smtClean="0">
              <a:latin typeface="Verdana" pitchFamily="34" charset="0"/>
            </a:endParaRPr>
          </a:p>
        </p:txBody>
      </p:sp>
      <p:sp>
        <p:nvSpPr>
          <p:cNvPr id="9" name="TextovéPole 8"/>
          <p:cNvSpPr txBox="1"/>
          <p:nvPr/>
        </p:nvSpPr>
        <p:spPr>
          <a:xfrm>
            <a:off x="35497" y="898143"/>
            <a:ext cx="2016223" cy="2800767"/>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Dle nastavení RGB produktu (jeho parametrů) se někdy označuje jako „</a:t>
            </a:r>
            <a:r>
              <a:rPr lang="en-US" sz="800" dirty="0" smtClean="0">
                <a:solidFill>
                  <a:schemeClr val="bg1">
                    <a:lumMod val="50000"/>
                  </a:schemeClr>
                </a:solidFill>
                <a:latin typeface="Arial" panose="020B0604020202020204" pitchFamily="34" charset="0"/>
                <a:cs typeface="Arial" panose="020B0604020202020204" pitchFamily="34" charset="0"/>
              </a:rPr>
              <a:t>Dust RGB</a:t>
            </a:r>
            <a:r>
              <a:rPr lang="cs-CZ" sz="800" dirty="0" smtClean="0">
                <a:solidFill>
                  <a:schemeClr val="bg1">
                    <a:lumMod val="50000"/>
                  </a:schemeClr>
                </a:solidFill>
                <a:latin typeface="Arial" panose="020B0604020202020204" pitchFamily="34" charset="0"/>
                <a:cs typeface="Arial" panose="020B0604020202020204" pitchFamily="34" charset="0"/>
              </a:rPr>
              <a:t>“, jindy jako „24M RGB“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(24-hodinový mikrofyzikální RGB), interpretace barev je téměř stejná. Tmavě oranžová až „cihlová“ barva je charakteristická pro vysokou, opticky mohutnou oblačnost, černá až tmavě modrá reprezentuje různě řídké ciry, žlutozelená až oranžová odpovídá nízké až střední oblačnosti. Purpurová pak detekuje (zpravidla saharský) prach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ovzduší. Pouštní oblasti severní Afriky jsou ve verzi 24M přepálené do světle modré.</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Díky použití čistě tepelných kanálů je produkt použitelný 24 hodin denně, proto jeho označení. Noční alternativou je „NM RGB“ (noční mikrofyzikální produkt), v němž je kanál IR8.7 nahrazen kanálem NIR3.8.</a:t>
            </a:r>
          </a:p>
        </p:txBody>
      </p:sp>
    </p:spTree>
    <p:extLst>
      <p:ext uri="{BB962C8B-B14F-4D97-AF65-F5344CB8AC3E}">
        <p14:creationId xmlns:p14="http://schemas.microsoft.com/office/powerpoint/2010/main" val="1282732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5816" y="42759"/>
            <a:ext cx="2880000" cy="95410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Snow </a:t>
            </a:r>
            <a:r>
              <a:rPr lang="cs-CZ" sz="800" b="1" dirty="0" smtClean="0">
                <a:latin typeface="Verdana" pitchFamily="34" charset="0"/>
              </a:rPr>
              <a:t/>
            </a:r>
            <a:br>
              <a:rPr lang="cs-CZ" sz="800" b="1" dirty="0" smtClean="0">
                <a:latin typeface="Verdana" pitchFamily="34" charset="0"/>
              </a:rPr>
            </a:br>
            <a:r>
              <a:rPr lang="en-US" sz="800" dirty="0" smtClean="0">
                <a:latin typeface="Verdana" pitchFamily="34" charset="0"/>
              </a:rPr>
              <a:t>(</a:t>
            </a:r>
            <a:r>
              <a:rPr lang="cs-CZ" sz="800" dirty="0" smtClean="0">
                <a:latin typeface="Verdana" pitchFamily="34" charset="0"/>
              </a:rPr>
              <a:t>též </a:t>
            </a:r>
            <a:r>
              <a:rPr lang="en-US" sz="800" dirty="0" smtClean="0">
                <a:latin typeface="Verdana" pitchFamily="34" charset="0"/>
              </a:rPr>
              <a:t>Day Snow-Fog)</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a:t>
            </a:r>
            <a:r>
              <a:rPr lang="cs-CZ" sz="800" b="1" dirty="0" smtClean="0">
                <a:solidFill>
                  <a:srgbClr val="FF0000"/>
                </a:solidFill>
                <a:latin typeface="Verdana" pitchFamily="34" charset="0"/>
              </a:rPr>
              <a:t>VIS0.8</a:t>
            </a:r>
            <a:r>
              <a:rPr lang="en-US" sz="800" b="1" dirty="0" smtClean="0">
                <a:solidFill>
                  <a:srgbClr val="FF0000"/>
                </a:solidFill>
                <a:latin typeface="Verdana" pitchFamily="34" charset="0"/>
              </a:rPr>
              <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a:t>
            </a:r>
            <a:r>
              <a:rPr lang="cs-CZ" sz="800" b="1" dirty="0" smtClean="0">
                <a:solidFill>
                  <a:srgbClr val="92D050"/>
                </a:solidFill>
                <a:latin typeface="Verdana" pitchFamily="34" charset="0"/>
              </a:rPr>
              <a:t>1.6</a:t>
            </a:r>
            <a:endParaRPr lang="en-US" sz="800" b="1" dirty="0">
              <a:latin typeface="Verdana" pitchFamily="34" charset="0"/>
            </a:endParaRPr>
          </a:p>
          <a:p>
            <a:r>
              <a:rPr lang="en-US" sz="800" b="1" dirty="0" smtClean="0">
                <a:solidFill>
                  <a:srgbClr val="00B0F0"/>
                </a:solidFill>
                <a:latin typeface="Verdana" pitchFamily="34" charset="0"/>
              </a:rPr>
              <a:t>FCI NIR</a:t>
            </a:r>
            <a:r>
              <a:rPr lang="cs-CZ" sz="800" b="1" dirty="0" smtClean="0">
                <a:solidFill>
                  <a:srgbClr val="00B0F0"/>
                </a:solidFill>
                <a:latin typeface="Verdana" pitchFamily="34" charset="0"/>
              </a:rPr>
              <a:t>3.8</a:t>
            </a:r>
            <a:r>
              <a:rPr lang="en-US" sz="800" b="1" dirty="0" smtClean="0">
                <a:solidFill>
                  <a:srgbClr val="00B0F0"/>
                </a:solidFill>
                <a:latin typeface="Verdana" pitchFamily="34" charset="0"/>
              </a:rPr>
              <a:t> – IR10.5</a:t>
            </a:r>
            <a:r>
              <a:rPr lang="cs-CZ" sz="800" b="1" dirty="0" smtClean="0">
                <a:solidFill>
                  <a:srgbClr val="00B0F0"/>
                </a:solidFill>
                <a:latin typeface="Verdana" pitchFamily="34" charset="0"/>
              </a:rPr>
              <a:t> </a:t>
            </a:r>
            <a:br>
              <a:rPr lang="cs-CZ" sz="800" b="1" dirty="0" smtClean="0">
                <a:solidFill>
                  <a:srgbClr val="00B0F0"/>
                </a:solidFill>
                <a:latin typeface="Verdana" pitchFamily="34" charset="0"/>
              </a:rPr>
            </a:br>
            <a:r>
              <a:rPr lang="cs-CZ" sz="800" dirty="0" smtClean="0">
                <a:solidFill>
                  <a:srgbClr val="00B0F0"/>
                </a:solidFill>
                <a:latin typeface="Verdana" pitchFamily="34" charset="0"/>
              </a:rPr>
              <a:t>(nebo NIR</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3.8</a:t>
            </a:r>
            <a:r>
              <a:rPr lang="cs-CZ" sz="500" dirty="0" smtClean="0">
                <a:solidFill>
                  <a:srgbClr val="00B0F0"/>
                </a:solidFill>
                <a:latin typeface="Verdana" pitchFamily="34" charset="0"/>
              </a:rPr>
              <a:t> </a:t>
            </a:r>
            <a:r>
              <a:rPr lang="cs-CZ" sz="800" dirty="0" smtClean="0">
                <a:solidFill>
                  <a:srgbClr val="00B0F0"/>
                </a:solidFill>
                <a:latin typeface="Verdana" pitchFamily="34" charset="0"/>
              </a:rPr>
              <a:t>reflektivita)</a:t>
            </a:r>
            <a:endParaRPr lang="cs-CZ" sz="800" dirty="0">
              <a:solidFill>
                <a:srgbClr val="00B0F0"/>
              </a:solidFill>
              <a:latin typeface="Verdana" pitchFamily="34" charset="0"/>
            </a:endParaRPr>
          </a:p>
        </p:txBody>
      </p:sp>
      <p:pic>
        <p:nvPicPr>
          <p:cNvPr id="2" name="Obrázek 1"/>
          <p:cNvPicPr>
            <a:picLocks noChangeAspect="1"/>
          </p:cNvPicPr>
          <p:nvPr/>
        </p:nvPicPr>
        <p:blipFill>
          <a:blip r:embed="rId3">
            <a:extLst>
              <a:ext uri="{BEBA8EAE-BF5A-486C-A8C5-ECC9F3942E4B}">
                <a14:imgProps xmlns:a14="http://schemas.microsoft.com/office/drawing/2010/main">
                  <a14:imgLayer r:embed="rId4">
                    <a14:imgEffect>
                      <a14:brightnessContrast bright="-8000" contrast="15000"/>
                    </a14:imgEffect>
                  </a14:imgLayer>
                </a14:imgProps>
              </a:ex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76350" y="4876006"/>
            <a:ext cx="4128053" cy="200055"/>
          </a:xfrm>
          <a:prstGeom prst="rect">
            <a:avLst/>
          </a:prstGeom>
          <a:solidFill>
            <a:srgbClr val="000000"/>
          </a:solidFill>
        </p:spPr>
        <p:txBody>
          <a:bodyPr wrap="none" rtlCol="0">
            <a:spAutoFit/>
          </a:bodyPr>
          <a:lstStyle/>
          <a:p>
            <a:r>
              <a:rPr lang="cs-CZ" sz="700">
                <a:latin typeface="Verdana" pitchFamily="34" charset="0"/>
              </a:rPr>
              <a:t>Podrobné informace</a:t>
            </a:r>
            <a:r>
              <a:rPr lang="cs-CZ" sz="700" smtClean="0">
                <a:latin typeface="Verdana" pitchFamily="34" charset="0"/>
              </a:rPr>
              <a:t>:  </a:t>
            </a:r>
            <a:r>
              <a:rPr lang="cs-CZ" sz="700">
                <a:latin typeface="Verdana" pitchFamily="34" charset="0"/>
                <a:hlinkClick r:id="rId5"/>
              </a:rPr>
              <a:t>https://</a:t>
            </a:r>
            <a:r>
              <a:rPr lang="cs-CZ" sz="700" smtClean="0">
                <a:latin typeface="Verdana" pitchFamily="34" charset="0"/>
                <a:hlinkClick r:id="rId5"/>
              </a:rPr>
              <a:t>eumetrain.org/sites/default/files/2025-06/snow_QG.pdf</a:t>
            </a:r>
            <a:r>
              <a:rPr lang="cs-CZ" sz="700" smtClean="0">
                <a:latin typeface="Verdana" pitchFamily="34" charset="0"/>
              </a:rPr>
              <a:t>  </a:t>
            </a:r>
            <a:endParaRPr lang="en-US" sz="700" dirty="0" smtClean="0">
              <a:latin typeface="Verdana" pitchFamily="34" charset="0"/>
            </a:endParaRPr>
          </a:p>
        </p:txBody>
      </p:sp>
      <p:sp>
        <p:nvSpPr>
          <p:cNvPr id="10" name="TextovéPole 9"/>
          <p:cNvSpPr txBox="1"/>
          <p:nvPr/>
        </p:nvSpPr>
        <p:spPr>
          <a:xfrm>
            <a:off x="35496" y="1131590"/>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Starší produkt </a:t>
            </a:r>
            <a:r>
              <a:rPr lang="cs-CZ" sz="800" dirty="0">
                <a:solidFill>
                  <a:schemeClr val="bg1">
                    <a:lumMod val="50000"/>
                  </a:schemeClr>
                </a:solidFill>
                <a:latin typeface="Arial" panose="020B0604020202020204" pitchFamily="34" charset="0"/>
                <a:cs typeface="Arial" panose="020B0604020202020204" pitchFamily="34" charset="0"/>
              </a:rPr>
              <a:t>navržený pro detekci sněhové pokrývky (červeně), resp. její odlišení od holého terénu (tmavší zelená až hnědá) a od mlh a nízké oblačnosti (světle zelená, žlutá až okrová).</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a:solidFill>
                  <a:schemeClr val="bg1">
                    <a:lumMod val="50000"/>
                  </a:schemeClr>
                </a:solidFill>
                <a:latin typeface="Arial" panose="020B0604020202020204" pitchFamily="34" charset="0"/>
                <a:cs typeface="Arial" panose="020B0604020202020204" pitchFamily="34" charset="0"/>
              </a:rPr>
              <a:t>Podobně jako zasněžený terén může </a:t>
            </a:r>
            <a:r>
              <a:rPr lang="cs-CZ" sz="800" dirty="0" smtClean="0">
                <a:solidFill>
                  <a:schemeClr val="bg1">
                    <a:lumMod val="50000"/>
                  </a:schemeClr>
                </a:solidFill>
                <a:latin typeface="Arial" panose="020B0604020202020204" pitchFamily="34" charset="0"/>
                <a:cs typeface="Arial" panose="020B0604020202020204" pitchFamily="34" charset="0"/>
              </a:rPr>
              <a:t>ale vypadat vysoká </a:t>
            </a:r>
            <a:r>
              <a:rPr lang="cs-CZ" sz="800" dirty="0">
                <a:solidFill>
                  <a:schemeClr val="bg1">
                    <a:lumMod val="50000"/>
                  </a:schemeClr>
                </a:solidFill>
                <a:latin typeface="Arial" panose="020B0604020202020204" pitchFamily="34" charset="0"/>
                <a:cs typeface="Arial" panose="020B0604020202020204" pitchFamily="34" charset="0"/>
              </a:rPr>
              <a:t>oblačnost (většinou je ale o něco světlejší), od zasněženého povrchu ji lze odlišit díky jejímu pohybu</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en-US" sz="800" dirty="0" smtClean="0">
              <a:solidFill>
                <a:schemeClr val="bg1">
                  <a:lumMod val="50000"/>
                </a:schemeClr>
              </a:solidFill>
              <a:latin typeface="Arial" panose="020B0604020202020204" pitchFamily="34" charset="0"/>
              <a:cs typeface="Arial" panose="020B0604020202020204" pitchFamily="34" charset="0"/>
            </a:endParaRPr>
          </a:p>
          <a:p>
            <a:pPr algn="just"/>
            <a:endParaRPr lang="en-US"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rámci produktů z MTG-I FCI již vhodnější jiné RGB kombinace pro sledování mikrofyziky oblačnosti a detekci sněhu/ledu (např.</a:t>
            </a:r>
            <a:r>
              <a:rPr lang="en-US" sz="800" dirty="0" smtClean="0">
                <a:solidFill>
                  <a:schemeClr val="bg1">
                    <a:lumMod val="50000"/>
                  </a:schemeClr>
                </a:solidFill>
                <a:latin typeface="Arial" panose="020B0604020202020204" pitchFamily="34" charset="0"/>
                <a:cs typeface="Arial" panose="020B0604020202020204" pitchFamily="34" charset="0"/>
              </a:rPr>
              <a:t> Cloud Phase</a:t>
            </a:r>
            <a:r>
              <a:rPr lang="cs-CZ" sz="800" dirty="0" smtClean="0">
                <a:solidFill>
                  <a:schemeClr val="bg1">
                    <a:lumMod val="50000"/>
                  </a:schemeClr>
                </a:solidFill>
                <a:latin typeface="Arial" panose="020B0604020202020204" pitchFamily="34" charset="0"/>
                <a:cs typeface="Arial" panose="020B0604020202020204" pitchFamily="34" charset="0"/>
              </a:rPr>
              <a:t>), proto již ústup od používání tohoto produktu.</a:t>
            </a:r>
          </a:p>
        </p:txBody>
      </p:sp>
    </p:spTree>
    <p:extLst>
      <p:ext uri="{BB962C8B-B14F-4D97-AF65-F5344CB8AC3E}">
        <p14:creationId xmlns:p14="http://schemas.microsoft.com/office/powerpoint/2010/main" val="2488399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Storm</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WV6.3 – WV7.3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NIR3.8 – IR10.5</a:t>
            </a:r>
            <a:endParaRPr lang="en-US" sz="800" b="1" dirty="0">
              <a:latin typeface="Verdana" pitchFamily="34" charset="0"/>
            </a:endParaRPr>
          </a:p>
          <a:p>
            <a:r>
              <a:rPr lang="en-US" sz="800" b="1" dirty="0" smtClean="0">
                <a:solidFill>
                  <a:srgbClr val="00B0F0"/>
                </a:solidFill>
                <a:latin typeface="Verdana" pitchFamily="34" charset="0"/>
              </a:rPr>
              <a:t>FCI NIR1.6 – </a:t>
            </a:r>
            <a:r>
              <a:rPr lang="cs-CZ" sz="800" b="1" dirty="0" smtClean="0">
                <a:solidFill>
                  <a:srgbClr val="00B0F0"/>
                </a:solidFill>
                <a:latin typeface="Verdana" pitchFamily="34" charset="0"/>
              </a:rPr>
              <a:t>VIS0.6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76350" y="4876006"/>
            <a:ext cx="4807726" cy="200055"/>
          </a:xfrm>
          <a:prstGeom prst="rect">
            <a:avLst/>
          </a:prstGeom>
          <a:solidFill>
            <a:srgbClr val="000000"/>
          </a:solidFill>
        </p:spPr>
        <p:txBody>
          <a:bodyPr wrap="none" rtlCol="0">
            <a:spAutoFit/>
          </a:bodyPr>
          <a:lstStyle/>
          <a:p>
            <a:r>
              <a:rPr lang="cs-CZ" sz="700">
                <a:latin typeface="Verdana" pitchFamily="34" charset="0"/>
              </a:rPr>
              <a:t>Podrobné informace:  </a:t>
            </a:r>
            <a:r>
              <a:rPr lang="cs-CZ" sz="700">
                <a:latin typeface="Verdana" pitchFamily="34" charset="0"/>
                <a:hlinkClick r:id="rId4"/>
              </a:rPr>
              <a:t>https://</a:t>
            </a:r>
            <a:r>
              <a:rPr lang="cs-CZ" sz="700" smtClean="0">
                <a:latin typeface="Verdana" pitchFamily="34" charset="0"/>
                <a:hlinkClick r:id="rId4"/>
              </a:rPr>
              <a:t>user.eumetsat.int/resources/user-guides/severe-storms-rgb-quick-guide</a:t>
            </a:r>
            <a:r>
              <a:rPr lang="cs-CZ" sz="700" smtClean="0">
                <a:latin typeface="Verdana" pitchFamily="34" charset="0"/>
              </a:rPr>
              <a:t> </a:t>
            </a:r>
            <a:endParaRPr lang="en-US" sz="700" dirty="0" smtClean="0">
              <a:latin typeface="Verdana" pitchFamily="34" charset="0"/>
            </a:endParaRPr>
          </a:p>
        </p:txBody>
      </p:sp>
      <p:sp>
        <p:nvSpPr>
          <p:cNvPr id="9" name="TextovéPole 8"/>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navržený především pro detekci potenciálně nebezpečných bouří (zobrazených sytě žlutě). Normální vysoká oblačnost je zobrazena oranžově, sytá žlutá pak signalizuje buď velmi nízké teploty, nebo přítomnost drobných krystalků v horní hladině oblačnosti bouří, nebo obojí. Jak velmi nízká teplota, tak drobné krystalky mohou být projevem velmi silných updraftů (vzestupných konvektivních proudů) uvnitř bouře a tedy její potenciální nebezpečnosti.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Produkt vyžaduje úpravy nastavení parametrů dle typické místní výšky tropopauzy (a tedy typické teploty vršků kumulonimbů).</a:t>
            </a:r>
          </a:p>
        </p:txBody>
      </p:sp>
    </p:spTree>
    <p:extLst>
      <p:ext uri="{BB962C8B-B14F-4D97-AF65-F5344CB8AC3E}">
        <p14:creationId xmlns:p14="http://schemas.microsoft.com/office/powerpoint/2010/main" val="3704880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24</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475656" y="1996266"/>
            <a:ext cx="6130204" cy="577081"/>
          </a:xfrm>
          <a:prstGeom prst="rect">
            <a:avLst/>
          </a:prstGeom>
          <a:noFill/>
        </p:spPr>
        <p:txBody>
          <a:bodyPr wrap="none" rtlCol="0">
            <a:spAutoFit/>
          </a:bodyPr>
          <a:lstStyle/>
          <a:p>
            <a:pPr algn="ctr"/>
            <a:r>
              <a:rPr lang="cs-CZ" sz="1050" b="1" dirty="0" smtClean="0">
                <a:solidFill>
                  <a:schemeClr val="bg1"/>
                </a:solidFill>
                <a:latin typeface="Verdana" pitchFamily="34" charset="0"/>
              </a:rPr>
              <a:t>Hlavní nové RGB produkty družic Meteosat, specifické pouze pro FCI</a:t>
            </a:r>
            <a:r>
              <a:rPr lang="en-US" sz="1050" b="1" dirty="0" smtClean="0">
                <a:solidFill>
                  <a:schemeClr val="bg1"/>
                </a:solidFill>
                <a:latin typeface="Verdana" pitchFamily="34" charset="0"/>
              </a:rPr>
              <a:t> (MTG-I)</a:t>
            </a:r>
            <a:endParaRPr lang="cs-CZ" sz="1050" b="1" dirty="0" smtClean="0">
              <a:solidFill>
                <a:schemeClr val="bg1"/>
              </a:solidFill>
              <a:latin typeface="Verdana" pitchFamily="34" charset="0"/>
            </a:endParaRPr>
          </a:p>
          <a:p>
            <a:pPr algn="ctr"/>
            <a:endParaRPr lang="cs-CZ" sz="1050" b="1" dirty="0">
              <a:solidFill>
                <a:schemeClr val="bg1"/>
              </a:solidFill>
              <a:latin typeface="Verdana" pitchFamily="34" charset="0"/>
            </a:endParaRPr>
          </a:p>
          <a:p>
            <a:pPr algn="ctr"/>
            <a:r>
              <a:rPr lang="cs-CZ" sz="1050" b="1" dirty="0" smtClean="0">
                <a:solidFill>
                  <a:schemeClr val="bg1"/>
                </a:solidFill>
                <a:latin typeface="Verdana" pitchFamily="34" charset="0"/>
              </a:rPr>
              <a:t>(umožněné novými kanály FCI)</a:t>
            </a:r>
            <a:endParaRPr lang="en-US" sz="1050" b="1" dirty="0" smtClean="0">
              <a:solidFill>
                <a:schemeClr val="bg1"/>
              </a:solidFill>
              <a:latin typeface="Verdana" pitchFamily="34" charset="0"/>
            </a:endParaRPr>
          </a:p>
        </p:txBody>
      </p:sp>
    </p:spTree>
    <p:extLst>
      <p:ext uri="{BB962C8B-B14F-4D97-AF65-F5344CB8AC3E}">
        <p14:creationId xmlns:p14="http://schemas.microsoft.com/office/powerpoint/2010/main" val="3999649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779912" y="2067694"/>
            <a:ext cx="1386918" cy="261610"/>
          </a:xfrm>
          <a:prstGeom prst="rect">
            <a:avLst/>
          </a:prstGeom>
          <a:noFill/>
        </p:spPr>
        <p:txBody>
          <a:bodyPr wrap="none" rtlCol="0">
            <a:spAutoFit/>
          </a:bodyPr>
          <a:lstStyle/>
          <a:p>
            <a:r>
              <a:rPr lang="cs-CZ" sz="1100" b="1" dirty="0" smtClean="0">
                <a:solidFill>
                  <a:schemeClr val="bg1"/>
                </a:solidFill>
                <a:latin typeface="Verdana" pitchFamily="34" charset="0"/>
              </a:rPr>
              <a:t>RGB </a:t>
            </a:r>
            <a:r>
              <a:rPr lang="en-US" sz="1100" b="1" dirty="0" smtClean="0">
                <a:solidFill>
                  <a:schemeClr val="bg1"/>
                </a:solidFill>
                <a:latin typeface="Verdana" pitchFamily="34" charset="0"/>
              </a:rPr>
              <a:t>True Color</a:t>
            </a:r>
            <a:endParaRPr lang="cs-CZ" sz="1100" b="1" dirty="0" smtClean="0">
              <a:solidFill>
                <a:schemeClr val="bg1"/>
              </a:solidFill>
              <a:latin typeface="Verdana" pitchFamily="34" charset="0"/>
            </a:endParaRPr>
          </a:p>
        </p:txBody>
      </p:sp>
    </p:spTree>
    <p:extLst>
      <p:ext uri="{BB962C8B-B14F-4D97-AF65-F5344CB8AC3E}">
        <p14:creationId xmlns:p14="http://schemas.microsoft.com/office/powerpoint/2010/main" val="1600643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True Color</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VIS0.6</a:t>
            </a:r>
            <a:r>
              <a:rPr lang="en-US" sz="800" b="1" dirty="0" smtClean="0">
                <a:latin typeface="Verdana" pitchFamily="34" charset="0"/>
              </a:rPr>
              <a:t/>
            </a:r>
            <a:br>
              <a:rPr lang="en-US" sz="800" b="1" dirty="0" smtClean="0">
                <a:latin typeface="Verdana" pitchFamily="34" charset="0"/>
              </a:rPr>
            </a:br>
            <a:r>
              <a:rPr lang="en-US" sz="800" b="1" dirty="0" smtClean="0">
                <a:solidFill>
                  <a:srgbClr val="92D050"/>
                </a:solidFill>
                <a:latin typeface="Verdana" pitchFamily="34" charset="0"/>
              </a:rPr>
              <a:t>FCI VIS0.5</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VIS0.4</a:t>
            </a:r>
            <a:endParaRPr lang="cs-CZ" sz="800" b="1" dirty="0" smtClean="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76350" y="4876006"/>
            <a:ext cx="4322017" cy="200055"/>
          </a:xfrm>
          <a:prstGeom prst="rect">
            <a:avLst/>
          </a:prstGeom>
          <a:solidFill>
            <a:srgbClr val="000000"/>
          </a:solidFill>
        </p:spPr>
        <p:txBody>
          <a:bodyPr wrap="none" rtlCol="0">
            <a:spAutoFit/>
          </a:bodyPr>
          <a:lstStyle/>
          <a:p>
            <a:r>
              <a:rPr lang="cs-CZ" sz="700">
                <a:latin typeface="Verdana" pitchFamily="34" charset="0"/>
              </a:rPr>
              <a:t>Podrobné informace: </a:t>
            </a:r>
            <a:r>
              <a:rPr lang="cs-CZ" sz="700">
                <a:latin typeface="Verdana" pitchFamily="34" charset="0"/>
                <a:hlinkClick r:id="rId4"/>
              </a:rPr>
              <a:t>https://</a:t>
            </a:r>
            <a:r>
              <a:rPr lang="cs-CZ" sz="700" smtClean="0">
                <a:latin typeface="Verdana" pitchFamily="34" charset="0"/>
                <a:hlinkClick r:id="rId4"/>
              </a:rPr>
              <a:t>eumetrain.org/sites/default/files/2021-05/TrueColourRGB.pdf</a:t>
            </a:r>
            <a:r>
              <a:rPr lang="cs-CZ" sz="700" smtClean="0">
                <a:latin typeface="Verdana" pitchFamily="34" charset="0"/>
              </a:rPr>
              <a:t>  </a:t>
            </a:r>
            <a:endParaRPr lang="en-US" sz="700" dirty="0" smtClean="0">
              <a:latin typeface="Verdana" pitchFamily="34" charset="0"/>
            </a:endParaRPr>
          </a:p>
        </p:txBody>
      </p:sp>
      <p:sp>
        <p:nvSpPr>
          <p:cNvPr id="9" name="TextovéPole 8"/>
          <p:cNvSpPr txBox="1"/>
          <p:nvPr/>
        </p:nvSpPr>
        <p:spPr>
          <a:xfrm>
            <a:off x="35496" y="898143"/>
            <a:ext cx="2016224" cy="2308324"/>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RGB produkt v „pravých“ barvách (tak, jak by scénu přibližně vidělo lidské oko z oběžné dráhy), složený z kanálů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v červené, zelené a modré části viditelného záření. </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Většinu dne spíše „PR“ produkt,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z meteorologického </a:t>
            </a:r>
            <a:r>
              <a:rPr lang="cs-CZ" sz="800" dirty="0">
                <a:solidFill>
                  <a:schemeClr val="bg1">
                    <a:lumMod val="50000"/>
                  </a:schemeClr>
                </a:solidFill>
                <a:latin typeface="Arial" panose="020B0604020202020204" pitchFamily="34" charset="0"/>
                <a:cs typeface="Arial" panose="020B0604020202020204" pitchFamily="34" charset="0"/>
              </a:rPr>
              <a:t>hlediska</a:t>
            </a:r>
            <a:r>
              <a:rPr lang="cs-CZ" sz="800" dirty="0" smtClean="0">
                <a:solidFill>
                  <a:schemeClr val="bg1">
                    <a:lumMod val="50000"/>
                  </a:schemeClr>
                </a:solidFill>
                <a:latin typeface="Arial" panose="020B0604020202020204" pitchFamily="34" charset="0"/>
                <a:cs typeface="Arial" panose="020B0604020202020204" pitchFamily="34" charset="0"/>
              </a:rPr>
              <a:t> zajímavý především při nízkých výškách slunce nad obzorem, kdy v něm vyniká atmosférický prach a různé aerosoly, neviditelné v jiných kanálech a RGB produktech.</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V oblasti terminátoru (hranice dne/noci) přechází do tepelného IR kanálu (IR10.5), případně nějakého nočního RGB produktu.</a:t>
            </a:r>
          </a:p>
        </p:txBody>
      </p:sp>
    </p:spTree>
    <p:extLst>
      <p:ext uri="{BB962C8B-B14F-4D97-AF65-F5344CB8AC3E}">
        <p14:creationId xmlns:p14="http://schemas.microsoft.com/office/powerpoint/2010/main" val="1632273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779912" y="2067694"/>
            <a:ext cx="1439818" cy="261610"/>
          </a:xfrm>
          <a:prstGeom prst="rect">
            <a:avLst/>
          </a:prstGeom>
          <a:noFill/>
        </p:spPr>
        <p:txBody>
          <a:bodyPr wrap="none" rtlCol="0">
            <a:spAutoFit/>
          </a:bodyPr>
          <a:lstStyle/>
          <a:p>
            <a:r>
              <a:rPr lang="cs-CZ" sz="1100" b="1" dirty="0" smtClean="0">
                <a:solidFill>
                  <a:schemeClr val="bg1"/>
                </a:solidFill>
                <a:latin typeface="Verdana" pitchFamily="34" charset="0"/>
              </a:rPr>
              <a:t>RGB </a:t>
            </a:r>
            <a:r>
              <a:rPr lang="en-US" sz="1100" b="1" dirty="0" smtClean="0">
                <a:solidFill>
                  <a:schemeClr val="bg1"/>
                </a:solidFill>
                <a:latin typeface="Verdana" pitchFamily="34" charset="0"/>
              </a:rPr>
              <a:t>Cloud Type</a:t>
            </a:r>
            <a:endParaRPr lang="cs-CZ" sz="1100" b="1" dirty="0" smtClean="0">
              <a:solidFill>
                <a:schemeClr val="bg1"/>
              </a:solidFill>
              <a:latin typeface="Verdana" pitchFamily="34" charset="0"/>
            </a:endParaRPr>
          </a:p>
        </p:txBody>
      </p:sp>
    </p:spTree>
    <p:extLst>
      <p:ext uri="{BB962C8B-B14F-4D97-AF65-F5344CB8AC3E}">
        <p14:creationId xmlns:p14="http://schemas.microsoft.com/office/powerpoint/2010/main" val="400955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32" y="1044000"/>
            <a:ext cx="5528770" cy="2700000"/>
          </a:xfrm>
          <a:prstGeom prst="rect">
            <a:avLst/>
          </a:prstGeom>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sp>
        <p:nvSpPr>
          <p:cNvPr id="7" name="TextovéPole 6"/>
          <p:cNvSpPr txBox="1"/>
          <p:nvPr/>
        </p:nvSpPr>
        <p:spPr>
          <a:xfrm>
            <a:off x="76350" y="4876006"/>
            <a:ext cx="4701928" cy="200055"/>
          </a:xfrm>
          <a:prstGeom prst="rect">
            <a:avLst/>
          </a:prstGeom>
          <a:solidFill>
            <a:srgbClr val="000000"/>
          </a:solidFill>
        </p:spPr>
        <p:txBody>
          <a:bodyPr wrap="none" rtlCol="0">
            <a:spAutoFit/>
          </a:bodyPr>
          <a:lstStyle/>
          <a:p>
            <a:r>
              <a:rPr lang="cs-CZ" sz="700" dirty="0">
                <a:latin typeface="Verdana" pitchFamily="34" charset="0"/>
              </a:rPr>
              <a:t>Podrobné informace</a:t>
            </a:r>
            <a:r>
              <a:rPr lang="cs-CZ" sz="700" dirty="0" smtClean="0">
                <a:latin typeface="Verdana" pitchFamily="34" charset="0"/>
              </a:rPr>
              <a:t>:</a:t>
            </a:r>
            <a:r>
              <a:rPr lang="en-US" sz="700" dirty="0" smtClean="0">
                <a:latin typeface="Verdana" pitchFamily="34" charset="0"/>
              </a:rPr>
              <a:t> </a:t>
            </a:r>
            <a:r>
              <a:rPr lang="cs-CZ" sz="700" dirty="0" smtClean="0">
                <a:latin typeface="Verdana" pitchFamily="34" charset="0"/>
              </a:rPr>
              <a:t> </a:t>
            </a:r>
            <a:r>
              <a:rPr lang="cs-CZ" sz="700" dirty="0">
                <a:latin typeface="Verdana" pitchFamily="34" charset="0"/>
                <a:hlinkClick r:id="rId4"/>
              </a:rPr>
              <a:t>https://</a:t>
            </a:r>
            <a:r>
              <a:rPr lang="cs-CZ" sz="700" dirty="0" smtClean="0">
                <a:latin typeface="Verdana" pitchFamily="34" charset="0"/>
                <a:hlinkClick r:id="rId4"/>
              </a:rPr>
              <a:t>user.eumetsat.int/resources/user-guides/cloud-type-rgb-quick-guide</a:t>
            </a:r>
            <a:r>
              <a:rPr lang="cs-CZ" sz="700" dirty="0" smtClean="0">
                <a:latin typeface="Verdana" pitchFamily="34" charset="0"/>
              </a:rPr>
              <a:t>  </a:t>
            </a:r>
            <a:endParaRPr lang="en-US" sz="700" dirty="0" smtClean="0">
              <a:latin typeface="Verdana" pitchFamily="34" charset="0"/>
            </a:endParaRPr>
          </a:p>
        </p:txBody>
      </p:sp>
      <p:sp>
        <p:nvSpPr>
          <p:cNvPr id="10" name="TextovéPole 9"/>
          <p:cNvSpPr txBox="1"/>
          <p:nvPr/>
        </p:nvSpPr>
        <p:spPr>
          <a:xfrm>
            <a:off x="2021114" y="1651615"/>
            <a:ext cx="570990" cy="200055"/>
          </a:xfrm>
          <a:prstGeom prst="rect">
            <a:avLst/>
          </a:prstGeom>
          <a:noFill/>
        </p:spPr>
        <p:txBody>
          <a:bodyPr wrap="none" rtlCol="0">
            <a:spAutoFit/>
          </a:bodyPr>
          <a:lstStyle/>
          <a:p>
            <a:r>
              <a:rPr lang="en-US" sz="700" b="1" dirty="0" smtClean="0">
                <a:solidFill>
                  <a:schemeClr val="bg1"/>
                </a:solidFill>
                <a:latin typeface="Verdana" pitchFamily="34" charset="0"/>
              </a:rPr>
              <a:t>NIR 1.3</a:t>
            </a:r>
          </a:p>
        </p:txBody>
      </p:sp>
      <p:sp>
        <p:nvSpPr>
          <p:cNvPr id="11" name="TextovéPole 10"/>
          <p:cNvSpPr txBox="1"/>
          <p:nvPr/>
        </p:nvSpPr>
        <p:spPr>
          <a:xfrm>
            <a:off x="1408722" y="2715766"/>
            <a:ext cx="558166" cy="200055"/>
          </a:xfrm>
          <a:prstGeom prst="rect">
            <a:avLst/>
          </a:prstGeom>
          <a:noFill/>
        </p:spPr>
        <p:txBody>
          <a:bodyPr wrap="none" rtlCol="0">
            <a:spAutoFit/>
          </a:bodyPr>
          <a:lstStyle/>
          <a:p>
            <a:r>
              <a:rPr lang="en-US" sz="700" b="1" dirty="0" smtClean="0">
                <a:solidFill>
                  <a:srgbClr val="000000"/>
                </a:solidFill>
                <a:latin typeface="Verdana" pitchFamily="34" charset="0"/>
              </a:rPr>
              <a:t>VIS 0.6</a:t>
            </a:r>
          </a:p>
        </p:txBody>
      </p:sp>
      <p:sp>
        <p:nvSpPr>
          <p:cNvPr id="12" name="TextovéPole 11"/>
          <p:cNvSpPr txBox="1"/>
          <p:nvPr/>
        </p:nvSpPr>
        <p:spPr>
          <a:xfrm>
            <a:off x="2632858" y="2715766"/>
            <a:ext cx="570990" cy="200055"/>
          </a:xfrm>
          <a:prstGeom prst="rect">
            <a:avLst/>
          </a:prstGeom>
          <a:noFill/>
        </p:spPr>
        <p:txBody>
          <a:bodyPr wrap="none" rtlCol="0">
            <a:spAutoFit/>
          </a:bodyPr>
          <a:lstStyle/>
          <a:p>
            <a:r>
              <a:rPr lang="en-US" sz="700" b="1" dirty="0" smtClean="0">
                <a:solidFill>
                  <a:schemeClr val="bg1"/>
                </a:solidFill>
                <a:latin typeface="Verdana" pitchFamily="34" charset="0"/>
              </a:rPr>
              <a:t>NIR 1.6</a:t>
            </a:r>
          </a:p>
        </p:txBody>
      </p:sp>
      <p:sp>
        <p:nvSpPr>
          <p:cNvPr id="5" name="TextovéPole 4"/>
          <p:cNvSpPr txBox="1"/>
          <p:nvPr/>
        </p:nvSpPr>
        <p:spPr>
          <a:xfrm>
            <a:off x="1547664" y="567720"/>
            <a:ext cx="1872208" cy="707886"/>
          </a:xfrm>
          <a:prstGeom prst="rect">
            <a:avLst/>
          </a:prstGeom>
          <a:noFill/>
          <a:ln w="0">
            <a:solidFill>
              <a:srgbClr val="FF0000"/>
            </a:solidFill>
          </a:ln>
        </p:spPr>
        <p:txBody>
          <a:bodyPr wrap="square" rtlCol="0">
            <a:spAutoFit/>
          </a:bodyPr>
          <a:lstStyle/>
          <a:p>
            <a:pPr algn="just"/>
            <a:r>
              <a:rPr lang="cs-CZ" sz="800" dirty="0" smtClean="0">
                <a:latin typeface="Verdana" pitchFamily="34" charset="0"/>
              </a:rPr>
              <a:t>Nejvyšší hodnoty barvy: vysoká oblačnost (ciry a kumulonimby), případně i nižší oblačnost (nebo aerosoly), pokud je nad ní velmi suchý vzduch. </a:t>
            </a:r>
            <a:endParaRPr lang="en-US" sz="800" dirty="0" smtClean="0">
              <a:latin typeface="Verdana" pitchFamily="34" charset="0"/>
            </a:endParaRPr>
          </a:p>
        </p:txBody>
      </p:sp>
      <p:sp>
        <p:nvSpPr>
          <p:cNvPr id="13" name="TextovéPole 12"/>
          <p:cNvSpPr txBox="1"/>
          <p:nvPr/>
        </p:nvSpPr>
        <p:spPr>
          <a:xfrm>
            <a:off x="189258" y="3579862"/>
            <a:ext cx="1944216" cy="707886"/>
          </a:xfrm>
          <a:prstGeom prst="rect">
            <a:avLst/>
          </a:prstGeom>
          <a:noFill/>
          <a:ln w="0">
            <a:solidFill>
              <a:srgbClr val="92D050"/>
            </a:solidFill>
          </a:ln>
        </p:spPr>
        <p:txBody>
          <a:bodyPr wrap="square" rtlCol="0">
            <a:spAutoFit/>
          </a:bodyPr>
          <a:lstStyle/>
          <a:p>
            <a:pPr algn="just"/>
            <a:r>
              <a:rPr lang="cs-CZ" sz="800" dirty="0" smtClean="0">
                <a:latin typeface="Verdana" pitchFamily="34" charset="0"/>
              </a:rPr>
              <a:t>Nejvyšší hodnoty barvy: jakákoliv opticky mohutná, vizuálně jasná oblačnost (všech pater), sníh a led. Čím je oblačnost řidší, tím nižší je její jas.</a:t>
            </a:r>
            <a:endParaRPr lang="en-US" sz="800" dirty="0" smtClean="0">
              <a:latin typeface="Verdana" pitchFamily="34" charset="0"/>
            </a:endParaRPr>
          </a:p>
        </p:txBody>
      </p:sp>
      <p:sp>
        <p:nvSpPr>
          <p:cNvPr id="15" name="TextovéPole 14"/>
          <p:cNvSpPr txBox="1"/>
          <p:nvPr/>
        </p:nvSpPr>
        <p:spPr>
          <a:xfrm>
            <a:off x="2277490" y="3579862"/>
            <a:ext cx="2366518" cy="830997"/>
          </a:xfrm>
          <a:prstGeom prst="rect">
            <a:avLst/>
          </a:prstGeom>
          <a:noFill/>
          <a:ln w="0">
            <a:solidFill>
              <a:srgbClr val="00B0F0"/>
            </a:solidFill>
          </a:ln>
        </p:spPr>
        <p:txBody>
          <a:bodyPr wrap="square" rtlCol="0">
            <a:spAutoFit/>
          </a:bodyPr>
          <a:lstStyle/>
          <a:p>
            <a:pPr algn="just"/>
            <a:r>
              <a:rPr lang="cs-CZ" sz="800" dirty="0">
                <a:latin typeface="Verdana" pitchFamily="34" charset="0"/>
              </a:rPr>
              <a:t>Nejvyšší hodnoty barvy:</a:t>
            </a:r>
            <a:r>
              <a:rPr lang="en-US" sz="800" dirty="0">
                <a:latin typeface="Verdana" pitchFamily="34" charset="0"/>
              </a:rPr>
              <a:t> </a:t>
            </a:r>
            <a:r>
              <a:rPr lang="cs-CZ" sz="800" dirty="0">
                <a:latin typeface="Verdana" pitchFamily="34" charset="0"/>
              </a:rPr>
              <a:t>opticky hustá oblačnost tvořená malými vodními kapkami. Větší kapky o něco menší odrazivost. Led, sníh, ciry a kumulonimby velmi nízká odrazivost, pouze drobné krystalky cirů trochu vyšší odrazivost.</a:t>
            </a:r>
            <a:endParaRPr lang="en-US" sz="800" dirty="0">
              <a:latin typeface="Verdana" pitchFamily="34" charset="0"/>
            </a:endParaRPr>
          </a:p>
        </p:txBody>
      </p:sp>
      <p:sp>
        <p:nvSpPr>
          <p:cNvPr id="2" name="TextovéPole 1"/>
          <p:cNvSpPr txBox="1"/>
          <p:nvPr/>
        </p:nvSpPr>
        <p:spPr>
          <a:xfrm>
            <a:off x="5004048" y="1491630"/>
            <a:ext cx="248786" cy="200055"/>
          </a:xfrm>
          <a:prstGeom prst="rect">
            <a:avLst/>
          </a:prstGeom>
          <a:noFill/>
        </p:spPr>
        <p:txBody>
          <a:bodyPr wrap="none" rtlCol="0">
            <a:spAutoFit/>
          </a:bodyPr>
          <a:lstStyle/>
          <a:p>
            <a:r>
              <a:rPr lang="cs-CZ" sz="700" b="1" dirty="0" smtClean="0">
                <a:solidFill>
                  <a:srgbClr val="000000"/>
                </a:solidFill>
                <a:latin typeface="Verdana" pitchFamily="34" charset="0"/>
              </a:rPr>
              <a:t>1</a:t>
            </a:r>
            <a:endParaRPr lang="en-US" sz="700" b="1" dirty="0" smtClean="0">
              <a:solidFill>
                <a:srgbClr val="000000"/>
              </a:solidFill>
              <a:latin typeface="Verdana" pitchFamily="34" charset="0"/>
            </a:endParaRPr>
          </a:p>
        </p:txBody>
      </p:sp>
      <p:sp>
        <p:nvSpPr>
          <p:cNvPr id="8" name="TextovéPole 7"/>
          <p:cNvSpPr txBox="1"/>
          <p:nvPr/>
        </p:nvSpPr>
        <p:spPr>
          <a:xfrm>
            <a:off x="6336000" y="1394648"/>
            <a:ext cx="2478564" cy="2677656"/>
          </a:xfrm>
          <a:prstGeom prst="rect">
            <a:avLst/>
          </a:prstGeom>
          <a:noFill/>
        </p:spPr>
        <p:txBody>
          <a:bodyPr wrap="none" rtlCol="0">
            <a:spAutoFit/>
          </a:bodyPr>
          <a:lstStyle/>
          <a:p>
            <a:r>
              <a:rPr lang="cs-CZ" sz="800" dirty="0" smtClean="0">
                <a:latin typeface="Verdana" pitchFamily="34" charset="0"/>
              </a:rPr>
              <a:t>1 – řídké ciry, občas i aerosoly</a:t>
            </a:r>
          </a:p>
          <a:p>
            <a:endParaRPr lang="cs-CZ" sz="800" dirty="0">
              <a:latin typeface="Verdana" pitchFamily="34" charset="0"/>
            </a:endParaRPr>
          </a:p>
          <a:p>
            <a:r>
              <a:rPr lang="cs-CZ" sz="800" dirty="0" smtClean="0">
                <a:latin typeface="Verdana" pitchFamily="34" charset="0"/>
              </a:rPr>
              <a:t>2 – vysoká opticky mohutná oblačnost</a:t>
            </a:r>
          </a:p>
          <a:p>
            <a:endParaRPr lang="cs-CZ" sz="800" dirty="0">
              <a:latin typeface="Verdana" pitchFamily="34" charset="0"/>
            </a:endParaRPr>
          </a:p>
          <a:p>
            <a:r>
              <a:rPr lang="cs-CZ" sz="800" dirty="0" smtClean="0">
                <a:latin typeface="Verdana" pitchFamily="34" charset="0"/>
              </a:rPr>
              <a:t>3 – promrzající středně vysoká oblačnost</a:t>
            </a:r>
          </a:p>
          <a:p>
            <a:endParaRPr lang="cs-CZ" sz="800" dirty="0">
              <a:latin typeface="Verdana" pitchFamily="34" charset="0"/>
            </a:endParaRPr>
          </a:p>
          <a:p>
            <a:r>
              <a:rPr lang="cs-CZ" sz="800" dirty="0" smtClean="0">
                <a:latin typeface="Verdana" pitchFamily="34" charset="0"/>
              </a:rPr>
              <a:t>4 – sníh a led (zemský povrch a moře)</a:t>
            </a:r>
          </a:p>
          <a:p>
            <a:endParaRPr lang="cs-CZ" sz="800" dirty="0">
              <a:latin typeface="Verdana" pitchFamily="34" charset="0"/>
            </a:endParaRPr>
          </a:p>
          <a:p>
            <a:r>
              <a:rPr lang="cs-CZ" sz="800" dirty="0" smtClean="0">
                <a:latin typeface="Verdana" pitchFamily="34" charset="0"/>
              </a:rPr>
              <a:t>5 – nízká až střední oblačnost (kapky)</a:t>
            </a:r>
          </a:p>
          <a:p>
            <a:endParaRPr lang="cs-CZ" sz="800" dirty="0">
              <a:latin typeface="Verdana" pitchFamily="34" charset="0"/>
            </a:endParaRPr>
          </a:p>
          <a:p>
            <a:r>
              <a:rPr lang="cs-CZ" sz="800" dirty="0" smtClean="0">
                <a:latin typeface="Verdana" pitchFamily="34" charset="0"/>
              </a:rPr>
              <a:t>6 – holý terén (pouště)</a:t>
            </a:r>
          </a:p>
          <a:p>
            <a:endParaRPr lang="cs-CZ" sz="800" dirty="0">
              <a:latin typeface="Verdana" pitchFamily="34" charset="0"/>
            </a:endParaRPr>
          </a:p>
          <a:p>
            <a:r>
              <a:rPr lang="cs-CZ" sz="800" dirty="0" smtClean="0">
                <a:latin typeface="Verdana" pitchFamily="34" charset="0"/>
              </a:rPr>
              <a:t>7 – terén pokrytý vegetací</a:t>
            </a:r>
          </a:p>
          <a:p>
            <a:endParaRPr lang="cs-CZ" sz="800" dirty="0">
              <a:latin typeface="Verdana" pitchFamily="34" charset="0"/>
            </a:endParaRPr>
          </a:p>
          <a:p>
            <a:r>
              <a:rPr lang="cs-CZ" sz="800" dirty="0" smtClean="0">
                <a:latin typeface="Verdana" pitchFamily="34" charset="0"/>
              </a:rPr>
              <a:t>8 – altostratus, altokumulus (drobné kapky)</a:t>
            </a:r>
          </a:p>
          <a:p>
            <a:endParaRPr lang="cs-CZ" sz="800" dirty="0">
              <a:latin typeface="Verdana" pitchFamily="34" charset="0"/>
            </a:endParaRPr>
          </a:p>
          <a:p>
            <a:r>
              <a:rPr lang="cs-CZ" sz="800" dirty="0" smtClean="0">
                <a:latin typeface="Verdana" pitchFamily="34" charset="0"/>
              </a:rPr>
              <a:t>9 – ciry tvořené velmi drobnými krystalky</a:t>
            </a:r>
          </a:p>
          <a:p>
            <a:endParaRPr lang="cs-CZ" sz="800" dirty="0">
              <a:latin typeface="Verdana" pitchFamily="34" charset="0"/>
            </a:endParaRPr>
          </a:p>
          <a:p>
            <a:endParaRPr lang="cs-CZ" sz="800" dirty="0" smtClean="0">
              <a:latin typeface="Verdana" pitchFamily="34" charset="0"/>
            </a:endParaRPr>
          </a:p>
          <a:p>
            <a:endParaRPr lang="cs-CZ" sz="800" dirty="0">
              <a:latin typeface="Verdana" pitchFamily="34" charset="0"/>
            </a:endParaRPr>
          </a:p>
          <a:p>
            <a:r>
              <a:rPr lang="cs-CZ" sz="800" dirty="0" smtClean="0">
                <a:latin typeface="Verdana" pitchFamily="34" charset="0"/>
              </a:rPr>
              <a:t>10 – přesvícená („přepálená</a:t>
            </a:r>
            <a:r>
              <a:rPr lang="en-US" sz="800" dirty="0" smtClean="0">
                <a:latin typeface="Verdana" pitchFamily="34" charset="0"/>
              </a:rPr>
              <a:t>”</a:t>
            </a:r>
            <a:r>
              <a:rPr lang="cs-CZ" sz="800" dirty="0" smtClean="0">
                <a:latin typeface="Verdana" pitchFamily="34" charset="0"/>
              </a:rPr>
              <a:t>) oblačnost</a:t>
            </a:r>
            <a:endParaRPr lang="en-US" sz="800" dirty="0" smtClean="0">
              <a:latin typeface="Verdana" pitchFamily="34" charset="0"/>
            </a:endParaRPr>
          </a:p>
        </p:txBody>
      </p:sp>
      <p:sp>
        <p:nvSpPr>
          <p:cNvPr id="16" name="TextovéPole 15"/>
          <p:cNvSpPr txBox="1"/>
          <p:nvPr/>
        </p:nvSpPr>
        <p:spPr>
          <a:xfrm>
            <a:off x="4395222" y="1795631"/>
            <a:ext cx="248786" cy="200055"/>
          </a:xfrm>
          <a:prstGeom prst="rect">
            <a:avLst/>
          </a:prstGeom>
          <a:noFill/>
        </p:spPr>
        <p:txBody>
          <a:bodyPr wrap="none" rtlCol="0">
            <a:spAutoFit/>
          </a:bodyPr>
          <a:lstStyle/>
          <a:p>
            <a:r>
              <a:rPr lang="cs-CZ" sz="700" b="1" dirty="0">
                <a:solidFill>
                  <a:srgbClr val="000000"/>
                </a:solidFill>
                <a:latin typeface="Verdana" pitchFamily="34" charset="0"/>
              </a:rPr>
              <a:t>2</a:t>
            </a:r>
            <a:endParaRPr lang="en-US" sz="700" b="1" dirty="0" smtClean="0">
              <a:solidFill>
                <a:srgbClr val="000000"/>
              </a:solidFill>
              <a:latin typeface="Verdana" pitchFamily="34" charset="0"/>
            </a:endParaRPr>
          </a:p>
        </p:txBody>
      </p:sp>
      <p:sp>
        <p:nvSpPr>
          <p:cNvPr id="17" name="TextovéPole 16"/>
          <p:cNvSpPr txBox="1"/>
          <p:nvPr/>
        </p:nvSpPr>
        <p:spPr>
          <a:xfrm>
            <a:off x="4283968" y="2283718"/>
            <a:ext cx="248786" cy="200055"/>
          </a:xfrm>
          <a:prstGeom prst="rect">
            <a:avLst/>
          </a:prstGeom>
          <a:noFill/>
        </p:spPr>
        <p:txBody>
          <a:bodyPr wrap="none" rtlCol="0">
            <a:spAutoFit/>
          </a:bodyPr>
          <a:lstStyle/>
          <a:p>
            <a:r>
              <a:rPr lang="cs-CZ" sz="700" b="1">
                <a:solidFill>
                  <a:srgbClr val="000000"/>
                </a:solidFill>
                <a:latin typeface="Verdana" pitchFamily="34" charset="0"/>
              </a:rPr>
              <a:t>3</a:t>
            </a:r>
            <a:endParaRPr lang="en-US" sz="700" b="1" dirty="0" smtClean="0">
              <a:solidFill>
                <a:srgbClr val="000000"/>
              </a:solidFill>
              <a:latin typeface="Verdana" pitchFamily="34" charset="0"/>
            </a:endParaRPr>
          </a:p>
        </p:txBody>
      </p:sp>
      <p:sp>
        <p:nvSpPr>
          <p:cNvPr id="18" name="TextovéPole 17"/>
          <p:cNvSpPr txBox="1"/>
          <p:nvPr/>
        </p:nvSpPr>
        <p:spPr>
          <a:xfrm>
            <a:off x="4460746" y="2715766"/>
            <a:ext cx="248786" cy="200055"/>
          </a:xfrm>
          <a:prstGeom prst="rect">
            <a:avLst/>
          </a:prstGeom>
          <a:noFill/>
        </p:spPr>
        <p:txBody>
          <a:bodyPr wrap="none" rtlCol="0">
            <a:spAutoFit/>
          </a:bodyPr>
          <a:lstStyle/>
          <a:p>
            <a:r>
              <a:rPr lang="cs-CZ" sz="700" b="1">
                <a:solidFill>
                  <a:srgbClr val="000000"/>
                </a:solidFill>
                <a:latin typeface="Verdana" pitchFamily="34" charset="0"/>
              </a:rPr>
              <a:t>4</a:t>
            </a:r>
            <a:endParaRPr lang="en-US" sz="700" b="1" dirty="0" smtClean="0">
              <a:solidFill>
                <a:srgbClr val="000000"/>
              </a:solidFill>
              <a:latin typeface="Verdana" pitchFamily="34" charset="0"/>
            </a:endParaRPr>
          </a:p>
        </p:txBody>
      </p:sp>
      <p:sp>
        <p:nvSpPr>
          <p:cNvPr id="19" name="TextovéPole 18"/>
          <p:cNvSpPr txBox="1"/>
          <p:nvPr/>
        </p:nvSpPr>
        <p:spPr>
          <a:xfrm>
            <a:off x="5004048" y="3075806"/>
            <a:ext cx="248786" cy="200055"/>
          </a:xfrm>
          <a:prstGeom prst="rect">
            <a:avLst/>
          </a:prstGeom>
          <a:noFill/>
        </p:spPr>
        <p:txBody>
          <a:bodyPr wrap="none" rtlCol="0">
            <a:spAutoFit/>
          </a:bodyPr>
          <a:lstStyle/>
          <a:p>
            <a:r>
              <a:rPr lang="cs-CZ" sz="700" b="1">
                <a:solidFill>
                  <a:srgbClr val="000000"/>
                </a:solidFill>
                <a:latin typeface="Verdana" pitchFamily="34" charset="0"/>
              </a:rPr>
              <a:t>5</a:t>
            </a:r>
            <a:endParaRPr lang="en-US" sz="700" b="1" dirty="0" smtClean="0">
              <a:solidFill>
                <a:srgbClr val="000000"/>
              </a:solidFill>
              <a:latin typeface="Verdana" pitchFamily="34" charset="0"/>
            </a:endParaRPr>
          </a:p>
        </p:txBody>
      </p:sp>
      <p:sp>
        <p:nvSpPr>
          <p:cNvPr id="20" name="TextovéPole 19"/>
          <p:cNvSpPr txBox="1"/>
          <p:nvPr/>
        </p:nvSpPr>
        <p:spPr>
          <a:xfrm>
            <a:off x="5436096" y="2931790"/>
            <a:ext cx="248786" cy="200055"/>
          </a:xfrm>
          <a:prstGeom prst="rect">
            <a:avLst/>
          </a:prstGeom>
          <a:noFill/>
        </p:spPr>
        <p:txBody>
          <a:bodyPr wrap="none" rtlCol="0">
            <a:spAutoFit/>
          </a:bodyPr>
          <a:lstStyle/>
          <a:p>
            <a:r>
              <a:rPr lang="cs-CZ" sz="700" b="1">
                <a:solidFill>
                  <a:srgbClr val="000000"/>
                </a:solidFill>
                <a:latin typeface="Verdana" pitchFamily="34" charset="0"/>
              </a:rPr>
              <a:t>6</a:t>
            </a:r>
            <a:endParaRPr lang="en-US" sz="700" b="1" dirty="0" smtClean="0">
              <a:solidFill>
                <a:srgbClr val="000000"/>
              </a:solidFill>
              <a:latin typeface="Verdana" pitchFamily="34" charset="0"/>
            </a:endParaRPr>
          </a:p>
        </p:txBody>
      </p:sp>
      <p:sp>
        <p:nvSpPr>
          <p:cNvPr id="21" name="TextovéPole 20"/>
          <p:cNvSpPr txBox="1"/>
          <p:nvPr/>
        </p:nvSpPr>
        <p:spPr>
          <a:xfrm>
            <a:off x="5652120" y="2643758"/>
            <a:ext cx="248786" cy="200055"/>
          </a:xfrm>
          <a:prstGeom prst="rect">
            <a:avLst/>
          </a:prstGeom>
          <a:noFill/>
        </p:spPr>
        <p:txBody>
          <a:bodyPr wrap="none" rtlCol="0">
            <a:spAutoFit/>
          </a:bodyPr>
          <a:lstStyle/>
          <a:p>
            <a:r>
              <a:rPr lang="cs-CZ" sz="700" b="1">
                <a:solidFill>
                  <a:srgbClr val="000000"/>
                </a:solidFill>
                <a:latin typeface="Verdana" pitchFamily="34" charset="0"/>
              </a:rPr>
              <a:t>7</a:t>
            </a:r>
            <a:endParaRPr lang="en-US" sz="700" b="1" dirty="0" smtClean="0">
              <a:solidFill>
                <a:srgbClr val="000000"/>
              </a:solidFill>
              <a:latin typeface="Verdana" pitchFamily="34" charset="0"/>
            </a:endParaRPr>
          </a:p>
        </p:txBody>
      </p:sp>
      <p:sp>
        <p:nvSpPr>
          <p:cNvPr id="22" name="TextovéPole 21"/>
          <p:cNvSpPr txBox="1"/>
          <p:nvPr/>
        </p:nvSpPr>
        <p:spPr>
          <a:xfrm>
            <a:off x="5724128" y="2195741"/>
            <a:ext cx="248786" cy="200055"/>
          </a:xfrm>
          <a:prstGeom prst="rect">
            <a:avLst/>
          </a:prstGeom>
          <a:noFill/>
        </p:spPr>
        <p:txBody>
          <a:bodyPr wrap="none" rtlCol="0">
            <a:spAutoFit/>
          </a:bodyPr>
          <a:lstStyle/>
          <a:p>
            <a:r>
              <a:rPr lang="cs-CZ" sz="700" b="1" dirty="0" smtClean="0">
                <a:solidFill>
                  <a:srgbClr val="000000"/>
                </a:solidFill>
                <a:latin typeface="Verdana" pitchFamily="34" charset="0"/>
              </a:rPr>
              <a:t>8</a:t>
            </a:r>
            <a:endParaRPr lang="en-US" sz="700" b="1" dirty="0" smtClean="0">
              <a:solidFill>
                <a:srgbClr val="000000"/>
              </a:solidFill>
              <a:latin typeface="Verdana" pitchFamily="34" charset="0"/>
            </a:endParaRPr>
          </a:p>
        </p:txBody>
      </p:sp>
      <p:sp>
        <p:nvSpPr>
          <p:cNvPr id="23" name="TextovéPole 22"/>
          <p:cNvSpPr txBox="1"/>
          <p:nvPr/>
        </p:nvSpPr>
        <p:spPr>
          <a:xfrm>
            <a:off x="5508104" y="1691685"/>
            <a:ext cx="248786" cy="200055"/>
          </a:xfrm>
          <a:prstGeom prst="rect">
            <a:avLst/>
          </a:prstGeom>
          <a:noFill/>
        </p:spPr>
        <p:txBody>
          <a:bodyPr wrap="none" rtlCol="0">
            <a:spAutoFit/>
          </a:bodyPr>
          <a:lstStyle/>
          <a:p>
            <a:r>
              <a:rPr lang="cs-CZ" sz="700" b="1">
                <a:solidFill>
                  <a:srgbClr val="000000"/>
                </a:solidFill>
                <a:latin typeface="Verdana" pitchFamily="34" charset="0"/>
              </a:rPr>
              <a:t>9</a:t>
            </a:r>
            <a:endParaRPr lang="en-US" sz="700" b="1" dirty="0" smtClean="0">
              <a:solidFill>
                <a:srgbClr val="000000"/>
              </a:solidFill>
              <a:latin typeface="Verdana" pitchFamily="34" charset="0"/>
            </a:endParaRPr>
          </a:p>
        </p:txBody>
      </p:sp>
      <p:sp>
        <p:nvSpPr>
          <p:cNvPr id="9" name="TextovéPole 8"/>
          <p:cNvSpPr txBox="1"/>
          <p:nvPr/>
        </p:nvSpPr>
        <p:spPr>
          <a:xfrm>
            <a:off x="6097921" y="949682"/>
            <a:ext cx="2002471" cy="253916"/>
          </a:xfrm>
          <a:prstGeom prst="rect">
            <a:avLst/>
          </a:prstGeom>
          <a:noFill/>
        </p:spPr>
        <p:txBody>
          <a:bodyPr wrap="none" rtlCol="0">
            <a:spAutoFit/>
          </a:bodyPr>
          <a:lstStyle/>
          <a:p>
            <a:r>
              <a:rPr lang="cs-CZ" sz="1050" u="sng" dirty="0" smtClean="0">
                <a:latin typeface="Verdana" pitchFamily="34" charset="0"/>
              </a:rPr>
              <a:t>Orientační</a:t>
            </a:r>
            <a:r>
              <a:rPr lang="cs-CZ" sz="1050" dirty="0" smtClean="0">
                <a:latin typeface="Verdana" pitchFamily="34" charset="0"/>
              </a:rPr>
              <a:t> přiřazení barev:</a:t>
            </a:r>
            <a:endParaRPr lang="en-US" sz="1050" dirty="0" smtClean="0">
              <a:latin typeface="Verdana" pitchFamily="34" charset="0"/>
            </a:endParaRPr>
          </a:p>
        </p:txBody>
      </p:sp>
      <p:sp>
        <p:nvSpPr>
          <p:cNvPr id="25" name="TextovéPole 24"/>
          <p:cNvSpPr txBox="1"/>
          <p:nvPr/>
        </p:nvSpPr>
        <p:spPr>
          <a:xfrm>
            <a:off x="5004048" y="2299687"/>
            <a:ext cx="312906" cy="200055"/>
          </a:xfrm>
          <a:prstGeom prst="rect">
            <a:avLst/>
          </a:prstGeom>
          <a:noFill/>
        </p:spPr>
        <p:txBody>
          <a:bodyPr wrap="none" rtlCol="0">
            <a:spAutoFit/>
          </a:bodyPr>
          <a:lstStyle/>
          <a:p>
            <a:r>
              <a:rPr lang="cs-CZ" sz="700" b="1" dirty="0" smtClean="0">
                <a:solidFill>
                  <a:srgbClr val="000000"/>
                </a:solidFill>
                <a:latin typeface="Verdana" pitchFamily="34" charset="0"/>
              </a:rPr>
              <a:t>10</a:t>
            </a:r>
            <a:endParaRPr lang="en-US" sz="700" b="1" dirty="0" smtClean="0">
              <a:solidFill>
                <a:srgbClr val="000000"/>
              </a:solidFill>
              <a:latin typeface="Verdana" pitchFamily="34" charset="0"/>
            </a:endParaRPr>
          </a:p>
        </p:txBody>
      </p:sp>
    </p:spTree>
    <p:extLst>
      <p:ext uri="{BB962C8B-B14F-4D97-AF65-F5344CB8AC3E}">
        <p14:creationId xmlns:p14="http://schemas.microsoft.com/office/powerpoint/2010/main" val="3473916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29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816" y="42759"/>
            <a:ext cx="2880000" cy="83099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a:t>
            </a:r>
            <a:r>
              <a:rPr lang="en-US" sz="800" b="1" smtClean="0">
                <a:latin typeface="Verdana" pitchFamily="34" charset="0"/>
              </a:rPr>
              <a:t>Type</a:t>
            </a:r>
            <a:r>
              <a:rPr lang="cs-CZ" sz="800" b="1" smtClean="0">
                <a:latin typeface="Verdana" pitchFamily="34" charset="0"/>
              </a:rPr>
              <a:t> </a:t>
            </a:r>
            <a:r>
              <a:rPr lang="cs-CZ" sz="800" b="1" smtClean="0">
                <a:latin typeface="Verdana" pitchFamily="34" charset="0"/>
              </a:rPr>
              <a:t>– původní verze </a:t>
            </a:r>
            <a:br>
              <a:rPr lang="cs-CZ" sz="800" b="1" smtClean="0">
                <a:latin typeface="Verdana" pitchFamily="34" charset="0"/>
              </a:rPr>
            </a:br>
            <a:r>
              <a:rPr lang="cs-CZ" sz="800" smtClean="0">
                <a:latin typeface="Verdana" pitchFamily="34" charset="0"/>
              </a:rPr>
              <a:t>(</a:t>
            </a:r>
            <a:r>
              <a:rPr lang="cs-CZ" sz="800" dirty="0" smtClean="0">
                <a:latin typeface="Verdana" pitchFamily="34" charset="0"/>
              </a:rPr>
              <a:t>CIMMS verze, ABI)</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2000" y="402167"/>
            <a:ext cx="5760000" cy="3969783"/>
          </a:xfrm>
          <a:prstGeom prst="rect">
            <a:avLst/>
          </a:prstGeom>
        </p:spPr>
      </p:pic>
      <p:sp>
        <p:nvSpPr>
          <p:cNvPr id="6" name="TextovéPole 5"/>
          <p:cNvSpPr txBox="1"/>
          <p:nvPr/>
        </p:nvSpPr>
        <p:spPr>
          <a:xfrm>
            <a:off x="76350" y="4876006"/>
            <a:ext cx="5062604" cy="200055"/>
          </a:xfrm>
          <a:prstGeom prst="rect">
            <a:avLst/>
          </a:prstGeom>
          <a:solidFill>
            <a:srgbClr val="000000"/>
          </a:solidFill>
        </p:spPr>
        <p:txBody>
          <a:bodyPr wrap="none" rtlCol="0">
            <a:spAutoFit/>
          </a:bodyPr>
          <a:lstStyle/>
          <a:p>
            <a:r>
              <a:rPr lang="cs-CZ" sz="700" dirty="0" smtClean="0">
                <a:latin typeface="Verdana" pitchFamily="34" charset="0"/>
              </a:rPr>
              <a:t>Zdroj a podrobné </a:t>
            </a:r>
            <a:r>
              <a:rPr lang="cs-CZ" sz="700" dirty="0">
                <a:latin typeface="Verdana" pitchFamily="34" charset="0"/>
              </a:rPr>
              <a:t>informace</a:t>
            </a:r>
            <a:r>
              <a:rPr lang="cs-CZ" sz="700" dirty="0" smtClean="0">
                <a:latin typeface="Verdana" pitchFamily="34" charset="0"/>
              </a:rPr>
              <a:t>:</a:t>
            </a:r>
            <a:r>
              <a:rPr lang="en-US" sz="700" dirty="0" smtClean="0">
                <a:latin typeface="Verdana" pitchFamily="34" charset="0"/>
              </a:rPr>
              <a:t> </a:t>
            </a:r>
            <a:r>
              <a:rPr lang="cs-CZ" sz="700" dirty="0" smtClean="0">
                <a:latin typeface="Verdana" pitchFamily="34" charset="0"/>
              </a:rPr>
              <a:t> </a:t>
            </a:r>
            <a:r>
              <a:rPr lang="cs-CZ" sz="700" dirty="0">
                <a:latin typeface="Verdana" pitchFamily="34" charset="0"/>
                <a:hlinkClick r:id="rId4"/>
              </a:rPr>
              <a:t>https://</a:t>
            </a:r>
            <a:r>
              <a:rPr lang="cs-CZ" sz="700" dirty="0" smtClean="0">
                <a:latin typeface="Verdana" pitchFamily="34" charset="0"/>
                <a:hlinkClick r:id="rId4"/>
              </a:rPr>
              <a:t>user.eumetsat.int/resources/user-guides/cloud-type-rgb-quick-guide</a:t>
            </a:r>
            <a:r>
              <a:rPr lang="cs-CZ" sz="700" dirty="0" smtClean="0">
                <a:latin typeface="Verdana" pitchFamily="34" charset="0"/>
              </a:rPr>
              <a:t>  </a:t>
            </a:r>
            <a:endParaRPr lang="en-US" sz="700" dirty="0" smtClean="0">
              <a:latin typeface="Verdana" pitchFamily="34" charset="0"/>
            </a:endParaRPr>
          </a:p>
        </p:txBody>
      </p:sp>
    </p:spTree>
    <p:extLst>
      <p:ext uri="{BB962C8B-B14F-4D97-AF65-F5344CB8AC3E}">
        <p14:creationId xmlns:p14="http://schemas.microsoft.com/office/powerpoint/2010/main" val="1267284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6476704" y="4679865"/>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7A4-9A2E-44BD-A4A2-356F2B2F33C4}" type="slidenum">
              <a:rPr kumimoji="0" lang="en-US" sz="1200" b="0" i="0" u="none" strike="noStrike" kern="1200" cap="none" spc="0" normalizeH="0" baseline="0" noProof="0" smtClean="0">
                <a:ln>
                  <a:noFill/>
                </a:ln>
                <a:solidFill>
                  <a:srgbClr val="FFFFFF">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FFFFFF">
                  <a:tint val="75000"/>
                </a:srgbClr>
              </a:solidFill>
              <a:effectLst/>
              <a:uLnTx/>
              <a:uFillTx/>
              <a:latin typeface="Verdana"/>
              <a:ea typeface="+mn-ea"/>
              <a:cs typeface="+mn-cs"/>
            </a:endParaRPr>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nvPr>
        </p:nvGraphicFramePr>
        <p:xfrm>
          <a:off x="323528" y="555526"/>
          <a:ext cx="4538214" cy="3627120"/>
        </p:xfrm>
        <a:graphic>
          <a:graphicData uri="http://schemas.openxmlformats.org/drawingml/2006/table">
            <a:tbl>
              <a:tblPr firstRow="1" bandRow="1">
                <a:solidFill>
                  <a:schemeClr val="tx2">
                    <a:lumMod val="50000"/>
                  </a:schemeClr>
                </a:solidFill>
                <a:tableStyleId>{5C22544A-7EE6-4342-B048-85BDC9FD1C3A}</a:tableStyleId>
              </a:tblPr>
              <a:tblGrid>
                <a:gridCol w="1134553">
                  <a:extLst>
                    <a:ext uri="{9D8B030D-6E8A-4147-A177-3AD203B41FA5}">
                      <a16:colId xmlns:a16="http://schemas.microsoft.com/office/drawing/2014/main" val="20000"/>
                    </a:ext>
                  </a:extLst>
                </a:gridCol>
                <a:gridCol w="1418192">
                  <a:extLst>
                    <a:ext uri="{9D8B030D-6E8A-4147-A177-3AD203B41FA5}">
                      <a16:colId xmlns:a16="http://schemas.microsoft.com/office/drawing/2014/main" val="20001"/>
                    </a:ext>
                  </a:extLst>
                </a:gridCol>
                <a:gridCol w="1985469">
                  <a:extLst>
                    <a:ext uri="{9D8B030D-6E8A-4147-A177-3AD203B41FA5}">
                      <a16:colId xmlns:a16="http://schemas.microsoft.com/office/drawing/2014/main" val="20002"/>
                    </a:ext>
                  </a:extLst>
                </a:gridCol>
              </a:tblGrid>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Arial" panose="020B0604020202020204" pitchFamily="34" charset="0"/>
                          <a:cs typeface="Arial" panose="020B0604020202020204" pitchFamily="34" charset="0"/>
                        </a:rPr>
                        <a:t>označení kanálu</a:t>
                      </a:r>
                      <a:endParaRPr lang="en-US" sz="800" b="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střední vlnová délka</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rozlišení (velikost pixlu v nadiru)</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80000">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  VIS </a:t>
                      </a:r>
                      <a:r>
                        <a:rPr lang="en-US" sz="800" dirty="0" smtClean="0">
                          <a:ln w="6350">
                            <a:noFill/>
                          </a:ln>
                          <a:solidFill>
                            <a:schemeClr val="tx1"/>
                          </a:solidFill>
                          <a:latin typeface="Arial" panose="020B0604020202020204" pitchFamily="34" charset="0"/>
                          <a:cs typeface="Arial" panose="020B0604020202020204" pitchFamily="34" charset="0"/>
                        </a:rPr>
                        <a:t>0.4</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0.444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1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0000">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  </a:t>
                      </a:r>
                      <a:r>
                        <a:rPr lang="en-US" sz="800" dirty="0" smtClean="0">
                          <a:ln w="6350">
                            <a:noFill/>
                          </a:ln>
                          <a:solidFill>
                            <a:schemeClr val="tx1"/>
                          </a:solidFill>
                          <a:latin typeface="Arial" panose="020B0604020202020204" pitchFamily="34" charset="0"/>
                          <a:cs typeface="Arial" panose="020B0604020202020204" pitchFamily="34" charset="0"/>
                        </a:rPr>
                        <a:t>VIS 0.5</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0.510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1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0000">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  </a:t>
                      </a:r>
                      <a:r>
                        <a:rPr lang="en-US" sz="800" dirty="0" smtClean="0">
                          <a:ln w="6350">
                            <a:noFill/>
                          </a:ln>
                          <a:solidFill>
                            <a:schemeClr val="tx1"/>
                          </a:solidFill>
                          <a:latin typeface="Arial" panose="020B0604020202020204" pitchFamily="34" charset="0"/>
                          <a:cs typeface="Arial" panose="020B0604020202020204" pitchFamily="34" charset="0"/>
                        </a:rPr>
                        <a:t>VIS 0.6</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0.640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tx1"/>
                          </a:solidFill>
                          <a:latin typeface="Arial" panose="020B0604020202020204" pitchFamily="34" charset="0"/>
                          <a:cs typeface="Arial" panose="020B0604020202020204" pitchFamily="34" charset="0"/>
                        </a:rPr>
                        <a:t>1 km </a:t>
                      </a:r>
                      <a:r>
                        <a:rPr lang="en-US" sz="800" b="1" dirty="0" smtClean="0">
                          <a:ln w="6350">
                            <a:noFill/>
                          </a:ln>
                          <a:solidFill>
                            <a:schemeClr val="tx1"/>
                          </a:solidFill>
                          <a:latin typeface="Arial" panose="020B0604020202020204" pitchFamily="34" charset="0"/>
                          <a:cs typeface="Arial" panose="020B0604020202020204" pitchFamily="34" charset="0"/>
                        </a:rPr>
                        <a:t> </a:t>
                      </a:r>
                      <a:r>
                        <a:rPr lang="cs-CZ" sz="800" b="1" dirty="0" smtClean="0">
                          <a:ln w="6350">
                            <a:noFill/>
                          </a:ln>
                          <a:solidFill>
                            <a:schemeClr val="tx1"/>
                          </a:solidFill>
                          <a:latin typeface="Arial" panose="020B0604020202020204" pitchFamily="34" charset="0"/>
                          <a:cs typeface="Arial" panose="020B0604020202020204" pitchFamily="34" charset="0"/>
                        </a:rPr>
                        <a:t>NR</a:t>
                      </a:r>
                      <a:r>
                        <a:rPr lang="cs-CZ" sz="800" dirty="0" smtClean="0">
                          <a:ln w="6350">
                            <a:noFill/>
                          </a:ln>
                          <a:solidFill>
                            <a:schemeClr val="tx1"/>
                          </a:solidFill>
                          <a:latin typeface="Arial" panose="020B0604020202020204" pitchFamily="34" charset="0"/>
                          <a:cs typeface="Arial" panose="020B0604020202020204" pitchFamily="34" charset="0"/>
                        </a:rPr>
                        <a:t>    </a:t>
                      </a:r>
                      <a:r>
                        <a:rPr lang="en-US" sz="800" dirty="0" smtClean="0">
                          <a:ln w="6350">
                            <a:noFill/>
                          </a:ln>
                          <a:solidFill>
                            <a:schemeClr val="tx1"/>
                          </a:solidFill>
                          <a:latin typeface="Arial" panose="020B0604020202020204" pitchFamily="34" charset="0"/>
                          <a:cs typeface="Arial" panose="020B0604020202020204" pitchFamily="34" charset="0"/>
                        </a:rPr>
                        <a:t>  </a:t>
                      </a:r>
                      <a:r>
                        <a:rPr lang="cs-CZ" sz="800" dirty="0" smtClean="0">
                          <a:ln w="6350">
                            <a:noFill/>
                          </a:ln>
                          <a:solidFill>
                            <a:schemeClr val="tx1"/>
                          </a:solidFill>
                          <a:latin typeface="Arial" panose="020B0604020202020204" pitchFamily="34" charset="0"/>
                          <a:cs typeface="Arial" panose="020B0604020202020204" pitchFamily="34" charset="0"/>
                        </a:rPr>
                        <a:t>/ </a:t>
                      </a:r>
                      <a:r>
                        <a:rPr lang="en-US" sz="800" dirty="0" smtClean="0">
                          <a:ln w="6350">
                            <a:noFill/>
                          </a:ln>
                          <a:solidFill>
                            <a:schemeClr val="tx1"/>
                          </a:solidFill>
                          <a:latin typeface="Arial" panose="020B0604020202020204" pitchFamily="34" charset="0"/>
                          <a:cs typeface="Arial" panose="020B0604020202020204" pitchFamily="34" charset="0"/>
                        </a:rPr>
                        <a:t>   </a:t>
                      </a:r>
                      <a:r>
                        <a:rPr lang="cs-CZ" sz="800" baseline="0" dirty="0" smtClean="0">
                          <a:ln w="6350">
                            <a:noFill/>
                          </a:ln>
                          <a:solidFill>
                            <a:schemeClr val="tx1"/>
                          </a:solidFill>
                          <a:latin typeface="Arial" panose="020B0604020202020204" pitchFamily="34" charset="0"/>
                          <a:cs typeface="Arial" panose="020B0604020202020204" pitchFamily="34" charset="0"/>
                        </a:rPr>
                        <a:t> </a:t>
                      </a:r>
                      <a:r>
                        <a:rPr lang="cs-CZ" sz="800" b="1" baseline="0" dirty="0" smtClean="0">
                          <a:ln w="6350">
                            <a:noFill/>
                          </a:ln>
                          <a:solidFill>
                            <a:srgbClr val="FFC000"/>
                          </a:solidFill>
                          <a:latin typeface="Arial" panose="020B0604020202020204" pitchFamily="34" charset="0"/>
                          <a:cs typeface="Arial" panose="020B0604020202020204" pitchFamily="34" charset="0"/>
                        </a:rPr>
                        <a:t>0.5 km</a:t>
                      </a:r>
                      <a:r>
                        <a:rPr lang="cs-CZ" sz="800" b="0" baseline="0" dirty="0" smtClean="0">
                          <a:ln w="6350">
                            <a:noFill/>
                          </a:ln>
                          <a:solidFill>
                            <a:srgbClr val="FFC000"/>
                          </a:solidFill>
                          <a:latin typeface="Arial" panose="020B0604020202020204" pitchFamily="34" charset="0"/>
                          <a:cs typeface="Arial" panose="020B0604020202020204" pitchFamily="34" charset="0"/>
                        </a:rPr>
                        <a:t> </a:t>
                      </a:r>
                      <a:r>
                        <a:rPr lang="en-US" sz="800" b="0" baseline="0" dirty="0" smtClean="0">
                          <a:ln w="6350">
                            <a:noFill/>
                          </a:ln>
                          <a:solidFill>
                            <a:srgbClr val="FFC000"/>
                          </a:solidFill>
                          <a:latin typeface="Arial" panose="020B0604020202020204" pitchFamily="34" charset="0"/>
                          <a:cs typeface="Arial" panose="020B0604020202020204" pitchFamily="34" charset="0"/>
                        </a:rPr>
                        <a:t> </a:t>
                      </a:r>
                      <a:r>
                        <a:rPr lang="cs-CZ" sz="800" b="1" baseline="0" dirty="0" smtClean="0">
                          <a:ln w="6350">
                            <a:noFill/>
                          </a:ln>
                          <a:solidFill>
                            <a:srgbClr val="FFC000"/>
                          </a:solidFill>
                          <a:latin typeface="Arial" panose="020B0604020202020204" pitchFamily="34" charset="0"/>
                          <a:cs typeface="Arial" panose="020B0604020202020204" pitchFamily="34" charset="0"/>
                        </a:rPr>
                        <a:t>HR</a:t>
                      </a:r>
                      <a:endParaRPr lang="en-US" sz="800" b="1" dirty="0">
                        <a:ln w="6350">
                          <a:noFill/>
                        </a:ln>
                        <a:solidFill>
                          <a:srgbClr val="FFC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0000">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  </a:t>
                      </a:r>
                      <a:r>
                        <a:rPr lang="en-US" sz="800" dirty="0" smtClean="0">
                          <a:ln w="6350">
                            <a:noFill/>
                          </a:ln>
                          <a:solidFill>
                            <a:schemeClr val="tx1"/>
                          </a:solidFill>
                          <a:latin typeface="Arial" panose="020B0604020202020204" pitchFamily="34" charset="0"/>
                          <a:cs typeface="Arial" panose="020B0604020202020204" pitchFamily="34" charset="0"/>
                        </a:rPr>
                        <a:t>VIS 0.8</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0.865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1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VIS </a:t>
                      </a:r>
                      <a:r>
                        <a:rPr lang="en-US" sz="800" dirty="0" smtClean="0">
                          <a:ln w="6350">
                            <a:noFill/>
                          </a:ln>
                          <a:solidFill>
                            <a:schemeClr val="tx1"/>
                          </a:solidFill>
                          <a:latin typeface="Arial" panose="020B0604020202020204" pitchFamily="34" charset="0"/>
                          <a:cs typeface="Arial" panose="020B0604020202020204" pitchFamily="34" charset="0"/>
                        </a:rPr>
                        <a:t>0.9</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0.914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1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NIR </a:t>
                      </a:r>
                      <a:r>
                        <a:rPr lang="en-US" sz="800" dirty="0" smtClean="0">
                          <a:ln w="6350">
                            <a:noFill/>
                          </a:ln>
                          <a:solidFill>
                            <a:schemeClr val="tx1"/>
                          </a:solidFill>
                          <a:latin typeface="Arial" panose="020B0604020202020204" pitchFamily="34" charset="0"/>
                          <a:cs typeface="Arial" panose="020B0604020202020204" pitchFamily="34" charset="0"/>
                        </a:rPr>
                        <a:t>1.3</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1.380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1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NIR </a:t>
                      </a:r>
                      <a:r>
                        <a:rPr lang="en-US" sz="800" dirty="0" smtClean="0">
                          <a:ln w="6350">
                            <a:noFill/>
                          </a:ln>
                          <a:solidFill>
                            <a:schemeClr val="tx1"/>
                          </a:solidFill>
                          <a:latin typeface="Arial" panose="020B0604020202020204" pitchFamily="34" charset="0"/>
                          <a:cs typeface="Arial" panose="020B0604020202020204" pitchFamily="34" charset="0"/>
                        </a:rPr>
                        <a:t>1.6</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1.610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1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NIR </a:t>
                      </a:r>
                      <a:r>
                        <a:rPr lang="en-US" sz="800" dirty="0" smtClean="0">
                          <a:ln w="6350">
                            <a:noFill/>
                          </a:ln>
                          <a:solidFill>
                            <a:schemeClr val="tx1"/>
                          </a:solidFill>
                          <a:latin typeface="Arial" panose="020B0604020202020204" pitchFamily="34" charset="0"/>
                          <a:cs typeface="Arial" panose="020B0604020202020204" pitchFamily="34" charset="0"/>
                        </a:rPr>
                        <a:t>2.2</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2.250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tx1"/>
                          </a:solidFill>
                          <a:latin typeface="Arial" panose="020B0604020202020204" pitchFamily="34" charset="0"/>
                          <a:cs typeface="Arial" panose="020B0604020202020204" pitchFamily="34" charset="0"/>
                        </a:rPr>
                        <a:t>1 km </a:t>
                      </a:r>
                      <a:r>
                        <a:rPr lang="en-US" sz="800" b="1" dirty="0" smtClean="0">
                          <a:ln w="6350">
                            <a:noFill/>
                          </a:ln>
                          <a:solidFill>
                            <a:schemeClr val="tx1"/>
                          </a:solidFill>
                          <a:latin typeface="Arial" panose="020B0604020202020204" pitchFamily="34" charset="0"/>
                          <a:cs typeface="Arial" panose="020B0604020202020204" pitchFamily="34" charset="0"/>
                        </a:rPr>
                        <a:t> </a:t>
                      </a:r>
                      <a:r>
                        <a:rPr lang="cs-CZ" sz="800" b="1" dirty="0" smtClean="0">
                          <a:ln w="6350">
                            <a:noFill/>
                          </a:ln>
                          <a:solidFill>
                            <a:schemeClr val="tx1"/>
                          </a:solidFill>
                          <a:latin typeface="Arial" panose="020B0604020202020204" pitchFamily="34" charset="0"/>
                          <a:cs typeface="Arial" panose="020B0604020202020204" pitchFamily="34" charset="0"/>
                        </a:rPr>
                        <a:t>NR</a:t>
                      </a:r>
                      <a:r>
                        <a:rPr lang="cs-CZ" sz="800" dirty="0" smtClean="0">
                          <a:ln w="6350">
                            <a:noFill/>
                          </a:ln>
                          <a:solidFill>
                            <a:schemeClr val="tx1"/>
                          </a:solidFill>
                          <a:latin typeface="Arial" panose="020B0604020202020204" pitchFamily="34" charset="0"/>
                          <a:cs typeface="Arial" panose="020B0604020202020204" pitchFamily="34" charset="0"/>
                        </a:rPr>
                        <a:t> </a:t>
                      </a:r>
                      <a:r>
                        <a:rPr lang="en-US" sz="800" dirty="0" smtClean="0">
                          <a:ln w="6350">
                            <a:noFill/>
                          </a:ln>
                          <a:solidFill>
                            <a:schemeClr val="tx1"/>
                          </a:solidFill>
                          <a:latin typeface="Arial" panose="020B0604020202020204" pitchFamily="34" charset="0"/>
                          <a:cs typeface="Arial" panose="020B0604020202020204" pitchFamily="34" charset="0"/>
                        </a:rPr>
                        <a:t>   </a:t>
                      </a:r>
                      <a:r>
                        <a:rPr lang="cs-CZ" sz="800" dirty="0" smtClean="0">
                          <a:ln w="6350">
                            <a:noFill/>
                          </a:ln>
                          <a:solidFill>
                            <a:schemeClr val="tx1"/>
                          </a:solidFill>
                          <a:latin typeface="Arial" panose="020B0604020202020204" pitchFamily="34" charset="0"/>
                          <a:cs typeface="Arial" panose="020B0604020202020204" pitchFamily="34" charset="0"/>
                        </a:rPr>
                        <a:t>  / </a:t>
                      </a:r>
                      <a:r>
                        <a:rPr lang="en-US" sz="800" dirty="0" smtClean="0">
                          <a:ln w="6350">
                            <a:noFill/>
                          </a:ln>
                          <a:solidFill>
                            <a:schemeClr val="tx1"/>
                          </a:solidFill>
                          <a:latin typeface="Arial" panose="020B0604020202020204" pitchFamily="34" charset="0"/>
                          <a:cs typeface="Arial" panose="020B0604020202020204" pitchFamily="34" charset="0"/>
                        </a:rPr>
                        <a:t>   </a:t>
                      </a:r>
                      <a:r>
                        <a:rPr lang="cs-CZ" sz="800" baseline="0" dirty="0" smtClean="0">
                          <a:ln w="6350">
                            <a:noFill/>
                          </a:ln>
                          <a:solidFill>
                            <a:schemeClr val="tx1"/>
                          </a:solidFill>
                          <a:latin typeface="Arial" panose="020B0604020202020204" pitchFamily="34" charset="0"/>
                          <a:cs typeface="Arial" panose="020B0604020202020204" pitchFamily="34" charset="0"/>
                        </a:rPr>
                        <a:t> </a:t>
                      </a:r>
                      <a:r>
                        <a:rPr lang="cs-CZ" sz="800" b="1" baseline="0" dirty="0" smtClean="0">
                          <a:ln w="6350">
                            <a:noFill/>
                          </a:ln>
                          <a:solidFill>
                            <a:srgbClr val="FFC000"/>
                          </a:solidFill>
                          <a:latin typeface="Arial" panose="020B0604020202020204" pitchFamily="34" charset="0"/>
                          <a:cs typeface="Arial" panose="020B0604020202020204" pitchFamily="34" charset="0"/>
                        </a:rPr>
                        <a:t>0.5 km</a:t>
                      </a:r>
                      <a:r>
                        <a:rPr lang="cs-CZ" sz="800" b="0" baseline="0" dirty="0" smtClean="0">
                          <a:ln w="6350">
                            <a:noFill/>
                          </a:ln>
                          <a:solidFill>
                            <a:srgbClr val="FFC000"/>
                          </a:solidFill>
                          <a:latin typeface="Arial" panose="020B0604020202020204" pitchFamily="34" charset="0"/>
                          <a:cs typeface="Arial" panose="020B0604020202020204" pitchFamily="34" charset="0"/>
                        </a:rPr>
                        <a:t> </a:t>
                      </a:r>
                      <a:r>
                        <a:rPr lang="en-US" sz="800" b="0" baseline="0" dirty="0" smtClean="0">
                          <a:ln w="6350">
                            <a:noFill/>
                          </a:ln>
                          <a:solidFill>
                            <a:srgbClr val="FFC000"/>
                          </a:solidFill>
                          <a:latin typeface="Arial" panose="020B0604020202020204" pitchFamily="34" charset="0"/>
                          <a:cs typeface="Arial" panose="020B0604020202020204" pitchFamily="34" charset="0"/>
                        </a:rPr>
                        <a:t> </a:t>
                      </a:r>
                      <a:r>
                        <a:rPr lang="cs-CZ" sz="800" b="1" baseline="0" dirty="0" smtClean="0">
                          <a:ln w="6350">
                            <a:noFill/>
                          </a:ln>
                          <a:solidFill>
                            <a:srgbClr val="FFC000"/>
                          </a:solidFill>
                          <a:latin typeface="Arial" panose="020B0604020202020204" pitchFamily="34" charset="0"/>
                          <a:cs typeface="Arial" panose="020B0604020202020204" pitchFamily="34" charset="0"/>
                        </a:rPr>
                        <a:t>HR</a:t>
                      </a:r>
                      <a:endParaRPr lang="en-US" sz="800" b="0" dirty="0">
                        <a:ln w="6350">
                          <a:noFill/>
                        </a:ln>
                        <a:solidFill>
                          <a:srgbClr val="FFC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IR </a:t>
                      </a:r>
                      <a:r>
                        <a:rPr lang="en-US" sz="800" dirty="0" smtClean="0">
                          <a:ln w="6350">
                            <a:noFill/>
                          </a:ln>
                          <a:solidFill>
                            <a:schemeClr val="tx1"/>
                          </a:solidFill>
                          <a:latin typeface="Arial" panose="020B0604020202020204" pitchFamily="34" charset="0"/>
                          <a:cs typeface="Arial" panose="020B0604020202020204" pitchFamily="34" charset="0"/>
                        </a:rPr>
                        <a:t>3.8</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3.800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tx1"/>
                          </a:solidFill>
                          <a:latin typeface="Arial" panose="020B0604020202020204" pitchFamily="34" charset="0"/>
                          <a:cs typeface="Arial" panose="020B0604020202020204" pitchFamily="34" charset="0"/>
                        </a:rPr>
                        <a:t>2 km</a:t>
                      </a:r>
                      <a:r>
                        <a:rPr lang="en-US" sz="800" b="1" dirty="0" smtClean="0">
                          <a:ln w="6350">
                            <a:noFill/>
                          </a:ln>
                          <a:solidFill>
                            <a:schemeClr val="tx1"/>
                          </a:solidFill>
                          <a:latin typeface="Arial" panose="020B0604020202020204" pitchFamily="34" charset="0"/>
                          <a:cs typeface="Arial" panose="020B0604020202020204" pitchFamily="34" charset="0"/>
                        </a:rPr>
                        <a:t> </a:t>
                      </a:r>
                      <a:r>
                        <a:rPr lang="cs-CZ" sz="800" b="1" dirty="0" smtClean="0">
                          <a:ln w="6350">
                            <a:noFill/>
                          </a:ln>
                          <a:solidFill>
                            <a:schemeClr val="tx1"/>
                          </a:solidFill>
                          <a:latin typeface="Arial" panose="020B0604020202020204" pitchFamily="34" charset="0"/>
                          <a:cs typeface="Arial" panose="020B0604020202020204" pitchFamily="34" charset="0"/>
                        </a:rPr>
                        <a:t> NR</a:t>
                      </a:r>
                      <a:r>
                        <a:rPr lang="cs-CZ" sz="800" dirty="0" smtClean="0">
                          <a:ln w="6350">
                            <a:noFill/>
                          </a:ln>
                          <a:solidFill>
                            <a:schemeClr val="tx1"/>
                          </a:solidFill>
                          <a:latin typeface="Arial" panose="020B0604020202020204" pitchFamily="34" charset="0"/>
                          <a:cs typeface="Arial" panose="020B0604020202020204" pitchFamily="34" charset="0"/>
                        </a:rPr>
                        <a:t>    </a:t>
                      </a:r>
                      <a:r>
                        <a:rPr lang="en-US" sz="800" dirty="0" smtClean="0">
                          <a:ln w="6350">
                            <a:noFill/>
                          </a:ln>
                          <a:solidFill>
                            <a:schemeClr val="tx1"/>
                          </a:solidFill>
                          <a:latin typeface="Arial" panose="020B0604020202020204" pitchFamily="34" charset="0"/>
                          <a:cs typeface="Arial" panose="020B0604020202020204" pitchFamily="34" charset="0"/>
                        </a:rPr>
                        <a:t>  </a:t>
                      </a:r>
                      <a:r>
                        <a:rPr lang="cs-CZ" sz="800" dirty="0" smtClean="0">
                          <a:ln w="6350">
                            <a:noFill/>
                          </a:ln>
                          <a:solidFill>
                            <a:schemeClr val="tx1"/>
                          </a:solidFill>
                          <a:latin typeface="Arial" panose="020B0604020202020204" pitchFamily="34" charset="0"/>
                          <a:cs typeface="Arial" panose="020B0604020202020204" pitchFamily="34" charset="0"/>
                        </a:rPr>
                        <a:t>/</a:t>
                      </a:r>
                      <a:r>
                        <a:rPr lang="en-US" sz="800" dirty="0" smtClean="0">
                          <a:ln w="6350">
                            <a:noFill/>
                          </a:ln>
                          <a:solidFill>
                            <a:schemeClr val="tx1"/>
                          </a:solidFill>
                          <a:latin typeface="Arial" panose="020B0604020202020204" pitchFamily="34" charset="0"/>
                          <a:cs typeface="Arial" panose="020B0604020202020204" pitchFamily="34" charset="0"/>
                        </a:rPr>
                        <a:t>   </a:t>
                      </a:r>
                      <a:r>
                        <a:rPr lang="cs-CZ" sz="800" dirty="0" smtClean="0">
                          <a:ln w="6350">
                            <a:noFill/>
                          </a:ln>
                          <a:solidFill>
                            <a:schemeClr val="tx1"/>
                          </a:solidFill>
                          <a:latin typeface="Arial" panose="020B0604020202020204" pitchFamily="34" charset="0"/>
                          <a:cs typeface="Arial" panose="020B0604020202020204" pitchFamily="34" charset="0"/>
                        </a:rPr>
                        <a:t> </a:t>
                      </a:r>
                      <a:r>
                        <a:rPr lang="cs-CZ" sz="800" baseline="0" dirty="0" smtClean="0">
                          <a:ln w="6350">
                            <a:noFill/>
                          </a:ln>
                          <a:solidFill>
                            <a:schemeClr val="tx1"/>
                          </a:solidFill>
                          <a:latin typeface="Arial" panose="020B0604020202020204" pitchFamily="34" charset="0"/>
                          <a:cs typeface="Arial" panose="020B0604020202020204" pitchFamily="34" charset="0"/>
                        </a:rPr>
                        <a:t> </a:t>
                      </a:r>
                      <a:r>
                        <a:rPr lang="cs-CZ" sz="800" b="1" baseline="0" dirty="0" smtClean="0">
                          <a:ln w="6350">
                            <a:noFill/>
                          </a:ln>
                          <a:solidFill>
                            <a:srgbClr val="FFC000"/>
                          </a:solidFill>
                          <a:latin typeface="Arial" panose="020B0604020202020204" pitchFamily="34" charset="0"/>
                          <a:cs typeface="Arial" panose="020B0604020202020204" pitchFamily="34" charset="0"/>
                        </a:rPr>
                        <a:t>1.0 km</a:t>
                      </a:r>
                      <a:r>
                        <a:rPr lang="cs-CZ" sz="800" b="0" baseline="0" dirty="0" smtClean="0">
                          <a:ln w="6350">
                            <a:noFill/>
                          </a:ln>
                          <a:solidFill>
                            <a:srgbClr val="FFC000"/>
                          </a:solidFill>
                          <a:latin typeface="Arial" panose="020B0604020202020204" pitchFamily="34" charset="0"/>
                          <a:cs typeface="Arial" panose="020B0604020202020204" pitchFamily="34" charset="0"/>
                        </a:rPr>
                        <a:t> </a:t>
                      </a:r>
                      <a:r>
                        <a:rPr lang="en-US" sz="800" b="0" baseline="0" dirty="0" smtClean="0">
                          <a:ln w="6350">
                            <a:noFill/>
                          </a:ln>
                          <a:solidFill>
                            <a:srgbClr val="FFC000"/>
                          </a:solidFill>
                          <a:latin typeface="Arial" panose="020B0604020202020204" pitchFamily="34" charset="0"/>
                          <a:cs typeface="Arial" panose="020B0604020202020204" pitchFamily="34" charset="0"/>
                        </a:rPr>
                        <a:t> </a:t>
                      </a:r>
                      <a:r>
                        <a:rPr lang="cs-CZ" sz="800" b="1" baseline="0" dirty="0" smtClean="0">
                          <a:ln w="6350">
                            <a:noFill/>
                          </a:ln>
                          <a:solidFill>
                            <a:srgbClr val="FFC000"/>
                          </a:solidFill>
                          <a:latin typeface="Arial" panose="020B0604020202020204" pitchFamily="34" charset="0"/>
                          <a:cs typeface="Arial" panose="020B0604020202020204" pitchFamily="34" charset="0"/>
                        </a:rPr>
                        <a:t>HR</a:t>
                      </a:r>
                      <a:endParaRPr lang="en-US" sz="800" b="0" dirty="0">
                        <a:ln w="6350">
                          <a:noFill/>
                        </a:ln>
                        <a:solidFill>
                          <a:srgbClr val="FFC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WV </a:t>
                      </a:r>
                      <a:r>
                        <a:rPr lang="en-US" sz="800" dirty="0" smtClean="0">
                          <a:ln w="6350">
                            <a:noFill/>
                          </a:ln>
                          <a:solidFill>
                            <a:schemeClr val="tx1"/>
                          </a:solidFill>
                          <a:latin typeface="Arial" panose="020B0604020202020204" pitchFamily="34" charset="0"/>
                          <a:cs typeface="Arial" panose="020B0604020202020204" pitchFamily="34" charset="0"/>
                        </a:rPr>
                        <a:t>6.3</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6.300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tx1"/>
                          </a:solidFill>
                          <a:latin typeface="Arial" panose="020B0604020202020204" pitchFamily="34" charset="0"/>
                          <a:cs typeface="Arial" panose="020B0604020202020204" pitchFamily="34" charset="0"/>
                        </a:rPr>
                        <a:t>2 km</a:t>
                      </a:r>
                      <a:endParaRPr lang="en-US" sz="80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WV </a:t>
                      </a:r>
                      <a:r>
                        <a:rPr lang="en-US" sz="800" dirty="0" smtClean="0">
                          <a:ln w="6350">
                            <a:noFill/>
                          </a:ln>
                          <a:solidFill>
                            <a:schemeClr val="tx1"/>
                          </a:solidFill>
                          <a:latin typeface="Arial" panose="020B0604020202020204" pitchFamily="34" charset="0"/>
                          <a:cs typeface="Arial" panose="020B0604020202020204" pitchFamily="34" charset="0"/>
                        </a:rPr>
                        <a:t>7.3</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7.350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tx1"/>
                          </a:solidFill>
                          <a:latin typeface="Arial" panose="020B0604020202020204" pitchFamily="34" charset="0"/>
                          <a:cs typeface="Arial" panose="020B0604020202020204" pitchFamily="34" charset="0"/>
                        </a:rPr>
                        <a:t>2 km</a:t>
                      </a:r>
                      <a:endParaRPr lang="en-US" sz="80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IR </a:t>
                      </a:r>
                      <a:r>
                        <a:rPr lang="en-US" sz="800" dirty="0" smtClean="0">
                          <a:ln w="6350">
                            <a:noFill/>
                          </a:ln>
                          <a:solidFill>
                            <a:schemeClr val="tx1"/>
                          </a:solidFill>
                          <a:latin typeface="Arial" panose="020B0604020202020204" pitchFamily="34" charset="0"/>
                          <a:cs typeface="Arial" panose="020B0604020202020204" pitchFamily="34" charset="0"/>
                        </a:rPr>
                        <a:t>8.7</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8.700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2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IR </a:t>
                      </a:r>
                      <a:r>
                        <a:rPr lang="en-US" sz="800" dirty="0" smtClean="0">
                          <a:ln w="6350">
                            <a:noFill/>
                          </a:ln>
                          <a:solidFill>
                            <a:schemeClr val="tx1"/>
                          </a:solidFill>
                          <a:latin typeface="Arial" panose="020B0604020202020204" pitchFamily="34" charset="0"/>
                          <a:cs typeface="Arial" panose="020B0604020202020204" pitchFamily="34" charset="0"/>
                        </a:rPr>
                        <a:t>9.7 (O3)</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9.660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2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IR </a:t>
                      </a:r>
                      <a:r>
                        <a:rPr lang="en-US" sz="800" dirty="0" smtClean="0">
                          <a:ln w="6350">
                            <a:noFill/>
                          </a:ln>
                          <a:solidFill>
                            <a:schemeClr val="tx1"/>
                          </a:solidFill>
                          <a:latin typeface="Arial" panose="020B0604020202020204" pitchFamily="34" charset="0"/>
                          <a:cs typeface="Arial" panose="020B0604020202020204" pitchFamily="34" charset="0"/>
                        </a:rPr>
                        <a:t>10.5</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10.50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tx1"/>
                          </a:solidFill>
                          <a:latin typeface="Arial" panose="020B0604020202020204" pitchFamily="34" charset="0"/>
                          <a:cs typeface="Arial" panose="020B0604020202020204" pitchFamily="34" charset="0"/>
                        </a:rPr>
                        <a:t>2 km</a:t>
                      </a:r>
                      <a:r>
                        <a:rPr lang="en-US" sz="800" b="1" dirty="0" smtClean="0">
                          <a:ln w="6350">
                            <a:noFill/>
                          </a:ln>
                          <a:solidFill>
                            <a:schemeClr val="tx1"/>
                          </a:solidFill>
                          <a:latin typeface="Arial" panose="020B0604020202020204" pitchFamily="34" charset="0"/>
                          <a:cs typeface="Arial" panose="020B0604020202020204" pitchFamily="34" charset="0"/>
                        </a:rPr>
                        <a:t> </a:t>
                      </a:r>
                      <a:r>
                        <a:rPr lang="cs-CZ" sz="800" b="1" dirty="0" smtClean="0">
                          <a:ln w="6350">
                            <a:noFill/>
                          </a:ln>
                          <a:solidFill>
                            <a:schemeClr val="tx1"/>
                          </a:solidFill>
                          <a:latin typeface="Arial" panose="020B0604020202020204" pitchFamily="34" charset="0"/>
                          <a:cs typeface="Arial" panose="020B0604020202020204" pitchFamily="34" charset="0"/>
                        </a:rPr>
                        <a:t> NR</a:t>
                      </a:r>
                      <a:r>
                        <a:rPr lang="cs-CZ" sz="800" dirty="0" smtClean="0">
                          <a:ln w="6350">
                            <a:noFill/>
                          </a:ln>
                          <a:solidFill>
                            <a:schemeClr val="tx1"/>
                          </a:solidFill>
                          <a:latin typeface="Arial" panose="020B0604020202020204" pitchFamily="34" charset="0"/>
                          <a:cs typeface="Arial" panose="020B0604020202020204" pitchFamily="34" charset="0"/>
                        </a:rPr>
                        <a:t> </a:t>
                      </a:r>
                      <a:r>
                        <a:rPr lang="en-US" sz="800" dirty="0" smtClean="0">
                          <a:ln w="6350">
                            <a:noFill/>
                          </a:ln>
                          <a:solidFill>
                            <a:schemeClr val="tx1"/>
                          </a:solidFill>
                          <a:latin typeface="Arial" panose="020B0604020202020204" pitchFamily="34" charset="0"/>
                          <a:cs typeface="Arial" panose="020B0604020202020204" pitchFamily="34" charset="0"/>
                        </a:rPr>
                        <a:t>   </a:t>
                      </a:r>
                      <a:r>
                        <a:rPr lang="cs-CZ" sz="800" dirty="0" smtClean="0">
                          <a:ln w="6350">
                            <a:noFill/>
                          </a:ln>
                          <a:solidFill>
                            <a:schemeClr val="tx1"/>
                          </a:solidFill>
                          <a:latin typeface="Arial" panose="020B0604020202020204" pitchFamily="34" charset="0"/>
                          <a:cs typeface="Arial" panose="020B0604020202020204" pitchFamily="34" charset="0"/>
                        </a:rPr>
                        <a:t>  / </a:t>
                      </a:r>
                      <a:r>
                        <a:rPr lang="en-US" sz="800" dirty="0" smtClean="0">
                          <a:ln w="6350">
                            <a:noFill/>
                          </a:ln>
                          <a:solidFill>
                            <a:schemeClr val="tx1"/>
                          </a:solidFill>
                          <a:latin typeface="Arial" panose="020B0604020202020204" pitchFamily="34" charset="0"/>
                          <a:cs typeface="Arial" panose="020B0604020202020204" pitchFamily="34" charset="0"/>
                        </a:rPr>
                        <a:t>  </a:t>
                      </a:r>
                      <a:r>
                        <a:rPr lang="cs-CZ" sz="800" dirty="0" smtClean="0">
                          <a:ln w="6350">
                            <a:noFill/>
                          </a:ln>
                          <a:solidFill>
                            <a:schemeClr val="tx1"/>
                          </a:solidFill>
                          <a:latin typeface="Arial" panose="020B0604020202020204" pitchFamily="34" charset="0"/>
                          <a:cs typeface="Arial" panose="020B0604020202020204" pitchFamily="34" charset="0"/>
                        </a:rPr>
                        <a:t> </a:t>
                      </a:r>
                      <a:r>
                        <a:rPr lang="cs-CZ" sz="800" baseline="0" dirty="0" smtClean="0">
                          <a:ln w="6350">
                            <a:noFill/>
                          </a:ln>
                          <a:solidFill>
                            <a:schemeClr val="tx1"/>
                          </a:solidFill>
                          <a:latin typeface="Arial" panose="020B0604020202020204" pitchFamily="34" charset="0"/>
                          <a:cs typeface="Arial" panose="020B0604020202020204" pitchFamily="34" charset="0"/>
                        </a:rPr>
                        <a:t> </a:t>
                      </a:r>
                      <a:r>
                        <a:rPr lang="cs-CZ" sz="800" b="1" baseline="0" dirty="0" smtClean="0">
                          <a:ln w="6350">
                            <a:noFill/>
                          </a:ln>
                          <a:solidFill>
                            <a:srgbClr val="FFC000"/>
                          </a:solidFill>
                          <a:latin typeface="Arial" panose="020B0604020202020204" pitchFamily="34" charset="0"/>
                          <a:cs typeface="Arial" panose="020B0604020202020204" pitchFamily="34" charset="0"/>
                        </a:rPr>
                        <a:t>1.0 km</a:t>
                      </a:r>
                      <a:r>
                        <a:rPr lang="cs-CZ" sz="800" b="0" baseline="0" dirty="0" smtClean="0">
                          <a:ln w="6350">
                            <a:noFill/>
                          </a:ln>
                          <a:solidFill>
                            <a:srgbClr val="FFC000"/>
                          </a:solidFill>
                          <a:latin typeface="Arial" panose="020B0604020202020204" pitchFamily="34" charset="0"/>
                          <a:cs typeface="Arial" panose="020B0604020202020204" pitchFamily="34" charset="0"/>
                        </a:rPr>
                        <a:t> </a:t>
                      </a:r>
                      <a:r>
                        <a:rPr lang="en-US" sz="800" b="0" baseline="0" dirty="0" smtClean="0">
                          <a:ln w="6350">
                            <a:noFill/>
                          </a:ln>
                          <a:solidFill>
                            <a:srgbClr val="FFC000"/>
                          </a:solidFill>
                          <a:latin typeface="Arial" panose="020B0604020202020204" pitchFamily="34" charset="0"/>
                          <a:cs typeface="Arial" panose="020B0604020202020204" pitchFamily="34" charset="0"/>
                        </a:rPr>
                        <a:t> </a:t>
                      </a:r>
                      <a:r>
                        <a:rPr lang="cs-CZ" sz="800" b="1" baseline="0" dirty="0" smtClean="0">
                          <a:ln w="6350">
                            <a:noFill/>
                          </a:ln>
                          <a:solidFill>
                            <a:srgbClr val="FFC000"/>
                          </a:solidFill>
                          <a:latin typeface="Arial" panose="020B0604020202020204" pitchFamily="34" charset="0"/>
                          <a:cs typeface="Arial" panose="020B0604020202020204" pitchFamily="34" charset="0"/>
                        </a:rPr>
                        <a:t>HR</a:t>
                      </a:r>
                      <a:endParaRPr lang="en-US" sz="800" b="0" dirty="0">
                        <a:ln w="6350">
                          <a:noFill/>
                        </a:ln>
                        <a:solidFill>
                          <a:srgbClr val="FFC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IR </a:t>
                      </a:r>
                      <a:r>
                        <a:rPr lang="en-US" sz="800" dirty="0" smtClean="0">
                          <a:ln w="6350">
                            <a:noFill/>
                          </a:ln>
                          <a:solidFill>
                            <a:schemeClr val="tx1"/>
                          </a:solidFill>
                          <a:latin typeface="Arial" panose="020B0604020202020204" pitchFamily="34" charset="0"/>
                          <a:cs typeface="Arial" panose="020B0604020202020204" pitchFamily="34" charset="0"/>
                        </a:rPr>
                        <a:t>12.3</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12.30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2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80000">
                <a:tc>
                  <a:txBody>
                    <a:bodyPr/>
                    <a:lstStyle/>
                    <a:p>
                      <a:r>
                        <a:rPr lang="cs-CZ" sz="800" smtClean="0">
                          <a:ln w="6350">
                            <a:noFill/>
                          </a:ln>
                          <a:solidFill>
                            <a:schemeClr val="tx1"/>
                          </a:solidFill>
                          <a:latin typeface="Arial" panose="020B0604020202020204" pitchFamily="34" charset="0"/>
                          <a:cs typeface="Arial" panose="020B0604020202020204" pitchFamily="34" charset="0"/>
                        </a:rPr>
                        <a:t>  </a:t>
                      </a:r>
                      <a:r>
                        <a:rPr lang="en-US" sz="800" smtClean="0">
                          <a:ln w="6350">
                            <a:noFill/>
                          </a:ln>
                          <a:solidFill>
                            <a:schemeClr val="tx1"/>
                          </a:solidFill>
                          <a:latin typeface="Arial" panose="020B0604020202020204" pitchFamily="34" charset="0"/>
                          <a:cs typeface="Arial" panose="020B0604020202020204" pitchFamily="34" charset="0"/>
                        </a:rPr>
                        <a:t>IR </a:t>
                      </a:r>
                      <a:r>
                        <a:rPr lang="en-US" sz="800" dirty="0" smtClean="0">
                          <a:ln w="6350">
                            <a:noFill/>
                          </a:ln>
                          <a:solidFill>
                            <a:schemeClr val="tx1"/>
                          </a:solidFill>
                          <a:latin typeface="Arial" panose="020B0604020202020204" pitchFamily="34" charset="0"/>
                          <a:cs typeface="Arial" panose="020B0604020202020204" pitchFamily="34" charset="0"/>
                        </a:rPr>
                        <a:t>13.3 (CO2)</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13.30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2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
        <p:nvSpPr>
          <p:cNvPr id="8" name="TextovéPole 7"/>
          <p:cNvSpPr txBox="1"/>
          <p:nvPr/>
        </p:nvSpPr>
        <p:spPr>
          <a:xfrm>
            <a:off x="2843808" y="4321428"/>
            <a:ext cx="2088232" cy="338554"/>
          </a:xfrm>
          <a:prstGeom prst="rect">
            <a:avLst/>
          </a:prstGeom>
          <a:noFill/>
          <a:ln w="0">
            <a:noFill/>
          </a:ln>
        </p:spPr>
        <p:txBody>
          <a:bodyPr wrap="square" lIns="36000" r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NR </a:t>
            </a:r>
            <a:r>
              <a:rPr kumimoji="0" lang="en-US" sz="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FDS</a:t>
            </a:r>
            <a:r>
              <a:rPr kumimoji="0" lang="cs-CZ" sz="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 RSS – EUMETCast </a:t>
            </a:r>
            <a:r>
              <a:rPr kumimoji="0" lang="cs-CZ" sz="8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Europe</a:t>
            </a:r>
            <a:r>
              <a:rPr kumimoji="0" lang="cs-CZ" sz="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cs-CZ" sz="8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sat</a:t>
            </a:r>
            <a:r>
              <a:rPr kumimoji="0" lang="cs-CZ" sz="8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HR</a:t>
            </a:r>
            <a:r>
              <a:rPr kumimoji="0" lang="cs-CZ" sz="800" b="0"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 FDS a RSS – EUMETCast </a:t>
            </a:r>
            <a:r>
              <a:rPr kumimoji="0" lang="cs-CZ" sz="800" b="0" i="0" u="none" strike="noStrike" kern="1200" cap="none" spc="0" normalizeH="0" baseline="0" noProof="0" dirty="0" err="1" smtClean="0">
                <a:ln>
                  <a:noFill/>
                </a:ln>
                <a:solidFill>
                  <a:srgbClr val="FFC000"/>
                </a:solidFill>
                <a:effectLst/>
                <a:uLnTx/>
                <a:uFillTx/>
                <a:latin typeface="Arial" panose="020B0604020202020204" pitchFamily="34" charset="0"/>
                <a:ea typeface="+mn-ea"/>
                <a:cs typeface="Arial" panose="020B0604020202020204" pitchFamily="34" charset="0"/>
              </a:rPr>
              <a:t>Terrestrial</a:t>
            </a:r>
            <a:r>
              <a:rPr kumimoji="0" lang="cs-CZ" sz="800" b="0"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 </a:t>
            </a:r>
            <a:endParaRPr kumimoji="0" lang="en-US" sz="800" b="0" i="0"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13" name="TextovéPole 12"/>
          <p:cNvSpPr txBox="1"/>
          <p:nvPr/>
        </p:nvSpPr>
        <p:spPr>
          <a:xfrm>
            <a:off x="107504" y="4280197"/>
            <a:ext cx="29127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a:t>
            </a:r>
            <a:r>
              <a:rPr kumimoji="0" lang="cs-CZ"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nové kanály, nedostupné na MSG</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SEVIRI </a:t>
            </a:r>
            <a:endParaRPr kumimoji="0" lang="en-US" sz="9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6" name="TextovéPole 15"/>
          <p:cNvSpPr txBox="1"/>
          <p:nvPr/>
        </p:nvSpPr>
        <p:spPr>
          <a:xfrm>
            <a:off x="179512" y="771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7" name="TextovéPole 16"/>
          <p:cNvSpPr txBox="1"/>
          <p:nvPr/>
        </p:nvSpPr>
        <p:spPr>
          <a:xfrm>
            <a:off x="179512" y="987574"/>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8" name="TextovéPole 17"/>
          <p:cNvSpPr txBox="1"/>
          <p:nvPr/>
        </p:nvSpPr>
        <p:spPr>
          <a:xfrm>
            <a:off x="179512" y="163564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9" name="TextovéPole 18"/>
          <p:cNvSpPr txBox="1"/>
          <p:nvPr/>
        </p:nvSpPr>
        <p:spPr>
          <a:xfrm>
            <a:off x="179512" y="185167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0" name="TextovéPole 19"/>
          <p:cNvSpPr txBox="1"/>
          <p:nvPr/>
        </p:nvSpPr>
        <p:spPr>
          <a:xfrm>
            <a:off x="179512" y="2283718"/>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1" name="Text Box 5"/>
          <p:cNvSpPr txBox="1">
            <a:spLocks noChangeArrowheads="1"/>
          </p:cNvSpPr>
          <p:nvPr/>
        </p:nvSpPr>
        <p:spPr bwMode="auto">
          <a:xfrm>
            <a:off x="251520" y="123478"/>
            <a:ext cx="3672408"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MTG-I  </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Flexible Combined Imager (FCI) </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p>
        </p:txBody>
      </p:sp>
      <p:sp>
        <p:nvSpPr>
          <p:cNvPr id="22" name="Rectangle 6"/>
          <p:cNvSpPr>
            <a:spLocks noChangeArrowheads="1"/>
          </p:cNvSpPr>
          <p:nvPr/>
        </p:nvSpPr>
        <p:spPr bwMode="auto">
          <a:xfrm>
            <a:off x="323529" y="771550"/>
            <a:ext cx="4536000" cy="1908000"/>
          </a:xfrm>
          <a:prstGeom prst="rect">
            <a:avLst/>
          </a:prstGeom>
          <a:solidFill>
            <a:schemeClr val="bg1">
              <a:lumMod val="85000"/>
              <a:alpha val="15000"/>
            </a:schemeClr>
          </a:solidFill>
          <a:ln w="19050">
            <a:solidFill>
              <a:srgbClr val="FFFFCC"/>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900" b="0" i="0" u="none" strike="noStrike" kern="1200" cap="none" spc="0" normalizeH="0" baseline="0" noProof="0">
              <a:ln>
                <a:noFill/>
              </a:ln>
              <a:solidFill>
                <a:srgbClr val="FFC901"/>
              </a:solidFill>
              <a:effectLst/>
              <a:uLnTx/>
              <a:uFillTx/>
              <a:latin typeface="Verdana"/>
              <a:ea typeface="+mn-ea"/>
              <a:cs typeface="+mn-cs"/>
            </a:endParaRPr>
          </a:p>
        </p:txBody>
      </p:sp>
      <p:sp>
        <p:nvSpPr>
          <p:cNvPr id="23" name="Rectangle 7"/>
          <p:cNvSpPr>
            <a:spLocks noChangeArrowheads="1"/>
          </p:cNvSpPr>
          <p:nvPr/>
        </p:nvSpPr>
        <p:spPr bwMode="auto">
          <a:xfrm>
            <a:off x="323528" y="2484000"/>
            <a:ext cx="4536000" cy="1692000"/>
          </a:xfrm>
          <a:prstGeom prst="rect">
            <a:avLst/>
          </a:prstGeom>
          <a:solidFill>
            <a:srgbClr val="C00000">
              <a:alpha val="13000"/>
            </a:srgbClr>
          </a:solidFill>
          <a:ln w="19050">
            <a:solidFill>
              <a:srgbClr val="C00000"/>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900" b="0" i="0" u="none" strike="noStrike" kern="1200" cap="none" spc="0" normalizeH="0" baseline="0" noProof="0">
              <a:ln>
                <a:noFill/>
              </a:ln>
              <a:solidFill>
                <a:srgbClr val="FFFFFF"/>
              </a:solidFill>
              <a:effectLst/>
              <a:uLnTx/>
              <a:uFillTx/>
              <a:latin typeface="Verdana"/>
              <a:ea typeface="+mn-ea"/>
              <a:cs typeface="+mn-cs"/>
            </a:endParaRPr>
          </a:p>
        </p:txBody>
      </p:sp>
      <p:sp>
        <p:nvSpPr>
          <p:cNvPr id="24" name="Text Box 9"/>
          <p:cNvSpPr txBox="1">
            <a:spLocks noChangeArrowheads="1"/>
          </p:cNvSpPr>
          <p:nvPr/>
        </p:nvSpPr>
        <p:spPr bwMode="auto">
          <a:xfrm>
            <a:off x="5010322" y="1523568"/>
            <a:ext cx="603050"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FFFFCC"/>
                </a:solidFill>
                <a:effectLst/>
                <a:uLnTx/>
                <a:uFillTx/>
                <a:latin typeface="Arial" panose="020B0604020202020204" pitchFamily="34" charset="0"/>
                <a:ea typeface="+mn-ea"/>
                <a:cs typeface="Arial" panose="020B0604020202020204" pitchFamily="34" charset="0"/>
              </a:rPr>
              <a:t>solární </a:t>
            </a:r>
            <a:r>
              <a:rPr kumimoji="0" lang="en-US" sz="1000" b="0" i="0" u="none" strike="noStrike" kern="1200" cap="none" spc="0" normalizeH="0" baseline="0" noProof="0" dirty="0" smtClean="0">
                <a:ln>
                  <a:noFill/>
                </a:ln>
                <a:solidFill>
                  <a:srgbClr val="FFFFCC"/>
                </a:solidFill>
                <a:effectLst/>
                <a:uLnTx/>
                <a:uFillTx/>
                <a:latin typeface="Arial" panose="020B0604020202020204" pitchFamily="34" charset="0"/>
                <a:ea typeface="+mn-ea"/>
                <a:cs typeface="Arial" panose="020B0604020202020204" pitchFamily="34" charset="0"/>
              </a:rPr>
              <a:t/>
            </a:r>
            <a:br>
              <a:rPr kumimoji="0" lang="en-US" sz="1000" b="0" i="0" u="none" strike="noStrike" kern="1200" cap="none" spc="0" normalizeH="0" baseline="0" noProof="0" dirty="0" smtClean="0">
                <a:ln>
                  <a:noFill/>
                </a:ln>
                <a:solidFill>
                  <a:srgbClr val="FFFFCC"/>
                </a:solidFill>
                <a:effectLst/>
                <a:uLnTx/>
                <a:uFillTx/>
                <a:latin typeface="Arial" panose="020B0604020202020204" pitchFamily="34" charset="0"/>
                <a:ea typeface="+mn-ea"/>
                <a:cs typeface="Arial" panose="020B0604020202020204" pitchFamily="34" charset="0"/>
              </a:rPr>
            </a:br>
            <a:r>
              <a:rPr kumimoji="0" lang="cs-CZ" sz="1000" b="0" i="0" u="none" strike="noStrike" kern="1200" cap="none" spc="0" normalizeH="0" baseline="0" noProof="0" dirty="0" smtClean="0">
                <a:ln>
                  <a:noFill/>
                </a:ln>
                <a:solidFill>
                  <a:srgbClr val="FFFFCC"/>
                </a:solidFill>
                <a:effectLst/>
                <a:uLnTx/>
                <a:uFillTx/>
                <a:latin typeface="Arial" panose="020B0604020202020204" pitchFamily="34" charset="0"/>
                <a:ea typeface="+mn-ea"/>
                <a:cs typeface="Arial" panose="020B0604020202020204" pitchFamily="34" charset="0"/>
              </a:rPr>
              <a:t>kanály</a:t>
            </a:r>
            <a:endParaRPr kumimoji="0" lang="cs-CZ" sz="1000" b="0" i="0" u="none" strike="noStrike" kern="1200" cap="none" spc="0" normalizeH="0" baseline="0" noProof="0" dirty="0">
              <a:ln>
                <a:noFill/>
              </a:ln>
              <a:solidFill>
                <a:srgbClr val="FFFFCC"/>
              </a:solidFill>
              <a:effectLst/>
              <a:uLnTx/>
              <a:uFillTx/>
              <a:latin typeface="Arial" panose="020B0604020202020204" pitchFamily="34" charset="0"/>
              <a:ea typeface="+mn-ea"/>
              <a:cs typeface="Arial" panose="020B0604020202020204" pitchFamily="34" charset="0"/>
            </a:endParaRPr>
          </a:p>
        </p:txBody>
      </p:sp>
      <p:sp>
        <p:nvSpPr>
          <p:cNvPr id="25" name="Text Box 10"/>
          <p:cNvSpPr txBox="1">
            <a:spLocks noChangeArrowheads="1"/>
          </p:cNvSpPr>
          <p:nvPr/>
        </p:nvSpPr>
        <p:spPr bwMode="auto">
          <a:xfrm>
            <a:off x="5004048" y="3107744"/>
            <a:ext cx="636713"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tepelné </a:t>
            </a:r>
            <a:r>
              <a:rPr kumimoji="0" lang="en-US" sz="10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r>
            <a:br>
              <a:rPr kumimoji="0" lang="en-US" sz="10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br>
            <a:r>
              <a:rPr kumimoji="0" lang="cs-CZ" sz="10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kanály</a:t>
            </a:r>
            <a:endParaRPr kumimoji="0" lang="cs-CZ" sz="1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6" name="Text Box 10"/>
          <p:cNvSpPr txBox="1">
            <a:spLocks noChangeArrowheads="1"/>
          </p:cNvSpPr>
          <p:nvPr/>
        </p:nvSpPr>
        <p:spPr bwMode="auto">
          <a:xfrm>
            <a:off x="5004048" y="2459672"/>
            <a:ext cx="1000595" cy="246221"/>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smtClean="0">
                <a:ln>
                  <a:noFill/>
                </a:ln>
                <a:solidFill>
                  <a:srgbClr val="00B0F0"/>
                </a:solidFill>
                <a:effectLst/>
                <a:uLnTx/>
                <a:uFillTx/>
                <a:latin typeface="Arial" panose="020B0604020202020204" pitchFamily="34" charset="0"/>
                <a:ea typeface="+mn-ea"/>
                <a:cs typeface="Arial" panose="020B0604020202020204" pitchFamily="34" charset="0"/>
              </a:rPr>
              <a:t>smíšený kanál</a:t>
            </a:r>
            <a:endParaRPr kumimoji="0" lang="cs-CZ" sz="10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472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p:bldP spid="25"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30</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a:t>
            </a:r>
            <a:r>
              <a:rPr lang="cs-CZ" sz="800" b="1" dirty="0" smtClean="0">
                <a:latin typeface="Verdana" pitchFamily="34" charset="0"/>
              </a:rPr>
              <a:t> </a:t>
            </a:r>
            <a:r>
              <a:rPr lang="cs-CZ" sz="800" dirty="0" smtClean="0">
                <a:latin typeface="Verdana" pitchFamily="34" charset="0"/>
              </a:rPr>
              <a:t>(CIMMS)</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76350" y="4876006"/>
            <a:ext cx="4701928" cy="200055"/>
          </a:xfrm>
          <a:prstGeom prst="rect">
            <a:avLst/>
          </a:prstGeom>
          <a:solidFill>
            <a:srgbClr val="000000"/>
          </a:solidFill>
        </p:spPr>
        <p:txBody>
          <a:bodyPr wrap="none" rtlCol="0">
            <a:spAutoFit/>
          </a:bodyPr>
          <a:lstStyle/>
          <a:p>
            <a:r>
              <a:rPr lang="cs-CZ" sz="700" dirty="0">
                <a:latin typeface="Verdana" pitchFamily="34" charset="0"/>
              </a:rPr>
              <a:t>Podrobné informace</a:t>
            </a:r>
            <a:r>
              <a:rPr lang="cs-CZ" sz="700" dirty="0" smtClean="0">
                <a:latin typeface="Verdana" pitchFamily="34" charset="0"/>
              </a:rPr>
              <a:t>:</a:t>
            </a:r>
            <a:r>
              <a:rPr lang="en-US" sz="700" dirty="0" smtClean="0">
                <a:latin typeface="Verdana" pitchFamily="34" charset="0"/>
              </a:rPr>
              <a:t> </a:t>
            </a:r>
            <a:r>
              <a:rPr lang="cs-CZ" sz="700" dirty="0" smtClean="0">
                <a:latin typeface="Verdana" pitchFamily="34" charset="0"/>
              </a:rPr>
              <a:t> </a:t>
            </a:r>
            <a:r>
              <a:rPr lang="cs-CZ" sz="700" dirty="0">
                <a:latin typeface="Verdana" pitchFamily="34" charset="0"/>
                <a:hlinkClick r:id="rId4"/>
              </a:rPr>
              <a:t>https://</a:t>
            </a:r>
            <a:r>
              <a:rPr lang="cs-CZ" sz="700" dirty="0" smtClean="0">
                <a:latin typeface="Verdana" pitchFamily="34" charset="0"/>
                <a:hlinkClick r:id="rId4"/>
              </a:rPr>
              <a:t>user.eumetsat.int/resources/user-guides/cloud-type-rgb-quick-guide</a:t>
            </a:r>
            <a:r>
              <a:rPr lang="cs-CZ" sz="700" dirty="0" smtClean="0">
                <a:latin typeface="Verdana" pitchFamily="34" charset="0"/>
              </a:rPr>
              <a:t>  </a:t>
            </a:r>
            <a:endParaRPr lang="en-US" sz="700" dirty="0" smtClean="0">
              <a:latin typeface="Verdana" pitchFamily="34" charset="0"/>
            </a:endParaRPr>
          </a:p>
        </p:txBody>
      </p:sp>
      <p:sp>
        <p:nvSpPr>
          <p:cNvPr id="8" name="TextovéPole 7"/>
          <p:cNvSpPr txBox="1"/>
          <p:nvPr/>
        </p:nvSpPr>
        <p:spPr>
          <a:xfrm>
            <a:off x="35496" y="2376000"/>
            <a:ext cx="2016223" cy="1938992"/>
          </a:xfrm>
          <a:prstGeom prst="rect">
            <a:avLst/>
          </a:prstGeom>
          <a:solidFill>
            <a:srgbClr val="000000"/>
          </a:solidFill>
        </p:spPr>
        <p:txBody>
          <a:bodyPr wrap="square" rtlCol="0">
            <a:spAutoFit/>
          </a:bodyPr>
          <a:lstStyle/>
          <a:p>
            <a:pPr algn="just"/>
            <a:r>
              <a:rPr lang="cs-CZ" sz="800" dirty="0">
                <a:solidFill>
                  <a:schemeClr val="bg1">
                    <a:lumMod val="50000"/>
                  </a:schemeClr>
                </a:solidFill>
                <a:latin typeface="Arial" panose="020B0604020202020204" pitchFamily="34" charset="0"/>
                <a:cs typeface="Arial" panose="020B0604020202020204" pitchFamily="34" charset="0"/>
              </a:rPr>
              <a:t>Rozlišení typu (výšky) oblačnosti </a:t>
            </a:r>
            <a:br>
              <a:rPr lang="cs-CZ" sz="800" dirty="0">
                <a:solidFill>
                  <a:schemeClr val="bg1">
                    <a:lumMod val="50000"/>
                  </a:schemeClr>
                </a:solidFill>
                <a:latin typeface="Arial" panose="020B0604020202020204" pitchFamily="34" charset="0"/>
                <a:cs typeface="Arial" panose="020B0604020202020204" pitchFamily="34" charset="0"/>
              </a:rPr>
            </a:br>
            <a:r>
              <a:rPr lang="cs-CZ" sz="800" dirty="0">
                <a:solidFill>
                  <a:schemeClr val="bg1">
                    <a:lumMod val="50000"/>
                  </a:schemeClr>
                </a:solidFill>
                <a:latin typeface="Arial" panose="020B0604020202020204" pitchFamily="34" charset="0"/>
                <a:cs typeface="Arial" panose="020B0604020202020204" pitchFamily="34" charset="0"/>
              </a:rPr>
              <a:t>v denních hodinách, primárně založené na vlastnostech kanálu NIR 1.3 (v červené složce). Vertikálně mohutná oblačnost je zobrazena žlutě až oranžově, řídké ciry červeně.  Nízká až střední opticky hustá oblačnost světle modře až zeleně, vyšší střední oblačnost (</a:t>
            </a:r>
            <a:r>
              <a:rPr lang="cs-CZ" sz="800" dirty="0" err="1">
                <a:solidFill>
                  <a:schemeClr val="bg1">
                    <a:lumMod val="50000"/>
                  </a:schemeClr>
                </a:solidFill>
                <a:latin typeface="Arial" panose="020B0604020202020204" pitchFamily="34" charset="0"/>
                <a:cs typeface="Arial" panose="020B0604020202020204" pitchFamily="34" charset="0"/>
              </a:rPr>
              <a:t>Ac</a:t>
            </a:r>
            <a:r>
              <a:rPr lang="cs-CZ" sz="800" dirty="0">
                <a:solidFill>
                  <a:schemeClr val="bg1">
                    <a:lumMod val="50000"/>
                  </a:schemeClr>
                </a:solidFill>
                <a:latin typeface="Arial" panose="020B0604020202020204" pitchFamily="34" charset="0"/>
                <a:cs typeface="Arial" panose="020B0604020202020204" pitchFamily="34" charset="0"/>
              </a:rPr>
              <a:t>, As) růžově, terén tmavě modře, sníh a led sytě zeleně</a:t>
            </a:r>
            <a:r>
              <a:rPr lang="cs-CZ" sz="800" dirty="0" smtClean="0">
                <a:solidFill>
                  <a:schemeClr val="bg1">
                    <a:lumMod val="50000"/>
                  </a:schemeClr>
                </a:solidFill>
                <a:latin typeface="Arial" panose="020B0604020202020204" pitchFamily="34" charset="0"/>
                <a:cs typeface="Arial" panose="020B0604020202020204" pitchFamily="34" charset="0"/>
              </a:rPr>
              <a:t>. </a:t>
            </a:r>
            <a:endParaRPr lang="cs-CZ" sz="800" dirty="0">
              <a:solidFill>
                <a:schemeClr val="bg1">
                  <a:lumMod val="50000"/>
                </a:schemeClr>
              </a:solidFill>
              <a:latin typeface="Arial" panose="020B0604020202020204" pitchFamily="34" charset="0"/>
              <a:cs typeface="Arial" panose="020B0604020202020204" pitchFamily="34" charset="0"/>
            </a:endParaRP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Hlavní určení tohoto RGB produktu: detekce velmi řídkých cirů, jen obtížně zjistitelných v jiných RGB produktech nebo kanálech.</a:t>
            </a:r>
          </a:p>
        </p:txBody>
      </p:sp>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1" name="TextovéPole 10"/>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2" name="TextovéPole 11"/>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3" name="TextovéPole 12"/>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2147522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31</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816" y="42759"/>
            <a:ext cx="288000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Type </a:t>
            </a:r>
            <a:r>
              <a:rPr lang="en-US" sz="800" dirty="0" smtClean="0">
                <a:latin typeface="Verdana" pitchFamily="34" charset="0"/>
              </a:rPr>
              <a:t>(</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NIR1.3</a:t>
            </a:r>
            <a:br>
              <a:rPr lang="en-US" sz="800" b="1" dirty="0" smtClean="0">
                <a:solidFill>
                  <a:srgbClr val="FF0000"/>
                </a:solidFill>
                <a:latin typeface="Verdana" pitchFamily="34" charset="0"/>
              </a:rPr>
            </a:br>
            <a:r>
              <a:rPr lang="en-US" sz="800" b="1" dirty="0" smtClean="0">
                <a:solidFill>
                  <a:srgbClr val="92D050"/>
                </a:solidFill>
                <a:latin typeface="Verdana" pitchFamily="34" charset="0"/>
              </a:rPr>
              <a:t>FCI VIS0.6</a:t>
            </a:r>
            <a:endParaRPr lang="en-US" sz="800" b="1" dirty="0">
              <a:latin typeface="Verdana" pitchFamily="34" charset="0"/>
            </a:endParaRPr>
          </a:p>
          <a:p>
            <a:r>
              <a:rPr lang="en-US" sz="800" b="1" dirty="0" smtClean="0">
                <a:solidFill>
                  <a:srgbClr val="00B0F0"/>
                </a:solidFill>
                <a:latin typeface="Verdana" pitchFamily="34" charset="0"/>
              </a:rPr>
              <a:t>FCI NIR1.6</a:t>
            </a:r>
            <a:endParaRPr lang="cs-CZ" sz="800" b="1" dirty="0">
              <a:solidFill>
                <a:srgbClr val="00B0F0"/>
              </a:solidFill>
              <a:latin typeface="Verdana" pitchFamily="34" charset="0"/>
            </a:endParaRPr>
          </a:p>
        </p:txBody>
      </p:sp>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35496" y="2376000"/>
            <a:ext cx="2016224" cy="1446550"/>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produktu, avšak s méně agresivním nastavením jasu a sytosti barev – potlačení saturace („přepalů“), zejména u vysoké oblačnosti, lepší</a:t>
            </a:r>
            <a:r>
              <a:rPr lang="en-US" sz="800" dirty="0" smtClean="0">
                <a:solidFill>
                  <a:schemeClr val="bg1">
                    <a:lumMod val="50000"/>
                  </a:schemeClr>
                </a:solidFill>
                <a:latin typeface="Arial" panose="020B0604020202020204" pitchFamily="34" charset="0"/>
                <a:cs typeface="Arial" panose="020B0604020202020204" pitchFamily="34" charset="0"/>
              </a:rPr>
              <a:t> </a:t>
            </a:r>
            <a:r>
              <a:rPr lang="cs-CZ" sz="800" dirty="0" smtClean="0">
                <a:solidFill>
                  <a:schemeClr val="bg1">
                    <a:lumMod val="50000"/>
                  </a:schemeClr>
                </a:solidFill>
                <a:latin typeface="Arial" panose="020B0604020202020204" pitchFamily="34" charset="0"/>
                <a:cs typeface="Arial" panose="020B0604020202020204" pitchFamily="34" charset="0"/>
              </a:rPr>
              <a:t>zobrazení textury (morfologie) oblačnosti. Nepatrně více nejřidších cirů a aerosolů, byť za cenu přítomnosti ESL (</a:t>
            </a:r>
            <a:r>
              <a:rPr lang="en-US" sz="800" dirty="0" smtClean="0">
                <a:solidFill>
                  <a:schemeClr val="bg1">
                    <a:lumMod val="50000"/>
                  </a:schemeClr>
                </a:solidFill>
                <a:latin typeface="Arial" panose="020B0604020202020204" pitchFamily="34" charset="0"/>
                <a:cs typeface="Arial" panose="020B0604020202020204" pitchFamily="34" charset="0"/>
              </a:rPr>
              <a:t>Earth Stray Light</a:t>
            </a:r>
            <a:r>
              <a:rPr lang="cs-CZ" sz="800" dirty="0" smtClean="0">
                <a:solidFill>
                  <a:schemeClr val="bg1">
                    <a:lumMod val="50000"/>
                  </a:schemeClr>
                </a:solidFill>
                <a:latin typeface="Arial" panose="020B0604020202020204" pitchFamily="34" charset="0"/>
                <a:cs typeface="Arial" panose="020B0604020202020204" pitchFamily="34" charset="0"/>
              </a:rPr>
              <a:t>) šumu, často viditelného na detailnějších snímcích (formáty CE a CZ).</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1.3</a:t>
            </a:r>
          </a:p>
        </p:txBody>
      </p:sp>
      <p:sp>
        <p:nvSpPr>
          <p:cNvPr id="11" name="TextovéPole 10"/>
          <p:cNvSpPr txBox="1"/>
          <p:nvPr/>
        </p:nvSpPr>
        <p:spPr>
          <a:xfrm>
            <a:off x="216000" y="1710000"/>
            <a:ext cx="502061" cy="184666"/>
          </a:xfrm>
          <a:prstGeom prst="rect">
            <a:avLst/>
          </a:prstGeom>
          <a:noFill/>
        </p:spPr>
        <p:txBody>
          <a:bodyPr wrap="none" rtlCol="0">
            <a:spAutoFit/>
          </a:bodyPr>
          <a:lstStyle/>
          <a:p>
            <a:r>
              <a:rPr lang="en-US" sz="600" b="1" dirty="0" smtClean="0">
                <a:solidFill>
                  <a:srgbClr val="646464"/>
                </a:solidFill>
                <a:latin typeface="Verdana" pitchFamily="34" charset="0"/>
              </a:rPr>
              <a:t>VIS 0.6</a:t>
            </a:r>
          </a:p>
        </p:txBody>
      </p:sp>
      <p:sp>
        <p:nvSpPr>
          <p:cNvPr id="12" name="TextovéPole 11"/>
          <p:cNvSpPr txBox="1"/>
          <p:nvPr/>
        </p:nvSpPr>
        <p:spPr>
          <a:xfrm>
            <a:off x="936000" y="1710000"/>
            <a:ext cx="514885" cy="184666"/>
          </a:xfrm>
          <a:prstGeom prst="rect">
            <a:avLst/>
          </a:prstGeom>
          <a:noFill/>
        </p:spPr>
        <p:txBody>
          <a:bodyPr wrap="none" rtlCol="0">
            <a:spAutoFit/>
          </a:bodyPr>
          <a:lstStyle/>
          <a:p>
            <a:r>
              <a:rPr lang="en-US" sz="600" b="1" dirty="0" smtClean="0">
                <a:latin typeface="Verdana" pitchFamily="34" charset="0"/>
              </a:rPr>
              <a:t>NIR 1.6</a:t>
            </a:r>
          </a:p>
        </p:txBody>
      </p:sp>
    </p:spTree>
    <p:extLst>
      <p:ext uri="{BB962C8B-B14F-4D97-AF65-F5344CB8AC3E}">
        <p14:creationId xmlns:p14="http://schemas.microsoft.com/office/powerpoint/2010/main" val="32929459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32</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683568" y="699542"/>
            <a:ext cx="3888432" cy="3662541"/>
          </a:xfrm>
          <a:prstGeom prst="rect">
            <a:avLst/>
          </a:prstGeom>
        </p:spPr>
        <p:txBody>
          <a:bodyPr wrap="square">
            <a:spAutoFit/>
          </a:bodyPr>
          <a:lstStyle/>
          <a:p>
            <a:r>
              <a:rPr lang="en-US" sz="800" b="1" smtClean="0"/>
              <a:t>cloud_</a:t>
            </a:r>
            <a:r>
              <a:rPr lang="cs-CZ" sz="800" b="1" smtClean="0"/>
              <a:t>type</a:t>
            </a:r>
            <a:r>
              <a:rPr lang="en-US" sz="800" b="1" smtClean="0"/>
              <a:t>_cimss</a:t>
            </a:r>
            <a:r>
              <a:rPr lang="en-US" sz="800" smtClean="0"/>
              <a:t>:</a:t>
            </a:r>
          </a:p>
          <a:p>
            <a:r>
              <a:rPr lang="en-US" sz="800" smtClean="0"/>
              <a:t>    </a:t>
            </a:r>
            <a:r>
              <a:rPr lang="cs-CZ" sz="800" smtClean="0"/>
              <a:t>standard_name</a:t>
            </a:r>
            <a:r>
              <a:rPr lang="cs-CZ" sz="800"/>
              <a:t>: cloud_type_cimss</a:t>
            </a:r>
          </a:p>
          <a:p>
            <a:r>
              <a:rPr lang="cs-CZ" sz="800"/>
              <a:t>    operations:</a:t>
            </a:r>
          </a:p>
          <a:p>
            <a:r>
              <a:rPr lang="cs-CZ" sz="800"/>
              <a:t>      - name: stretch</a:t>
            </a:r>
          </a:p>
          <a:p>
            <a:r>
              <a:rPr lang="cs-CZ" sz="800"/>
              <a:t>        method: !!python/name:satpy.enhancements.stretch</a:t>
            </a:r>
          </a:p>
          <a:p>
            <a:r>
              <a:rPr lang="cs-CZ" sz="800"/>
              <a:t>        kwargs:</a:t>
            </a:r>
          </a:p>
          <a:p>
            <a:r>
              <a:rPr lang="cs-CZ" sz="800"/>
              <a:t>          stretch: crude</a:t>
            </a:r>
          </a:p>
          <a:p>
            <a:r>
              <a:rPr lang="cs-CZ" sz="800"/>
              <a:t>          min_stretch: [0.0, 0.0, 0.0]</a:t>
            </a:r>
          </a:p>
          <a:p>
            <a:r>
              <a:rPr lang="cs-CZ" sz="800"/>
              <a:t>          max_stretch: [</a:t>
            </a:r>
            <a:r>
              <a:rPr lang="cs-CZ" sz="800" smtClean="0"/>
              <a:t>10, 80, 80]</a:t>
            </a:r>
            <a:endParaRPr lang="cs-CZ" sz="800"/>
          </a:p>
          <a:p>
            <a:r>
              <a:rPr lang="cs-CZ" sz="800"/>
              <a:t>      - name: gamma</a:t>
            </a:r>
          </a:p>
          <a:p>
            <a:r>
              <a:rPr lang="cs-CZ" sz="800"/>
              <a:t>        method: !!python/name:satpy.enhancements.gamma</a:t>
            </a:r>
          </a:p>
          <a:p>
            <a:r>
              <a:rPr lang="cs-CZ" sz="800"/>
              <a:t>        kwargs:</a:t>
            </a:r>
          </a:p>
          <a:p>
            <a:r>
              <a:rPr lang="cs-CZ" sz="800"/>
              <a:t>          gamma: [1.5, 0.75, 1.0]</a:t>
            </a:r>
          </a:p>
          <a:p>
            <a:endParaRPr lang="cs-CZ" sz="800" smtClean="0"/>
          </a:p>
          <a:p>
            <a:endParaRPr lang="cs-CZ" sz="800" smtClean="0"/>
          </a:p>
          <a:p>
            <a:endParaRPr lang="cs-CZ" sz="800"/>
          </a:p>
          <a:p>
            <a:r>
              <a:rPr lang="cs-CZ" sz="800" b="1" smtClean="0"/>
              <a:t>cloud_type_chmi</a:t>
            </a:r>
            <a:r>
              <a:rPr lang="cs-CZ" sz="800"/>
              <a:t>:</a:t>
            </a:r>
          </a:p>
          <a:p>
            <a:r>
              <a:rPr lang="cs-CZ" sz="800"/>
              <a:t>    standard_name: cloud_type_chmi</a:t>
            </a:r>
          </a:p>
          <a:p>
            <a:r>
              <a:rPr lang="cs-CZ" sz="800"/>
              <a:t>    operations:</a:t>
            </a:r>
          </a:p>
          <a:p>
            <a:r>
              <a:rPr lang="cs-CZ" sz="800"/>
              <a:t>    - name: stretch</a:t>
            </a:r>
          </a:p>
          <a:p>
            <a:r>
              <a:rPr lang="cs-CZ" sz="800"/>
              <a:t>      method: !!python/name:satpy.enhancements.stretch</a:t>
            </a:r>
          </a:p>
          <a:p>
            <a:r>
              <a:rPr lang="cs-CZ" sz="800"/>
              <a:t>      kwargs:</a:t>
            </a:r>
          </a:p>
          <a:p>
            <a:r>
              <a:rPr lang="cs-CZ" sz="800"/>
              <a:t>        stretch: crude</a:t>
            </a:r>
          </a:p>
          <a:p>
            <a:r>
              <a:rPr lang="cs-CZ" sz="800"/>
              <a:t>        min_stretch: [</a:t>
            </a:r>
            <a:r>
              <a:rPr lang="cs-CZ" sz="800">
                <a:solidFill>
                  <a:srgbClr val="FF0000"/>
                </a:solidFill>
              </a:rPr>
              <a:t>0.4</a:t>
            </a:r>
            <a:r>
              <a:rPr lang="cs-CZ" sz="800"/>
              <a:t>, </a:t>
            </a:r>
            <a:r>
              <a:rPr lang="cs-CZ" sz="800">
                <a:solidFill>
                  <a:srgbClr val="92D050"/>
                </a:solidFill>
              </a:rPr>
              <a:t>2.5</a:t>
            </a:r>
            <a:r>
              <a:rPr lang="cs-CZ" sz="800"/>
              <a:t>, </a:t>
            </a:r>
            <a:r>
              <a:rPr lang="cs-CZ" sz="800" smtClean="0"/>
              <a:t>0.0]</a:t>
            </a:r>
            <a:endParaRPr lang="cs-CZ" sz="800"/>
          </a:p>
          <a:p>
            <a:r>
              <a:rPr lang="cs-CZ" sz="800"/>
              <a:t>        max_stretch: [</a:t>
            </a:r>
            <a:r>
              <a:rPr lang="cs-CZ" sz="800">
                <a:solidFill>
                  <a:srgbClr val="FF0000"/>
                </a:solidFill>
              </a:rPr>
              <a:t>70</a:t>
            </a:r>
            <a:r>
              <a:rPr lang="cs-CZ" sz="800"/>
              <a:t>, </a:t>
            </a:r>
            <a:r>
              <a:rPr lang="cs-CZ" sz="800">
                <a:solidFill>
                  <a:srgbClr val="92D050"/>
                </a:solidFill>
              </a:rPr>
              <a:t>100</a:t>
            </a:r>
            <a:r>
              <a:rPr lang="cs-CZ" sz="800"/>
              <a:t>, </a:t>
            </a:r>
            <a:r>
              <a:rPr lang="cs-CZ" sz="800">
                <a:solidFill>
                  <a:srgbClr val="00B0F0"/>
                </a:solidFill>
              </a:rPr>
              <a:t>85</a:t>
            </a:r>
            <a:r>
              <a:rPr lang="cs-CZ" sz="800"/>
              <a:t>]</a:t>
            </a:r>
          </a:p>
          <a:p>
            <a:r>
              <a:rPr lang="cs-CZ" sz="800"/>
              <a:t>    - name: gamma</a:t>
            </a:r>
          </a:p>
          <a:p>
            <a:r>
              <a:rPr lang="cs-CZ" sz="800"/>
              <a:t>      method: !!python/name:satpy.enhancements.gamma</a:t>
            </a:r>
          </a:p>
          <a:p>
            <a:r>
              <a:rPr lang="cs-CZ" sz="800"/>
              <a:t>      kwargs: {gamma: [</a:t>
            </a:r>
            <a:r>
              <a:rPr lang="cs-CZ" sz="800">
                <a:solidFill>
                  <a:srgbClr val="FF0000"/>
                </a:solidFill>
              </a:rPr>
              <a:t>4.0</a:t>
            </a:r>
            <a:r>
              <a:rPr lang="cs-CZ" sz="800"/>
              <a:t>, </a:t>
            </a:r>
            <a:r>
              <a:rPr lang="cs-CZ" sz="800">
                <a:solidFill>
                  <a:srgbClr val="92D050"/>
                </a:solidFill>
              </a:rPr>
              <a:t>1.0</a:t>
            </a:r>
            <a:r>
              <a:rPr lang="cs-CZ" sz="800"/>
              <a:t>, </a:t>
            </a:r>
            <a:r>
              <a:rPr lang="cs-CZ" sz="800">
                <a:solidFill>
                  <a:srgbClr val="00B0F0"/>
                </a:solidFill>
              </a:rPr>
              <a:t>0.85</a:t>
            </a:r>
            <a:r>
              <a:rPr lang="cs-CZ" sz="800"/>
              <a:t>]}</a:t>
            </a: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000" y="339985"/>
            <a:ext cx="1846046" cy="4500000"/>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000" y="339985"/>
            <a:ext cx="1849259" cy="4500000"/>
          </a:xfrm>
          <a:prstGeom prst="rect">
            <a:avLst/>
          </a:prstGeom>
        </p:spPr>
      </p:pic>
      <p:sp>
        <p:nvSpPr>
          <p:cNvPr id="7" name="TextovéPole 6"/>
          <p:cNvSpPr txBox="1"/>
          <p:nvPr/>
        </p:nvSpPr>
        <p:spPr>
          <a:xfrm>
            <a:off x="4572000" y="4860000"/>
            <a:ext cx="1614545" cy="216000"/>
          </a:xfrm>
          <a:prstGeom prst="rect">
            <a:avLst/>
          </a:prstGeom>
          <a:noFill/>
        </p:spPr>
        <p:txBody>
          <a:bodyPr wrap="none" rtlCol="0">
            <a:spAutoFit/>
          </a:bodyPr>
          <a:lstStyle/>
          <a:p>
            <a:pPr algn="just"/>
            <a:r>
              <a:rPr lang="en-US" sz="700" dirty="0" smtClean="0">
                <a:latin typeface="Verdana" pitchFamily="34" charset="0"/>
              </a:rPr>
              <a:t>RGB Cloud Type satpy (CIMMS)</a:t>
            </a:r>
          </a:p>
        </p:txBody>
      </p:sp>
      <p:sp>
        <p:nvSpPr>
          <p:cNvPr id="9" name="TextovéPole 8"/>
          <p:cNvSpPr txBox="1"/>
          <p:nvPr/>
        </p:nvSpPr>
        <p:spPr>
          <a:xfrm>
            <a:off x="6732240" y="4860000"/>
            <a:ext cx="1188146" cy="216000"/>
          </a:xfrm>
          <a:prstGeom prst="rect">
            <a:avLst/>
          </a:prstGeom>
          <a:noFill/>
        </p:spPr>
        <p:txBody>
          <a:bodyPr wrap="none" rtlCol="0">
            <a:spAutoFit/>
          </a:bodyPr>
          <a:lstStyle/>
          <a:p>
            <a:pPr algn="just"/>
            <a:r>
              <a:rPr lang="en-US" sz="700" dirty="0" smtClean="0">
                <a:latin typeface="Verdana" pitchFamily="34" charset="0"/>
              </a:rPr>
              <a:t>RGB Cloud Type CHMI</a:t>
            </a:r>
          </a:p>
        </p:txBody>
      </p:sp>
      <p:sp>
        <p:nvSpPr>
          <p:cNvPr id="11" name="TextovéPole 10"/>
          <p:cNvSpPr txBox="1"/>
          <p:nvPr/>
        </p:nvSpPr>
        <p:spPr>
          <a:xfrm>
            <a:off x="5221968" y="51470"/>
            <a:ext cx="2374368" cy="230832"/>
          </a:xfrm>
          <a:prstGeom prst="rect">
            <a:avLst/>
          </a:prstGeom>
          <a:noFill/>
        </p:spPr>
        <p:txBody>
          <a:bodyPr wrap="none" rtlCol="0">
            <a:spAutoFit/>
          </a:bodyPr>
          <a:lstStyle/>
          <a:p>
            <a:r>
              <a:rPr lang="cs-CZ" sz="900" smtClean="0">
                <a:latin typeface="Verdana" pitchFamily="34" charset="0"/>
              </a:rPr>
              <a:t>Histogramy předchozích dvou snímků</a:t>
            </a:r>
            <a:endParaRPr lang="en-US" sz="900" dirty="0" smtClean="0">
              <a:latin typeface="Verdana" pitchFamily="34" charset="0"/>
            </a:endParaRPr>
          </a:p>
        </p:txBody>
      </p:sp>
      <p:sp>
        <p:nvSpPr>
          <p:cNvPr id="2" name="Ovál 1"/>
          <p:cNvSpPr/>
          <p:nvPr/>
        </p:nvSpPr>
        <p:spPr>
          <a:xfrm>
            <a:off x="6156000" y="483518"/>
            <a:ext cx="252000" cy="1152128"/>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ovéPole 7"/>
          <p:cNvSpPr txBox="1"/>
          <p:nvPr/>
        </p:nvSpPr>
        <p:spPr>
          <a:xfrm>
            <a:off x="5708490" y="571495"/>
            <a:ext cx="519694" cy="200055"/>
          </a:xfrm>
          <a:prstGeom prst="rect">
            <a:avLst/>
          </a:prstGeom>
          <a:noFill/>
        </p:spPr>
        <p:txBody>
          <a:bodyPr wrap="none" rtlCol="0">
            <a:spAutoFit/>
          </a:bodyPr>
          <a:lstStyle/>
          <a:p>
            <a:r>
              <a:rPr lang="cs-CZ" sz="700" smtClean="0">
                <a:solidFill>
                  <a:srgbClr val="FFFF00"/>
                </a:solidFill>
                <a:latin typeface="Verdana" pitchFamily="34" charset="0"/>
              </a:rPr>
              <a:t>přepaly</a:t>
            </a:r>
            <a:endParaRPr lang="en-US" sz="700" dirty="0" smtClean="0">
              <a:solidFill>
                <a:srgbClr val="FFFF00"/>
              </a:solidFill>
              <a:latin typeface="Verdana" pitchFamily="34" charset="0"/>
            </a:endParaRPr>
          </a:p>
        </p:txBody>
      </p:sp>
      <p:sp>
        <p:nvSpPr>
          <p:cNvPr id="10" name="TextovéPole 9"/>
          <p:cNvSpPr txBox="1"/>
          <p:nvPr/>
        </p:nvSpPr>
        <p:spPr>
          <a:xfrm>
            <a:off x="395536" y="324694"/>
            <a:ext cx="3097323" cy="230832"/>
          </a:xfrm>
          <a:prstGeom prst="rect">
            <a:avLst/>
          </a:prstGeom>
          <a:noFill/>
        </p:spPr>
        <p:txBody>
          <a:bodyPr wrap="none" rtlCol="0">
            <a:spAutoFit/>
          </a:bodyPr>
          <a:lstStyle/>
          <a:p>
            <a:r>
              <a:rPr lang="cs-CZ" sz="900" dirty="0" smtClean="0">
                <a:latin typeface="Verdana" pitchFamily="34" charset="0"/>
              </a:rPr>
              <a:t>Nastavení operativních produktů v ČHMÚ v satpy:</a:t>
            </a:r>
            <a:endParaRPr lang="en-US" sz="900" dirty="0" smtClean="0">
              <a:latin typeface="Verdana" pitchFamily="34" charset="0"/>
            </a:endParaRPr>
          </a:p>
        </p:txBody>
      </p:sp>
    </p:spTree>
    <p:extLst>
      <p:ext uri="{BB962C8B-B14F-4D97-AF65-F5344CB8AC3E}">
        <p14:creationId xmlns:p14="http://schemas.microsoft.com/office/powerpoint/2010/main" val="3852769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33</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779912" y="2067694"/>
            <a:ext cx="1534394" cy="261610"/>
          </a:xfrm>
          <a:prstGeom prst="rect">
            <a:avLst/>
          </a:prstGeom>
          <a:noFill/>
        </p:spPr>
        <p:txBody>
          <a:bodyPr wrap="none" rtlCol="0">
            <a:spAutoFit/>
          </a:bodyPr>
          <a:lstStyle/>
          <a:p>
            <a:r>
              <a:rPr lang="cs-CZ" sz="1100" b="1" dirty="0" smtClean="0">
                <a:solidFill>
                  <a:schemeClr val="bg1"/>
                </a:solidFill>
                <a:latin typeface="Verdana" pitchFamily="34" charset="0"/>
              </a:rPr>
              <a:t>RGB </a:t>
            </a:r>
            <a:r>
              <a:rPr lang="en-US" sz="1100" b="1" dirty="0" smtClean="0">
                <a:solidFill>
                  <a:schemeClr val="bg1"/>
                </a:solidFill>
                <a:latin typeface="Verdana" pitchFamily="34" charset="0"/>
              </a:rPr>
              <a:t>Cloud Phase</a:t>
            </a:r>
            <a:endParaRPr lang="cs-CZ" sz="1100" b="1" dirty="0" smtClean="0">
              <a:solidFill>
                <a:schemeClr val="bg1"/>
              </a:solidFill>
              <a:latin typeface="Verdana" pitchFamily="34" charset="0"/>
            </a:endParaRPr>
          </a:p>
        </p:txBody>
      </p:sp>
    </p:spTree>
    <p:extLst>
      <p:ext uri="{BB962C8B-B14F-4D97-AF65-F5344CB8AC3E}">
        <p14:creationId xmlns:p14="http://schemas.microsoft.com/office/powerpoint/2010/main" val="1907570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6" name="Obrázek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32" y="1044000"/>
            <a:ext cx="5528770" cy="2700000"/>
          </a:xfrm>
          <a:prstGeom prst="rect">
            <a:avLst/>
          </a:prstGeom>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sp>
        <p:nvSpPr>
          <p:cNvPr id="7" name="TextovéPole 6"/>
          <p:cNvSpPr txBox="1"/>
          <p:nvPr/>
        </p:nvSpPr>
        <p:spPr>
          <a:xfrm>
            <a:off x="76350" y="4876006"/>
            <a:ext cx="4706738" cy="200055"/>
          </a:xfrm>
          <a:prstGeom prst="rect">
            <a:avLst/>
          </a:prstGeom>
          <a:solidFill>
            <a:srgbClr val="000000"/>
          </a:solidFill>
        </p:spPr>
        <p:txBody>
          <a:bodyPr wrap="none" rtlCol="0">
            <a:spAutoFit/>
          </a:bodyPr>
          <a:lstStyle/>
          <a:p>
            <a:r>
              <a:rPr lang="cs-CZ" sz="700" dirty="0">
                <a:latin typeface="Verdana" pitchFamily="34" charset="0"/>
              </a:rPr>
              <a:t>Podrobné informace:  </a:t>
            </a:r>
            <a:r>
              <a:rPr lang="cs-CZ" sz="700" dirty="0">
                <a:latin typeface="Verdana" pitchFamily="34" charset="0"/>
                <a:hlinkClick r:id="rId4"/>
              </a:rPr>
              <a:t>https://</a:t>
            </a:r>
            <a:r>
              <a:rPr lang="cs-CZ" sz="700" dirty="0" smtClean="0">
                <a:latin typeface="Verdana" pitchFamily="34" charset="0"/>
                <a:hlinkClick r:id="rId4"/>
              </a:rPr>
              <a:t>user.eumetsat.int/resources/user-guides/cloud-phase-rgb-quick-guide</a:t>
            </a:r>
            <a:r>
              <a:rPr lang="cs-CZ" sz="700" dirty="0" smtClean="0">
                <a:latin typeface="Verdana" pitchFamily="34" charset="0"/>
              </a:rPr>
              <a:t> </a:t>
            </a:r>
            <a:endParaRPr lang="en-US" sz="700" dirty="0" smtClean="0">
              <a:latin typeface="Verdana" pitchFamily="34" charset="0"/>
            </a:endParaRPr>
          </a:p>
        </p:txBody>
      </p:sp>
      <p:sp>
        <p:nvSpPr>
          <p:cNvPr id="16" name="TextovéPole 15"/>
          <p:cNvSpPr txBox="1"/>
          <p:nvPr/>
        </p:nvSpPr>
        <p:spPr>
          <a:xfrm>
            <a:off x="1331640" y="483518"/>
            <a:ext cx="2361162" cy="830997"/>
          </a:xfrm>
          <a:prstGeom prst="rect">
            <a:avLst/>
          </a:prstGeom>
          <a:noFill/>
          <a:ln w="0">
            <a:solidFill>
              <a:srgbClr val="FF0000"/>
            </a:solidFill>
          </a:ln>
        </p:spPr>
        <p:txBody>
          <a:bodyPr wrap="square" rtlCol="0">
            <a:spAutoFit/>
          </a:bodyPr>
          <a:lstStyle/>
          <a:p>
            <a:pPr algn="just"/>
            <a:r>
              <a:rPr lang="cs-CZ" sz="800" dirty="0" smtClean="0">
                <a:latin typeface="Verdana" pitchFamily="34" charset="0"/>
              </a:rPr>
              <a:t>Nejvyšší hodnoty barvy:</a:t>
            </a:r>
            <a:r>
              <a:rPr lang="en-US" sz="800" dirty="0" smtClean="0">
                <a:latin typeface="Verdana" pitchFamily="34" charset="0"/>
              </a:rPr>
              <a:t> </a:t>
            </a:r>
            <a:r>
              <a:rPr lang="cs-CZ" sz="800" dirty="0" smtClean="0">
                <a:latin typeface="Verdana" pitchFamily="34" charset="0"/>
              </a:rPr>
              <a:t>opticky hustá oblačnost tvořená malými vodními kapkami. Větší kapky o něco menší odrazivost. Led, sníh, ciry a kumulonimby velmi nízká odrazivost, pouze drobné krystalky cirů trochu vyšší odrazivost.</a:t>
            </a:r>
            <a:endParaRPr lang="en-US" sz="800" dirty="0" smtClean="0">
              <a:latin typeface="Verdana" pitchFamily="34" charset="0"/>
            </a:endParaRPr>
          </a:p>
        </p:txBody>
      </p:sp>
      <p:sp>
        <p:nvSpPr>
          <p:cNvPr id="17" name="TextovéPole 16"/>
          <p:cNvSpPr txBox="1"/>
          <p:nvPr/>
        </p:nvSpPr>
        <p:spPr>
          <a:xfrm>
            <a:off x="2483768" y="3579862"/>
            <a:ext cx="2016224" cy="584775"/>
          </a:xfrm>
          <a:prstGeom prst="rect">
            <a:avLst/>
          </a:prstGeom>
          <a:noFill/>
          <a:ln w="0">
            <a:solidFill>
              <a:srgbClr val="00B0F0"/>
            </a:solidFill>
          </a:ln>
        </p:spPr>
        <p:txBody>
          <a:bodyPr wrap="square" rtlCol="0">
            <a:spAutoFit/>
          </a:bodyPr>
          <a:lstStyle/>
          <a:p>
            <a:pPr algn="just"/>
            <a:r>
              <a:rPr lang="cs-CZ" sz="800" dirty="0" smtClean="0">
                <a:latin typeface="Verdana" pitchFamily="34" charset="0"/>
              </a:rPr>
              <a:t>Nejvyšší hodnoty: jakákoliv opticky mohutná, vizuálně jasná oblačnost (všech pater), sníh a led. Čím je oblačnost řidší, tím nižší je její jas.</a:t>
            </a:r>
            <a:endParaRPr lang="en-US" sz="800" dirty="0" smtClean="0">
              <a:latin typeface="Verdana" pitchFamily="34" charset="0"/>
            </a:endParaRPr>
          </a:p>
        </p:txBody>
      </p:sp>
      <p:sp>
        <p:nvSpPr>
          <p:cNvPr id="18" name="TextovéPole 17"/>
          <p:cNvSpPr txBox="1"/>
          <p:nvPr/>
        </p:nvSpPr>
        <p:spPr>
          <a:xfrm>
            <a:off x="323528" y="3579862"/>
            <a:ext cx="1944216" cy="707886"/>
          </a:xfrm>
          <a:prstGeom prst="rect">
            <a:avLst/>
          </a:prstGeom>
          <a:noFill/>
          <a:ln w="0">
            <a:solidFill>
              <a:srgbClr val="92D050"/>
            </a:solidFill>
          </a:ln>
        </p:spPr>
        <p:txBody>
          <a:bodyPr wrap="square" rtlCol="0">
            <a:spAutoFit/>
          </a:bodyPr>
          <a:lstStyle/>
          <a:p>
            <a:pPr algn="just"/>
            <a:r>
              <a:rPr lang="cs-CZ" sz="800" dirty="0" smtClean="0">
                <a:latin typeface="Verdana" pitchFamily="34" charset="0"/>
              </a:rPr>
              <a:t>Nejvyšší hodnoty barvy: jakákoliv oblačnost tvořená drobnými kapkami nebo krystalky (fáze nerozhoduje). Větší oblačné částice – menší odrazivost.</a:t>
            </a:r>
            <a:endParaRPr lang="en-US" sz="800" dirty="0" smtClean="0">
              <a:latin typeface="Verdana" pitchFamily="34" charset="0"/>
            </a:endParaRPr>
          </a:p>
        </p:txBody>
      </p:sp>
      <p:sp>
        <p:nvSpPr>
          <p:cNvPr id="20" name="TextovéPole 19"/>
          <p:cNvSpPr txBox="1"/>
          <p:nvPr/>
        </p:nvSpPr>
        <p:spPr>
          <a:xfrm>
            <a:off x="2016000" y="1692000"/>
            <a:ext cx="570990" cy="200055"/>
          </a:xfrm>
          <a:prstGeom prst="rect">
            <a:avLst/>
          </a:prstGeom>
          <a:noFill/>
        </p:spPr>
        <p:txBody>
          <a:bodyPr wrap="none" rtlCol="0">
            <a:spAutoFit/>
          </a:bodyPr>
          <a:lstStyle/>
          <a:p>
            <a:r>
              <a:rPr lang="en-US" sz="700" b="1" dirty="0" smtClean="0">
                <a:solidFill>
                  <a:schemeClr val="bg1"/>
                </a:solidFill>
                <a:latin typeface="Verdana" pitchFamily="34" charset="0"/>
              </a:rPr>
              <a:t>NIR 1.</a:t>
            </a:r>
            <a:r>
              <a:rPr lang="cs-CZ" sz="700" b="1" dirty="0" smtClean="0">
                <a:solidFill>
                  <a:schemeClr val="bg1"/>
                </a:solidFill>
                <a:latin typeface="Verdana" pitchFamily="34" charset="0"/>
              </a:rPr>
              <a:t>6</a:t>
            </a:r>
            <a:endParaRPr lang="en-US" sz="700" b="1" dirty="0" smtClean="0">
              <a:solidFill>
                <a:schemeClr val="bg1"/>
              </a:solidFill>
              <a:latin typeface="Verdana" pitchFamily="34" charset="0"/>
            </a:endParaRPr>
          </a:p>
        </p:txBody>
      </p:sp>
      <p:sp>
        <p:nvSpPr>
          <p:cNvPr id="21" name="TextovéPole 20"/>
          <p:cNvSpPr txBox="1"/>
          <p:nvPr/>
        </p:nvSpPr>
        <p:spPr>
          <a:xfrm>
            <a:off x="1368000" y="2736000"/>
            <a:ext cx="570990" cy="200055"/>
          </a:xfrm>
          <a:prstGeom prst="rect">
            <a:avLst/>
          </a:prstGeom>
          <a:noFill/>
        </p:spPr>
        <p:txBody>
          <a:bodyPr wrap="none" rtlCol="0">
            <a:spAutoFit/>
          </a:bodyPr>
          <a:lstStyle/>
          <a:p>
            <a:r>
              <a:rPr lang="cs-CZ" sz="700" b="1" dirty="0" smtClean="0">
                <a:solidFill>
                  <a:srgbClr val="000000"/>
                </a:solidFill>
                <a:latin typeface="Verdana" pitchFamily="34" charset="0"/>
              </a:rPr>
              <a:t>NIR</a:t>
            </a:r>
            <a:r>
              <a:rPr lang="en-US" sz="700" b="1" dirty="0" smtClean="0">
                <a:solidFill>
                  <a:srgbClr val="000000"/>
                </a:solidFill>
                <a:latin typeface="Verdana" pitchFamily="34" charset="0"/>
              </a:rPr>
              <a:t> </a:t>
            </a:r>
            <a:r>
              <a:rPr lang="cs-CZ" sz="700" b="1" dirty="0" smtClean="0">
                <a:solidFill>
                  <a:srgbClr val="000000"/>
                </a:solidFill>
                <a:latin typeface="Verdana" pitchFamily="34" charset="0"/>
              </a:rPr>
              <a:t>2.2</a:t>
            </a:r>
            <a:endParaRPr lang="en-US" sz="700" b="1" dirty="0" smtClean="0">
              <a:solidFill>
                <a:srgbClr val="000000"/>
              </a:solidFill>
              <a:latin typeface="Verdana" pitchFamily="34" charset="0"/>
            </a:endParaRPr>
          </a:p>
        </p:txBody>
      </p:sp>
      <p:sp>
        <p:nvSpPr>
          <p:cNvPr id="22" name="TextovéPole 21"/>
          <p:cNvSpPr txBox="1"/>
          <p:nvPr/>
        </p:nvSpPr>
        <p:spPr>
          <a:xfrm>
            <a:off x="2628000" y="2736000"/>
            <a:ext cx="558166" cy="200055"/>
          </a:xfrm>
          <a:prstGeom prst="rect">
            <a:avLst/>
          </a:prstGeom>
          <a:noFill/>
        </p:spPr>
        <p:txBody>
          <a:bodyPr wrap="none" rtlCol="0">
            <a:spAutoFit/>
          </a:bodyPr>
          <a:lstStyle/>
          <a:p>
            <a:r>
              <a:rPr lang="cs-CZ" sz="700" b="1" dirty="0" smtClean="0">
                <a:solidFill>
                  <a:schemeClr val="bg1"/>
                </a:solidFill>
                <a:latin typeface="Verdana" pitchFamily="34" charset="0"/>
              </a:rPr>
              <a:t>VIS</a:t>
            </a:r>
            <a:r>
              <a:rPr lang="en-US" sz="700" b="1" dirty="0" smtClean="0">
                <a:solidFill>
                  <a:schemeClr val="bg1"/>
                </a:solidFill>
                <a:latin typeface="Verdana" pitchFamily="34" charset="0"/>
              </a:rPr>
              <a:t> </a:t>
            </a:r>
            <a:r>
              <a:rPr lang="cs-CZ" sz="700" b="1" dirty="0" smtClean="0">
                <a:solidFill>
                  <a:schemeClr val="bg1"/>
                </a:solidFill>
                <a:latin typeface="Verdana" pitchFamily="34" charset="0"/>
              </a:rPr>
              <a:t>0</a:t>
            </a:r>
            <a:r>
              <a:rPr lang="en-US" sz="700" b="1" dirty="0" smtClean="0">
                <a:solidFill>
                  <a:schemeClr val="bg1"/>
                </a:solidFill>
                <a:latin typeface="Verdana" pitchFamily="34" charset="0"/>
              </a:rPr>
              <a:t>.6</a:t>
            </a:r>
          </a:p>
        </p:txBody>
      </p:sp>
      <p:sp>
        <p:nvSpPr>
          <p:cNvPr id="24" name="TextovéPole 23"/>
          <p:cNvSpPr txBox="1"/>
          <p:nvPr/>
        </p:nvSpPr>
        <p:spPr>
          <a:xfrm>
            <a:off x="6336000" y="1394648"/>
            <a:ext cx="2415510" cy="2554545"/>
          </a:xfrm>
          <a:prstGeom prst="rect">
            <a:avLst/>
          </a:prstGeom>
          <a:noFill/>
        </p:spPr>
        <p:txBody>
          <a:bodyPr wrap="square" rtlCol="0">
            <a:spAutoFit/>
          </a:bodyPr>
          <a:lstStyle/>
          <a:p>
            <a:r>
              <a:rPr lang="cs-CZ" sz="800" dirty="0" smtClean="0">
                <a:latin typeface="Verdana" pitchFamily="34" charset="0"/>
              </a:rPr>
              <a:t>1 – zasněžený terén a led</a:t>
            </a:r>
          </a:p>
          <a:p>
            <a:endParaRPr lang="cs-CZ" sz="800" dirty="0">
              <a:latin typeface="Verdana" pitchFamily="34" charset="0"/>
            </a:endParaRPr>
          </a:p>
          <a:p>
            <a:r>
              <a:rPr lang="cs-CZ" sz="800" dirty="0" smtClean="0">
                <a:latin typeface="Verdana" pitchFamily="34" charset="0"/>
              </a:rPr>
              <a:t>2 – </a:t>
            </a:r>
            <a:r>
              <a:rPr lang="cs-CZ" sz="800" dirty="0">
                <a:latin typeface="Verdana" pitchFamily="34" charset="0"/>
              </a:rPr>
              <a:t>opticky mohutná vysoká oblačnost,</a:t>
            </a:r>
            <a:br>
              <a:rPr lang="cs-CZ" sz="800" dirty="0">
                <a:latin typeface="Verdana" pitchFamily="34" charset="0"/>
              </a:rPr>
            </a:br>
            <a:r>
              <a:rPr lang="cs-CZ" sz="800" dirty="0">
                <a:latin typeface="Verdana" pitchFamily="34" charset="0"/>
              </a:rPr>
              <a:t>      velké ledové oblačné částice</a:t>
            </a:r>
          </a:p>
          <a:p>
            <a:endParaRPr lang="cs-CZ" sz="800" dirty="0">
              <a:latin typeface="Verdana" pitchFamily="34" charset="0"/>
            </a:endParaRPr>
          </a:p>
          <a:p>
            <a:r>
              <a:rPr lang="cs-CZ" sz="800" dirty="0" smtClean="0">
                <a:latin typeface="Verdana" pitchFamily="34" charset="0"/>
              </a:rPr>
              <a:t>3 – husté ciry, menší </a:t>
            </a:r>
            <a:r>
              <a:rPr lang="cs-CZ" sz="800" dirty="0">
                <a:latin typeface="Verdana" pitchFamily="34" charset="0"/>
              </a:rPr>
              <a:t>až malé </a:t>
            </a:r>
            <a:r>
              <a:rPr lang="cs-CZ" sz="800" dirty="0" smtClean="0">
                <a:latin typeface="Verdana" pitchFamily="34" charset="0"/>
              </a:rPr>
              <a:t>krystalky</a:t>
            </a:r>
            <a:endParaRPr lang="cs-CZ" sz="800" dirty="0">
              <a:latin typeface="Verdana" pitchFamily="34" charset="0"/>
            </a:endParaRPr>
          </a:p>
          <a:p>
            <a:endParaRPr lang="cs-CZ" sz="800" dirty="0">
              <a:latin typeface="Verdana" pitchFamily="34" charset="0"/>
            </a:endParaRPr>
          </a:p>
          <a:p>
            <a:r>
              <a:rPr lang="cs-CZ" sz="800" dirty="0" smtClean="0">
                <a:latin typeface="Verdana" pitchFamily="34" charset="0"/>
              </a:rPr>
              <a:t>4 – řídká oblačnost – jak ciry, tak kapalná </a:t>
            </a:r>
            <a:br>
              <a:rPr lang="cs-CZ" sz="800" dirty="0" smtClean="0">
                <a:latin typeface="Verdana" pitchFamily="34" charset="0"/>
              </a:rPr>
            </a:br>
            <a:r>
              <a:rPr lang="cs-CZ" sz="800" dirty="0" smtClean="0">
                <a:latin typeface="Verdana" pitchFamily="34" charset="0"/>
              </a:rPr>
              <a:t>      fáze (ta až do khaki, především nad </a:t>
            </a:r>
            <a:br>
              <a:rPr lang="cs-CZ" sz="800" dirty="0" smtClean="0">
                <a:latin typeface="Verdana" pitchFamily="34" charset="0"/>
              </a:rPr>
            </a:br>
            <a:r>
              <a:rPr lang="cs-CZ" sz="800" dirty="0" smtClean="0">
                <a:latin typeface="Verdana" pitchFamily="34" charset="0"/>
              </a:rPr>
              <a:t>      </a:t>
            </a:r>
            <a:r>
              <a:rPr lang="cs-CZ" sz="800" smtClean="0">
                <a:latin typeface="Verdana" pitchFamily="34" charset="0"/>
              </a:rPr>
              <a:t>mořem), tvořené drobnými oblačnými</a:t>
            </a:r>
            <a:br>
              <a:rPr lang="cs-CZ" sz="800" smtClean="0">
                <a:latin typeface="Verdana" pitchFamily="34" charset="0"/>
              </a:rPr>
            </a:br>
            <a:r>
              <a:rPr lang="cs-CZ" sz="800" smtClean="0">
                <a:latin typeface="Verdana" pitchFamily="34" charset="0"/>
              </a:rPr>
              <a:t>      částicemi</a:t>
            </a:r>
            <a:endParaRPr lang="cs-CZ" sz="800" dirty="0" smtClean="0">
              <a:latin typeface="Verdana" pitchFamily="34" charset="0"/>
            </a:endParaRPr>
          </a:p>
          <a:p>
            <a:endParaRPr lang="cs-CZ" sz="800" dirty="0">
              <a:latin typeface="Verdana" pitchFamily="34" charset="0"/>
            </a:endParaRPr>
          </a:p>
          <a:p>
            <a:r>
              <a:rPr lang="cs-CZ" sz="800" dirty="0" smtClean="0">
                <a:latin typeface="Verdana" pitchFamily="34" charset="0"/>
              </a:rPr>
              <a:t>5 – pouštní oblasti</a:t>
            </a:r>
          </a:p>
          <a:p>
            <a:endParaRPr lang="cs-CZ" sz="800" dirty="0">
              <a:latin typeface="Verdana" pitchFamily="34" charset="0"/>
            </a:endParaRPr>
          </a:p>
          <a:p>
            <a:r>
              <a:rPr lang="cs-CZ" sz="800" dirty="0" smtClean="0">
                <a:latin typeface="Verdana" pitchFamily="34" charset="0"/>
              </a:rPr>
              <a:t>6 – nízká opticky hustá oblačnost, tvořená</a:t>
            </a:r>
            <a:br>
              <a:rPr lang="cs-CZ" sz="800" dirty="0" smtClean="0">
                <a:latin typeface="Verdana" pitchFamily="34" charset="0"/>
              </a:rPr>
            </a:br>
            <a:r>
              <a:rPr lang="cs-CZ" sz="800" dirty="0" smtClean="0">
                <a:latin typeface="Verdana" pitchFamily="34" charset="0"/>
              </a:rPr>
              <a:t>      velkými kapkami </a:t>
            </a:r>
          </a:p>
          <a:p>
            <a:endParaRPr lang="cs-CZ" sz="800" dirty="0">
              <a:latin typeface="Verdana" pitchFamily="34" charset="0"/>
            </a:endParaRPr>
          </a:p>
          <a:p>
            <a:endParaRPr lang="cs-CZ" sz="800" dirty="0" smtClean="0">
              <a:latin typeface="Verdana" pitchFamily="34" charset="0"/>
            </a:endParaRPr>
          </a:p>
          <a:p>
            <a:endParaRPr lang="cs-CZ" sz="800" dirty="0">
              <a:latin typeface="Verdana" pitchFamily="34" charset="0"/>
            </a:endParaRPr>
          </a:p>
          <a:p>
            <a:r>
              <a:rPr lang="cs-CZ" sz="800" dirty="0">
                <a:latin typeface="Verdana" pitchFamily="34" charset="0"/>
              </a:rPr>
              <a:t>10 – přesvícená („přepálená</a:t>
            </a:r>
            <a:r>
              <a:rPr lang="en-US" sz="800" dirty="0">
                <a:latin typeface="Verdana" pitchFamily="34" charset="0"/>
              </a:rPr>
              <a:t>”</a:t>
            </a:r>
            <a:r>
              <a:rPr lang="cs-CZ" sz="800" dirty="0">
                <a:latin typeface="Verdana" pitchFamily="34" charset="0"/>
              </a:rPr>
              <a:t>) </a:t>
            </a:r>
            <a:r>
              <a:rPr lang="cs-CZ" sz="800" dirty="0" smtClean="0">
                <a:latin typeface="Verdana" pitchFamily="34" charset="0"/>
              </a:rPr>
              <a:t>oblačnost</a:t>
            </a:r>
            <a:endParaRPr lang="en-US" sz="800" dirty="0">
              <a:latin typeface="Verdana" pitchFamily="34" charset="0"/>
            </a:endParaRPr>
          </a:p>
        </p:txBody>
      </p:sp>
      <p:sp>
        <p:nvSpPr>
          <p:cNvPr id="25" name="TextovéPole 24"/>
          <p:cNvSpPr txBox="1"/>
          <p:nvPr/>
        </p:nvSpPr>
        <p:spPr>
          <a:xfrm>
            <a:off x="4499992" y="1795631"/>
            <a:ext cx="248786" cy="200055"/>
          </a:xfrm>
          <a:prstGeom prst="rect">
            <a:avLst/>
          </a:prstGeom>
          <a:noFill/>
        </p:spPr>
        <p:txBody>
          <a:bodyPr wrap="none" rtlCol="0">
            <a:spAutoFit/>
          </a:bodyPr>
          <a:lstStyle/>
          <a:p>
            <a:r>
              <a:rPr lang="cs-CZ" sz="700" b="1" dirty="0">
                <a:solidFill>
                  <a:srgbClr val="000000"/>
                </a:solidFill>
                <a:latin typeface="Verdana" pitchFamily="34" charset="0"/>
              </a:rPr>
              <a:t>5</a:t>
            </a:r>
            <a:endParaRPr lang="en-US" sz="700" b="1" dirty="0" smtClean="0">
              <a:solidFill>
                <a:srgbClr val="000000"/>
              </a:solidFill>
              <a:latin typeface="Verdana" pitchFamily="34" charset="0"/>
            </a:endParaRPr>
          </a:p>
        </p:txBody>
      </p:sp>
      <p:sp>
        <p:nvSpPr>
          <p:cNvPr id="27" name="TextovéPole 26"/>
          <p:cNvSpPr txBox="1"/>
          <p:nvPr/>
        </p:nvSpPr>
        <p:spPr>
          <a:xfrm>
            <a:off x="4283968" y="2427734"/>
            <a:ext cx="248786" cy="200055"/>
          </a:xfrm>
          <a:prstGeom prst="rect">
            <a:avLst/>
          </a:prstGeom>
          <a:noFill/>
        </p:spPr>
        <p:txBody>
          <a:bodyPr wrap="none" rtlCol="0">
            <a:spAutoFit/>
          </a:bodyPr>
          <a:lstStyle/>
          <a:p>
            <a:r>
              <a:rPr lang="cs-CZ" sz="700" b="1">
                <a:solidFill>
                  <a:srgbClr val="000000"/>
                </a:solidFill>
                <a:latin typeface="Verdana" pitchFamily="34" charset="0"/>
              </a:rPr>
              <a:t>4</a:t>
            </a:r>
            <a:endParaRPr lang="en-US" sz="700" b="1" dirty="0" smtClean="0">
              <a:solidFill>
                <a:srgbClr val="000000"/>
              </a:solidFill>
              <a:latin typeface="Verdana" pitchFamily="34" charset="0"/>
            </a:endParaRPr>
          </a:p>
        </p:txBody>
      </p:sp>
      <p:sp>
        <p:nvSpPr>
          <p:cNvPr id="28" name="TextovéPole 27"/>
          <p:cNvSpPr txBox="1"/>
          <p:nvPr/>
        </p:nvSpPr>
        <p:spPr>
          <a:xfrm>
            <a:off x="5043294" y="3091775"/>
            <a:ext cx="248786" cy="200055"/>
          </a:xfrm>
          <a:prstGeom prst="rect">
            <a:avLst/>
          </a:prstGeom>
          <a:noFill/>
        </p:spPr>
        <p:txBody>
          <a:bodyPr wrap="none" rtlCol="0">
            <a:spAutoFit/>
          </a:bodyPr>
          <a:lstStyle/>
          <a:p>
            <a:r>
              <a:rPr lang="cs-CZ" sz="700" b="1">
                <a:solidFill>
                  <a:srgbClr val="000000"/>
                </a:solidFill>
                <a:latin typeface="Verdana" pitchFamily="34" charset="0"/>
              </a:rPr>
              <a:t>3</a:t>
            </a:r>
            <a:endParaRPr lang="en-US" sz="700" b="1" dirty="0" smtClean="0">
              <a:solidFill>
                <a:srgbClr val="000000"/>
              </a:solidFill>
              <a:latin typeface="Verdana" pitchFamily="34" charset="0"/>
            </a:endParaRPr>
          </a:p>
        </p:txBody>
      </p:sp>
      <p:sp>
        <p:nvSpPr>
          <p:cNvPr id="29" name="TextovéPole 28"/>
          <p:cNvSpPr txBox="1"/>
          <p:nvPr/>
        </p:nvSpPr>
        <p:spPr>
          <a:xfrm>
            <a:off x="5364088" y="3003798"/>
            <a:ext cx="248786" cy="200055"/>
          </a:xfrm>
          <a:prstGeom prst="rect">
            <a:avLst/>
          </a:prstGeom>
          <a:noFill/>
        </p:spPr>
        <p:txBody>
          <a:bodyPr wrap="none" rtlCol="0">
            <a:spAutoFit/>
          </a:bodyPr>
          <a:lstStyle/>
          <a:p>
            <a:r>
              <a:rPr lang="cs-CZ" sz="700" b="1" dirty="0">
                <a:solidFill>
                  <a:srgbClr val="000000"/>
                </a:solidFill>
                <a:latin typeface="Verdana" pitchFamily="34" charset="0"/>
              </a:rPr>
              <a:t>2</a:t>
            </a:r>
            <a:endParaRPr lang="en-US" sz="700" b="1" dirty="0" smtClean="0">
              <a:solidFill>
                <a:srgbClr val="000000"/>
              </a:solidFill>
              <a:latin typeface="Verdana" pitchFamily="34" charset="0"/>
            </a:endParaRPr>
          </a:p>
        </p:txBody>
      </p:sp>
      <p:sp>
        <p:nvSpPr>
          <p:cNvPr id="30" name="TextovéPole 29"/>
          <p:cNvSpPr txBox="1"/>
          <p:nvPr/>
        </p:nvSpPr>
        <p:spPr>
          <a:xfrm>
            <a:off x="5652120" y="2731735"/>
            <a:ext cx="248786" cy="200055"/>
          </a:xfrm>
          <a:prstGeom prst="rect">
            <a:avLst/>
          </a:prstGeom>
          <a:noFill/>
        </p:spPr>
        <p:txBody>
          <a:bodyPr wrap="none" rtlCol="0">
            <a:spAutoFit/>
          </a:bodyPr>
          <a:lstStyle/>
          <a:p>
            <a:r>
              <a:rPr lang="cs-CZ" sz="700" b="1" dirty="0">
                <a:solidFill>
                  <a:schemeClr val="bg1"/>
                </a:solidFill>
                <a:latin typeface="Verdana" pitchFamily="34" charset="0"/>
              </a:rPr>
              <a:t>1</a:t>
            </a:r>
            <a:endParaRPr lang="en-US" sz="700" b="1" dirty="0" smtClean="0">
              <a:solidFill>
                <a:schemeClr val="bg1"/>
              </a:solidFill>
              <a:latin typeface="Verdana" pitchFamily="34" charset="0"/>
            </a:endParaRPr>
          </a:p>
        </p:txBody>
      </p:sp>
      <p:sp>
        <p:nvSpPr>
          <p:cNvPr id="31" name="TextovéPole 30"/>
          <p:cNvSpPr txBox="1"/>
          <p:nvPr/>
        </p:nvSpPr>
        <p:spPr>
          <a:xfrm>
            <a:off x="5763374" y="2139702"/>
            <a:ext cx="248786" cy="200055"/>
          </a:xfrm>
          <a:prstGeom prst="rect">
            <a:avLst/>
          </a:prstGeom>
          <a:noFill/>
        </p:spPr>
        <p:txBody>
          <a:bodyPr wrap="none" rtlCol="0">
            <a:spAutoFit/>
          </a:bodyPr>
          <a:lstStyle/>
          <a:p>
            <a:r>
              <a:rPr lang="cs-CZ" sz="700" b="1">
                <a:solidFill>
                  <a:schemeClr val="bg1"/>
                </a:solidFill>
                <a:latin typeface="Verdana" pitchFamily="34" charset="0"/>
              </a:rPr>
              <a:t>6</a:t>
            </a:r>
            <a:endParaRPr lang="en-US" sz="700" b="1" dirty="0" smtClean="0">
              <a:solidFill>
                <a:schemeClr val="bg1"/>
              </a:solidFill>
              <a:latin typeface="Verdana" pitchFamily="34" charset="0"/>
            </a:endParaRPr>
          </a:p>
        </p:txBody>
      </p:sp>
      <p:sp>
        <p:nvSpPr>
          <p:cNvPr id="32" name="TextovéPole 31"/>
          <p:cNvSpPr txBox="1"/>
          <p:nvPr/>
        </p:nvSpPr>
        <p:spPr>
          <a:xfrm>
            <a:off x="6097921" y="949682"/>
            <a:ext cx="2002471" cy="253916"/>
          </a:xfrm>
          <a:prstGeom prst="rect">
            <a:avLst/>
          </a:prstGeom>
          <a:noFill/>
        </p:spPr>
        <p:txBody>
          <a:bodyPr wrap="none" rtlCol="0">
            <a:spAutoFit/>
          </a:bodyPr>
          <a:lstStyle/>
          <a:p>
            <a:r>
              <a:rPr lang="cs-CZ" sz="1050" u="sng" dirty="0" smtClean="0">
                <a:latin typeface="Verdana" pitchFamily="34" charset="0"/>
              </a:rPr>
              <a:t>Orientační</a:t>
            </a:r>
            <a:r>
              <a:rPr lang="cs-CZ" sz="1050" dirty="0" smtClean="0">
                <a:latin typeface="Verdana" pitchFamily="34" charset="0"/>
              </a:rPr>
              <a:t> přiřazení barev:</a:t>
            </a:r>
            <a:endParaRPr lang="en-US" sz="1050" dirty="0" smtClean="0">
              <a:latin typeface="Verdana" pitchFamily="34" charset="0"/>
            </a:endParaRPr>
          </a:p>
        </p:txBody>
      </p:sp>
      <p:sp>
        <p:nvSpPr>
          <p:cNvPr id="23" name="TextovéPole 22"/>
          <p:cNvSpPr txBox="1"/>
          <p:nvPr/>
        </p:nvSpPr>
        <p:spPr>
          <a:xfrm>
            <a:off x="5004048" y="2299687"/>
            <a:ext cx="312906" cy="200055"/>
          </a:xfrm>
          <a:prstGeom prst="rect">
            <a:avLst/>
          </a:prstGeom>
          <a:noFill/>
        </p:spPr>
        <p:txBody>
          <a:bodyPr wrap="none" rtlCol="0">
            <a:spAutoFit/>
          </a:bodyPr>
          <a:lstStyle/>
          <a:p>
            <a:r>
              <a:rPr lang="cs-CZ" sz="700" b="1" dirty="0" smtClean="0">
                <a:solidFill>
                  <a:srgbClr val="000000"/>
                </a:solidFill>
                <a:latin typeface="Verdana" pitchFamily="34" charset="0"/>
              </a:rPr>
              <a:t>10</a:t>
            </a:r>
            <a:endParaRPr lang="en-US" sz="700" b="1" dirty="0" smtClean="0">
              <a:solidFill>
                <a:srgbClr val="000000"/>
              </a:solidFill>
              <a:latin typeface="Verdana" pitchFamily="34" charset="0"/>
            </a:endParaRPr>
          </a:p>
        </p:txBody>
      </p:sp>
    </p:spTree>
    <p:extLst>
      <p:ext uri="{BB962C8B-B14F-4D97-AF65-F5344CB8AC3E}">
        <p14:creationId xmlns:p14="http://schemas.microsoft.com/office/powerpoint/2010/main" val="86347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35</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496" y="42759"/>
            <a:ext cx="2875050" cy="830997"/>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a:t>
            </a:r>
            <a:r>
              <a:rPr lang="en-US" sz="800" b="1" smtClean="0">
                <a:latin typeface="Verdana" pitchFamily="34" charset="0"/>
              </a:rPr>
              <a:t>Phase</a:t>
            </a:r>
            <a:r>
              <a:rPr lang="cs-CZ" sz="800" b="1" smtClean="0">
                <a:latin typeface="Verdana" pitchFamily="34" charset="0"/>
              </a:rPr>
              <a:t> </a:t>
            </a:r>
            <a:r>
              <a:rPr lang="en-US" sz="800" b="1" smtClean="0">
                <a:latin typeface="Verdana" pitchFamily="34" charset="0"/>
              </a:rPr>
              <a:t>– </a:t>
            </a:r>
            <a:r>
              <a:rPr lang="cs-CZ" sz="800" b="1" u="sng" smtClean="0">
                <a:latin typeface="Verdana" pitchFamily="34" charset="0"/>
              </a:rPr>
              <a:t>původní verze</a:t>
            </a:r>
            <a:r>
              <a:rPr lang="en-US" sz="800" b="1" smtClean="0">
                <a:latin typeface="Verdana" pitchFamily="34" charset="0"/>
              </a:rPr>
              <a:t/>
            </a:r>
            <a:br>
              <a:rPr lang="en-US" sz="800" b="1" smtClean="0">
                <a:latin typeface="Verdana" pitchFamily="34" charset="0"/>
              </a:rPr>
            </a:br>
            <a:r>
              <a:rPr lang="cs-CZ" sz="800" smtClean="0">
                <a:latin typeface="Verdana" pitchFamily="34" charset="0"/>
              </a:rPr>
              <a:t>(</a:t>
            </a:r>
            <a:r>
              <a:rPr lang="cs-CZ" sz="800" dirty="0" smtClean="0">
                <a:latin typeface="Verdana" pitchFamily="34" charset="0"/>
              </a:rPr>
              <a:t>SATPY verze, VIIRS)</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sp>
        <p:nvSpPr>
          <p:cNvPr id="6" name="TextovéPole 5"/>
          <p:cNvSpPr txBox="1"/>
          <p:nvPr/>
        </p:nvSpPr>
        <p:spPr>
          <a:xfrm>
            <a:off x="76350" y="4876006"/>
            <a:ext cx="5099473" cy="200055"/>
          </a:xfrm>
          <a:prstGeom prst="rect">
            <a:avLst/>
          </a:prstGeom>
          <a:solidFill>
            <a:srgbClr val="000000"/>
          </a:solidFill>
        </p:spPr>
        <p:txBody>
          <a:bodyPr wrap="none" rtlCol="0">
            <a:spAutoFit/>
          </a:bodyPr>
          <a:lstStyle/>
          <a:p>
            <a:r>
              <a:rPr lang="cs-CZ" sz="700" dirty="0" smtClean="0">
                <a:latin typeface="Verdana" pitchFamily="34" charset="0"/>
              </a:rPr>
              <a:t>Zdroj a podrobné </a:t>
            </a:r>
            <a:r>
              <a:rPr lang="cs-CZ" sz="700" dirty="0">
                <a:latin typeface="Verdana" pitchFamily="34" charset="0"/>
              </a:rPr>
              <a:t>informace:  </a:t>
            </a:r>
            <a:r>
              <a:rPr lang="cs-CZ" sz="700" dirty="0">
                <a:latin typeface="Verdana" pitchFamily="34" charset="0"/>
                <a:hlinkClick r:id="rId3"/>
              </a:rPr>
              <a:t>https://</a:t>
            </a:r>
            <a:r>
              <a:rPr lang="cs-CZ" sz="700" dirty="0" smtClean="0">
                <a:latin typeface="Verdana" pitchFamily="34" charset="0"/>
                <a:hlinkClick r:id="rId3"/>
              </a:rPr>
              <a:t>user.eumetsat.int/resources/user-guides/cloud-phase-rgb-quick-guide</a:t>
            </a:r>
            <a:r>
              <a:rPr lang="cs-CZ" sz="700" dirty="0" smtClean="0">
                <a:latin typeface="Verdana" pitchFamily="34" charset="0"/>
              </a:rPr>
              <a:t> </a:t>
            </a:r>
            <a:endParaRPr lang="en-US" sz="700" dirty="0" smtClean="0">
              <a:latin typeface="Verdana" pitchFamily="34" charset="0"/>
            </a:endParaRPr>
          </a:p>
        </p:txBody>
      </p:sp>
      <p:pic>
        <p:nvPicPr>
          <p:cNvPr id="2" name="Obráze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123478"/>
            <a:ext cx="4896544" cy="4661536"/>
          </a:xfrm>
          <a:prstGeom prst="rect">
            <a:avLst/>
          </a:prstGeom>
        </p:spPr>
      </p:pic>
    </p:spTree>
    <p:extLst>
      <p:ext uri="{BB962C8B-B14F-4D97-AF65-F5344CB8AC3E}">
        <p14:creationId xmlns:p14="http://schemas.microsoft.com/office/powerpoint/2010/main" val="829222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36</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cs-CZ" sz="800" b="1" dirty="0" smtClean="0">
                <a:latin typeface="Verdana" pitchFamily="34" charset="0"/>
              </a:rPr>
              <a:t> </a:t>
            </a:r>
            <a:r>
              <a:rPr lang="cs-CZ" sz="800" dirty="0" smtClean="0">
                <a:latin typeface="Verdana" pitchFamily="34" charset="0"/>
              </a:rPr>
              <a:t>(SATPY)</a:t>
            </a:r>
            <a:r>
              <a:rPr lang="en-US" sz="800" dirty="0" smtClean="0">
                <a:latin typeface="Verdana" pitchFamily="34" charset="0"/>
              </a:rPr>
              <a:t>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7" name="TextovéPole 6"/>
          <p:cNvSpPr txBox="1"/>
          <p:nvPr/>
        </p:nvSpPr>
        <p:spPr>
          <a:xfrm>
            <a:off x="76350" y="4876006"/>
            <a:ext cx="4706738" cy="200055"/>
          </a:xfrm>
          <a:prstGeom prst="rect">
            <a:avLst/>
          </a:prstGeom>
          <a:solidFill>
            <a:srgbClr val="000000"/>
          </a:solidFill>
        </p:spPr>
        <p:txBody>
          <a:bodyPr wrap="none" rtlCol="0">
            <a:spAutoFit/>
          </a:bodyPr>
          <a:lstStyle/>
          <a:p>
            <a:r>
              <a:rPr lang="cs-CZ" sz="700">
                <a:latin typeface="Verdana" pitchFamily="34" charset="0"/>
              </a:rPr>
              <a:t>Podrobné informace:  </a:t>
            </a:r>
            <a:r>
              <a:rPr lang="cs-CZ" sz="700">
                <a:latin typeface="Verdana" pitchFamily="34" charset="0"/>
                <a:hlinkClick r:id="rId4"/>
              </a:rPr>
              <a:t>https://</a:t>
            </a:r>
            <a:r>
              <a:rPr lang="cs-CZ" sz="700" smtClean="0">
                <a:latin typeface="Verdana" pitchFamily="34" charset="0"/>
                <a:hlinkClick r:id="rId4"/>
              </a:rPr>
              <a:t>user.eumetsat.int/resources/user-guides/cloud-phase-rgb-quick-guide</a:t>
            </a:r>
            <a:r>
              <a:rPr lang="cs-CZ" sz="700" smtClean="0">
                <a:latin typeface="Verdana" pitchFamily="34" charset="0"/>
              </a:rPr>
              <a:t> </a:t>
            </a:r>
            <a:endParaRPr lang="en-US" sz="700" dirty="0" smtClean="0">
              <a:latin typeface="Verdana" pitchFamily="34" charset="0"/>
            </a:endParaRPr>
          </a:p>
        </p:txBody>
      </p:sp>
      <p:sp>
        <p:nvSpPr>
          <p:cNvPr id="9" name="TextovéPole 8"/>
          <p:cNvSpPr txBox="1"/>
          <p:nvPr/>
        </p:nvSpPr>
        <p:spPr>
          <a:xfrm>
            <a:off x="35497" y="2376000"/>
            <a:ext cx="2016224" cy="1323439"/>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Rozlišení fáze oblačnosti v denních hodinách – ledová oblačnost je zobrazena modře (velké krystaly tmavě modře, drobnější </a:t>
            </a:r>
            <a:r>
              <a:rPr lang="cs-CZ" sz="800" smtClean="0">
                <a:solidFill>
                  <a:schemeClr val="bg1">
                    <a:lumMod val="50000"/>
                  </a:schemeClr>
                </a:solidFill>
                <a:latin typeface="Arial" panose="020B0604020202020204" pitchFamily="34" charset="0"/>
                <a:cs typeface="Arial" panose="020B0604020202020204" pitchFamily="34" charset="0"/>
              </a:rPr>
              <a:t>světle modře), řídké drobné ciry a vyšší střední patro (drobné Ac a As) nazelenale. Nízká až střední vodní </a:t>
            </a:r>
            <a:r>
              <a:rPr lang="cs-CZ" sz="800" dirty="0" smtClean="0">
                <a:solidFill>
                  <a:schemeClr val="bg1">
                    <a:lumMod val="50000"/>
                  </a:schemeClr>
                </a:solidFill>
                <a:latin typeface="Arial" panose="020B0604020202020204" pitchFamily="34" charset="0"/>
                <a:cs typeface="Arial" panose="020B0604020202020204" pitchFamily="34" charset="0"/>
              </a:rPr>
              <a:t>oblačnost od okrové přes růžovou (drobnější oblačné kapky) po fialovou (větší kapky). Sníh a led je zobrazen sytě modře.</a:t>
            </a:r>
          </a:p>
        </p:txBody>
      </p:sp>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1" name="TextovéPole 10"/>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2" name="TextovéPole 11"/>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3" name="TextovéPole 12"/>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2857342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37</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35496" y="42759"/>
            <a:ext cx="2875050" cy="707886"/>
          </a:xfrm>
          <a:prstGeom prst="rect">
            <a:avLst/>
          </a:prstGeom>
          <a:noFill/>
        </p:spPr>
        <p:txBody>
          <a:bodyPr wrap="square" rtlCol="0">
            <a:spAutoFit/>
          </a:bodyPr>
          <a:lstStyle/>
          <a:p>
            <a:r>
              <a:rPr lang="cs-CZ" sz="800" b="1" dirty="0" smtClean="0">
                <a:latin typeface="Verdana" pitchFamily="34" charset="0"/>
              </a:rPr>
              <a:t>RGB</a:t>
            </a:r>
            <a:r>
              <a:rPr lang="en-US" sz="800" b="1" dirty="0" smtClean="0">
                <a:latin typeface="Verdana" pitchFamily="34" charset="0"/>
              </a:rPr>
              <a:t> Cloud Phase</a:t>
            </a:r>
            <a:r>
              <a:rPr lang="en-US" sz="800" dirty="0" smtClean="0">
                <a:latin typeface="Verdana" pitchFamily="34" charset="0"/>
              </a:rPr>
              <a:t> </a:t>
            </a:r>
            <a:r>
              <a:rPr lang="cs-CZ" sz="800" dirty="0" smtClean="0">
                <a:latin typeface="Verdana" pitchFamily="34" charset="0"/>
              </a:rPr>
              <a:t>(ČHMÚ)</a:t>
            </a:r>
            <a:r>
              <a:rPr lang="en-US" sz="800" dirty="0" smtClean="0">
                <a:latin typeface="Verdana" pitchFamily="34" charset="0"/>
              </a:rPr>
              <a:t/>
            </a:r>
            <a:br>
              <a:rPr lang="en-US" sz="800" dirty="0" smtClean="0">
                <a:latin typeface="Verdana" pitchFamily="34" charset="0"/>
              </a:rPr>
            </a:br>
            <a:r>
              <a:rPr lang="en-US" sz="800" dirty="0" smtClean="0">
                <a:latin typeface="Verdana" pitchFamily="34" charset="0"/>
              </a:rPr>
              <a:t/>
            </a:r>
            <a:br>
              <a:rPr lang="en-US" sz="800" dirty="0" smtClean="0">
                <a:latin typeface="Verdana" pitchFamily="34" charset="0"/>
              </a:rPr>
            </a:br>
            <a:r>
              <a:rPr lang="en-US" sz="800" b="1" dirty="0" smtClean="0">
                <a:solidFill>
                  <a:srgbClr val="FF0000"/>
                </a:solidFill>
                <a:latin typeface="Verdana" pitchFamily="34" charset="0"/>
              </a:rPr>
              <a:t>FCI NIR1.6</a:t>
            </a:r>
          </a:p>
          <a:p>
            <a:r>
              <a:rPr lang="en-US" sz="800" b="1" dirty="0" smtClean="0">
                <a:solidFill>
                  <a:srgbClr val="92D050"/>
                </a:solidFill>
                <a:latin typeface="Verdana" pitchFamily="34" charset="0"/>
              </a:rPr>
              <a:t>FCI NIR2.2</a:t>
            </a:r>
            <a:r>
              <a:rPr lang="en-US" sz="800" b="1" dirty="0" smtClean="0">
                <a:latin typeface="Verdana" pitchFamily="34" charset="0"/>
              </a:rPr>
              <a:t/>
            </a:r>
            <a:br>
              <a:rPr lang="en-US" sz="800" b="1" dirty="0" smtClean="0">
                <a:latin typeface="Verdana" pitchFamily="34" charset="0"/>
              </a:rPr>
            </a:br>
            <a:r>
              <a:rPr lang="en-US" sz="800" b="1" dirty="0" smtClean="0">
                <a:solidFill>
                  <a:srgbClr val="00B0F0"/>
                </a:solidFill>
                <a:latin typeface="Verdana" pitchFamily="34" charset="0"/>
              </a:rPr>
              <a:t>FCI VIS0.6</a:t>
            </a:r>
            <a:endParaRPr lang="cs-CZ" sz="800" b="1" dirty="0" smtClean="0">
              <a:solidFill>
                <a:srgbClr val="00B0F0"/>
              </a:solidFill>
              <a:latin typeface="Verdana" pitchFamily="34" charset="0"/>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25" y="0"/>
            <a:ext cx="7458075" cy="5143500"/>
          </a:xfrm>
          <a:prstGeom prst="rect">
            <a:avLst/>
          </a:prstGeom>
        </p:spPr>
      </p:pic>
      <p:sp>
        <p:nvSpPr>
          <p:cNvPr id="8" name="TextovéPole 7"/>
          <p:cNvSpPr txBox="1"/>
          <p:nvPr/>
        </p:nvSpPr>
        <p:spPr>
          <a:xfrm>
            <a:off x="35496" y="2376000"/>
            <a:ext cx="2016224" cy="1815882"/>
          </a:xfrm>
          <a:prstGeom prst="rect">
            <a:avLst/>
          </a:prstGeom>
          <a:solidFill>
            <a:srgbClr val="000000"/>
          </a:solidFill>
        </p:spPr>
        <p:txBody>
          <a:bodyPr wrap="square" rtlCol="0">
            <a:spAutoFit/>
          </a:bodyPr>
          <a:lstStyle/>
          <a:p>
            <a:pPr algn="just"/>
            <a:r>
              <a:rPr lang="cs-CZ" sz="800" dirty="0" smtClean="0">
                <a:solidFill>
                  <a:schemeClr val="bg1">
                    <a:lumMod val="50000"/>
                  </a:schemeClr>
                </a:solidFill>
                <a:latin typeface="Arial" panose="020B0604020202020204" pitchFamily="34" charset="0"/>
                <a:cs typeface="Arial" panose="020B0604020202020204" pitchFamily="34" charset="0"/>
              </a:rPr>
              <a:t>Stejná interpretace barev jako </a:t>
            </a:r>
            <a:br>
              <a:rPr lang="cs-CZ" sz="800" dirty="0" smtClean="0">
                <a:solidFill>
                  <a:schemeClr val="bg1">
                    <a:lumMod val="50000"/>
                  </a:schemeClr>
                </a:solidFill>
                <a:latin typeface="Arial" panose="020B0604020202020204" pitchFamily="34" charset="0"/>
                <a:cs typeface="Arial" panose="020B0604020202020204" pitchFamily="34" charset="0"/>
              </a:rPr>
            </a:br>
            <a:r>
              <a:rPr lang="cs-CZ" sz="800" dirty="0" smtClean="0">
                <a:solidFill>
                  <a:schemeClr val="bg1">
                    <a:lumMod val="50000"/>
                  </a:schemeClr>
                </a:solidFill>
                <a:latin typeface="Arial" panose="020B0604020202020204" pitchFamily="34" charset="0"/>
                <a:cs typeface="Arial" panose="020B0604020202020204" pitchFamily="34" charset="0"/>
              </a:rPr>
              <a:t>u předchozího snímku, avšak s méně agresivním nastavením sytosti barev – potlačení saturace a „přepalů</a:t>
            </a:r>
            <a:r>
              <a:rPr lang="en-US" sz="800" dirty="0" smtClean="0">
                <a:solidFill>
                  <a:schemeClr val="bg1">
                    <a:lumMod val="50000"/>
                  </a:schemeClr>
                </a:solidFill>
                <a:latin typeface="Arial" panose="020B0604020202020204" pitchFamily="34" charset="0"/>
                <a:cs typeface="Arial" panose="020B0604020202020204" pitchFamily="34" charset="0"/>
              </a:rPr>
              <a:t>”</a:t>
            </a:r>
            <a:r>
              <a:rPr lang="cs-CZ" sz="800" dirty="0" smtClean="0">
                <a:solidFill>
                  <a:schemeClr val="bg1">
                    <a:lumMod val="50000"/>
                  </a:schemeClr>
                </a:solidFill>
                <a:latin typeface="Arial" panose="020B0604020202020204" pitchFamily="34" charset="0"/>
                <a:cs typeface="Arial" panose="020B0604020202020204" pitchFamily="34" charset="0"/>
              </a:rPr>
              <a:t> jasu, zejména u nízké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Celkově jednoznačnější rozlišení (detekce) kapalné a ledové fáze oblačnosti.</a:t>
            </a:r>
          </a:p>
          <a:p>
            <a:pPr algn="just"/>
            <a:endParaRPr lang="cs-CZ" sz="800" dirty="0">
              <a:solidFill>
                <a:schemeClr val="bg1">
                  <a:lumMod val="50000"/>
                </a:schemeClr>
              </a:solidFill>
              <a:latin typeface="Arial" panose="020B0604020202020204" pitchFamily="34" charset="0"/>
              <a:cs typeface="Arial" panose="020B0604020202020204" pitchFamily="34" charset="0"/>
            </a:endParaRPr>
          </a:p>
          <a:p>
            <a:pPr algn="just"/>
            <a:r>
              <a:rPr lang="cs-CZ" sz="800" dirty="0" smtClean="0">
                <a:solidFill>
                  <a:schemeClr val="bg1">
                    <a:lumMod val="50000"/>
                  </a:schemeClr>
                </a:solidFill>
                <a:latin typeface="Arial" panose="020B0604020202020204" pitchFamily="34" charset="0"/>
                <a:cs typeface="Arial" panose="020B0604020202020204" pitchFamily="34" charset="0"/>
              </a:rPr>
              <a:t>Detailnější rozlišení mikrofyziky (velikosti kapek) zejména u nízké oblačnosti, a jednoznačnější rozdíl mezi drobnými ciry a nižší oblačností.</a:t>
            </a:r>
          </a:p>
        </p:txBody>
      </p:sp>
      <p:pic>
        <p:nvPicPr>
          <p:cNvPr id="9" name="Obráze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828000"/>
            <a:ext cx="1476000" cy="1476000"/>
          </a:xfrm>
          <a:prstGeom prst="rect">
            <a:avLst/>
          </a:prstGeom>
        </p:spPr>
      </p:pic>
      <p:sp>
        <p:nvSpPr>
          <p:cNvPr id="10" name="TextovéPole 9"/>
          <p:cNvSpPr txBox="1"/>
          <p:nvPr/>
        </p:nvSpPr>
        <p:spPr>
          <a:xfrm>
            <a:off x="575504" y="972000"/>
            <a:ext cx="514885" cy="184666"/>
          </a:xfrm>
          <a:prstGeom prst="rect">
            <a:avLst/>
          </a:prstGeom>
          <a:noFill/>
        </p:spPr>
        <p:txBody>
          <a:bodyPr wrap="none" rtlCol="0">
            <a:spAutoFit/>
          </a:bodyPr>
          <a:lstStyle/>
          <a:p>
            <a:r>
              <a:rPr lang="en-US" sz="600" b="1" dirty="0" smtClean="0">
                <a:latin typeface="Verdana" pitchFamily="34" charset="0"/>
              </a:rPr>
              <a:t>NIR 1.6</a:t>
            </a:r>
          </a:p>
        </p:txBody>
      </p:sp>
      <p:sp>
        <p:nvSpPr>
          <p:cNvPr id="11" name="TextovéPole 10"/>
          <p:cNvSpPr txBox="1"/>
          <p:nvPr/>
        </p:nvSpPr>
        <p:spPr>
          <a:xfrm>
            <a:off x="216000" y="1710000"/>
            <a:ext cx="514885" cy="184666"/>
          </a:xfrm>
          <a:prstGeom prst="rect">
            <a:avLst/>
          </a:prstGeom>
          <a:noFill/>
        </p:spPr>
        <p:txBody>
          <a:bodyPr wrap="none" rtlCol="0">
            <a:spAutoFit/>
          </a:bodyPr>
          <a:lstStyle/>
          <a:p>
            <a:r>
              <a:rPr lang="en-US" sz="600" b="1" dirty="0" smtClean="0">
                <a:solidFill>
                  <a:srgbClr val="646464"/>
                </a:solidFill>
                <a:latin typeface="Verdana" pitchFamily="34" charset="0"/>
              </a:rPr>
              <a:t>NIR 2.2</a:t>
            </a:r>
          </a:p>
        </p:txBody>
      </p:sp>
      <p:sp>
        <p:nvSpPr>
          <p:cNvPr id="12" name="TextovéPole 11"/>
          <p:cNvSpPr txBox="1"/>
          <p:nvPr/>
        </p:nvSpPr>
        <p:spPr>
          <a:xfrm>
            <a:off x="936000" y="1710000"/>
            <a:ext cx="502061" cy="184666"/>
          </a:xfrm>
          <a:prstGeom prst="rect">
            <a:avLst/>
          </a:prstGeom>
          <a:noFill/>
        </p:spPr>
        <p:txBody>
          <a:bodyPr wrap="none" rtlCol="0">
            <a:spAutoFit/>
          </a:bodyPr>
          <a:lstStyle/>
          <a:p>
            <a:r>
              <a:rPr lang="en-US" sz="600" b="1" dirty="0" smtClean="0">
                <a:latin typeface="Verdana" pitchFamily="34" charset="0"/>
              </a:rPr>
              <a:t>VIS 0.6</a:t>
            </a:r>
          </a:p>
        </p:txBody>
      </p:sp>
    </p:spTree>
    <p:extLst>
      <p:ext uri="{BB962C8B-B14F-4D97-AF65-F5344CB8AC3E}">
        <p14:creationId xmlns:p14="http://schemas.microsoft.com/office/powerpoint/2010/main" val="1695750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38</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683568" y="699542"/>
            <a:ext cx="3888432" cy="3170099"/>
          </a:xfrm>
          <a:prstGeom prst="rect">
            <a:avLst/>
          </a:prstGeom>
        </p:spPr>
        <p:txBody>
          <a:bodyPr wrap="square">
            <a:spAutoFit/>
          </a:bodyPr>
          <a:lstStyle/>
          <a:p>
            <a:r>
              <a:rPr lang="en-US" sz="800" b="1" smtClean="0"/>
              <a:t>cloud_phase_satpy</a:t>
            </a:r>
            <a:r>
              <a:rPr lang="en-US" sz="800"/>
              <a:t>:</a:t>
            </a:r>
          </a:p>
          <a:p>
            <a:r>
              <a:rPr lang="en-US" sz="800"/>
              <a:t>    standard_name: cloud_phase_satpy</a:t>
            </a:r>
          </a:p>
          <a:p>
            <a:r>
              <a:rPr lang="en-US" sz="800"/>
              <a:t>    operations:</a:t>
            </a:r>
          </a:p>
          <a:p>
            <a:r>
              <a:rPr lang="en-US" sz="800"/>
              <a:t>    - name: stretch</a:t>
            </a:r>
          </a:p>
          <a:p>
            <a:r>
              <a:rPr lang="en-US" sz="800"/>
              <a:t>      method: !!python/name:satpy.enhancements.stretch</a:t>
            </a:r>
          </a:p>
          <a:p>
            <a:r>
              <a:rPr lang="en-US" sz="800"/>
              <a:t>      kwargs:</a:t>
            </a:r>
          </a:p>
          <a:p>
            <a:r>
              <a:rPr lang="en-US" sz="800"/>
              <a:t>        stretch: crude</a:t>
            </a:r>
          </a:p>
          <a:p>
            <a:r>
              <a:rPr lang="en-US" sz="800"/>
              <a:t>        min_stretch: [0, 0, 0]</a:t>
            </a:r>
          </a:p>
          <a:p>
            <a:r>
              <a:rPr lang="en-US" sz="800"/>
              <a:t>        max_stretch: [50, 50, 100</a:t>
            </a:r>
            <a:r>
              <a:rPr lang="en-US" sz="800" smtClean="0"/>
              <a:t>]</a:t>
            </a:r>
            <a:endParaRPr lang="cs-CZ" sz="800" smtClean="0"/>
          </a:p>
          <a:p>
            <a:endParaRPr lang="cs-CZ" sz="800" smtClean="0"/>
          </a:p>
          <a:p>
            <a:endParaRPr lang="cs-CZ" sz="800"/>
          </a:p>
          <a:p>
            <a:endParaRPr lang="cs-CZ" sz="800" smtClean="0"/>
          </a:p>
          <a:p>
            <a:r>
              <a:rPr lang="en-US" sz="800" b="1" smtClean="0"/>
              <a:t>cloud_phase_chmi_2</a:t>
            </a:r>
            <a:r>
              <a:rPr lang="en-US" sz="800"/>
              <a:t>:</a:t>
            </a:r>
          </a:p>
          <a:p>
            <a:r>
              <a:rPr lang="en-US" sz="800"/>
              <a:t>    standard_name: cloud_phase_chmi_2</a:t>
            </a:r>
          </a:p>
          <a:p>
            <a:r>
              <a:rPr lang="en-US" sz="800"/>
              <a:t>    operations:</a:t>
            </a:r>
          </a:p>
          <a:p>
            <a:r>
              <a:rPr lang="en-US" sz="800"/>
              <a:t>    - name: stretch</a:t>
            </a:r>
          </a:p>
          <a:p>
            <a:r>
              <a:rPr lang="en-US" sz="800"/>
              <a:t>      method: !!python/name:satpy.enhancements.stretch</a:t>
            </a:r>
          </a:p>
          <a:p>
            <a:r>
              <a:rPr lang="en-US" sz="800"/>
              <a:t>      kwargs:</a:t>
            </a:r>
          </a:p>
          <a:p>
            <a:r>
              <a:rPr lang="en-US" sz="800"/>
              <a:t>        stretch: crude</a:t>
            </a:r>
          </a:p>
          <a:p>
            <a:r>
              <a:rPr lang="en-US" sz="800"/>
              <a:t>        min_stretch: [0, 0, 0]</a:t>
            </a:r>
          </a:p>
          <a:p>
            <a:r>
              <a:rPr lang="en-US" sz="800"/>
              <a:t>        max_stretch: [</a:t>
            </a:r>
            <a:r>
              <a:rPr lang="en-US" sz="800">
                <a:solidFill>
                  <a:srgbClr val="FF0000"/>
                </a:solidFill>
              </a:rPr>
              <a:t>75</a:t>
            </a:r>
            <a:r>
              <a:rPr lang="en-US" sz="800"/>
              <a:t>, </a:t>
            </a:r>
            <a:r>
              <a:rPr lang="en-US" sz="800">
                <a:solidFill>
                  <a:srgbClr val="92D050"/>
                </a:solidFill>
              </a:rPr>
              <a:t>65</a:t>
            </a:r>
            <a:r>
              <a:rPr lang="en-US" sz="800"/>
              <a:t>, 100]</a:t>
            </a:r>
          </a:p>
          <a:p>
            <a:r>
              <a:rPr lang="en-US" sz="800"/>
              <a:t>    - name: gamma</a:t>
            </a:r>
          </a:p>
          <a:p>
            <a:r>
              <a:rPr lang="en-US" sz="800"/>
              <a:t>      method: !!python/name:satpy.enhancements.gamma</a:t>
            </a:r>
          </a:p>
          <a:p>
            <a:r>
              <a:rPr lang="en-US" sz="800"/>
              <a:t>      kwargs: {gamma: [1.0, 1.0, </a:t>
            </a:r>
            <a:r>
              <a:rPr lang="en-US" sz="800">
                <a:solidFill>
                  <a:srgbClr val="00B0F0"/>
                </a:solidFill>
              </a:rPr>
              <a:t>1.2</a:t>
            </a:r>
            <a:r>
              <a:rPr lang="en-US" sz="800"/>
              <a:t>]}</a:t>
            </a:r>
          </a:p>
          <a:p>
            <a:endParaRPr lang="en-US" sz="800"/>
          </a:p>
        </p:txBody>
      </p:sp>
      <p:sp>
        <p:nvSpPr>
          <p:cNvPr id="8" name="TextovéPole 7"/>
          <p:cNvSpPr txBox="1"/>
          <p:nvPr/>
        </p:nvSpPr>
        <p:spPr>
          <a:xfrm>
            <a:off x="4586261" y="4860000"/>
            <a:ext cx="1713931" cy="200055"/>
          </a:xfrm>
          <a:prstGeom prst="rect">
            <a:avLst/>
          </a:prstGeom>
          <a:noFill/>
        </p:spPr>
        <p:txBody>
          <a:bodyPr wrap="none" rtlCol="0">
            <a:spAutoFit/>
          </a:bodyPr>
          <a:lstStyle/>
          <a:p>
            <a:pPr algn="just"/>
            <a:r>
              <a:rPr lang="en-US" sz="700" dirty="0" smtClean="0">
                <a:latin typeface="Verdana" pitchFamily="34" charset="0"/>
              </a:rPr>
              <a:t>RGB Cloud Phase satpy (CIMMS)</a:t>
            </a:r>
          </a:p>
        </p:txBody>
      </p:sp>
      <p:sp>
        <p:nvSpPr>
          <p:cNvPr id="9" name="TextovéPole 8"/>
          <p:cNvSpPr txBox="1"/>
          <p:nvPr/>
        </p:nvSpPr>
        <p:spPr>
          <a:xfrm>
            <a:off x="6674874" y="4860000"/>
            <a:ext cx="1497526" cy="200055"/>
          </a:xfrm>
          <a:prstGeom prst="rect">
            <a:avLst/>
          </a:prstGeom>
          <a:noFill/>
        </p:spPr>
        <p:txBody>
          <a:bodyPr wrap="none" rtlCol="0">
            <a:spAutoFit/>
          </a:bodyPr>
          <a:lstStyle/>
          <a:p>
            <a:pPr algn="just"/>
            <a:r>
              <a:rPr lang="en-US" sz="700" dirty="0" smtClean="0">
                <a:latin typeface="Verdana" pitchFamily="34" charset="0"/>
              </a:rPr>
              <a:t>RGB Cloud Phase CHMI (v2)</a:t>
            </a:r>
          </a:p>
        </p:txBody>
      </p:sp>
      <p:sp>
        <p:nvSpPr>
          <p:cNvPr id="10" name="TextovéPole 9"/>
          <p:cNvSpPr txBox="1"/>
          <p:nvPr/>
        </p:nvSpPr>
        <p:spPr>
          <a:xfrm>
            <a:off x="5221968" y="51470"/>
            <a:ext cx="2374368" cy="230832"/>
          </a:xfrm>
          <a:prstGeom prst="rect">
            <a:avLst/>
          </a:prstGeom>
          <a:noFill/>
        </p:spPr>
        <p:txBody>
          <a:bodyPr wrap="none" rtlCol="0">
            <a:spAutoFit/>
          </a:bodyPr>
          <a:lstStyle/>
          <a:p>
            <a:r>
              <a:rPr lang="cs-CZ" sz="900" smtClean="0">
                <a:latin typeface="Verdana" pitchFamily="34" charset="0"/>
              </a:rPr>
              <a:t>Histogramy předchozích dvou snímků</a:t>
            </a:r>
            <a:endParaRPr lang="en-US" sz="900" dirty="0" smtClean="0">
              <a:latin typeface="Verdana" pitchFamily="34" charset="0"/>
            </a:endParaRPr>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000" y="336567"/>
            <a:ext cx="1849258" cy="4500000"/>
          </a:xfrm>
          <a:prstGeom prst="rect">
            <a:avLst/>
          </a:prstGeom>
        </p:spPr>
      </p:pic>
      <p:pic>
        <p:nvPicPr>
          <p:cNvPr id="12" name="Obráze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000" y="336566"/>
            <a:ext cx="1849258" cy="4500001"/>
          </a:xfrm>
          <a:prstGeom prst="rect">
            <a:avLst/>
          </a:prstGeom>
        </p:spPr>
      </p:pic>
      <p:sp>
        <p:nvSpPr>
          <p:cNvPr id="11" name="Ovál 10"/>
          <p:cNvSpPr/>
          <p:nvPr/>
        </p:nvSpPr>
        <p:spPr>
          <a:xfrm>
            <a:off x="6156000" y="483518"/>
            <a:ext cx="252000" cy="1152128"/>
          </a:xfrm>
          <a:prstGeom prst="ellipse">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ovéPole 12"/>
          <p:cNvSpPr txBox="1"/>
          <p:nvPr/>
        </p:nvSpPr>
        <p:spPr>
          <a:xfrm>
            <a:off x="5708490" y="571495"/>
            <a:ext cx="519694" cy="200055"/>
          </a:xfrm>
          <a:prstGeom prst="rect">
            <a:avLst/>
          </a:prstGeom>
          <a:noFill/>
        </p:spPr>
        <p:txBody>
          <a:bodyPr wrap="none" rtlCol="0">
            <a:spAutoFit/>
          </a:bodyPr>
          <a:lstStyle/>
          <a:p>
            <a:r>
              <a:rPr lang="cs-CZ" sz="700" smtClean="0">
                <a:solidFill>
                  <a:srgbClr val="FFFF00"/>
                </a:solidFill>
                <a:latin typeface="Verdana" pitchFamily="34" charset="0"/>
              </a:rPr>
              <a:t>přepaly</a:t>
            </a:r>
            <a:endParaRPr lang="en-US" sz="700" dirty="0" smtClean="0">
              <a:solidFill>
                <a:srgbClr val="FFFF00"/>
              </a:solidFill>
              <a:latin typeface="Verdana" pitchFamily="34" charset="0"/>
            </a:endParaRPr>
          </a:p>
        </p:txBody>
      </p:sp>
      <p:sp>
        <p:nvSpPr>
          <p:cNvPr id="14" name="TextovéPole 13"/>
          <p:cNvSpPr txBox="1"/>
          <p:nvPr/>
        </p:nvSpPr>
        <p:spPr>
          <a:xfrm>
            <a:off x="395536" y="324694"/>
            <a:ext cx="3097323" cy="230832"/>
          </a:xfrm>
          <a:prstGeom prst="rect">
            <a:avLst/>
          </a:prstGeom>
          <a:noFill/>
        </p:spPr>
        <p:txBody>
          <a:bodyPr wrap="none" rtlCol="0">
            <a:spAutoFit/>
          </a:bodyPr>
          <a:lstStyle/>
          <a:p>
            <a:r>
              <a:rPr lang="cs-CZ" sz="900" dirty="0" smtClean="0">
                <a:latin typeface="Verdana" pitchFamily="34" charset="0"/>
              </a:rPr>
              <a:t>Nastavení operativních produktů v ČHMÚ v satpy:</a:t>
            </a:r>
            <a:endParaRPr lang="en-US" sz="900" dirty="0" smtClean="0">
              <a:latin typeface="Verdana" pitchFamily="34" charset="0"/>
            </a:endParaRPr>
          </a:p>
        </p:txBody>
      </p:sp>
    </p:spTree>
    <p:extLst>
      <p:ext uri="{BB962C8B-B14F-4D97-AF65-F5344CB8AC3E}">
        <p14:creationId xmlns:p14="http://schemas.microsoft.com/office/powerpoint/2010/main" val="1198796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7010400" y="4767263"/>
            <a:ext cx="2133600" cy="274637"/>
          </a:xfrm>
        </p:spPr>
        <p:txBody>
          <a:bodyPr/>
          <a:lstStyle/>
          <a:p>
            <a:fld id="{CC6A87A4-9A2E-44BD-A4A2-356F2B2F33C4}" type="slidenum">
              <a:rPr lang="en-US" smtClean="0"/>
              <a:pPr/>
              <a:t>39</a:t>
            </a:fld>
            <a:endParaRPr lang="en-US"/>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521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6476704" y="4679865"/>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7A4-9A2E-44BD-A4A2-356F2B2F33C4}" type="slidenum">
              <a:rPr kumimoji="0" lang="en-US" sz="1200" b="0" i="0" u="none" strike="noStrike" kern="1200" cap="none" spc="0" normalizeH="0" baseline="0" noProof="0" smtClean="0">
                <a:ln>
                  <a:noFill/>
                </a:ln>
                <a:solidFill>
                  <a:srgbClr val="FFFFFF">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FFFFFF">
                  <a:tint val="75000"/>
                </a:srgbClr>
              </a:solidFill>
              <a:effectLst/>
              <a:uLnTx/>
              <a:uFillTx/>
              <a:latin typeface="Verdana"/>
              <a:ea typeface="+mn-ea"/>
              <a:cs typeface="+mn-cs"/>
            </a:endParaRPr>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nvPr>
        </p:nvGraphicFramePr>
        <p:xfrm>
          <a:off x="323528" y="555526"/>
          <a:ext cx="4538214" cy="3627120"/>
        </p:xfrm>
        <a:graphic>
          <a:graphicData uri="http://schemas.openxmlformats.org/drawingml/2006/table">
            <a:tbl>
              <a:tblPr firstRow="1" bandRow="1">
                <a:solidFill>
                  <a:schemeClr val="tx2">
                    <a:lumMod val="50000"/>
                  </a:schemeClr>
                </a:solidFill>
                <a:tableStyleId>{5C22544A-7EE6-4342-B048-85BDC9FD1C3A}</a:tableStyleId>
              </a:tblPr>
              <a:tblGrid>
                <a:gridCol w="1134553">
                  <a:extLst>
                    <a:ext uri="{9D8B030D-6E8A-4147-A177-3AD203B41FA5}">
                      <a16:colId xmlns:a16="http://schemas.microsoft.com/office/drawing/2014/main" val="20000"/>
                    </a:ext>
                  </a:extLst>
                </a:gridCol>
                <a:gridCol w="1418192">
                  <a:extLst>
                    <a:ext uri="{9D8B030D-6E8A-4147-A177-3AD203B41FA5}">
                      <a16:colId xmlns:a16="http://schemas.microsoft.com/office/drawing/2014/main" val="20001"/>
                    </a:ext>
                  </a:extLst>
                </a:gridCol>
                <a:gridCol w="1985469">
                  <a:extLst>
                    <a:ext uri="{9D8B030D-6E8A-4147-A177-3AD203B41FA5}">
                      <a16:colId xmlns:a16="http://schemas.microsoft.com/office/drawing/2014/main" val="20002"/>
                    </a:ext>
                  </a:extLst>
                </a:gridCol>
              </a:tblGrid>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Arial" panose="020B0604020202020204" pitchFamily="34" charset="0"/>
                          <a:cs typeface="Arial" panose="020B0604020202020204" pitchFamily="34" charset="0"/>
                        </a:rPr>
                        <a:t>označení kanálu</a:t>
                      </a:r>
                      <a:endParaRPr lang="en-US" sz="800" b="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střední vlnová délka</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rozlišení (velikost pixlu v nadiru)</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80000">
                <a:tc>
                  <a:txBody>
                    <a:bodyPr/>
                    <a:lstStyle/>
                    <a:p>
                      <a:r>
                        <a:rPr lang="cs-CZ" sz="800" b="1" dirty="0" smtClean="0">
                          <a:ln w="6350">
                            <a:noFill/>
                          </a:ln>
                          <a:solidFill>
                            <a:srgbClr val="00B0F0"/>
                          </a:solidFill>
                          <a:latin typeface="Arial" panose="020B0604020202020204" pitchFamily="34" charset="0"/>
                          <a:cs typeface="Arial" panose="020B0604020202020204" pitchFamily="34" charset="0"/>
                        </a:rPr>
                        <a:t>  VIS </a:t>
                      </a:r>
                      <a:r>
                        <a:rPr lang="en-US" sz="800" b="1" dirty="0" smtClean="0">
                          <a:ln w="6350">
                            <a:noFill/>
                          </a:ln>
                          <a:solidFill>
                            <a:srgbClr val="00B0F0"/>
                          </a:solidFill>
                          <a:latin typeface="Arial" panose="020B0604020202020204" pitchFamily="34" charset="0"/>
                          <a:cs typeface="Arial" panose="020B0604020202020204" pitchFamily="34" charset="0"/>
                        </a:rPr>
                        <a:t>0.4</a:t>
                      </a:r>
                      <a:endParaRPr lang="en-US" sz="800" b="1" dirty="0">
                        <a:ln w="6350">
                          <a:noFill/>
                        </a:ln>
                        <a:solidFill>
                          <a:srgbClr val="00B0F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rgbClr val="00B0F0"/>
                          </a:solidFill>
                          <a:latin typeface="Arial" panose="020B0604020202020204" pitchFamily="34" charset="0"/>
                          <a:cs typeface="Arial" panose="020B0604020202020204" pitchFamily="34" charset="0"/>
                        </a:rPr>
                        <a:t>0.444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rgbClr val="00B0F0"/>
                          </a:solidFill>
                          <a:latin typeface="Arial" panose="020B0604020202020204" pitchFamily="34" charset="0"/>
                          <a:cs typeface="Arial" panose="020B0604020202020204" pitchFamily="34" charset="0"/>
                        </a:rPr>
                        <a:t>1 km</a:t>
                      </a:r>
                      <a:endParaRPr lang="en-US" sz="800" dirty="0">
                        <a:ln w="6350">
                          <a:noFill/>
                        </a:ln>
                        <a:solidFill>
                          <a:srgbClr val="00B0F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0000">
                <a:tc>
                  <a:txBody>
                    <a:bodyPr/>
                    <a:lstStyle/>
                    <a:p>
                      <a:r>
                        <a:rPr lang="cs-CZ" sz="800" b="1" dirty="0" smtClean="0">
                          <a:ln w="6350">
                            <a:noFill/>
                          </a:ln>
                          <a:solidFill>
                            <a:srgbClr val="00B050"/>
                          </a:solidFill>
                          <a:latin typeface="Arial" panose="020B0604020202020204" pitchFamily="34" charset="0"/>
                          <a:cs typeface="Arial" panose="020B0604020202020204" pitchFamily="34" charset="0"/>
                        </a:rPr>
                        <a:t>  </a:t>
                      </a:r>
                      <a:r>
                        <a:rPr lang="en-US" sz="800" b="1" dirty="0" smtClean="0">
                          <a:ln w="6350">
                            <a:noFill/>
                          </a:ln>
                          <a:solidFill>
                            <a:srgbClr val="00B050"/>
                          </a:solidFill>
                          <a:latin typeface="Arial" panose="020B0604020202020204" pitchFamily="34" charset="0"/>
                          <a:cs typeface="Arial" panose="020B0604020202020204" pitchFamily="34" charset="0"/>
                        </a:rPr>
                        <a:t>VIS 0.5</a:t>
                      </a:r>
                      <a:endParaRPr lang="en-US" sz="800" b="1" dirty="0">
                        <a:ln w="6350">
                          <a:noFill/>
                        </a:ln>
                        <a:solidFill>
                          <a:srgbClr val="00B05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rgbClr val="00B050"/>
                          </a:solidFill>
                          <a:latin typeface="Arial" panose="020B0604020202020204" pitchFamily="34" charset="0"/>
                          <a:cs typeface="Arial" panose="020B0604020202020204" pitchFamily="34" charset="0"/>
                        </a:rPr>
                        <a:t>0.510 µm</a:t>
                      </a:r>
                      <a:endParaRPr lang="en-US" sz="800" dirty="0">
                        <a:ln w="6350">
                          <a:noFill/>
                        </a:ln>
                        <a:solidFill>
                          <a:srgbClr val="00B05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rgbClr val="00B050"/>
                          </a:solidFill>
                          <a:latin typeface="Arial" panose="020B0604020202020204" pitchFamily="34" charset="0"/>
                          <a:cs typeface="Arial" panose="020B0604020202020204" pitchFamily="34" charset="0"/>
                        </a:rPr>
                        <a:t>1 km</a:t>
                      </a:r>
                      <a:endParaRPr lang="en-US" sz="800" dirty="0">
                        <a:ln w="6350">
                          <a:noFill/>
                        </a:ln>
                        <a:solidFill>
                          <a:srgbClr val="00B05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0000">
                <a:tc>
                  <a:txBody>
                    <a:bodyPr/>
                    <a:lstStyle/>
                    <a:p>
                      <a:r>
                        <a:rPr lang="cs-CZ" sz="800" b="1" dirty="0" smtClean="0">
                          <a:ln w="6350">
                            <a:noFill/>
                          </a:ln>
                          <a:solidFill>
                            <a:srgbClr val="FF0000"/>
                          </a:solidFill>
                          <a:latin typeface="Arial" panose="020B0604020202020204" pitchFamily="34" charset="0"/>
                          <a:cs typeface="Arial" panose="020B0604020202020204" pitchFamily="34" charset="0"/>
                        </a:rPr>
                        <a:t>  </a:t>
                      </a:r>
                      <a:r>
                        <a:rPr lang="en-US" sz="800" b="1" dirty="0" smtClean="0">
                          <a:ln w="6350">
                            <a:noFill/>
                          </a:ln>
                          <a:solidFill>
                            <a:srgbClr val="FF0000"/>
                          </a:solidFill>
                          <a:latin typeface="Arial" panose="020B0604020202020204" pitchFamily="34" charset="0"/>
                          <a:cs typeface="Arial" panose="020B0604020202020204" pitchFamily="34" charset="0"/>
                        </a:rPr>
                        <a:t>VIS 0.6</a:t>
                      </a:r>
                      <a:endParaRPr lang="en-US" sz="800" b="1" dirty="0">
                        <a:ln w="6350">
                          <a:noFill/>
                        </a:ln>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rgbClr val="FF0000"/>
                          </a:solidFill>
                          <a:latin typeface="Arial" panose="020B0604020202020204" pitchFamily="34" charset="0"/>
                          <a:cs typeface="Arial" panose="020B0604020202020204" pitchFamily="34" charset="0"/>
                        </a:rPr>
                        <a:t>0.640 µm</a:t>
                      </a:r>
                      <a:endParaRPr lang="en-US" sz="800" dirty="0">
                        <a:ln w="6350">
                          <a:noFill/>
                        </a:ln>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rgbClr val="FF0000"/>
                          </a:solidFill>
                          <a:latin typeface="Arial" panose="020B0604020202020204" pitchFamily="34" charset="0"/>
                          <a:cs typeface="Arial" panose="020B0604020202020204" pitchFamily="34" charset="0"/>
                        </a:rPr>
                        <a:t>1 km </a:t>
                      </a:r>
                      <a:r>
                        <a:rPr lang="en-US" sz="800" b="1" dirty="0" smtClean="0">
                          <a:ln w="6350">
                            <a:noFill/>
                          </a:ln>
                          <a:solidFill>
                            <a:srgbClr val="FF0000"/>
                          </a:solidFill>
                          <a:latin typeface="Arial" panose="020B0604020202020204" pitchFamily="34" charset="0"/>
                          <a:cs typeface="Arial" panose="020B0604020202020204" pitchFamily="34" charset="0"/>
                        </a:rPr>
                        <a:t> </a:t>
                      </a:r>
                      <a:r>
                        <a:rPr lang="cs-CZ" sz="800" b="1" dirty="0" smtClean="0">
                          <a:ln w="6350">
                            <a:noFill/>
                          </a:ln>
                          <a:solidFill>
                            <a:srgbClr val="FF0000"/>
                          </a:solidFill>
                          <a:latin typeface="Arial" panose="020B0604020202020204" pitchFamily="34" charset="0"/>
                          <a:cs typeface="Arial" panose="020B0604020202020204" pitchFamily="34" charset="0"/>
                        </a:rPr>
                        <a:t>NR</a:t>
                      </a:r>
                      <a:r>
                        <a:rPr lang="cs-CZ" sz="800" dirty="0" smtClean="0">
                          <a:ln w="6350">
                            <a:noFill/>
                          </a:ln>
                          <a:solidFill>
                            <a:srgbClr val="FF0000"/>
                          </a:solidFill>
                          <a:latin typeface="Arial" panose="020B0604020202020204" pitchFamily="34" charset="0"/>
                          <a:cs typeface="Arial" panose="020B0604020202020204" pitchFamily="34" charset="0"/>
                        </a:rPr>
                        <a:t>    </a:t>
                      </a:r>
                      <a:r>
                        <a:rPr lang="en-US" sz="800" dirty="0" smtClean="0">
                          <a:ln w="6350">
                            <a:noFill/>
                          </a:ln>
                          <a:solidFill>
                            <a:srgbClr val="FF0000"/>
                          </a:solidFill>
                          <a:latin typeface="Arial" panose="020B0604020202020204" pitchFamily="34" charset="0"/>
                          <a:cs typeface="Arial" panose="020B0604020202020204" pitchFamily="34" charset="0"/>
                        </a:rPr>
                        <a:t>  </a:t>
                      </a:r>
                      <a:r>
                        <a:rPr lang="cs-CZ" sz="800" dirty="0" smtClean="0">
                          <a:ln w="6350">
                            <a:noFill/>
                          </a:ln>
                          <a:solidFill>
                            <a:srgbClr val="FF0000"/>
                          </a:solidFill>
                          <a:latin typeface="Arial" panose="020B0604020202020204" pitchFamily="34" charset="0"/>
                          <a:cs typeface="Arial" panose="020B0604020202020204" pitchFamily="34" charset="0"/>
                        </a:rPr>
                        <a:t>/ </a:t>
                      </a:r>
                      <a:r>
                        <a:rPr lang="en-US" sz="800" dirty="0" smtClean="0">
                          <a:ln w="6350">
                            <a:noFill/>
                          </a:ln>
                          <a:solidFill>
                            <a:srgbClr val="FF0000"/>
                          </a:solidFill>
                          <a:latin typeface="Arial" panose="020B0604020202020204" pitchFamily="34" charset="0"/>
                          <a:cs typeface="Arial" panose="020B0604020202020204" pitchFamily="34" charset="0"/>
                        </a:rPr>
                        <a:t>   </a:t>
                      </a:r>
                      <a:r>
                        <a:rPr lang="cs-CZ" sz="800" baseline="0" dirty="0" smtClean="0">
                          <a:ln w="6350">
                            <a:noFill/>
                          </a:ln>
                          <a:solidFill>
                            <a:srgbClr val="FF0000"/>
                          </a:solidFill>
                          <a:latin typeface="Arial" panose="020B0604020202020204" pitchFamily="34" charset="0"/>
                          <a:cs typeface="Arial" panose="020B0604020202020204" pitchFamily="34" charset="0"/>
                        </a:rPr>
                        <a:t> </a:t>
                      </a:r>
                      <a:r>
                        <a:rPr lang="cs-CZ" sz="800" b="1" baseline="0" dirty="0" smtClean="0">
                          <a:ln w="6350">
                            <a:noFill/>
                          </a:ln>
                          <a:solidFill>
                            <a:srgbClr val="FF0000"/>
                          </a:solidFill>
                          <a:latin typeface="Arial" panose="020B0604020202020204" pitchFamily="34" charset="0"/>
                          <a:cs typeface="Arial" panose="020B0604020202020204" pitchFamily="34" charset="0"/>
                        </a:rPr>
                        <a:t>0.5 km</a:t>
                      </a:r>
                      <a:r>
                        <a:rPr lang="cs-CZ" sz="800" b="0" baseline="0" dirty="0" smtClean="0">
                          <a:ln w="6350">
                            <a:noFill/>
                          </a:ln>
                          <a:solidFill>
                            <a:srgbClr val="FF0000"/>
                          </a:solidFill>
                          <a:latin typeface="Arial" panose="020B0604020202020204" pitchFamily="34" charset="0"/>
                          <a:cs typeface="Arial" panose="020B0604020202020204" pitchFamily="34" charset="0"/>
                        </a:rPr>
                        <a:t> </a:t>
                      </a:r>
                      <a:r>
                        <a:rPr lang="en-US" sz="800" b="0" baseline="0" dirty="0" smtClean="0">
                          <a:ln w="6350">
                            <a:noFill/>
                          </a:ln>
                          <a:solidFill>
                            <a:srgbClr val="FF0000"/>
                          </a:solidFill>
                          <a:latin typeface="Arial" panose="020B0604020202020204" pitchFamily="34" charset="0"/>
                          <a:cs typeface="Arial" panose="020B0604020202020204" pitchFamily="34" charset="0"/>
                        </a:rPr>
                        <a:t> </a:t>
                      </a:r>
                      <a:r>
                        <a:rPr lang="cs-CZ" sz="800" b="1" baseline="0" dirty="0" smtClean="0">
                          <a:ln w="6350">
                            <a:noFill/>
                          </a:ln>
                          <a:solidFill>
                            <a:srgbClr val="FF0000"/>
                          </a:solidFill>
                          <a:latin typeface="Arial" panose="020B0604020202020204" pitchFamily="34" charset="0"/>
                          <a:cs typeface="Arial" panose="020B0604020202020204" pitchFamily="34" charset="0"/>
                        </a:rPr>
                        <a:t>HR</a:t>
                      </a:r>
                      <a:endParaRPr lang="en-US" sz="800" b="1" dirty="0">
                        <a:ln w="6350">
                          <a:noFill/>
                        </a:ln>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0.8</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0.865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VIS 0.9</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0.914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1.3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1.380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1.6</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1.610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NIR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2.2</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2.250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0.5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3.8</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3.800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 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1.0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WV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6.3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6.300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WV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7.3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7.350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8.7</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8.700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9.7 (O3)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9.660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10.5</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10.50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 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1.0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12.3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12.30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13.3 (CO2)</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13.30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
        <p:nvSpPr>
          <p:cNvPr id="13" name="TextovéPole 12"/>
          <p:cNvSpPr txBox="1"/>
          <p:nvPr/>
        </p:nvSpPr>
        <p:spPr>
          <a:xfrm>
            <a:off x="107504" y="4280197"/>
            <a:ext cx="29127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a:t>
            </a:r>
            <a:r>
              <a:rPr kumimoji="0" lang="cs-CZ"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nové kanály, nedostupné na MSG</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SEVIRI </a:t>
            </a:r>
            <a:endParaRPr kumimoji="0" lang="en-US" sz="9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6" name="TextovéPole 15"/>
          <p:cNvSpPr txBox="1"/>
          <p:nvPr/>
        </p:nvSpPr>
        <p:spPr>
          <a:xfrm>
            <a:off x="179512" y="771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7" name="TextovéPole 16"/>
          <p:cNvSpPr txBox="1"/>
          <p:nvPr/>
        </p:nvSpPr>
        <p:spPr>
          <a:xfrm>
            <a:off x="179512" y="987574"/>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8" name="TextovéPole 17"/>
          <p:cNvSpPr txBox="1"/>
          <p:nvPr/>
        </p:nvSpPr>
        <p:spPr>
          <a:xfrm>
            <a:off x="179512" y="163564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9" name="TextovéPole 18"/>
          <p:cNvSpPr txBox="1"/>
          <p:nvPr/>
        </p:nvSpPr>
        <p:spPr>
          <a:xfrm>
            <a:off x="179512" y="185167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0" name="TextovéPole 19"/>
          <p:cNvSpPr txBox="1"/>
          <p:nvPr/>
        </p:nvSpPr>
        <p:spPr>
          <a:xfrm>
            <a:off x="179512" y="2283718"/>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1" name="Text Box 5"/>
          <p:cNvSpPr txBox="1">
            <a:spLocks noChangeArrowheads="1"/>
          </p:cNvSpPr>
          <p:nvPr/>
        </p:nvSpPr>
        <p:spPr bwMode="auto">
          <a:xfrm>
            <a:off x="251520" y="123478"/>
            <a:ext cx="7704856"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MTG-I  </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Flexible Combined Imager (FCI)</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 základní vlastnosti kanálů a jejich využití</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p>
        </p:txBody>
      </p:sp>
      <p:sp>
        <p:nvSpPr>
          <p:cNvPr id="5" name="TextovéPole 4"/>
          <p:cNvSpPr txBox="1"/>
          <p:nvPr/>
        </p:nvSpPr>
        <p:spPr>
          <a:xfrm>
            <a:off x="5076056" y="741353"/>
            <a:ext cx="3600400" cy="1815882"/>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kanály viditelného pásma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000" noProof="0" dirty="0" smtClean="0">
                <a:solidFill>
                  <a:srgbClr val="FFFFFF"/>
                </a:solidFill>
                <a:latin typeface="Arial" panose="020B0604020202020204" pitchFamily="34" charset="0"/>
                <a:cs typeface="Arial" panose="020B0604020202020204" pitchFamily="34" charset="0"/>
              </a:rPr>
              <a:t>základ</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produktu RGB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True Color </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(snímky v „pravých“ barvách, blízkých lidskému oku)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VIS 0.4 a 0.5 – krátká vlnová délka, proto zvýšená citlivost na drobné částice  </a:t>
            </a:r>
            <a:r>
              <a:rPr kumimoji="0" lang="cs-CZ" sz="100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detekce aerosolů, saharského prachu</a:t>
            </a:r>
            <a:r>
              <a:rPr kumimoji="0" lang="cs-CZ" sz="1000" b="0" i="0" u="none" strike="noStrike" kern="1200" cap="none" spc="0" normalizeH="0" noProof="0" dirty="0" smtClean="0">
                <a:ln>
                  <a:noFill/>
                </a:ln>
                <a:solidFill>
                  <a:srgbClr val="FFFFFF"/>
                </a:solidFill>
                <a:effectLst/>
                <a:uLnTx/>
                <a:uFillTx/>
                <a:latin typeface="Arial" panose="020B0604020202020204" pitchFamily="34" charset="0"/>
                <a:ea typeface="+mn-ea"/>
                <a:cs typeface="Arial" panose="020B0604020202020204" pitchFamily="34" charset="0"/>
              </a:rPr>
              <a:t> a</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kouře z požárů (i velmi</a:t>
            </a:r>
            <a:r>
              <a:rPr kumimoji="0" lang="cs-CZ" sz="1000" b="0" i="0" u="none" strike="noStrike" kern="1200" cap="none" spc="0" normalizeH="0" noProof="0" dirty="0" smtClean="0">
                <a:ln>
                  <a:noFill/>
                </a:ln>
                <a:solidFill>
                  <a:srgbClr val="FFFFFF"/>
                </a:solidFill>
                <a:effectLst/>
                <a:uLnTx/>
                <a:uFillTx/>
                <a:latin typeface="Arial" panose="020B0604020202020204" pitchFamily="34" charset="0"/>
                <a:ea typeface="+mn-ea"/>
                <a:cs typeface="Arial" panose="020B0604020202020204" pitchFamily="34" charset="0"/>
              </a:rPr>
              <a:t> vzdálených</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VIS 0.6 – použit v několika dalších RGB produktech </a:t>
            </a:r>
            <a:b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b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 sendvičových snímcích (zejména s ohledem na jeho vysoké rozlišení)</a:t>
            </a:r>
            <a:endPar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51914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6476704" y="4679865"/>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7A4-9A2E-44BD-A4A2-356F2B2F33C4}" type="slidenum">
              <a:rPr kumimoji="0" lang="en-US" sz="1200" b="0" i="0" u="none" strike="noStrike" kern="1200" cap="none" spc="0" normalizeH="0" baseline="0" noProof="0" smtClean="0">
                <a:ln>
                  <a:noFill/>
                </a:ln>
                <a:solidFill>
                  <a:srgbClr val="FFFFFF">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FFFFFF">
                  <a:tint val="75000"/>
                </a:srgbClr>
              </a:solidFill>
              <a:effectLst/>
              <a:uLnTx/>
              <a:uFillTx/>
              <a:latin typeface="Verdana"/>
              <a:ea typeface="+mn-ea"/>
              <a:cs typeface="+mn-cs"/>
            </a:endParaRPr>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nvPr>
        </p:nvGraphicFramePr>
        <p:xfrm>
          <a:off x="323528" y="555526"/>
          <a:ext cx="4538214" cy="3627120"/>
        </p:xfrm>
        <a:graphic>
          <a:graphicData uri="http://schemas.openxmlformats.org/drawingml/2006/table">
            <a:tbl>
              <a:tblPr firstRow="1" bandRow="1">
                <a:solidFill>
                  <a:schemeClr val="tx2">
                    <a:lumMod val="50000"/>
                  </a:schemeClr>
                </a:solidFill>
                <a:tableStyleId>{5C22544A-7EE6-4342-B048-85BDC9FD1C3A}</a:tableStyleId>
              </a:tblPr>
              <a:tblGrid>
                <a:gridCol w="1134553">
                  <a:extLst>
                    <a:ext uri="{9D8B030D-6E8A-4147-A177-3AD203B41FA5}">
                      <a16:colId xmlns:a16="http://schemas.microsoft.com/office/drawing/2014/main" val="20000"/>
                    </a:ext>
                  </a:extLst>
                </a:gridCol>
                <a:gridCol w="1418192">
                  <a:extLst>
                    <a:ext uri="{9D8B030D-6E8A-4147-A177-3AD203B41FA5}">
                      <a16:colId xmlns:a16="http://schemas.microsoft.com/office/drawing/2014/main" val="20001"/>
                    </a:ext>
                  </a:extLst>
                </a:gridCol>
                <a:gridCol w="1985469">
                  <a:extLst>
                    <a:ext uri="{9D8B030D-6E8A-4147-A177-3AD203B41FA5}">
                      <a16:colId xmlns:a16="http://schemas.microsoft.com/office/drawing/2014/main" val="20002"/>
                    </a:ext>
                  </a:extLst>
                </a:gridCol>
              </a:tblGrid>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Arial" panose="020B0604020202020204" pitchFamily="34" charset="0"/>
                          <a:cs typeface="Arial" panose="020B0604020202020204" pitchFamily="34" charset="0"/>
                        </a:rPr>
                        <a:t>označení kanálu</a:t>
                      </a:r>
                      <a:endParaRPr lang="en-US" sz="800" b="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střední vlnová délka</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rozlišení (velikost pixlu v nadiru)</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VIS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0.4</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0.444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VIS 0.5</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0.510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0000">
                <a:tc>
                  <a:txBody>
                    <a:bodyPr/>
                    <a:lstStyle/>
                    <a:p>
                      <a:r>
                        <a:rPr lang="cs-CZ" sz="800" b="1" dirty="0" smtClean="0">
                          <a:ln w="6350">
                            <a:noFill/>
                          </a:ln>
                          <a:solidFill>
                            <a:srgbClr val="FF0000"/>
                          </a:solidFill>
                          <a:latin typeface="Arial" panose="020B0604020202020204" pitchFamily="34" charset="0"/>
                          <a:cs typeface="Arial" panose="020B0604020202020204" pitchFamily="34" charset="0"/>
                        </a:rPr>
                        <a:t>  </a:t>
                      </a:r>
                      <a:r>
                        <a:rPr lang="en-US" sz="800" b="1" dirty="0" smtClean="0">
                          <a:ln w="6350">
                            <a:noFill/>
                          </a:ln>
                          <a:solidFill>
                            <a:srgbClr val="FF0000"/>
                          </a:solidFill>
                          <a:latin typeface="Arial" panose="020B0604020202020204" pitchFamily="34" charset="0"/>
                          <a:cs typeface="Arial" panose="020B0604020202020204" pitchFamily="34" charset="0"/>
                        </a:rPr>
                        <a:t>VIS 0.6</a:t>
                      </a:r>
                      <a:endParaRPr lang="en-US" sz="800" b="1" dirty="0">
                        <a:ln w="6350">
                          <a:noFill/>
                        </a:ln>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rgbClr val="FF0000"/>
                          </a:solidFill>
                          <a:latin typeface="Arial" panose="020B0604020202020204" pitchFamily="34" charset="0"/>
                          <a:cs typeface="Arial" panose="020B0604020202020204" pitchFamily="34" charset="0"/>
                        </a:rPr>
                        <a:t>0.640 µm</a:t>
                      </a:r>
                      <a:endParaRPr lang="en-US" sz="800" dirty="0">
                        <a:ln w="6350">
                          <a:noFill/>
                        </a:ln>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rgbClr val="FF0000"/>
                          </a:solidFill>
                          <a:latin typeface="Arial" panose="020B0604020202020204" pitchFamily="34" charset="0"/>
                          <a:cs typeface="Arial" panose="020B0604020202020204" pitchFamily="34" charset="0"/>
                        </a:rPr>
                        <a:t>1 km </a:t>
                      </a:r>
                      <a:r>
                        <a:rPr lang="en-US" sz="800" b="1" dirty="0" smtClean="0">
                          <a:ln w="6350">
                            <a:noFill/>
                          </a:ln>
                          <a:solidFill>
                            <a:srgbClr val="FF0000"/>
                          </a:solidFill>
                          <a:latin typeface="Arial" panose="020B0604020202020204" pitchFamily="34" charset="0"/>
                          <a:cs typeface="Arial" panose="020B0604020202020204" pitchFamily="34" charset="0"/>
                        </a:rPr>
                        <a:t> </a:t>
                      </a:r>
                      <a:r>
                        <a:rPr lang="cs-CZ" sz="800" b="1" dirty="0" smtClean="0">
                          <a:ln w="6350">
                            <a:noFill/>
                          </a:ln>
                          <a:solidFill>
                            <a:srgbClr val="FF0000"/>
                          </a:solidFill>
                          <a:latin typeface="Arial" panose="020B0604020202020204" pitchFamily="34" charset="0"/>
                          <a:cs typeface="Arial" panose="020B0604020202020204" pitchFamily="34" charset="0"/>
                        </a:rPr>
                        <a:t>NR</a:t>
                      </a:r>
                      <a:r>
                        <a:rPr lang="cs-CZ" sz="800" dirty="0" smtClean="0">
                          <a:ln w="6350">
                            <a:noFill/>
                          </a:ln>
                          <a:solidFill>
                            <a:srgbClr val="FF0000"/>
                          </a:solidFill>
                          <a:latin typeface="Arial" panose="020B0604020202020204" pitchFamily="34" charset="0"/>
                          <a:cs typeface="Arial" panose="020B0604020202020204" pitchFamily="34" charset="0"/>
                        </a:rPr>
                        <a:t>    </a:t>
                      </a:r>
                      <a:r>
                        <a:rPr lang="en-US" sz="800" dirty="0" smtClean="0">
                          <a:ln w="6350">
                            <a:noFill/>
                          </a:ln>
                          <a:solidFill>
                            <a:srgbClr val="FF0000"/>
                          </a:solidFill>
                          <a:latin typeface="Arial" panose="020B0604020202020204" pitchFamily="34" charset="0"/>
                          <a:cs typeface="Arial" panose="020B0604020202020204" pitchFamily="34" charset="0"/>
                        </a:rPr>
                        <a:t>  </a:t>
                      </a:r>
                      <a:r>
                        <a:rPr lang="cs-CZ" sz="800" dirty="0" smtClean="0">
                          <a:ln w="6350">
                            <a:noFill/>
                          </a:ln>
                          <a:solidFill>
                            <a:srgbClr val="FF0000"/>
                          </a:solidFill>
                          <a:latin typeface="Arial" panose="020B0604020202020204" pitchFamily="34" charset="0"/>
                          <a:cs typeface="Arial" panose="020B0604020202020204" pitchFamily="34" charset="0"/>
                        </a:rPr>
                        <a:t>/ </a:t>
                      </a:r>
                      <a:r>
                        <a:rPr lang="en-US" sz="800" dirty="0" smtClean="0">
                          <a:ln w="6350">
                            <a:noFill/>
                          </a:ln>
                          <a:solidFill>
                            <a:srgbClr val="FF0000"/>
                          </a:solidFill>
                          <a:latin typeface="Arial" panose="020B0604020202020204" pitchFamily="34" charset="0"/>
                          <a:cs typeface="Arial" panose="020B0604020202020204" pitchFamily="34" charset="0"/>
                        </a:rPr>
                        <a:t>   </a:t>
                      </a:r>
                      <a:r>
                        <a:rPr lang="cs-CZ" sz="800" baseline="0" dirty="0" smtClean="0">
                          <a:ln w="6350">
                            <a:noFill/>
                          </a:ln>
                          <a:solidFill>
                            <a:srgbClr val="FF0000"/>
                          </a:solidFill>
                          <a:latin typeface="Arial" panose="020B0604020202020204" pitchFamily="34" charset="0"/>
                          <a:cs typeface="Arial" panose="020B0604020202020204" pitchFamily="34" charset="0"/>
                        </a:rPr>
                        <a:t> </a:t>
                      </a:r>
                      <a:r>
                        <a:rPr lang="cs-CZ" sz="800" b="1" baseline="0" dirty="0" smtClean="0">
                          <a:ln w="6350">
                            <a:noFill/>
                          </a:ln>
                          <a:solidFill>
                            <a:srgbClr val="FF0000"/>
                          </a:solidFill>
                          <a:latin typeface="Arial" panose="020B0604020202020204" pitchFamily="34" charset="0"/>
                          <a:cs typeface="Arial" panose="020B0604020202020204" pitchFamily="34" charset="0"/>
                        </a:rPr>
                        <a:t>0.5 km</a:t>
                      </a:r>
                      <a:r>
                        <a:rPr lang="cs-CZ" sz="800" b="0" baseline="0" dirty="0" smtClean="0">
                          <a:ln w="6350">
                            <a:noFill/>
                          </a:ln>
                          <a:solidFill>
                            <a:srgbClr val="FF0000"/>
                          </a:solidFill>
                          <a:latin typeface="Arial" panose="020B0604020202020204" pitchFamily="34" charset="0"/>
                          <a:cs typeface="Arial" panose="020B0604020202020204" pitchFamily="34" charset="0"/>
                        </a:rPr>
                        <a:t> </a:t>
                      </a:r>
                      <a:r>
                        <a:rPr lang="en-US" sz="800" b="0" baseline="0" dirty="0" smtClean="0">
                          <a:ln w="6350">
                            <a:noFill/>
                          </a:ln>
                          <a:solidFill>
                            <a:srgbClr val="FF0000"/>
                          </a:solidFill>
                          <a:latin typeface="Arial" panose="020B0604020202020204" pitchFamily="34" charset="0"/>
                          <a:cs typeface="Arial" panose="020B0604020202020204" pitchFamily="34" charset="0"/>
                        </a:rPr>
                        <a:t> </a:t>
                      </a:r>
                      <a:r>
                        <a:rPr lang="cs-CZ" sz="800" b="1" baseline="0" dirty="0" smtClean="0">
                          <a:ln w="6350">
                            <a:noFill/>
                          </a:ln>
                          <a:solidFill>
                            <a:srgbClr val="FF0000"/>
                          </a:solidFill>
                          <a:latin typeface="Arial" panose="020B0604020202020204" pitchFamily="34" charset="0"/>
                          <a:cs typeface="Arial" panose="020B0604020202020204" pitchFamily="34" charset="0"/>
                        </a:rPr>
                        <a:t>HR</a:t>
                      </a:r>
                      <a:endParaRPr lang="en-US" sz="800" b="1" dirty="0">
                        <a:ln w="6350">
                          <a:noFill/>
                        </a:ln>
                        <a:solidFill>
                          <a:srgbClr val="FF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0000">
                <a:tc>
                  <a:txBody>
                    <a:bodyPr/>
                    <a:lstStyle/>
                    <a:p>
                      <a:r>
                        <a:rPr lang="cs-CZ" sz="800" b="1" dirty="0" smtClean="0">
                          <a:ln w="6350">
                            <a:noFill/>
                          </a:ln>
                          <a:solidFill>
                            <a:srgbClr val="C00000"/>
                          </a:solidFill>
                          <a:latin typeface="Arial" panose="020B0604020202020204" pitchFamily="34" charset="0"/>
                          <a:cs typeface="Arial" panose="020B0604020202020204" pitchFamily="34" charset="0"/>
                        </a:rPr>
                        <a:t>  </a:t>
                      </a:r>
                      <a:r>
                        <a:rPr lang="en-US" sz="800" b="1" dirty="0" smtClean="0">
                          <a:ln w="6350">
                            <a:noFill/>
                          </a:ln>
                          <a:solidFill>
                            <a:srgbClr val="C00000"/>
                          </a:solidFill>
                          <a:latin typeface="Arial" panose="020B0604020202020204" pitchFamily="34" charset="0"/>
                          <a:cs typeface="Arial" panose="020B0604020202020204" pitchFamily="34" charset="0"/>
                        </a:rPr>
                        <a:t>VIS 0.8</a:t>
                      </a:r>
                      <a:endParaRPr lang="en-US" sz="800" b="1" dirty="0">
                        <a:ln w="6350">
                          <a:noFill/>
                        </a:ln>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rgbClr val="C00000"/>
                          </a:solidFill>
                          <a:latin typeface="Arial" panose="020B0604020202020204" pitchFamily="34" charset="0"/>
                          <a:cs typeface="Arial" panose="020B0604020202020204" pitchFamily="34" charset="0"/>
                        </a:rPr>
                        <a:t>0.865 µm</a:t>
                      </a:r>
                      <a:endParaRPr lang="en-US" sz="800" dirty="0">
                        <a:ln w="6350">
                          <a:noFill/>
                        </a:ln>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rgbClr val="C00000"/>
                          </a:solidFill>
                          <a:latin typeface="Arial" panose="020B0604020202020204" pitchFamily="34" charset="0"/>
                          <a:cs typeface="Arial" panose="020B0604020202020204" pitchFamily="34" charset="0"/>
                        </a:rPr>
                        <a:t>1 km</a:t>
                      </a:r>
                      <a:endParaRPr lang="en-US" sz="800" dirty="0">
                        <a:ln w="6350">
                          <a:noFill/>
                        </a:ln>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VIS 0.9</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0.914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1.3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1.380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1.6</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1.610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2.2</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2.250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0.5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IR 3.8</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3.800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 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1.0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WV 6.3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6.300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WV 7.3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7.350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8.7</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8.700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9.7 (O3)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9.660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10.5</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10.50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 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1.0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12.3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12.30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13.3 (CO2)</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13.30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
        <p:nvSpPr>
          <p:cNvPr id="13" name="TextovéPole 12"/>
          <p:cNvSpPr txBox="1"/>
          <p:nvPr/>
        </p:nvSpPr>
        <p:spPr>
          <a:xfrm>
            <a:off x="107504" y="4280197"/>
            <a:ext cx="29127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a:t>
            </a:r>
            <a:r>
              <a:rPr kumimoji="0" lang="cs-CZ"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nové kanály, nedostupné na MSG</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SEVIRI </a:t>
            </a:r>
            <a:endParaRPr kumimoji="0" lang="en-US" sz="9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6" name="TextovéPole 15"/>
          <p:cNvSpPr txBox="1"/>
          <p:nvPr/>
        </p:nvSpPr>
        <p:spPr>
          <a:xfrm>
            <a:off x="179512" y="771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7" name="TextovéPole 16"/>
          <p:cNvSpPr txBox="1"/>
          <p:nvPr/>
        </p:nvSpPr>
        <p:spPr>
          <a:xfrm>
            <a:off x="179512" y="987574"/>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8" name="TextovéPole 17"/>
          <p:cNvSpPr txBox="1"/>
          <p:nvPr/>
        </p:nvSpPr>
        <p:spPr>
          <a:xfrm>
            <a:off x="179512" y="163564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9" name="TextovéPole 18"/>
          <p:cNvSpPr txBox="1"/>
          <p:nvPr/>
        </p:nvSpPr>
        <p:spPr>
          <a:xfrm>
            <a:off x="179512" y="185167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0" name="TextovéPole 19"/>
          <p:cNvSpPr txBox="1"/>
          <p:nvPr/>
        </p:nvSpPr>
        <p:spPr>
          <a:xfrm>
            <a:off x="179512" y="2283718"/>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1" name="Text Box 5"/>
          <p:cNvSpPr txBox="1">
            <a:spLocks noChangeArrowheads="1"/>
          </p:cNvSpPr>
          <p:nvPr/>
        </p:nvSpPr>
        <p:spPr bwMode="auto">
          <a:xfrm>
            <a:off x="251520" y="123478"/>
            <a:ext cx="7704856"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MTG-I  </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Flexible Combined Imager (FCI)</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 základní vlastnosti kanálů a jejich využití</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p>
        </p:txBody>
      </p:sp>
      <p:sp>
        <p:nvSpPr>
          <p:cNvPr id="12" name="TextovéPole 11"/>
          <p:cNvSpPr txBox="1"/>
          <p:nvPr/>
        </p:nvSpPr>
        <p:spPr>
          <a:xfrm>
            <a:off x="5076056" y="1040998"/>
            <a:ext cx="3456384" cy="73866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červené viditelné a blízké IR pásmo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RGB VIS-IR</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(snímky v „</a:t>
            </a:r>
            <a:r>
              <a:rPr kumimoji="0" lang="cs-CZ" sz="1000" b="0"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pseudo</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-pravých“ barvách)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detekce vegetace</a:t>
            </a:r>
            <a:endPar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0835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6476704" y="4679865"/>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7A4-9A2E-44BD-A4A2-356F2B2F33C4}" type="slidenum">
              <a:rPr kumimoji="0" lang="en-US" sz="1200" b="0" i="0" u="none" strike="noStrike" kern="1200" cap="none" spc="0" normalizeH="0" baseline="0" noProof="0" smtClean="0">
                <a:ln>
                  <a:noFill/>
                </a:ln>
                <a:solidFill>
                  <a:srgbClr val="FFFFFF">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FFFFFF">
                  <a:tint val="75000"/>
                </a:srgbClr>
              </a:solidFill>
              <a:effectLst/>
              <a:uLnTx/>
              <a:uFillTx/>
              <a:latin typeface="Verdana"/>
              <a:ea typeface="+mn-ea"/>
              <a:cs typeface="+mn-cs"/>
            </a:endParaRPr>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nvPr>
        </p:nvGraphicFramePr>
        <p:xfrm>
          <a:off x="323528" y="555526"/>
          <a:ext cx="4538214" cy="3627120"/>
        </p:xfrm>
        <a:graphic>
          <a:graphicData uri="http://schemas.openxmlformats.org/drawingml/2006/table">
            <a:tbl>
              <a:tblPr firstRow="1" bandRow="1">
                <a:solidFill>
                  <a:schemeClr val="tx2">
                    <a:lumMod val="50000"/>
                  </a:schemeClr>
                </a:solidFill>
                <a:tableStyleId>{5C22544A-7EE6-4342-B048-85BDC9FD1C3A}</a:tableStyleId>
              </a:tblPr>
              <a:tblGrid>
                <a:gridCol w="1134553">
                  <a:extLst>
                    <a:ext uri="{9D8B030D-6E8A-4147-A177-3AD203B41FA5}">
                      <a16:colId xmlns:a16="http://schemas.microsoft.com/office/drawing/2014/main" val="20000"/>
                    </a:ext>
                  </a:extLst>
                </a:gridCol>
                <a:gridCol w="1418192">
                  <a:extLst>
                    <a:ext uri="{9D8B030D-6E8A-4147-A177-3AD203B41FA5}">
                      <a16:colId xmlns:a16="http://schemas.microsoft.com/office/drawing/2014/main" val="20001"/>
                    </a:ext>
                  </a:extLst>
                </a:gridCol>
                <a:gridCol w="1985469">
                  <a:extLst>
                    <a:ext uri="{9D8B030D-6E8A-4147-A177-3AD203B41FA5}">
                      <a16:colId xmlns:a16="http://schemas.microsoft.com/office/drawing/2014/main" val="20002"/>
                    </a:ext>
                  </a:extLst>
                </a:gridCol>
              </a:tblGrid>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Arial" panose="020B0604020202020204" pitchFamily="34" charset="0"/>
                          <a:cs typeface="Arial" panose="020B0604020202020204" pitchFamily="34" charset="0"/>
                        </a:rPr>
                        <a:t>označení kanálu</a:t>
                      </a:r>
                      <a:endParaRPr lang="en-US" sz="800" b="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střední vlnová délka</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rozlišení (velikost pixlu v nadiru)</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VIS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0.4</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0.444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VIS 0.5</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0.510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VIS 0.6</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0.640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0.5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1"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0000">
                <a:tc>
                  <a:txBody>
                    <a:bodyPr/>
                    <a:lstStyle/>
                    <a:p>
                      <a:r>
                        <a:rPr lang="cs-CZ" sz="800" b="1" dirty="0" smtClean="0">
                          <a:ln w="6350">
                            <a:noFill/>
                          </a:ln>
                          <a:solidFill>
                            <a:srgbClr val="C00000"/>
                          </a:solidFill>
                          <a:latin typeface="Arial" panose="020B0604020202020204" pitchFamily="34" charset="0"/>
                          <a:cs typeface="Arial" panose="020B0604020202020204" pitchFamily="34" charset="0"/>
                        </a:rPr>
                        <a:t>  </a:t>
                      </a:r>
                      <a:r>
                        <a:rPr lang="en-US" sz="800" b="1" dirty="0" smtClean="0">
                          <a:ln w="6350">
                            <a:noFill/>
                          </a:ln>
                          <a:solidFill>
                            <a:srgbClr val="C00000"/>
                          </a:solidFill>
                          <a:latin typeface="Arial" panose="020B0604020202020204" pitchFamily="34" charset="0"/>
                          <a:cs typeface="Arial" panose="020B0604020202020204" pitchFamily="34" charset="0"/>
                        </a:rPr>
                        <a:t>VIS 0.8</a:t>
                      </a:r>
                      <a:endParaRPr lang="en-US" sz="800" b="1" dirty="0">
                        <a:ln w="6350">
                          <a:noFill/>
                        </a:ln>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rgbClr val="C00000"/>
                          </a:solidFill>
                          <a:latin typeface="Arial" panose="020B0604020202020204" pitchFamily="34" charset="0"/>
                          <a:cs typeface="Arial" panose="020B0604020202020204" pitchFamily="34" charset="0"/>
                        </a:rPr>
                        <a:t>0.865 µm</a:t>
                      </a:r>
                      <a:endParaRPr lang="en-US" sz="800" dirty="0">
                        <a:ln w="6350">
                          <a:noFill/>
                        </a:ln>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rgbClr val="C00000"/>
                          </a:solidFill>
                          <a:latin typeface="Arial" panose="020B0604020202020204" pitchFamily="34" charset="0"/>
                          <a:cs typeface="Arial" panose="020B0604020202020204" pitchFamily="34" charset="0"/>
                        </a:rPr>
                        <a:t>1 km</a:t>
                      </a:r>
                      <a:endParaRPr lang="en-US" sz="800" dirty="0">
                        <a:ln w="6350">
                          <a:noFill/>
                        </a:ln>
                        <a:solidFill>
                          <a:srgbClr val="C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0000">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 </a:t>
                      </a:r>
                      <a:r>
                        <a:rPr lang="cs-CZ" sz="800" b="1" dirty="0" smtClean="0">
                          <a:ln w="6350">
                            <a:noFill/>
                          </a:ln>
                          <a:solidFill>
                            <a:schemeClr val="tx1"/>
                          </a:solidFill>
                          <a:latin typeface="Arial" panose="020B0604020202020204" pitchFamily="34" charset="0"/>
                          <a:cs typeface="Arial" panose="020B0604020202020204" pitchFamily="34" charset="0"/>
                        </a:rPr>
                        <a:t> </a:t>
                      </a:r>
                      <a:r>
                        <a:rPr lang="en-US" sz="800" b="1" dirty="0" smtClean="0">
                          <a:ln w="6350">
                            <a:noFill/>
                          </a:ln>
                          <a:solidFill>
                            <a:schemeClr val="tx1"/>
                          </a:solidFill>
                          <a:latin typeface="Arial" panose="020B0604020202020204" pitchFamily="34" charset="0"/>
                          <a:cs typeface="Arial" panose="020B0604020202020204" pitchFamily="34" charset="0"/>
                        </a:rPr>
                        <a:t>VIS 0.9</a:t>
                      </a:r>
                      <a:endParaRPr lang="en-US" sz="800" b="1"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0.914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1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1.3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1.380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1.6</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1.610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2.2</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2.250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0.5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3.8</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3.800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 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1.0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WV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6.3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6.300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WV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7.3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7.350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8.7</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8.700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9.7 (O3)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9.660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10.5</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10.50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 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1.0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12.3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12.30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13.3 (CO2)</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13.30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
        <p:nvSpPr>
          <p:cNvPr id="13" name="TextovéPole 12"/>
          <p:cNvSpPr txBox="1"/>
          <p:nvPr/>
        </p:nvSpPr>
        <p:spPr>
          <a:xfrm>
            <a:off x="107504" y="4280197"/>
            <a:ext cx="29127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a:t>
            </a:r>
            <a:r>
              <a:rPr kumimoji="0" lang="cs-CZ"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nové kanály, nedostupné na MSG</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SEVIRI </a:t>
            </a:r>
            <a:endParaRPr kumimoji="0" lang="en-US" sz="9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6" name="TextovéPole 15"/>
          <p:cNvSpPr txBox="1"/>
          <p:nvPr/>
        </p:nvSpPr>
        <p:spPr>
          <a:xfrm>
            <a:off x="179512" y="771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7" name="TextovéPole 16"/>
          <p:cNvSpPr txBox="1"/>
          <p:nvPr/>
        </p:nvSpPr>
        <p:spPr>
          <a:xfrm>
            <a:off x="179512" y="987574"/>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8" name="TextovéPole 17"/>
          <p:cNvSpPr txBox="1"/>
          <p:nvPr/>
        </p:nvSpPr>
        <p:spPr>
          <a:xfrm>
            <a:off x="179512" y="163564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9" name="TextovéPole 18"/>
          <p:cNvSpPr txBox="1"/>
          <p:nvPr/>
        </p:nvSpPr>
        <p:spPr>
          <a:xfrm>
            <a:off x="179512" y="185167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0" name="TextovéPole 19"/>
          <p:cNvSpPr txBox="1"/>
          <p:nvPr/>
        </p:nvSpPr>
        <p:spPr>
          <a:xfrm>
            <a:off x="179512" y="2283718"/>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1" name="Text Box 5"/>
          <p:cNvSpPr txBox="1">
            <a:spLocks noChangeArrowheads="1"/>
          </p:cNvSpPr>
          <p:nvPr/>
        </p:nvSpPr>
        <p:spPr bwMode="auto">
          <a:xfrm>
            <a:off x="251520" y="123478"/>
            <a:ext cx="7704856"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MTG-I  </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Flexible Combined Imager (FCI)</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 základní vlastnosti kanálů a jejich využití</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p>
        </p:txBody>
      </p:sp>
      <p:sp>
        <p:nvSpPr>
          <p:cNvPr id="12" name="TextovéPole 11"/>
          <p:cNvSpPr txBox="1"/>
          <p:nvPr/>
        </p:nvSpPr>
        <p:spPr>
          <a:xfrm>
            <a:off x="5076056" y="1165270"/>
            <a:ext cx="3456384" cy="104644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kanály blízkého infračerveného pásma </a:t>
            </a:r>
            <a:b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b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(nesprávné označení jako „VIS“)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VIS 0.9 – silná absorpce troposférickou vlhkostí</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různé kombinace VIS 0.9 a VIS 0.8 – detekce přízemního pole vlhkosti, vlhkostních rozhraní</a:t>
            </a:r>
          </a:p>
        </p:txBody>
      </p:sp>
    </p:spTree>
    <p:extLst>
      <p:ext uri="{BB962C8B-B14F-4D97-AF65-F5344CB8AC3E}">
        <p14:creationId xmlns:p14="http://schemas.microsoft.com/office/powerpoint/2010/main" val="310925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6476704" y="4679865"/>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7A4-9A2E-44BD-A4A2-356F2B2F33C4}" type="slidenum">
              <a:rPr kumimoji="0" lang="en-US" sz="1200" b="0" i="0" u="none" strike="noStrike" kern="1200" cap="none" spc="0" normalizeH="0" baseline="0" noProof="0" smtClean="0">
                <a:ln>
                  <a:noFill/>
                </a:ln>
                <a:solidFill>
                  <a:srgbClr val="FFFFFF">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FFFFFF">
                  <a:tint val="75000"/>
                </a:srgbClr>
              </a:solidFill>
              <a:effectLst/>
              <a:uLnTx/>
              <a:uFillTx/>
              <a:latin typeface="Verdana"/>
              <a:ea typeface="+mn-ea"/>
              <a:cs typeface="+mn-cs"/>
            </a:endParaRPr>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nvPr>
        </p:nvGraphicFramePr>
        <p:xfrm>
          <a:off x="323528" y="555526"/>
          <a:ext cx="4538214" cy="3627120"/>
        </p:xfrm>
        <a:graphic>
          <a:graphicData uri="http://schemas.openxmlformats.org/drawingml/2006/table">
            <a:tbl>
              <a:tblPr firstRow="1" bandRow="1">
                <a:solidFill>
                  <a:schemeClr val="tx2">
                    <a:lumMod val="50000"/>
                  </a:schemeClr>
                </a:solidFill>
                <a:tableStyleId>{5C22544A-7EE6-4342-B048-85BDC9FD1C3A}</a:tableStyleId>
              </a:tblPr>
              <a:tblGrid>
                <a:gridCol w="1134553">
                  <a:extLst>
                    <a:ext uri="{9D8B030D-6E8A-4147-A177-3AD203B41FA5}">
                      <a16:colId xmlns:a16="http://schemas.microsoft.com/office/drawing/2014/main" val="20000"/>
                    </a:ext>
                  </a:extLst>
                </a:gridCol>
                <a:gridCol w="1418192">
                  <a:extLst>
                    <a:ext uri="{9D8B030D-6E8A-4147-A177-3AD203B41FA5}">
                      <a16:colId xmlns:a16="http://schemas.microsoft.com/office/drawing/2014/main" val="20001"/>
                    </a:ext>
                  </a:extLst>
                </a:gridCol>
                <a:gridCol w="1985469">
                  <a:extLst>
                    <a:ext uri="{9D8B030D-6E8A-4147-A177-3AD203B41FA5}">
                      <a16:colId xmlns:a16="http://schemas.microsoft.com/office/drawing/2014/main" val="20002"/>
                    </a:ext>
                  </a:extLst>
                </a:gridCol>
              </a:tblGrid>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Arial" panose="020B0604020202020204" pitchFamily="34" charset="0"/>
                          <a:cs typeface="Arial" panose="020B0604020202020204" pitchFamily="34" charset="0"/>
                        </a:rPr>
                        <a:t>označení kanálu</a:t>
                      </a:r>
                      <a:endParaRPr lang="en-US" sz="800" b="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střední vlnová délka</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rozlišení (velikost pixlu v nadiru)</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VIS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0.4</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0.444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VIS 0.5</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0.510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VIS 0.6</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0.640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0.5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1"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VIS 0.8</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0.865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VIS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0.9</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0.914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0000">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  </a:t>
                      </a:r>
                      <a:r>
                        <a:rPr lang="en-US" sz="800" b="1" dirty="0" smtClean="0">
                          <a:ln w="6350">
                            <a:noFill/>
                          </a:ln>
                          <a:solidFill>
                            <a:schemeClr val="tx1"/>
                          </a:solidFill>
                          <a:latin typeface="Arial" panose="020B0604020202020204" pitchFamily="34" charset="0"/>
                          <a:cs typeface="Arial" panose="020B0604020202020204" pitchFamily="34" charset="0"/>
                        </a:rPr>
                        <a:t>NIR 1.3</a:t>
                      </a:r>
                      <a:endParaRPr lang="en-US" sz="800" b="1"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tx1"/>
                          </a:solidFill>
                          <a:latin typeface="Arial" panose="020B0604020202020204" pitchFamily="34" charset="0"/>
                          <a:cs typeface="Arial" panose="020B0604020202020204" pitchFamily="34" charset="0"/>
                        </a:rPr>
                        <a:t>1.380 µm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tx1"/>
                          </a:solidFill>
                          <a:latin typeface="Arial" panose="020B0604020202020204" pitchFamily="34" charset="0"/>
                          <a:cs typeface="Arial" panose="020B0604020202020204" pitchFamily="34" charset="0"/>
                        </a:rPr>
                        <a:t>1 km</a:t>
                      </a:r>
                      <a:endParaRPr lang="en-US" sz="800" dirty="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1.6</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1.610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NIR 2.2</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2.250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0.5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IR 3.8</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3.800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 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1.0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0000">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WV 6.3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6.300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WV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7.3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7.350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8.7</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8.700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9.7 (O3)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9.660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10.5</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10.50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1"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dirty="0" smtClean="0">
                          <a:ln w="6350">
                            <a:noFill/>
                          </a:ln>
                          <a:solidFill>
                            <a:schemeClr val="accent1">
                              <a:lumMod val="50000"/>
                            </a:schemeClr>
                          </a:solidFill>
                          <a:latin typeface="Arial" panose="020B0604020202020204" pitchFamily="34" charset="0"/>
                          <a:cs typeface="Arial" panose="020B0604020202020204" pitchFamily="34" charset="0"/>
                        </a:rPr>
                        <a:t> NR</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1.0 km</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1"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12.3</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12.30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80000">
                <a:tc>
                  <a:txBody>
                    <a:bodyPr/>
                    <a:lstStyle/>
                    <a:p>
                      <a:r>
                        <a:rPr lang="cs-CZ" sz="80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13.3 (CO2)</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dirty="0" smtClean="0">
                          <a:ln w="6350">
                            <a:noFill/>
                          </a:ln>
                          <a:solidFill>
                            <a:schemeClr val="accent1">
                              <a:lumMod val="50000"/>
                            </a:schemeClr>
                          </a:solidFill>
                          <a:latin typeface="Arial" panose="020B0604020202020204" pitchFamily="34" charset="0"/>
                          <a:cs typeface="Arial" panose="020B0604020202020204" pitchFamily="34" charset="0"/>
                        </a:rPr>
                        <a:t>13.30 µm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
        <p:nvSpPr>
          <p:cNvPr id="13" name="TextovéPole 12"/>
          <p:cNvSpPr txBox="1"/>
          <p:nvPr/>
        </p:nvSpPr>
        <p:spPr>
          <a:xfrm>
            <a:off x="107504" y="4280197"/>
            <a:ext cx="29127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a:t>
            </a:r>
            <a:r>
              <a:rPr kumimoji="0" lang="cs-CZ"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nové kanály, nedostupné na MSG</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SEVIRI </a:t>
            </a:r>
            <a:endParaRPr kumimoji="0" lang="en-US" sz="9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6" name="TextovéPole 15"/>
          <p:cNvSpPr txBox="1"/>
          <p:nvPr/>
        </p:nvSpPr>
        <p:spPr>
          <a:xfrm>
            <a:off x="179512" y="771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7" name="TextovéPole 16"/>
          <p:cNvSpPr txBox="1"/>
          <p:nvPr/>
        </p:nvSpPr>
        <p:spPr>
          <a:xfrm>
            <a:off x="179512" y="987574"/>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8" name="TextovéPole 17"/>
          <p:cNvSpPr txBox="1"/>
          <p:nvPr/>
        </p:nvSpPr>
        <p:spPr>
          <a:xfrm>
            <a:off x="179512" y="163564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9" name="TextovéPole 18"/>
          <p:cNvSpPr txBox="1"/>
          <p:nvPr/>
        </p:nvSpPr>
        <p:spPr>
          <a:xfrm>
            <a:off x="179512" y="185167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0" name="TextovéPole 19"/>
          <p:cNvSpPr txBox="1"/>
          <p:nvPr/>
        </p:nvSpPr>
        <p:spPr>
          <a:xfrm>
            <a:off x="179512" y="2283718"/>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1" name="Text Box 5"/>
          <p:cNvSpPr txBox="1">
            <a:spLocks noChangeArrowheads="1"/>
          </p:cNvSpPr>
          <p:nvPr/>
        </p:nvSpPr>
        <p:spPr bwMode="auto">
          <a:xfrm>
            <a:off x="251520" y="123478"/>
            <a:ext cx="7704856"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MTG-I  </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Flexible Combined Imager (FCI)</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 základní vlastnosti kanálů a jejich využití</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p>
        </p:txBody>
      </p:sp>
      <p:sp>
        <p:nvSpPr>
          <p:cNvPr id="12" name="TextovéPole 11"/>
          <p:cNvSpPr txBox="1"/>
          <p:nvPr/>
        </p:nvSpPr>
        <p:spPr>
          <a:xfrm>
            <a:off x="5076056" y="987574"/>
            <a:ext cx="3534248" cy="2000548"/>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blízké infračervené pásmo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sng"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silná absorpce troposférickou vlhkostí</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proto v tomto kanálu většinou není vidět nízká až střední oblačnost,  tudíž jeho primární využití pro detekci vysoké oblačnosti, zejména velmi řídkých cirů</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při sušší troposféře rovněž detekce některých aerosolů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cs-CZ" sz="1000" dirty="0" smtClean="0">
                <a:solidFill>
                  <a:srgbClr val="FFFFFF"/>
                </a:solidFill>
                <a:latin typeface="Arial" panose="020B0604020202020204" pitchFamily="34" charset="0"/>
                <a:cs typeface="Arial" panose="020B0604020202020204" pitchFamily="34" charset="0"/>
              </a:rPr>
              <a:t>výjimečně</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může „dohlédnout“ až k zemskému povrchu, pak možnost detekce různých lokálních nehomogenit přízemní vlhkosti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hlavní komponenta RGB produktu Cloud Type</a:t>
            </a:r>
          </a:p>
        </p:txBody>
      </p:sp>
    </p:spTree>
    <p:extLst>
      <p:ext uri="{BB962C8B-B14F-4D97-AF65-F5344CB8AC3E}">
        <p14:creationId xmlns:p14="http://schemas.microsoft.com/office/powerpoint/2010/main" val="2456181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6476704" y="4679865"/>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7A4-9A2E-44BD-A4A2-356F2B2F33C4}" type="slidenum">
              <a:rPr kumimoji="0" lang="en-US" sz="1200" b="0" i="0" u="none" strike="noStrike" kern="1200" cap="none" spc="0" normalizeH="0" baseline="0" noProof="0" smtClean="0">
                <a:ln>
                  <a:noFill/>
                </a:ln>
                <a:solidFill>
                  <a:srgbClr val="FFFFFF">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FFFFFF">
                  <a:tint val="75000"/>
                </a:srgbClr>
              </a:solidFill>
              <a:effectLst/>
              <a:uLnTx/>
              <a:uFillTx/>
              <a:latin typeface="Verdana"/>
              <a:ea typeface="+mn-ea"/>
              <a:cs typeface="+mn-cs"/>
            </a:endParaRPr>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nvPr>
        </p:nvGraphicFramePr>
        <p:xfrm>
          <a:off x="323528" y="555526"/>
          <a:ext cx="4538214" cy="3627120"/>
        </p:xfrm>
        <a:graphic>
          <a:graphicData uri="http://schemas.openxmlformats.org/drawingml/2006/table">
            <a:tbl>
              <a:tblPr firstRow="1" bandRow="1">
                <a:solidFill>
                  <a:schemeClr val="tx2">
                    <a:lumMod val="50000"/>
                  </a:schemeClr>
                </a:solidFill>
                <a:tableStyleId>{5C22544A-7EE6-4342-B048-85BDC9FD1C3A}</a:tableStyleId>
              </a:tblPr>
              <a:tblGrid>
                <a:gridCol w="1134553">
                  <a:extLst>
                    <a:ext uri="{9D8B030D-6E8A-4147-A177-3AD203B41FA5}">
                      <a16:colId xmlns:a16="http://schemas.microsoft.com/office/drawing/2014/main" val="20000"/>
                    </a:ext>
                  </a:extLst>
                </a:gridCol>
                <a:gridCol w="1418192">
                  <a:extLst>
                    <a:ext uri="{9D8B030D-6E8A-4147-A177-3AD203B41FA5}">
                      <a16:colId xmlns:a16="http://schemas.microsoft.com/office/drawing/2014/main" val="20001"/>
                    </a:ext>
                  </a:extLst>
                </a:gridCol>
                <a:gridCol w="1985469">
                  <a:extLst>
                    <a:ext uri="{9D8B030D-6E8A-4147-A177-3AD203B41FA5}">
                      <a16:colId xmlns:a16="http://schemas.microsoft.com/office/drawing/2014/main" val="20002"/>
                    </a:ext>
                  </a:extLst>
                </a:gridCol>
              </a:tblGrid>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Arial" panose="020B0604020202020204" pitchFamily="34" charset="0"/>
                          <a:cs typeface="Arial" panose="020B0604020202020204" pitchFamily="34" charset="0"/>
                        </a:rPr>
                        <a:t>označení kanálu</a:t>
                      </a:r>
                      <a:endParaRPr lang="en-US" sz="800" b="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střední vlnová délka</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rozlišení (velikost pixlu v nadiru)</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VIS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0.4</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0.444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0.5</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0.510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0.6</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0.640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NR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0.5 km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0.8</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0.865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0.9</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0.914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NIR 1.3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1.380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0000">
                <a:tc>
                  <a:txBody>
                    <a:bodyPr/>
                    <a:lstStyle/>
                    <a:p>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NIR 1.6</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1.610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1 km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0000">
                <a:tc>
                  <a:txBody>
                    <a:bodyPr/>
                    <a:lstStyle/>
                    <a:p>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NIR 2.2</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2.250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1 km </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NR </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  / </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baseline="0" dirty="0" smtClean="0">
                          <a:ln w="6350">
                            <a:noFill/>
                          </a:ln>
                          <a:solidFill>
                            <a:schemeClr val="bg1"/>
                          </a:solidFill>
                          <a:latin typeface="Arial" panose="020B0604020202020204" pitchFamily="34" charset="0"/>
                          <a:cs typeface="Arial" panose="020B0604020202020204" pitchFamily="34" charset="0"/>
                        </a:rPr>
                        <a:t> 0.5 km </a:t>
                      </a:r>
                      <a:r>
                        <a:rPr lang="en-US" sz="800" b="0" baseline="0" dirty="0" smtClean="0">
                          <a:ln w="6350">
                            <a:noFill/>
                          </a:ln>
                          <a:solidFill>
                            <a:schemeClr val="bg1"/>
                          </a:solidFill>
                          <a:latin typeface="Arial" panose="020B0604020202020204" pitchFamily="34" charset="0"/>
                          <a:cs typeface="Arial" panose="020B0604020202020204" pitchFamily="34" charset="0"/>
                        </a:rPr>
                        <a:t> </a:t>
                      </a:r>
                      <a:r>
                        <a:rPr lang="cs-CZ" sz="800" b="0" baseline="0" dirty="0" smtClean="0">
                          <a:ln w="6350">
                            <a:noFill/>
                          </a:ln>
                          <a:solidFill>
                            <a:schemeClr val="bg1"/>
                          </a:solidFill>
                          <a:latin typeface="Arial" panose="020B0604020202020204" pitchFamily="34" charset="0"/>
                          <a:cs typeface="Arial" panose="020B0604020202020204" pitchFamily="34" charset="0"/>
                        </a:rPr>
                        <a:t>HR</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0000">
                <a:tc>
                  <a:txBody>
                    <a:bodyPr/>
                    <a:lstStyle/>
                    <a:p>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IR 3.8</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3.800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2 km</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 NR    </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 </a:t>
                      </a:r>
                      <a:r>
                        <a:rPr lang="cs-CZ" sz="800" b="0" baseline="0" dirty="0" smtClean="0">
                          <a:ln w="6350">
                            <a:noFill/>
                          </a:ln>
                          <a:solidFill>
                            <a:schemeClr val="bg1"/>
                          </a:solidFill>
                          <a:latin typeface="Arial" panose="020B0604020202020204" pitchFamily="34" charset="0"/>
                          <a:cs typeface="Arial" panose="020B0604020202020204" pitchFamily="34" charset="0"/>
                        </a:rPr>
                        <a:t> 1.0 km </a:t>
                      </a:r>
                      <a:r>
                        <a:rPr lang="en-US" sz="800" b="0" baseline="0" dirty="0" smtClean="0">
                          <a:ln w="6350">
                            <a:noFill/>
                          </a:ln>
                          <a:solidFill>
                            <a:schemeClr val="bg1"/>
                          </a:solidFill>
                          <a:latin typeface="Arial" panose="020B0604020202020204" pitchFamily="34" charset="0"/>
                          <a:cs typeface="Arial" panose="020B0604020202020204" pitchFamily="34" charset="0"/>
                        </a:rPr>
                        <a:t> </a:t>
                      </a:r>
                      <a:r>
                        <a:rPr lang="cs-CZ" sz="800" b="0" baseline="0" dirty="0" smtClean="0">
                          <a:ln w="6350">
                            <a:noFill/>
                          </a:ln>
                          <a:solidFill>
                            <a:schemeClr val="bg1"/>
                          </a:solidFill>
                          <a:latin typeface="Arial" panose="020B0604020202020204" pitchFamily="34" charset="0"/>
                          <a:cs typeface="Arial" panose="020B0604020202020204" pitchFamily="34" charset="0"/>
                        </a:rPr>
                        <a:t>HR</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WV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6.3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6.300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WV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7.3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7.350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8.7</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8.700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9.7 (O3)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9.660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10.5</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10.50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NR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1.0 km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12.3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12.30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13.3 (CO2)</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13.30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
        <p:nvSpPr>
          <p:cNvPr id="13" name="TextovéPole 12"/>
          <p:cNvSpPr txBox="1"/>
          <p:nvPr/>
        </p:nvSpPr>
        <p:spPr>
          <a:xfrm>
            <a:off x="107504" y="4280197"/>
            <a:ext cx="29127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a:t>
            </a:r>
            <a:r>
              <a:rPr kumimoji="0" lang="cs-CZ"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nové kanály, nedostupné na MSG</a:t>
            </a:r>
            <a:r>
              <a:rPr kumimoji="0" lang="en-US" sz="900" b="1" i="0" u="none" strike="noStrike" kern="1200" cap="none" spc="0" normalizeH="0" baseline="0" noProof="0" dirty="0" smtClean="0">
                <a:ln>
                  <a:noFill/>
                </a:ln>
                <a:solidFill>
                  <a:srgbClr val="00B050"/>
                </a:solidFill>
                <a:effectLst/>
                <a:uLnTx/>
                <a:uFillTx/>
                <a:latin typeface="Arial" panose="020B0604020202020204" pitchFamily="34" charset="0"/>
                <a:ea typeface="+mn-ea"/>
                <a:cs typeface="Arial" panose="020B0604020202020204" pitchFamily="34" charset="0"/>
              </a:rPr>
              <a:t> SEVIRI </a:t>
            </a:r>
            <a:endParaRPr kumimoji="0" lang="en-US" sz="9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6" name="TextovéPole 15"/>
          <p:cNvSpPr txBox="1"/>
          <p:nvPr/>
        </p:nvSpPr>
        <p:spPr>
          <a:xfrm>
            <a:off x="179512" y="771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7" name="TextovéPole 16"/>
          <p:cNvSpPr txBox="1"/>
          <p:nvPr/>
        </p:nvSpPr>
        <p:spPr>
          <a:xfrm>
            <a:off x="179512" y="987574"/>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8" name="TextovéPole 17"/>
          <p:cNvSpPr txBox="1"/>
          <p:nvPr/>
        </p:nvSpPr>
        <p:spPr>
          <a:xfrm>
            <a:off x="179512" y="163564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19" name="TextovéPole 18"/>
          <p:cNvSpPr txBox="1"/>
          <p:nvPr/>
        </p:nvSpPr>
        <p:spPr>
          <a:xfrm>
            <a:off x="179512" y="185167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0" name="TextovéPole 19"/>
          <p:cNvSpPr txBox="1"/>
          <p:nvPr/>
        </p:nvSpPr>
        <p:spPr>
          <a:xfrm>
            <a:off x="179512" y="2283718"/>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00B050"/>
                </a:solidFill>
                <a:effectLst/>
                <a:uLnTx/>
                <a:uFillTx/>
                <a:latin typeface="Verdana"/>
                <a:ea typeface="+mn-ea"/>
                <a:cs typeface="+mn-cs"/>
              </a:rPr>
              <a:t>⃰</a:t>
            </a:r>
            <a:endParaRPr kumimoji="0" lang="en-US" sz="1400" b="0" i="0" u="none" strike="noStrike" kern="1200" cap="none" spc="0" normalizeH="0" baseline="0" noProof="0" dirty="0">
              <a:ln>
                <a:noFill/>
              </a:ln>
              <a:solidFill>
                <a:srgbClr val="00B050"/>
              </a:solidFill>
              <a:effectLst/>
              <a:uLnTx/>
              <a:uFillTx/>
              <a:latin typeface="Verdana"/>
              <a:ea typeface="+mn-ea"/>
              <a:cs typeface="+mn-cs"/>
            </a:endParaRPr>
          </a:p>
        </p:txBody>
      </p:sp>
      <p:sp>
        <p:nvSpPr>
          <p:cNvPr id="21" name="Text Box 5"/>
          <p:cNvSpPr txBox="1">
            <a:spLocks noChangeArrowheads="1"/>
          </p:cNvSpPr>
          <p:nvPr/>
        </p:nvSpPr>
        <p:spPr bwMode="auto">
          <a:xfrm>
            <a:off x="251520" y="123478"/>
            <a:ext cx="7704856"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MTG-I  </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Flexible Combined Imager (FCI)</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 základní vlastnosti kanálů a jejich využití</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p>
        </p:txBody>
      </p:sp>
      <p:sp>
        <p:nvSpPr>
          <p:cNvPr id="12" name="TextovéPole 11"/>
          <p:cNvSpPr txBox="1"/>
          <p:nvPr/>
        </p:nvSpPr>
        <p:spPr>
          <a:xfrm>
            <a:off x="5076056" y="555526"/>
            <a:ext cx="3456384" cy="372409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kanály blízkého infračerveného pásma </a:t>
            </a:r>
            <a:b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br>
            <a:endParaRPr kumimoji="0" lang="cs-CZ" sz="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 kanálech NIR 1.6 a NIR 2.2 pouze odražené sluneční záření (pro nejsilnější požáry i tepelná emise)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kanál IR 3.8  v denních hodinách smíšený kanál – jak odražené sluneční záření, tak tepelná emise, v noci čistě tepelný kanál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všechny tři označovány jako „mikrofyzikální kanály“ (detekce mikrofyzikálního složení oblačnosti, její horní vrstvy)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NIR 1.6 a IR 3.8 – závislost jak na fázi oblačnosti (voda/led), tak na velikosti oblačných částic, u ledových krystalků rovněž závislost na jejich tvaru a orientaci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NIR 2.2 – závislost pouze na velikosti oblačných částic, nikoliv na jejich fázi (nerozliší vodní kapky od ledových krystalků)</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všechny tři využívány v RGB produktech zaměřených na mikrofyziku oblačnosti (RGB Cloud </a:t>
            </a:r>
            <a:r>
              <a:rPr kumimoji="0" lang="cs-CZ"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Phase,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RGB </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Cloud Phase Distinction,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RGB </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Cloud Type, RGB NM, RGB Severe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Storms, RGB Day Microphysics, RGB Snow</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 pro detekci požárů</a:t>
            </a:r>
          </a:p>
        </p:txBody>
      </p:sp>
    </p:spTree>
    <p:extLst>
      <p:ext uri="{BB962C8B-B14F-4D97-AF65-F5344CB8AC3E}">
        <p14:creationId xmlns:p14="http://schemas.microsoft.com/office/powerpoint/2010/main" val="3067853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a:xfrm>
            <a:off x="6476704" y="4679865"/>
            <a:ext cx="2133600" cy="2746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6A87A4-9A2E-44BD-A4A2-356F2B2F33C4}" type="slidenum">
              <a:rPr kumimoji="0" lang="en-US" sz="1200" b="0" i="0" u="none" strike="noStrike" kern="1200" cap="none" spc="0" normalizeH="0" baseline="0" noProof="0" smtClean="0">
                <a:ln>
                  <a:noFill/>
                </a:ln>
                <a:solidFill>
                  <a:srgbClr val="FFFFFF">
                    <a:tint val="75000"/>
                  </a:srgbClr>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FFFFFF">
                  <a:tint val="75000"/>
                </a:srgbClr>
              </a:solidFill>
              <a:effectLst/>
              <a:uLnTx/>
              <a:uFillTx/>
              <a:latin typeface="Verdana"/>
              <a:ea typeface="+mn-ea"/>
              <a:cs typeface="+mn-cs"/>
            </a:endParaRPr>
          </a:p>
        </p:txBody>
      </p:sp>
      <p:pic>
        <p:nvPicPr>
          <p:cNvPr id="6147" name="Picture 3" descr="M:\[2] prednasky (aktualizováno 22.11.2019)\! MS templates\bak\background-images_1920x1080__MS-blue-dark_without-horizontal-line_192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ulka 6"/>
          <p:cNvGraphicFramePr>
            <a:graphicFrameLocks noGrp="1"/>
          </p:cNvGraphicFramePr>
          <p:nvPr>
            <p:extLst/>
          </p:nvPr>
        </p:nvGraphicFramePr>
        <p:xfrm>
          <a:off x="323528" y="555526"/>
          <a:ext cx="4538214" cy="3627120"/>
        </p:xfrm>
        <a:graphic>
          <a:graphicData uri="http://schemas.openxmlformats.org/drawingml/2006/table">
            <a:tbl>
              <a:tblPr firstRow="1" bandRow="1">
                <a:solidFill>
                  <a:schemeClr val="tx2">
                    <a:lumMod val="50000"/>
                  </a:schemeClr>
                </a:solidFill>
                <a:tableStyleId>{5C22544A-7EE6-4342-B048-85BDC9FD1C3A}</a:tableStyleId>
              </a:tblPr>
              <a:tblGrid>
                <a:gridCol w="1134553">
                  <a:extLst>
                    <a:ext uri="{9D8B030D-6E8A-4147-A177-3AD203B41FA5}">
                      <a16:colId xmlns:a16="http://schemas.microsoft.com/office/drawing/2014/main" val="20000"/>
                    </a:ext>
                  </a:extLst>
                </a:gridCol>
                <a:gridCol w="1418192">
                  <a:extLst>
                    <a:ext uri="{9D8B030D-6E8A-4147-A177-3AD203B41FA5}">
                      <a16:colId xmlns:a16="http://schemas.microsoft.com/office/drawing/2014/main" val="20001"/>
                    </a:ext>
                  </a:extLst>
                </a:gridCol>
                <a:gridCol w="1985469">
                  <a:extLst>
                    <a:ext uri="{9D8B030D-6E8A-4147-A177-3AD203B41FA5}">
                      <a16:colId xmlns:a16="http://schemas.microsoft.com/office/drawing/2014/main" val="20002"/>
                    </a:ext>
                  </a:extLst>
                </a:gridCol>
              </a:tblGrid>
              <a:tr h="18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Arial" panose="020B0604020202020204" pitchFamily="34" charset="0"/>
                          <a:cs typeface="Arial" panose="020B0604020202020204" pitchFamily="34" charset="0"/>
                        </a:rPr>
                        <a:t>označení kanálu</a:t>
                      </a:r>
                      <a:endParaRPr lang="en-US" sz="800" b="0" dirty="0" smtClean="0">
                        <a:ln w="6350">
                          <a:noFill/>
                        </a:ln>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střední vlnová délka</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tx1"/>
                          </a:solidFill>
                          <a:latin typeface="Verdana" pitchFamily="34" charset="0"/>
                        </a:rPr>
                        <a:t>rozlišení (velikost pixlu v nadiru)</a:t>
                      </a:r>
                      <a:endParaRPr lang="en-US" sz="800" b="0" dirty="0" smtClean="0">
                        <a:ln w="6350">
                          <a:noFill/>
                        </a:ln>
                        <a:solidFill>
                          <a:schemeClr val="tx1"/>
                        </a:solidFill>
                        <a:latin typeface="Verdana"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VIS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0.4</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0.444 µm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0.5</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0.510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0.6</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0.640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NR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0.5 km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0.8</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0.865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VIS 0.9</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0.914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NIR 1.3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1.380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NIR 1.6</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1.610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80000">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NIR 2.2</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2.250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1 km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NR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  /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 0.5 km </a:t>
                      </a:r>
                      <a:r>
                        <a:rPr lang="en-US" sz="800" b="0" baseline="0" dirty="0" smtClean="0">
                          <a:ln w="6350">
                            <a:noFill/>
                          </a:ln>
                          <a:solidFill>
                            <a:schemeClr val="accent1">
                              <a:lumMod val="50000"/>
                            </a:schemeClr>
                          </a:solidFill>
                          <a:latin typeface="Arial" panose="020B0604020202020204" pitchFamily="34" charset="0"/>
                          <a:cs typeface="Arial" panose="020B0604020202020204" pitchFamily="34" charset="0"/>
                        </a:rPr>
                        <a:t> </a:t>
                      </a:r>
                      <a:r>
                        <a:rPr lang="cs-CZ" sz="800" b="0" baseline="0" dirty="0" smtClean="0">
                          <a:ln w="6350">
                            <a:noFill/>
                          </a:ln>
                          <a:solidFill>
                            <a:schemeClr val="accent1">
                              <a:lumMod val="50000"/>
                            </a:schemeClr>
                          </a:solidFill>
                          <a:latin typeface="Arial" panose="020B0604020202020204" pitchFamily="34" charset="0"/>
                          <a:cs typeface="Arial" panose="020B0604020202020204" pitchFamily="34" charset="0"/>
                        </a:rPr>
                        <a:t>HR</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0000">
                <a:tc>
                  <a:txBody>
                    <a:bodyPr/>
                    <a:lstStyle/>
                    <a:p>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IR 3.8</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3.800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2 km</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 NR    </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 </a:t>
                      </a:r>
                      <a:r>
                        <a:rPr lang="cs-CZ" sz="800" b="0" baseline="0" dirty="0" smtClean="0">
                          <a:ln w="6350">
                            <a:noFill/>
                          </a:ln>
                          <a:solidFill>
                            <a:schemeClr val="bg1"/>
                          </a:solidFill>
                          <a:latin typeface="Arial" panose="020B0604020202020204" pitchFamily="34" charset="0"/>
                          <a:cs typeface="Arial" panose="020B0604020202020204" pitchFamily="34" charset="0"/>
                        </a:rPr>
                        <a:t> 1.0 km </a:t>
                      </a:r>
                      <a:r>
                        <a:rPr lang="en-US" sz="800" b="0" baseline="0" dirty="0" smtClean="0">
                          <a:ln w="6350">
                            <a:noFill/>
                          </a:ln>
                          <a:solidFill>
                            <a:schemeClr val="bg1"/>
                          </a:solidFill>
                          <a:latin typeface="Arial" panose="020B0604020202020204" pitchFamily="34" charset="0"/>
                          <a:cs typeface="Arial" panose="020B0604020202020204" pitchFamily="34" charset="0"/>
                        </a:rPr>
                        <a:t> </a:t>
                      </a:r>
                      <a:r>
                        <a:rPr lang="cs-CZ" sz="800" b="0" baseline="0" dirty="0" smtClean="0">
                          <a:ln w="6350">
                            <a:noFill/>
                          </a:ln>
                          <a:solidFill>
                            <a:schemeClr val="bg1"/>
                          </a:solidFill>
                          <a:latin typeface="Arial" panose="020B0604020202020204" pitchFamily="34" charset="0"/>
                          <a:cs typeface="Arial" panose="020B0604020202020204" pitchFamily="34" charset="0"/>
                        </a:rPr>
                        <a:t>HR</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WV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6.3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6.300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WV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7.3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7.350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smtClean="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180000">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 </a:t>
                      </a:r>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IR 8.7</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8.700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2 km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9.7 (O3)</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9.660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180000">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 </a:t>
                      </a:r>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IR 10.5</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10.50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2 km</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 NR </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  / </a:t>
                      </a:r>
                      <a:r>
                        <a:rPr lang="en-US" sz="800" b="0" dirty="0" smtClean="0">
                          <a:ln w="6350">
                            <a:noFill/>
                          </a:ln>
                          <a:solidFill>
                            <a:schemeClr val="bg1"/>
                          </a:solidFill>
                          <a:latin typeface="Arial" panose="020B0604020202020204" pitchFamily="34" charset="0"/>
                          <a:cs typeface="Arial" panose="020B0604020202020204" pitchFamily="34" charset="0"/>
                        </a:rPr>
                        <a:t>  </a:t>
                      </a:r>
                      <a:r>
                        <a:rPr lang="cs-CZ" sz="800" b="0" dirty="0" smtClean="0">
                          <a:ln w="6350">
                            <a:noFill/>
                          </a:ln>
                          <a:solidFill>
                            <a:schemeClr val="bg1"/>
                          </a:solidFill>
                          <a:latin typeface="Arial" panose="020B0604020202020204" pitchFamily="34" charset="0"/>
                          <a:cs typeface="Arial" panose="020B0604020202020204" pitchFamily="34" charset="0"/>
                        </a:rPr>
                        <a:t> </a:t>
                      </a:r>
                      <a:r>
                        <a:rPr lang="cs-CZ" sz="800" b="0" baseline="0" dirty="0" smtClean="0">
                          <a:ln w="6350">
                            <a:noFill/>
                          </a:ln>
                          <a:solidFill>
                            <a:schemeClr val="bg1"/>
                          </a:solidFill>
                          <a:latin typeface="Arial" panose="020B0604020202020204" pitchFamily="34" charset="0"/>
                          <a:cs typeface="Arial" panose="020B0604020202020204" pitchFamily="34" charset="0"/>
                        </a:rPr>
                        <a:t> 1.0 km </a:t>
                      </a:r>
                      <a:r>
                        <a:rPr lang="en-US" sz="800" b="0" baseline="0" dirty="0" smtClean="0">
                          <a:ln w="6350">
                            <a:noFill/>
                          </a:ln>
                          <a:solidFill>
                            <a:schemeClr val="bg1"/>
                          </a:solidFill>
                          <a:latin typeface="Arial" panose="020B0604020202020204" pitchFamily="34" charset="0"/>
                          <a:cs typeface="Arial" panose="020B0604020202020204" pitchFamily="34" charset="0"/>
                        </a:rPr>
                        <a:t> </a:t>
                      </a:r>
                      <a:r>
                        <a:rPr lang="cs-CZ" sz="800" b="0" baseline="0" dirty="0" smtClean="0">
                          <a:ln w="6350">
                            <a:noFill/>
                          </a:ln>
                          <a:solidFill>
                            <a:schemeClr val="bg1"/>
                          </a:solidFill>
                          <a:latin typeface="Arial" panose="020B0604020202020204" pitchFamily="34" charset="0"/>
                          <a:cs typeface="Arial" panose="020B0604020202020204" pitchFamily="34" charset="0"/>
                        </a:rPr>
                        <a:t>HR</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180000">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 </a:t>
                      </a:r>
                      <a:r>
                        <a:rPr lang="cs-CZ" sz="800" b="1" dirty="0" smtClean="0">
                          <a:ln w="6350">
                            <a:noFill/>
                          </a:ln>
                          <a:solidFill>
                            <a:schemeClr val="bg1"/>
                          </a:solidFill>
                          <a:latin typeface="Arial" panose="020B0604020202020204" pitchFamily="34" charset="0"/>
                          <a:cs typeface="Arial" panose="020B0604020202020204" pitchFamily="34" charset="0"/>
                        </a:rPr>
                        <a:t> </a:t>
                      </a:r>
                      <a:r>
                        <a:rPr lang="en-US" sz="800" b="1" dirty="0" smtClean="0">
                          <a:ln w="6350">
                            <a:noFill/>
                          </a:ln>
                          <a:solidFill>
                            <a:schemeClr val="bg1"/>
                          </a:solidFill>
                          <a:latin typeface="Arial" panose="020B0604020202020204" pitchFamily="34" charset="0"/>
                          <a:cs typeface="Arial" panose="020B0604020202020204" pitchFamily="34" charset="0"/>
                        </a:rPr>
                        <a:t>IR 12.3</a:t>
                      </a:r>
                      <a:endParaRPr lang="en-US" sz="800" b="1"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bg1"/>
                          </a:solidFill>
                          <a:latin typeface="Arial" panose="020B0604020202020204" pitchFamily="34" charset="0"/>
                          <a:cs typeface="Arial" panose="020B0604020202020204" pitchFamily="34" charset="0"/>
                        </a:rPr>
                        <a:t>12.30 µm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bg1"/>
                          </a:solidFill>
                          <a:latin typeface="Arial" panose="020B0604020202020204" pitchFamily="34" charset="0"/>
                          <a:cs typeface="Arial" panose="020B0604020202020204" pitchFamily="34" charset="0"/>
                        </a:rPr>
                        <a:t>2 km</a:t>
                      </a:r>
                      <a:endParaRPr lang="en-US" sz="800" b="0" dirty="0">
                        <a:ln w="6350">
                          <a:noFill/>
                        </a:ln>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180000">
                <a:tc>
                  <a:txBody>
                    <a:bodyPr/>
                    <a:lstStyle/>
                    <a:p>
                      <a:r>
                        <a:rPr lang="cs-CZ" sz="800" b="0" smtClean="0">
                          <a:ln w="6350">
                            <a:noFill/>
                          </a:ln>
                          <a:solidFill>
                            <a:schemeClr val="accent1">
                              <a:lumMod val="50000"/>
                            </a:schemeClr>
                          </a:solidFill>
                          <a:latin typeface="Arial" panose="020B0604020202020204" pitchFamily="34" charset="0"/>
                          <a:cs typeface="Arial" panose="020B0604020202020204" pitchFamily="34" charset="0"/>
                        </a:rPr>
                        <a:t>  </a:t>
                      </a:r>
                      <a:r>
                        <a:rPr lang="en-US" sz="800" b="0" smtClean="0">
                          <a:ln w="6350">
                            <a:noFill/>
                          </a:ln>
                          <a:solidFill>
                            <a:schemeClr val="accent1">
                              <a:lumMod val="50000"/>
                            </a:schemeClr>
                          </a:solidFill>
                          <a:latin typeface="Arial" panose="020B0604020202020204" pitchFamily="34" charset="0"/>
                          <a:cs typeface="Arial" panose="020B0604020202020204" pitchFamily="34" charset="0"/>
                        </a:rPr>
                        <a:t>IR </a:t>
                      </a: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13.3 (CO2)</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800" b="0" dirty="0" smtClean="0">
                          <a:ln w="6350">
                            <a:noFill/>
                          </a:ln>
                          <a:solidFill>
                            <a:schemeClr val="accent1">
                              <a:lumMod val="50000"/>
                            </a:schemeClr>
                          </a:solidFill>
                          <a:latin typeface="Arial" panose="020B0604020202020204" pitchFamily="34" charset="0"/>
                          <a:cs typeface="Arial" panose="020B0604020202020204" pitchFamily="34" charset="0"/>
                        </a:rPr>
                        <a:t>13.30 µm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cs-CZ" sz="800" b="0" dirty="0" smtClean="0">
                          <a:ln w="6350">
                            <a:noFill/>
                          </a:ln>
                          <a:solidFill>
                            <a:schemeClr val="accent1">
                              <a:lumMod val="50000"/>
                            </a:schemeClr>
                          </a:solidFill>
                          <a:latin typeface="Arial" panose="020B0604020202020204" pitchFamily="34" charset="0"/>
                          <a:cs typeface="Arial" panose="020B0604020202020204" pitchFamily="34" charset="0"/>
                        </a:rPr>
                        <a:t>2 km</a:t>
                      </a:r>
                      <a:endParaRPr lang="en-US" sz="800" b="0" dirty="0">
                        <a:ln w="6350">
                          <a:noFill/>
                        </a:ln>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bl>
          </a:graphicData>
        </a:graphic>
      </p:graphicFrame>
      <p:sp>
        <p:nvSpPr>
          <p:cNvPr id="21" name="Text Box 5"/>
          <p:cNvSpPr txBox="1">
            <a:spLocks noChangeArrowheads="1"/>
          </p:cNvSpPr>
          <p:nvPr/>
        </p:nvSpPr>
        <p:spPr bwMode="auto">
          <a:xfrm>
            <a:off x="251520" y="123478"/>
            <a:ext cx="7704856" cy="276999"/>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MTG-I  </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Flexible Combined Imager (FCI)</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 základní vlastnosti kanálů a jejich využití</a:t>
            </a:r>
            <a:r>
              <a:rPr kumimoji="0" lang="en-US"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r>
              <a:rPr kumimoji="0" lang="cs-CZ" sz="1200" b="0" i="0" u="none" strike="noStrike" kern="1200" cap="none" spc="0" normalizeH="0" baseline="0" noProof="0" dirty="0" smtClean="0">
                <a:ln>
                  <a:noFill/>
                </a:ln>
                <a:solidFill>
                  <a:prstClr val="white"/>
                </a:solidFill>
                <a:effectLst/>
                <a:uLnTx/>
                <a:uFillTx/>
                <a:latin typeface="Arial Black" panose="020B0A04020102020204" pitchFamily="34" charset="0"/>
                <a:ea typeface="+mn-ea"/>
                <a:cs typeface="+mn-cs"/>
              </a:rPr>
              <a:t> </a:t>
            </a:r>
          </a:p>
        </p:txBody>
      </p:sp>
      <p:sp>
        <p:nvSpPr>
          <p:cNvPr id="12" name="TextovéPole 11"/>
          <p:cNvSpPr txBox="1"/>
          <p:nvPr/>
        </p:nvSpPr>
        <p:spPr>
          <a:xfrm>
            <a:off x="5076056" y="1858054"/>
            <a:ext cx="3672408" cy="236988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kanály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 </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atmosférických oknech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clean</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IR bands</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lang="cs-CZ" sz="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jasová (radiační) teplota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Brightness Temperature, BT</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různých povrchů a oblačnosti závislá na jejich emisivitě (vyzařovací schopnosti), ta dána složením povrchu, resp. mikrofyzikálními vlastnostmi oblačnosti (fáze a velikost oblačných částic, transparentnost oblačnosti)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pro mikrofyzikální RGB produkty (24M,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Dust</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NM</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Ash</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využívány rozdíly jasových teplot (</a:t>
            </a:r>
            <a:r>
              <a:rPr kumimoji="0" lang="en-US"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Brightness Temperature Difference, BTD</a:t>
            </a: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mezi jednotlivými kanálu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10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IR 10.5 využíván buď samostatně (nejčastěji jako barevně zvýrazněný tepelný snímek), nebo v řadě dalších produktů – např. sendvičovém produktu s VIS 0.6 nebo v různých dalších RGB produktech</a:t>
            </a:r>
          </a:p>
        </p:txBody>
      </p:sp>
    </p:spTree>
    <p:extLst>
      <p:ext uri="{BB962C8B-B14F-4D97-AF65-F5344CB8AC3E}">
        <p14:creationId xmlns:p14="http://schemas.microsoft.com/office/powerpoint/2010/main" val="2483734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otiv sady Office">
  <a:themeElements>
    <a:clrScheme name="Vlastní 2">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B0F0"/>
      </a:hlink>
      <a:folHlink>
        <a:srgbClr val="00B0F0"/>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100" dirty="0" smtClean="0">
            <a:latin typeface="Verdana" pitchFamily="34" charset="0"/>
          </a:defRPr>
        </a:defPPr>
      </a:lstStyle>
    </a:txDef>
  </a:objectDefaults>
  <a:extraClrSchemeLst/>
</a:theme>
</file>

<file path=ppt/theme/theme2.xml><?xml version="1.0" encoding="utf-8"?>
<a:theme xmlns:a="http://schemas.openxmlformats.org/drawingml/2006/main" name="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Vlastní návrh">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HMU-prezentace-format-16_9_CZ">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MU_19_9" id="{274CFC56-019A-4B75-B2ED-E1D0966EDFE8}" vid="{55D50E2A-02F5-43C6-84BB-0BF6B202CC38}"/>
    </a:ext>
  </a:extLst>
</a:theme>
</file>

<file path=ppt/theme/theme5.xml><?xml version="1.0" encoding="utf-8"?>
<a:theme xmlns:a="http://schemas.openxmlformats.org/drawingml/2006/main" name="1_Motiv sady Office">
  <a:themeElements>
    <a:clrScheme name="Vlastní 2">
      <a:dk1>
        <a:srgbClr val="FFFFF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B0F0"/>
      </a:hlink>
      <a:folHlink>
        <a:srgbClr val="00B0F0"/>
      </a:folHlink>
    </a:clrScheme>
    <a:fontScheme name="Aspek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100" dirty="0" smtClean="0">
            <a:latin typeface="Verdana" pitchFamily="34" charset="0"/>
          </a:defRPr>
        </a:defPPr>
      </a:lstStyle>
    </a:txDef>
  </a:objectDefaults>
  <a:extraClrSchemeLst/>
</a:theme>
</file>

<file path=ppt/theme/theme6.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14690</TotalTime>
  <Words>4376</Words>
  <Application>Microsoft Office PowerPoint</Application>
  <PresentationFormat>Předvádění na obrazovce (16:9)</PresentationFormat>
  <Paragraphs>802</Paragraphs>
  <Slides>39</Slides>
  <Notes>1</Notes>
  <HiddenSlides>0</HiddenSlides>
  <MMClips>0</MMClips>
  <ScaleCrop>false</ScaleCrop>
  <HeadingPairs>
    <vt:vector size="6" baseType="variant">
      <vt:variant>
        <vt:lpstr>Použitá písma</vt:lpstr>
      </vt:variant>
      <vt:variant>
        <vt:i4>6</vt:i4>
      </vt:variant>
      <vt:variant>
        <vt:lpstr>Motiv</vt:lpstr>
      </vt:variant>
      <vt:variant>
        <vt:i4>5</vt:i4>
      </vt:variant>
      <vt:variant>
        <vt:lpstr>Nadpisy snímků</vt:lpstr>
      </vt:variant>
      <vt:variant>
        <vt:i4>39</vt:i4>
      </vt:variant>
    </vt:vector>
  </HeadingPairs>
  <TitlesOfParts>
    <vt:vector size="50" baseType="lpstr">
      <vt:lpstr>Arial</vt:lpstr>
      <vt:lpstr>Arial Black</vt:lpstr>
      <vt:lpstr>Calibri</vt:lpstr>
      <vt:lpstr>Times New Roman</vt:lpstr>
      <vt:lpstr>Verdana</vt:lpstr>
      <vt:lpstr>Wingdings</vt:lpstr>
      <vt:lpstr>Motiv sady Office</vt:lpstr>
      <vt:lpstr>Vlastní návrh</vt:lpstr>
      <vt:lpstr>1_Vlastní návrh</vt:lpstr>
      <vt:lpstr>1_CHMU-prezentace-format-16_9_CZ</vt:lpstr>
      <vt:lpstr>1_Motiv sady Office</vt:lpstr>
      <vt:lpstr>Meteosat třetí generace (MTG):  interpretace snímků a RGB produktů FCI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Martin Setvak</dc:creator>
  <cp:lastModifiedBy>Martin Setvák</cp:lastModifiedBy>
  <cp:revision>1469</cp:revision>
  <dcterms:created xsi:type="dcterms:W3CDTF">2014-08-30T11:37:27Z</dcterms:created>
  <dcterms:modified xsi:type="dcterms:W3CDTF">2026-05-19T07:14:53Z</dcterms:modified>
</cp:coreProperties>
</file>