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706" r:id="rId4"/>
  </p:sldMasterIdLst>
  <p:notesMasterIdLst>
    <p:notesMasterId r:id="rId73"/>
  </p:notesMasterIdLst>
  <p:handoutMasterIdLst>
    <p:handoutMasterId r:id="rId74"/>
  </p:handoutMasterIdLst>
  <p:sldIdLst>
    <p:sldId id="613" r:id="rId5"/>
    <p:sldId id="616" r:id="rId6"/>
    <p:sldId id="529" r:id="rId7"/>
    <p:sldId id="612" r:id="rId8"/>
    <p:sldId id="816" r:id="rId9"/>
    <p:sldId id="730" r:id="rId10"/>
    <p:sldId id="729" r:id="rId11"/>
    <p:sldId id="699" r:id="rId12"/>
    <p:sldId id="845" r:id="rId13"/>
    <p:sldId id="846" r:id="rId14"/>
    <p:sldId id="847" r:id="rId15"/>
    <p:sldId id="848" r:id="rId16"/>
    <p:sldId id="849" r:id="rId17"/>
    <p:sldId id="850" r:id="rId18"/>
    <p:sldId id="851" r:id="rId19"/>
    <p:sldId id="732" r:id="rId20"/>
    <p:sldId id="733" r:id="rId21"/>
    <p:sldId id="748" r:id="rId22"/>
    <p:sldId id="818" r:id="rId23"/>
    <p:sldId id="819" r:id="rId24"/>
    <p:sldId id="852" r:id="rId25"/>
    <p:sldId id="853" r:id="rId26"/>
    <p:sldId id="854" r:id="rId27"/>
    <p:sldId id="820" r:id="rId28"/>
    <p:sldId id="823" r:id="rId29"/>
    <p:sldId id="834" r:id="rId30"/>
    <p:sldId id="837" r:id="rId31"/>
    <p:sldId id="838" r:id="rId32"/>
    <p:sldId id="826" r:id="rId33"/>
    <p:sldId id="842" r:id="rId34"/>
    <p:sldId id="836" r:id="rId35"/>
    <p:sldId id="827" r:id="rId36"/>
    <p:sldId id="841" r:id="rId37"/>
    <p:sldId id="828" r:id="rId38"/>
    <p:sldId id="829" r:id="rId39"/>
    <p:sldId id="830" r:id="rId40"/>
    <p:sldId id="831" r:id="rId41"/>
    <p:sldId id="832" r:id="rId42"/>
    <p:sldId id="855" r:id="rId43"/>
    <p:sldId id="840" r:id="rId44"/>
    <p:sldId id="895" r:id="rId45"/>
    <p:sldId id="856" r:id="rId46"/>
    <p:sldId id="886" r:id="rId47"/>
    <p:sldId id="888" r:id="rId48"/>
    <p:sldId id="889" r:id="rId49"/>
    <p:sldId id="890" r:id="rId50"/>
    <p:sldId id="891" r:id="rId51"/>
    <p:sldId id="903" r:id="rId52"/>
    <p:sldId id="911" r:id="rId53"/>
    <p:sldId id="897" r:id="rId54"/>
    <p:sldId id="900" r:id="rId55"/>
    <p:sldId id="905" r:id="rId56"/>
    <p:sldId id="906" r:id="rId57"/>
    <p:sldId id="907" r:id="rId58"/>
    <p:sldId id="908" r:id="rId59"/>
    <p:sldId id="910" r:id="rId60"/>
    <p:sldId id="912" r:id="rId61"/>
    <p:sldId id="928" r:id="rId62"/>
    <p:sldId id="919" r:id="rId63"/>
    <p:sldId id="927" r:id="rId64"/>
    <p:sldId id="913" r:id="rId65"/>
    <p:sldId id="916" r:id="rId66"/>
    <p:sldId id="922" r:id="rId67"/>
    <p:sldId id="923" r:id="rId68"/>
    <p:sldId id="924" r:id="rId69"/>
    <p:sldId id="926" r:id="rId70"/>
    <p:sldId id="879" r:id="rId71"/>
    <p:sldId id="963" r:id="rId7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  <a:srgbClr val="FFFFCC"/>
    <a:srgbClr val="FFC901"/>
    <a:srgbClr val="4D4D4D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869" autoAdjust="0"/>
    <p:restoredTop sz="96897" autoAdjust="0"/>
  </p:normalViewPr>
  <p:slideViewPr>
    <p:cSldViewPr>
      <p:cViewPr varScale="1">
        <p:scale>
          <a:sx n="157" d="100"/>
          <a:sy n="157" d="100"/>
        </p:scale>
        <p:origin x="144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632"/>
    </p:cViewPr>
  </p:sorterViewPr>
  <p:notesViewPr>
    <p:cSldViewPr>
      <p:cViewPr varScale="1">
        <p:scale>
          <a:sx n="97" d="100"/>
          <a:sy n="97" d="100"/>
        </p:scale>
        <p:origin x="-304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84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0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0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61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3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3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34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6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9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3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2D4F-7CAA-4ACC-BA16-D3D7D4AEAE5B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D57E-0E36-4C59-8930-403B0251372E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9ED5-A89F-4B27-BA27-6C29528D1419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644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47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3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22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B389-04F0-497B-A52D-93C5066DA038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8E07-C7A5-438F-9F30-F983FC006B73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>
                <a:solidFill>
                  <a:prstClr val="black"/>
                </a:solidFill>
              </a:rPr>
              <a:pPr/>
              <a:t>5/14/2025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97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13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A74A-59A1-42FF-8717-E6BE4A51B54C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0086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35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</p:spPr>
        <p:txBody>
          <a:bodyPr>
            <a:noAutofit/>
          </a:bodyPr>
          <a:lstStyle>
            <a:lvl1pPr>
              <a:defRPr sz="40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06739" y="951465"/>
            <a:ext cx="7886700" cy="326350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2475"/>
              </a:spcAft>
              <a:buNone/>
              <a:defRPr sz="14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33350" indent="-133350">
              <a:spcAft>
                <a:spcPts val="428"/>
              </a:spcAft>
              <a:buFont typeface="Times New Roman" panose="02020603050405020304" pitchFamily="18" charset="0"/>
              <a:buChar char="‒"/>
              <a:defRPr sz="15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84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408743" y="1216822"/>
            <a:ext cx="8009633" cy="289262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408743" y="4117823"/>
            <a:ext cx="8009633" cy="403622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39" y="114947"/>
            <a:ext cx="8065237" cy="994172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364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496679" y="1721373"/>
            <a:ext cx="2138572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496679" y="2218767"/>
            <a:ext cx="2138572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484358" y="1721373"/>
            <a:ext cx="2136954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484358" y="2218767"/>
            <a:ext cx="2136954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501348" y="1727883"/>
            <a:ext cx="2134951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501348" y="2225277"/>
            <a:ext cx="2134951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93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88047" y="1182817"/>
            <a:ext cx="7886700" cy="994172"/>
          </a:xfrm>
        </p:spPr>
        <p:txBody>
          <a:bodyPr>
            <a:normAutofit/>
          </a:bodyPr>
          <a:lstStyle>
            <a:lvl1pPr>
              <a:defRPr sz="3300" b="1" spc="83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4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461755" y="1154812"/>
            <a:ext cx="6171986" cy="994172"/>
          </a:xfrm>
        </p:spPr>
        <p:txBody>
          <a:bodyPr>
            <a:normAutofit/>
          </a:bodyPr>
          <a:lstStyle>
            <a:lvl1pPr>
              <a:defRPr sz="3000" b="1" spc="38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461756" y="2721541"/>
            <a:ext cx="6171985" cy="897959"/>
          </a:xfrm>
        </p:spPr>
        <p:txBody>
          <a:bodyPr>
            <a:normAutofit/>
          </a:bodyPr>
          <a:lstStyle>
            <a:lvl1pPr marL="0" indent="0">
              <a:buNone/>
              <a:defRPr sz="14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84" y="3619499"/>
            <a:ext cx="1377041" cy="5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C29A-B0F7-4906-8625-56DFA67E32BA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F300-3DF3-4135-B435-D40129A936E8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14A6-612B-4A57-9179-780E978F1D6D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D93-3343-4B94-8D16-C52D29F2F853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00D5-F2EB-4BAC-9156-D894FAF702D6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F1E37-AC90-4FBE-82D2-1EB9CB0D035A}" type="datetime1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6" r:id="rId12"/>
    <p:sldLayoutId id="2147483717" r:id="rId13"/>
    <p:sldLayoutId id="2147483718" r:id="rId14"/>
    <p:sldLayoutId id="2147483719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F7E4472-466E-4052-B589-E1E111A72C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14.05.2025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4E2CFF1-F1D0-4020-8A00-0494ED63928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7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eumetsat.in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satpy.readthedocs.io/en/stable/overview.html" TargetMode="External"/><Relationship Id="rId4" Type="http://schemas.openxmlformats.org/officeDocument/2006/relationships/hyperlink" Target="https://pytroll.github.io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s.wikipedia.org/wiki/Bayerova_maska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metrain.org/user-manua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eumetview.eumetsat.int/static-images/MSG/RGB/index.htm" TargetMode="External"/><Relationship Id="rId4" Type="http://schemas.openxmlformats.org/officeDocument/2006/relationships/hyperlink" Target="https://rammb2.cira.colostate.edu/training/visit/quick_reference/#tab17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ser.eumetsat.int/resources/user-guides/sandwich-products-quick-guid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umetrain.org/sites/default/files/2021-05/TrueColourRGB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ser.eumetsat.int/resources/user-guides/airmass-rgb-quick-guid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ser.eumetsat.int/resources/user-guides/24-hour-microphysics-rgb-quick-guid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ser.eumetsat.int/resources/user-guides/cloud-phase-rgb-quick-guid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ser.eumetsat.int/resources/user-guides/cloud-type-rgb-quick-guid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ser.eumetsat.int/resources/user-guides/severe-storms-rgb-quick-guid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piedigitallibrary.org/conference-proceedings-of-spie/12777/127771G/Meteosat-Third-Generation---MTG-I-FCI-PFM-instrument/10.1117/12.2689288.pdf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08920" y="1995686"/>
            <a:ext cx="3943200" cy="1656184"/>
          </a:xfrm>
        </p:spPr>
        <p:txBody>
          <a:bodyPr>
            <a:normAutofit/>
          </a:bodyPr>
          <a:lstStyle/>
          <a:p>
            <a:r>
              <a:rPr lang="cs-CZ" i="0" dirty="0" smtClean="0"/>
              <a:t>Martin Setvák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</a:t>
            </a:r>
          </a:p>
          <a:p>
            <a:r>
              <a:rPr lang="cs-CZ" sz="1200" i="0" dirty="0" smtClean="0"/>
              <a:t>www.chmi.cz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/>
              <a:t>e</a:t>
            </a:r>
            <a:r>
              <a:rPr lang="cs-CZ" sz="1000" i="0" dirty="0" smtClean="0"/>
              <a:t>-mail:  </a:t>
            </a:r>
            <a:r>
              <a:rPr lang="en-US" sz="1000" i="0" dirty="0" smtClean="0"/>
              <a:t>martin.setvak@chmi.cz</a:t>
            </a:r>
            <a:r>
              <a:rPr lang="cs-CZ" sz="1000" i="0" dirty="0" smtClean="0"/>
              <a:t/>
            </a:r>
            <a:br>
              <a:rPr lang="cs-CZ" sz="1000" i="0" dirty="0" smtClean="0"/>
            </a:br>
            <a:r>
              <a:rPr lang="en-US" sz="1000" dirty="0" smtClean="0"/>
              <a:t> </a:t>
            </a:r>
            <a:r>
              <a:rPr lang="en-US" sz="1000" i="0" dirty="0"/>
              <a:t/>
            </a:r>
            <a:br>
              <a:rPr lang="en-US" sz="1000" i="0" dirty="0"/>
            </a:br>
            <a:r>
              <a:rPr lang="en-US" sz="1000" i="0" dirty="0"/>
              <a:t/>
            </a:r>
            <a:br>
              <a:rPr lang="en-US" sz="1000" i="0" dirty="0"/>
            </a:br>
            <a:endParaRPr lang="en-US" sz="1000" i="0" dirty="0" smtClean="0"/>
          </a:p>
          <a:p>
            <a:endParaRPr lang="cs-CZ" sz="1000" i="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3518"/>
            <a:ext cx="5400600" cy="994172"/>
          </a:xfrm>
        </p:spPr>
        <p:txBody>
          <a:bodyPr/>
          <a:lstStyle/>
          <a:p>
            <a:r>
              <a:rPr lang="cs-CZ" sz="1700" dirty="0" smtClean="0">
                <a:latin typeface="Arial Black" panose="020B0A04020102020204" pitchFamily="34" charset="0"/>
              </a:rPr>
              <a:t>Meteosat </a:t>
            </a:r>
            <a:r>
              <a:rPr lang="cs-CZ" sz="1700" dirty="0">
                <a:latin typeface="Arial Black" panose="020B0A04020102020204" pitchFamily="34" charset="0"/>
              </a:rPr>
              <a:t>třetí generace (MTG</a:t>
            </a:r>
            <a:r>
              <a:rPr lang="cs-CZ" sz="1700" dirty="0" smtClean="0">
                <a:latin typeface="Arial Black" panose="020B0A04020102020204" pitchFamily="34" charset="0"/>
              </a:rPr>
              <a:t>)</a:t>
            </a:r>
            <a:br>
              <a:rPr lang="cs-CZ" sz="1700" dirty="0" smtClean="0">
                <a:latin typeface="Arial Black" panose="020B0A04020102020204" pitchFamily="34" charset="0"/>
              </a:rPr>
            </a:br>
            <a:r>
              <a:rPr lang="cs-CZ" sz="1700" dirty="0">
                <a:latin typeface="Arial Black" panose="020B0A04020102020204" pitchFamily="34" charset="0"/>
              </a:rPr>
              <a:t/>
            </a:r>
            <a:br>
              <a:rPr lang="cs-CZ" sz="1700" dirty="0">
                <a:latin typeface="Arial Black" panose="020B0A04020102020204" pitchFamily="34" charset="0"/>
              </a:rPr>
            </a:br>
            <a:r>
              <a:rPr lang="cs-CZ" sz="1400" dirty="0" smtClean="0">
                <a:latin typeface="Arial Black" panose="020B0A04020102020204" pitchFamily="34" charset="0"/>
              </a:rPr>
              <a:t>interpretace kanálů a RGB snímků FCI</a:t>
            </a:r>
            <a:r>
              <a:rPr lang="cs-CZ" sz="1700" dirty="0" smtClean="0">
                <a:latin typeface="Arial Black" panose="020B0A04020102020204" pitchFamily="34" charset="0"/>
              </a:rPr>
              <a:t> </a:t>
            </a:r>
            <a:endParaRPr lang="cs-CZ" sz="170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10070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:   14. </a:t>
            </a:r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05. 2025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10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18834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0.9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2.2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3.8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6.3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7.3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107504" y="4280197"/>
            <a:ext cx="291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kanály, nedostupné na MSG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SEVIRI </a:t>
            </a:r>
            <a:endParaRPr lang="en-US" sz="9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771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9875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2" y="16356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2" y="185167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22837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1040998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červené viditelné a blízké IR pásmo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RGB VIS-IR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(snímky v „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-pravých“ barvách)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detekce vegetace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11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557692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0.9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2.2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107504" y="4280197"/>
            <a:ext cx="291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kanály, nedostupné na MSG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SEVIRI </a:t>
            </a:r>
            <a:endParaRPr lang="en-US" sz="9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771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9875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2" y="16356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2" y="185167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22837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1165270"/>
            <a:ext cx="34563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kanály blízkého infračerveného pásma </a:t>
            </a:r>
            <a:b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(nesprávné označení jako „VIS“)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VIS 0.9 – silná absorpce troposférickou vlhkostí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různé kombinace VIS 0.9 a VIS 0.8 – detekce přízemní vlhkosti, vlhkostních rozhraní</a:t>
            </a:r>
          </a:p>
        </p:txBody>
      </p:sp>
    </p:spTree>
    <p:extLst>
      <p:ext uri="{BB962C8B-B14F-4D97-AF65-F5344CB8AC3E}">
        <p14:creationId xmlns:p14="http://schemas.microsoft.com/office/powerpoint/2010/main" val="13028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12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88644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2.2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3.8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6.3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107504" y="4280197"/>
            <a:ext cx="291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kanály, nedostupné na MSG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SEVIRI </a:t>
            </a:r>
            <a:endParaRPr lang="en-US" sz="9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771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9875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2" y="16356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2" y="185167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22837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987574"/>
            <a:ext cx="34563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blízké infračervené pásmo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silná absorpce troposférickou vlhkostí, proto primární využití pro detekci vysoké oblačnosti, zejména velmi řídkých cirů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při sušší troposféře rovněž detekce aerosolů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může „dohlédnout“ až k zemskému povrchu, pak možnost detekce různých lokálních nehomogenit přízemní vlhkosti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hlavní komponenta RGB Cloud Type</a:t>
            </a:r>
          </a:p>
        </p:txBody>
      </p:sp>
    </p:spTree>
    <p:extLst>
      <p:ext uri="{BB962C8B-B14F-4D97-AF65-F5344CB8AC3E}">
        <p14:creationId xmlns:p14="http://schemas.microsoft.com/office/powerpoint/2010/main" val="28483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13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7533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 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0.9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2.2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3.8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  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107504" y="4280197"/>
            <a:ext cx="291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kanály, nedostupné na MSG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SEVIRI </a:t>
            </a:r>
            <a:endParaRPr lang="en-US" sz="9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771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9875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2" y="16356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2" y="185167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22837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555526"/>
            <a:ext cx="345638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kanály blízkého infračerveného pásma </a:t>
            </a:r>
            <a:b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 kanálech NIR 1.6 a NIR 2.2 pouze odražené sluneční záření (pouze pro nejsilnější požáry i tepelná emise)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kanál IR 3.8  v denních hodinách smíšený kanál – jak odražené sluneční záření, tak tepelná emise, v noci čistě tepelný kanál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všechny tři označovány jako „mikrofyzikální kanály“ (detekce mikrofyzikálního složení oblačnosti, její horní vrstvy)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NIR 1.6 a IR 3.8 – závislost jak na fázi oblačnosti (voda/led), tak na velikosti oblačných částic, u ledových krystalků rovněž závislost na jejich tvaru a orientaci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NIR 2.2 – závislost pouze na velikosti oblačných částic, nikoliv na jejich fázi (nerozliší vodní kapky od ledových krystalků)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všechny tři využívány v RGB produktech zaměřených na mikrofyziku oblačnosti (RGB Cloud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Phase,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RGB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Cloud Phase Distinction,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RGB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Cloud Type, RGB NM, RGB Severe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Storms, RGB Day Microphysics, RGB Snow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 a pro detekci požárů</a:t>
            </a:r>
          </a:p>
        </p:txBody>
      </p:sp>
    </p:spTree>
    <p:extLst>
      <p:ext uri="{BB962C8B-B14F-4D97-AF65-F5344CB8AC3E}">
        <p14:creationId xmlns:p14="http://schemas.microsoft.com/office/powerpoint/2010/main" val="19929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14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24361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 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0.9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2.2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3.8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  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8.7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10.5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12.3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1858054"/>
            <a:ext cx="36724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kanály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atmosférických oknech („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clean IR bands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jasová (radiační) teplota (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Brightness Temperature, BT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 různých povrchů a oblačnosti závislá na jejich emisivitě (vyzařovací schopnosti), ta dána složením povrchu, resp. opět mikrofyzikálními vlastnostmi oblačnosti (fáze a velikost oblačných částic, transparentnost oblačnosti)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 mikrofyzikální RGB produkty (24M,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NM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Ash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využívány rozdíly jasových teplot (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Brightness Temperature Difference, BTD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 mezi jednotlivými kanálu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IR 10.5 využíván buď samostatně (nejčastěji jako barevně zvýrazněný tepelný snímek), nebo v řadě dalších produktů – např. sendvičovém produktu s VIS 0.6 nebo v různých dalších RGB produktech</a:t>
            </a:r>
          </a:p>
        </p:txBody>
      </p:sp>
    </p:spTree>
    <p:extLst>
      <p:ext uri="{BB962C8B-B14F-4D97-AF65-F5344CB8AC3E}">
        <p14:creationId xmlns:p14="http://schemas.microsoft.com/office/powerpoint/2010/main" val="15671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15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03569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 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0.9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2.2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  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6.3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7.3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9.7 (O3)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km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13.3 (CO2)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2707635"/>
            <a:ext cx="3744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kanály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pásmu absorpce vodní parou, ozonem </a:t>
            </a:r>
            <a:b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 oxidem uhličitým</a:t>
            </a: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použity buď samostatně (WV 6.3) nebo v BTD kombinacích s jinými kanály v RGB produktech Airmass a Severe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Storms</a:t>
            </a: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848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  <a:hlinkClick r:id="rId3"/>
              </a:rPr>
              <a:t>EUMETView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volně dostupné snímky, možnost registrace uživatele a následné uložení vlastní konfigurace a preferencí</a:t>
            </a:r>
            <a:endParaRPr lang="cs-CZ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0" y="468000"/>
            <a:ext cx="8872544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55301" y="800874"/>
            <a:ext cx="175240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operativní zpracování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v sw </a:t>
            </a:r>
            <a:r>
              <a:rPr lang="cs-CZ" sz="900" dirty="0" err="1" smtClean="0">
                <a:latin typeface="Verdana" pitchFamily="34" charset="0"/>
                <a:hlinkClick r:id="rId4"/>
              </a:rPr>
              <a:t>PyTROLL</a:t>
            </a:r>
            <a:r>
              <a:rPr lang="cs-CZ" sz="6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/</a:t>
            </a:r>
            <a:r>
              <a:rPr lang="cs-CZ" sz="4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  <a:hlinkClick r:id="rId5"/>
              </a:rPr>
              <a:t>Satpy</a:t>
            </a:r>
            <a:endParaRPr lang="cs-CZ" sz="900" dirty="0" smtClean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>
                <a:latin typeface="Verdana" pitchFamily="34" charset="0"/>
              </a:rPr>
              <a:t>s</a:t>
            </a:r>
            <a:r>
              <a:rPr lang="cs-CZ" sz="900" dirty="0" smtClean="0">
                <a:latin typeface="Verdana" pitchFamily="34" charset="0"/>
              </a:rPr>
              <a:t>nímky dostupné zatím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pouze interně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>
                <a:latin typeface="Verdana" pitchFamily="34" charset="0"/>
              </a:rPr>
              <a:t>z</a:t>
            </a:r>
            <a:r>
              <a:rPr lang="cs-CZ" sz="900" dirty="0" smtClean="0">
                <a:latin typeface="Verdana" pitchFamily="34" charset="0"/>
              </a:rPr>
              <a:t>přístupnění veřejnosti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až na budoucím novém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webu ČHMÚ (???)</a:t>
            </a:r>
            <a:endParaRPr lang="en-US" sz="900" dirty="0" smtClean="0">
              <a:latin typeface="Verdana" pitchFamily="34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16905"/>
              </p:ext>
            </p:extLst>
          </p:nvPr>
        </p:nvGraphicFramePr>
        <p:xfrm>
          <a:off x="2051720" y="483518"/>
          <a:ext cx="6823282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r:id="rId6" imgW="22192702" imgH="14283826" progId="">
                  <p:embed/>
                </p:oleObj>
              </mc:Choice>
              <mc:Fallback>
                <p:oleObj r:id="rId6" imgW="22192702" imgH="1428382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1720" y="483518"/>
                        <a:ext cx="6823282" cy="4392488"/>
                      </a:xfrm>
                      <a:prstGeom prst="rect">
                        <a:avLst/>
                      </a:prstGeom>
                      <a:ln w="0">
                        <a:solidFill>
                          <a:schemeClr val="bg1">
                            <a:lumMod val="6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51520" y="123478"/>
            <a:ext cx="3277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 Black" panose="020B0A04020102020204" pitchFamily="34" charset="0"/>
                <a:cs typeface="Arial" panose="020B0604020202020204" pitchFamily="34" charset="0"/>
              </a:rPr>
              <a:t>Před-operativní snímky FCI v </a:t>
            </a:r>
            <a:r>
              <a:rPr lang="cs-CZ" sz="1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ČHMÚ  </a:t>
            </a:r>
            <a:endParaRPr lang="cs-CZ" sz="1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3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31640" y="915566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1"/>
                </a:solidFill>
                <a:latin typeface="Verdana" pitchFamily="34" charset="0"/>
              </a:rPr>
              <a:t>Stručný princip </a:t>
            </a:r>
            <a:r>
              <a:rPr lang="cs-CZ" sz="1400" b="1" dirty="0">
                <a:solidFill>
                  <a:schemeClr val="bg1"/>
                </a:solidFill>
                <a:latin typeface="Verdana" pitchFamily="34" charset="0"/>
              </a:rPr>
              <a:t>RGB snímků </a:t>
            </a:r>
            <a:endParaRPr lang="en-US" sz="1400" b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 flipV="1">
            <a:off x="2171520" y="642923"/>
            <a:ext cx="4056663" cy="4829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4140000" y="1203598"/>
            <a:ext cx="2088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6048000" y="1779662"/>
            <a:ext cx="180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84969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Obdoba principu digitální barevné fotografie – složení dat ze tří barevných kanálů, červeného, zeleného a modrého</a:t>
            </a:r>
            <a:endParaRPr lang="cs-CZ" sz="10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1" y="504000"/>
            <a:ext cx="1908000" cy="2861998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60" y="1080000"/>
            <a:ext cx="1908000" cy="286200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0" y="1620000"/>
            <a:ext cx="1908000" cy="286200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504000"/>
            <a:ext cx="2664296" cy="3996444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4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496" y="24761"/>
            <a:ext cx="2160240" cy="45875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8000" tIns="72000" bIns="108000">
            <a:spAutoFit/>
          </a:bodyPr>
          <a:lstStyle/>
          <a:p>
            <a:pPr eaLnBrk="0" hangingPunct="0">
              <a:defRPr/>
            </a:pPr>
            <a:r>
              <a:rPr lang="cs-CZ" sz="9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9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</a:t>
            </a:r>
            <a:r>
              <a:rPr lang="cs-CZ" sz="9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sz="9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9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sz="9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meteorologických </a:t>
            </a:r>
            <a:br>
              <a:rPr lang="cs-CZ" sz="9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900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geostacionárních družic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940152" y="2427734"/>
            <a:ext cx="3168352" cy="2520280"/>
          </a:xfrm>
          <a:prstGeom prst="round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2" descr="C:\Martina\meteo\Eumetsat\Eumetsat\obrázky\nové logo\Logo Files\png\horizontal\black_and_white\EUMETSATLogo_hor_noTagline_solid_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43758"/>
            <a:ext cx="882458" cy="2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09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89289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Princip barevné fotografie a RGB produktů – sčítání hodnot primárních barev (červené, zelené a modré)</a:t>
            </a:r>
            <a:endParaRPr lang="cs-CZ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6779" y="3361223"/>
            <a:ext cx="17075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u="sng" dirty="0" smtClean="0">
                <a:solidFill>
                  <a:schemeClr val="bg1"/>
                </a:solidFill>
              </a:rPr>
              <a:t>Primární barvy</a:t>
            </a:r>
            <a:endParaRPr lang="cs-CZ" sz="1000" dirty="0" smtClean="0">
              <a:solidFill>
                <a:schemeClr val="bg1"/>
              </a:solidFill>
            </a:endParaRPr>
          </a:p>
          <a:p>
            <a:endParaRPr lang="cs-CZ" sz="10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000" b="1" dirty="0" smtClean="0">
                <a:solidFill>
                  <a:srgbClr val="FF3300"/>
                </a:solidFill>
              </a:rPr>
              <a:t>R</a:t>
            </a:r>
            <a:r>
              <a:rPr lang="cs-CZ" sz="1000" dirty="0" smtClean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red     	  červená</a:t>
            </a:r>
          </a:p>
          <a:p>
            <a:r>
              <a:rPr lang="cs-CZ" sz="1000" b="1" noProof="1" smtClean="0">
                <a:solidFill>
                  <a:srgbClr val="00B050"/>
                </a:solidFill>
              </a:rPr>
              <a:t>G</a:t>
            </a:r>
            <a:r>
              <a:rPr lang="cs-CZ" sz="900" noProof="1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  green 	  zelená</a:t>
            </a:r>
          </a:p>
          <a:p>
            <a:r>
              <a:rPr lang="cs-CZ" sz="1000" b="1" noProof="1" smtClean="0">
                <a:solidFill>
                  <a:srgbClr val="00B0F0"/>
                </a:solidFill>
              </a:rPr>
              <a:t>B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    blue	  modrá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55526"/>
            <a:ext cx="5455658" cy="26642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33649" y="3363838"/>
            <a:ext cx="345051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u="sng" noProof="1" smtClean="0">
                <a:solidFill>
                  <a:schemeClr val="bg1">
                    <a:lumMod val="75000"/>
                  </a:schemeClr>
                </a:solidFill>
              </a:rPr>
              <a:t>Barvy vzniklé složením primárních barev</a:t>
            </a:r>
            <a:endParaRPr lang="cs-CZ" sz="1000" noProof="1" smtClean="0">
              <a:solidFill>
                <a:schemeClr val="bg1">
                  <a:lumMod val="75000"/>
                </a:schemeClr>
              </a:solidFill>
            </a:endParaRPr>
          </a:p>
          <a:p>
            <a:endParaRPr lang="cs-CZ" sz="1000" noProof="1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Y    yellow	  žlutá</a:t>
            </a:r>
          </a:p>
          <a:p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C    cyan	  azurová</a:t>
            </a:r>
            <a:b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cs-CZ" sz="800" noProof="1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  magenta	  purpurová</a:t>
            </a:r>
          </a:p>
          <a:p>
            <a:endParaRPr lang="cs-CZ" sz="500" noProof="1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cs-CZ" sz="1000" noProof="1" smtClean="0">
                <a:solidFill>
                  <a:schemeClr val="bg1">
                    <a:lumMod val="75000"/>
                  </a:schemeClr>
                </a:solidFill>
              </a:rPr>
              <a:t>W   white 	  bílá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92" y="594000"/>
            <a:ext cx="2598372" cy="259245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045608" y="3385324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Bayerova 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maska</a:t>
            </a:r>
            <a:br>
              <a:rPr lang="cs-CZ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</a:br>
            <a:r>
              <a:rPr lang="cs-CZ" sz="3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/>
            </a:r>
            <a:br>
              <a:rPr lang="cs-CZ" sz="3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</a:br>
            <a:r>
              <a:rPr lang="cs-CZ" sz="8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hlinkClick r:id="rId5"/>
              </a:rPr>
              <a:t>https://</a:t>
            </a:r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hlinkClick r:id="rId5"/>
              </a:rPr>
              <a:t>cs.wikipedia.org/wiki/Bayerova_maska</a:t>
            </a:r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55200" y="3859183"/>
            <a:ext cx="2742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V digitální foto/videotechnice realizováno různým uspořádáním RGB senzorů (pixlů) a následným sčítáním a </a:t>
            </a:r>
            <a:r>
              <a:rPr lang="cs-CZ" sz="8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interpolací barevných složek (včetně využití AI</a:t>
            </a:r>
            <a:r>
              <a:rPr lang="cs-CZ" sz="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595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37444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Příklad družicového RGB snímku (FCI </a:t>
            </a:r>
            <a:r>
              <a:rPr lang="en-US" sz="1050" dirty="0" smtClean="0">
                <a:solidFill>
                  <a:schemeClr val="bg1"/>
                </a:solidFill>
                <a:latin typeface="+mj-lt"/>
              </a:rPr>
              <a:t>True Color</a:t>
            </a: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)</a:t>
            </a:r>
            <a:endParaRPr lang="cs-CZ" sz="10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4000"/>
            <a:ext cx="1908000" cy="2863789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08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62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611560" y="3363838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0.6</a:t>
            </a:r>
            <a:r>
              <a:rPr lang="en-US" sz="700" dirty="0" smtClean="0">
                <a:latin typeface="Verdana" pitchFamily="34" charset="0"/>
              </a:rPr>
              <a:t>  (640 nm)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77302" y="3955871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0.5</a:t>
            </a:r>
            <a:r>
              <a:rPr lang="en-US" sz="700" dirty="0" smtClean="0">
                <a:latin typeface="Verdana" pitchFamily="34" charset="0"/>
              </a:rPr>
              <a:t>  (510 nm)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59863" y="4500000"/>
            <a:ext cx="9845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0.4</a:t>
            </a:r>
            <a:r>
              <a:rPr lang="en-US" sz="700" dirty="0" smtClean="0">
                <a:latin typeface="Verdana" pitchFamily="34" charset="0"/>
              </a:rPr>
              <a:t> (444 nm)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63107" y="145403"/>
            <a:ext cx="2701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2025-03-08  13:30 UTC  Meteosat-12  (MTG-I1)</a:t>
            </a:r>
          </a:p>
        </p:txBody>
      </p:sp>
    </p:spTree>
    <p:extLst>
      <p:ext uri="{BB962C8B-B14F-4D97-AF65-F5344CB8AC3E}">
        <p14:creationId xmlns:p14="http://schemas.microsoft.com/office/powerpoint/2010/main" val="25204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4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08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62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37444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Příklad družicového RGB snímku (FCI </a:t>
            </a:r>
            <a:r>
              <a:rPr lang="en-US" sz="1050" dirty="0" smtClean="0">
                <a:solidFill>
                  <a:schemeClr val="bg1"/>
                </a:solidFill>
                <a:latin typeface="+mj-lt"/>
              </a:rPr>
              <a:t>True Color</a:t>
            </a: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)</a:t>
            </a:r>
            <a:endParaRPr lang="cs-CZ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63107" y="145403"/>
            <a:ext cx="2701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2025-03-08  13:30 UTC  Meteosat-12  (MTG-I1)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11560" y="3363838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0.6</a:t>
            </a:r>
            <a:r>
              <a:rPr lang="en-US" sz="700" dirty="0" smtClean="0">
                <a:latin typeface="Verdana" pitchFamily="34" charset="0"/>
              </a:rPr>
              <a:t>  (640 nm)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577302" y="3955871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0.5</a:t>
            </a:r>
            <a:r>
              <a:rPr lang="en-US" sz="700" dirty="0" smtClean="0">
                <a:latin typeface="Verdana" pitchFamily="34" charset="0"/>
              </a:rPr>
              <a:t>  (510 nm)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59863" y="4500000"/>
            <a:ext cx="9845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0.4</a:t>
            </a:r>
            <a:r>
              <a:rPr lang="en-US" sz="700" dirty="0" smtClean="0">
                <a:latin typeface="Verdana" pitchFamily="34" charset="0"/>
              </a:rPr>
              <a:t> (444 nm)</a:t>
            </a:r>
          </a:p>
        </p:txBody>
      </p:sp>
    </p:spTree>
    <p:extLst>
      <p:ext uri="{BB962C8B-B14F-4D97-AF65-F5344CB8AC3E}">
        <p14:creationId xmlns:p14="http://schemas.microsoft.com/office/powerpoint/2010/main" val="35980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 flipV="1">
            <a:off x="2171520" y="642923"/>
            <a:ext cx="4056663" cy="4829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4140000" y="1203598"/>
            <a:ext cx="2088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6048000" y="1779662"/>
            <a:ext cx="180184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04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08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1620000"/>
            <a:ext cx="1908000" cy="2863790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504" y="106363"/>
            <a:ext cx="37444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Příklad družicového RGB snímku (FCI </a:t>
            </a:r>
            <a:r>
              <a:rPr lang="en-US" sz="1050" dirty="0" smtClean="0">
                <a:solidFill>
                  <a:schemeClr val="bg1"/>
                </a:solidFill>
                <a:latin typeface="+mj-lt"/>
              </a:rPr>
              <a:t>True Color</a:t>
            </a:r>
            <a:r>
              <a:rPr lang="cs-CZ" sz="1050" dirty="0" smtClean="0">
                <a:solidFill>
                  <a:schemeClr val="bg1"/>
                </a:solidFill>
                <a:latin typeface="+mj-lt"/>
              </a:rPr>
              <a:t>)</a:t>
            </a:r>
            <a:endParaRPr lang="cs-CZ" sz="10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4000"/>
            <a:ext cx="2651535" cy="3979790"/>
          </a:xfrm>
          <a:prstGeom prst="rect">
            <a:avLst/>
          </a:prstGeom>
          <a:ln w="0">
            <a:solidFill>
              <a:srgbClr val="777777"/>
            </a:solidFill>
          </a:ln>
        </p:spPr>
      </p:pic>
      <p:sp>
        <p:nvSpPr>
          <p:cNvPr id="15" name="TextovéPole 14"/>
          <p:cNvSpPr txBox="1"/>
          <p:nvPr/>
        </p:nvSpPr>
        <p:spPr>
          <a:xfrm>
            <a:off x="7164288" y="4500000"/>
            <a:ext cx="1063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latin typeface="Verdana" pitchFamily="34" charset="0"/>
              </a:rPr>
              <a:t>FCI RGB </a:t>
            </a:r>
            <a:r>
              <a:rPr lang="en-US" sz="700" dirty="0" smtClean="0">
                <a:latin typeface="Verdana" pitchFamily="34" charset="0"/>
              </a:rPr>
              <a:t>True Color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63107" y="145403"/>
            <a:ext cx="2701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Verdana" pitchFamily="34" charset="0"/>
              </a:rPr>
              <a:t>2025-03-08  13:30 UTC  Meteosat-12  (MTG-I1)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11560" y="3363838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0.6</a:t>
            </a:r>
            <a:r>
              <a:rPr lang="en-US" sz="700" dirty="0" smtClean="0">
                <a:latin typeface="Verdana" pitchFamily="34" charset="0"/>
              </a:rPr>
              <a:t>  (640 nm)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577302" y="3955871"/>
            <a:ext cx="10166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0.5</a:t>
            </a:r>
            <a:r>
              <a:rPr lang="en-US" sz="700" dirty="0" smtClean="0">
                <a:latin typeface="Verdana" pitchFamily="34" charset="0"/>
              </a:rPr>
              <a:t>  (510 nm)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59863" y="4500000"/>
            <a:ext cx="9845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700" dirty="0" smtClean="0">
                <a:latin typeface="Verdana" pitchFamily="34" charset="0"/>
              </a:rPr>
              <a:t>VIS 0.4</a:t>
            </a:r>
            <a:r>
              <a:rPr lang="en-US" sz="700" dirty="0" smtClean="0">
                <a:latin typeface="Verdana" pitchFamily="34" charset="0"/>
              </a:rPr>
              <a:t> (444 nm)</a:t>
            </a:r>
          </a:p>
        </p:txBody>
      </p:sp>
    </p:spTree>
    <p:extLst>
      <p:ext uri="{BB962C8B-B14F-4D97-AF65-F5344CB8AC3E}">
        <p14:creationId xmlns:p14="http://schemas.microsoft.com/office/powerpoint/2010/main" val="36838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3568" y="926306"/>
            <a:ext cx="784887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EUMETSAT:  základní informace k jednotlivým kanálům MSG SEVIRI a MTG FCI, sendvičovým a RGB </a:t>
            </a:r>
            <a:r>
              <a:rPr lang="cs-CZ" sz="1050" smtClean="0"/>
              <a:t>produktům:</a:t>
            </a:r>
          </a:p>
          <a:p>
            <a:r>
              <a:rPr lang="cs-CZ" sz="1050">
                <a:hlinkClick r:id="rId3"/>
              </a:rPr>
              <a:t>https://</a:t>
            </a:r>
            <a:r>
              <a:rPr lang="cs-CZ" sz="1050" smtClean="0">
                <a:hlinkClick r:id="rId3"/>
              </a:rPr>
              <a:t>eumetrain.org/user-manual</a:t>
            </a:r>
            <a:r>
              <a:rPr lang="cs-CZ" sz="1050" smtClean="0"/>
              <a:t> </a:t>
            </a:r>
            <a:endParaRPr lang="cs-CZ" sz="1050" dirty="0" smtClean="0"/>
          </a:p>
          <a:p>
            <a:endParaRPr lang="cs-CZ" sz="1050" dirty="0" smtClean="0"/>
          </a:p>
          <a:p>
            <a:r>
              <a:rPr lang="cs-CZ" sz="1050" dirty="0" smtClean="0"/>
              <a:t>Podrobnější informace k hlavním RGB produktům a jejich interpretaci (zaměření především na přístroj VIIRS (NPP, NOAA-20 a NOAA-21) a GOES ABI (použitelné i pro MSG SEVIRI a MTG FCI): </a:t>
            </a:r>
          </a:p>
          <a:p>
            <a:endParaRPr lang="cs-CZ" sz="400" dirty="0" smtClean="0"/>
          </a:p>
          <a:p>
            <a:r>
              <a:rPr lang="cs-CZ" sz="1050" dirty="0" smtClean="0">
                <a:hlinkClick r:id="rId4"/>
              </a:rPr>
              <a:t>https</a:t>
            </a:r>
            <a:r>
              <a:rPr lang="cs-CZ" sz="1050" dirty="0">
                <a:hlinkClick r:id="rId4"/>
              </a:rPr>
              <a:t>://rammb2.cira.colostate.edu/training/visit/quick_reference/#</a:t>
            </a:r>
            <a:r>
              <a:rPr lang="cs-CZ" sz="1050" dirty="0" smtClean="0">
                <a:hlinkClick r:id="rId4"/>
              </a:rPr>
              <a:t>tab17</a:t>
            </a:r>
            <a:r>
              <a:rPr lang="cs-CZ" sz="1050" dirty="0" smtClean="0"/>
              <a:t> </a:t>
            </a:r>
            <a:endParaRPr lang="cs-CZ" sz="1050" dirty="0"/>
          </a:p>
          <a:p>
            <a:endParaRPr lang="cs-CZ" sz="1050" dirty="0" smtClean="0"/>
          </a:p>
          <a:p>
            <a:endParaRPr lang="cs-CZ" sz="1050" dirty="0" smtClean="0"/>
          </a:p>
          <a:p>
            <a:r>
              <a:rPr lang="cs-CZ" sz="1050" dirty="0" smtClean="0"/>
              <a:t>Stručná charakteristika jednotlivých RGB produktů a aktuální snímky (po 1 hodině) zde:</a:t>
            </a:r>
          </a:p>
          <a:p>
            <a:endParaRPr lang="cs-CZ" sz="400" dirty="0" smtClean="0"/>
          </a:p>
          <a:p>
            <a:r>
              <a:rPr lang="cs-CZ" sz="1050" dirty="0" smtClean="0">
                <a:hlinkClick r:id="rId5"/>
              </a:rPr>
              <a:t>https://eumetview.eumetsat.int/static-images/MSG/RGB/index.htm</a:t>
            </a:r>
            <a:r>
              <a:rPr lang="cs-CZ" sz="1050" dirty="0" smtClean="0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3478"/>
            <a:ext cx="5832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Základní informace k interpretaci kanálů</a:t>
            </a:r>
            <a:r>
              <a:rPr lang="en-US" sz="1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a </a:t>
            </a:r>
            <a:r>
              <a:rPr lang="cs-CZ" sz="1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RGB snímků (nejen) FCI</a:t>
            </a:r>
            <a:endParaRPr lang="cs-CZ" sz="1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59633" y="1676003"/>
            <a:ext cx="64807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cs typeface="Arial" panose="020B0604020202020204" pitchFamily="34" charset="0"/>
              </a:rPr>
              <a:t>Některé z RGB produktů zatím pouze předběžné nastavení, </a:t>
            </a:r>
            <a:r>
              <a:rPr lang="en-US" sz="1000" dirty="0" smtClean="0">
                <a:cs typeface="Arial" panose="020B0604020202020204" pitchFamily="34" charset="0"/>
              </a:rPr>
              <a:t>je</a:t>
            </a:r>
            <a:r>
              <a:rPr lang="cs-CZ" sz="1000" dirty="0" smtClean="0">
                <a:cs typeface="Arial" panose="020B0604020202020204" pitchFamily="34" charset="0"/>
              </a:rPr>
              <a:t> postupně dolaďováno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cs typeface="Arial" panose="020B0604020202020204" pitchFamily="34" charset="0"/>
              </a:rPr>
              <a:t>závislost nastavení produktů na úpravách zpracování L1c dat </a:t>
            </a:r>
            <a:r>
              <a:rPr lang="cs-CZ" sz="1000" smtClean="0">
                <a:cs typeface="Arial" panose="020B0604020202020204" pitchFamily="34" charset="0"/>
              </a:rPr>
              <a:t>v EUMETSATu (FCI IDPF, </a:t>
            </a:r>
            <a:r>
              <a:rPr lang="en-US" sz="1000" smtClean="0">
                <a:cs typeface="Arial" panose="020B0604020202020204" pitchFamily="34" charset="0"/>
              </a:rPr>
              <a:t>Instrument Data Processing Facility)</a:t>
            </a:r>
            <a:endParaRPr lang="cs-CZ" sz="1000" smtClean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cs typeface="Arial" panose="020B0604020202020204" pitchFamily="34" charset="0"/>
              </a:rPr>
              <a:t>u</a:t>
            </a:r>
            <a:r>
              <a:rPr lang="cs-CZ" sz="1000" dirty="0" smtClean="0">
                <a:cs typeface="Arial" panose="020B0604020202020204" pitchFamily="34" charset="0"/>
              </a:rPr>
              <a:t> některých produktů dostupných již pro MSG SEVIRI nutnost úprav rozsahu – </a:t>
            </a:r>
            <a:r>
              <a:rPr lang="cs-CZ" sz="1000" smtClean="0">
                <a:cs typeface="Arial" panose="020B0604020202020204" pitchFamily="34" charset="0"/>
              </a:rPr>
              <a:t>důsledek </a:t>
            </a:r>
            <a:r>
              <a:rPr lang="en-US" sz="1000" smtClean="0">
                <a:cs typeface="Arial" panose="020B0604020202020204" pitchFamily="34" charset="0"/>
              </a:rPr>
              <a:t>trochu </a:t>
            </a:r>
            <a:r>
              <a:rPr lang="cs-CZ" sz="1000" dirty="0" smtClean="0">
                <a:cs typeface="Arial" panose="020B0604020202020204" pitchFamily="34" charset="0"/>
              </a:rPr>
              <a:t>odlišného spektrálních rozsahu některých kanálů MTG FCI oproti MSG SEVIRI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cs typeface="Arial" panose="020B0604020202020204" pitchFamily="34" charset="0"/>
              </a:rPr>
              <a:t>v</a:t>
            </a:r>
            <a:r>
              <a:rPr lang="cs-CZ" sz="1000" dirty="0" smtClean="0">
                <a:cs typeface="Arial" panose="020B0604020202020204" pitchFamily="34" charset="0"/>
              </a:rPr>
              <a:t> některých produktech pořád ještě artefakty primárního zpracování </a:t>
            </a:r>
            <a:r>
              <a:rPr lang="cs-CZ" sz="1000" smtClean="0">
                <a:cs typeface="Arial" panose="020B0604020202020204" pitchFamily="34" charset="0"/>
              </a:rPr>
              <a:t>surových dat (v IDPF), především </a:t>
            </a:r>
            <a:r>
              <a:rPr lang="cs-CZ" sz="1000" dirty="0" smtClean="0">
                <a:cs typeface="Arial" panose="020B0604020202020204" pitchFamily="34" charset="0"/>
              </a:rPr>
              <a:t>v RGB produktech využívajících kanál IR12.3 (např. RGB 24M, RGB </a:t>
            </a:r>
            <a:r>
              <a:rPr lang="en-US" sz="1000" dirty="0" smtClean="0">
                <a:cs typeface="Arial" panose="020B0604020202020204" pitchFamily="34" charset="0"/>
              </a:rPr>
              <a:t>Dust</a:t>
            </a:r>
            <a:r>
              <a:rPr lang="cs-CZ" sz="1000" dirty="0" smtClean="0">
                <a:cs typeface="Arial" panose="020B0604020202020204" pitchFamily="34" charset="0"/>
              </a:rPr>
              <a:t>, RGB NM).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15616" y="955923"/>
            <a:ext cx="4623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cs typeface="Arial" panose="020B0604020202020204" pitchFamily="34" charset="0"/>
              </a:rPr>
              <a:t>Snímky MTG-I1 (Meteosat-12) FCI </a:t>
            </a:r>
            <a:r>
              <a:rPr lang="cs-CZ" sz="1400" b="1" dirty="0">
                <a:cs typeface="Arial" panose="020B0604020202020204" pitchFamily="34" charset="0"/>
              </a:rPr>
              <a:t>v </a:t>
            </a:r>
            <a:r>
              <a:rPr lang="cs-CZ" sz="1400" b="1" dirty="0" smtClean="0">
                <a:cs typeface="Arial" panose="020B0604020202020204" pitchFamily="34" charset="0"/>
              </a:rPr>
              <a:t>ČHMÚ  </a:t>
            </a:r>
            <a:endParaRPr lang="cs-CZ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55776" y="1996266"/>
            <a:ext cx="3804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Verdana" pitchFamily="34" charset="0"/>
              </a:rPr>
              <a:t>2025-03-08  13:30 UTC  Meteosat-12  (MTG-I1)</a:t>
            </a:r>
          </a:p>
        </p:txBody>
      </p:sp>
    </p:spTree>
    <p:extLst>
      <p:ext uri="{BB962C8B-B14F-4D97-AF65-F5344CB8AC3E}">
        <p14:creationId xmlns:p14="http://schemas.microsoft.com/office/powerpoint/2010/main" val="31488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VIS 0.6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IR 10.5</a:t>
            </a:r>
            <a:r>
              <a:rPr lang="en-US" sz="800" dirty="0" smtClean="0">
                <a:latin typeface="Verdana" pitchFamily="34" charset="0"/>
              </a:rPr>
              <a:t> 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IR 10.5 BT 200-240K</a:t>
            </a:r>
            <a:r>
              <a:rPr lang="en-US" sz="800" dirty="0" smtClean="0">
                <a:latin typeface="Verdana" pitchFamily="34" charset="0"/>
              </a:rPr>
              <a:t> 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99592" y="915566"/>
            <a:ext cx="7560840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MTG</a:t>
            </a:r>
            <a:r>
              <a:rPr lang="cs-CZ" sz="105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en-US" sz="105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Imager</a:t>
            </a:r>
            <a:endParaRPr lang="cs-CZ" sz="105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přístrojové vybavení: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Combined Imager (</a:t>
            </a:r>
            <a:r>
              <a:rPr lang="cs-CZ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FCI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Imager (LI)</a:t>
            </a:r>
          </a:p>
          <a:p>
            <a:endParaRPr lang="en-US" sz="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Search and Rescue (SAR)</a:t>
            </a:r>
            <a:b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Data Collection System (DCS)</a:t>
            </a:r>
            <a:endParaRPr lang="cs-CZ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konfigurace družic:	na oběžné dráze vždy alespoň dvě provozní družice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současně,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 provozující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FCI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Disc Scan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(FDS, 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minut),</a:t>
            </a:r>
            <a:endParaRPr lang="en-US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druhá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Scan</a:t>
            </a:r>
            <a:r>
              <a:rPr lang="cs-CZ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2.5 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minuty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skenovacích režimech</a:t>
            </a:r>
            <a:endParaRPr lang="en-US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5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105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MTG</a:t>
            </a:r>
            <a:r>
              <a:rPr lang="cs-CZ" sz="105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en-US" sz="105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Sounder</a:t>
            </a:r>
            <a:endParaRPr lang="cs-CZ" sz="105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přístrojové vybavení: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 Sounder (IRS)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hyperspektrální sondáž atmosféry</a:t>
            </a:r>
          </a:p>
          <a:p>
            <a:endParaRPr lang="en-US" sz="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Ultraviolet Visible Near-infrared spectrometer (UVN)</a:t>
            </a:r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resp. </a:t>
            </a:r>
            <a:r>
              <a:rPr lang="cs-CZ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Sentinel-4</a:t>
            </a:r>
            <a:br>
              <a:rPr lang="cs-CZ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konfigurace družic:	na oběžné dráze operativní vždy pouze jedna družice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Martina\meteo\Eumetsat\Eumetsat\obrázky\nové logo\Logo Files\png\horizontal\black_and_white\EUMETSATLogo_hor_noTagline_solid_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23478"/>
            <a:ext cx="1008000" cy="2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M:\EUMETSAT\MTG\ES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2956" y="152607"/>
            <a:ext cx="504000" cy="18409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60859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  – 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Meteosat třetí generace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–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Meteosat Third Generation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cs-CZ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7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Verdana" pitchFamily="34" charset="0"/>
              </a:rPr>
              <a:t>Sandwich IR-BT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6350" y="4876006"/>
            <a:ext cx="47836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user.eumetsat.int/resources/user-guides/sandwich-products-quick-guide</a:t>
            </a:r>
            <a:r>
              <a:rPr lang="cs-CZ" sz="700" smtClean="0">
                <a:latin typeface="Verdana" pitchFamily="34" charset="0"/>
              </a:rPr>
              <a:t>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NIR 3.8</a:t>
            </a:r>
            <a:r>
              <a:rPr lang="en-US" sz="800" dirty="0" smtClean="0">
                <a:latin typeface="Verdana" pitchFamily="34" charset="0"/>
              </a:rPr>
              <a:t> 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WV 6.3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VIS-IR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 (VIS0.8)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IR10.5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True Color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VIS0.4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0" y="4876006"/>
            <a:ext cx="43220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eumetrain.org/sites/default/files/2021-05/TrueColourRGB.pdf</a:t>
            </a:r>
            <a:r>
              <a:rPr lang="cs-CZ" sz="700" smtClean="0">
                <a:latin typeface="Verdana" pitchFamily="34" charset="0"/>
              </a:rPr>
              <a:t> 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Verdana" pitchFamily="34" charset="0"/>
              </a:rPr>
              <a:t>RGB Airmass</a:t>
            </a:r>
            <a:br>
              <a:rPr lang="en-US" sz="800" b="1" dirty="0" smtClean="0">
                <a:latin typeface="Verdana" pitchFamily="34" charset="0"/>
              </a:rPr>
            </a:br>
            <a:r>
              <a:rPr lang="en-US" sz="800" b="1" dirty="0" smtClean="0">
                <a:latin typeface="Verdana" pitchFamily="34" charset="0"/>
              </a:rPr>
              <a:t/>
            </a:r>
            <a:br>
              <a:rPr lang="en-US" sz="800" b="1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</a:t>
            </a:r>
            <a:r>
              <a:rPr lang="cs-CZ" sz="800" dirty="0" smtClean="0">
                <a:solidFill>
                  <a:srgbClr val="FF0000"/>
                </a:solidFill>
                <a:latin typeface="Verdana" pitchFamily="34" charset="0"/>
              </a:rPr>
              <a:t>WV6</a:t>
            </a: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.3 – </a:t>
            </a:r>
            <a:r>
              <a:rPr lang="cs-CZ" sz="800" dirty="0" smtClean="0">
                <a:solidFill>
                  <a:srgbClr val="FF0000"/>
                </a:solidFill>
                <a:latin typeface="Verdana" pitchFamily="34" charset="0"/>
              </a:rPr>
              <a:t>WV7.3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</a:t>
            </a:r>
            <a:r>
              <a:rPr lang="cs-CZ" sz="800" dirty="0" smtClean="0">
                <a:solidFill>
                  <a:srgbClr val="92D050"/>
                </a:solidFill>
                <a:latin typeface="Verdana" pitchFamily="34" charset="0"/>
              </a:rPr>
              <a:t>IR9.7</a:t>
            </a: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 – IR</a:t>
            </a:r>
            <a:r>
              <a:rPr lang="cs-CZ" sz="800" dirty="0" smtClean="0">
                <a:solidFill>
                  <a:srgbClr val="92D050"/>
                </a:solidFill>
                <a:latin typeface="Verdana" pitchFamily="34" charset="0"/>
              </a:rPr>
              <a:t>10.5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</a:t>
            </a:r>
            <a:r>
              <a:rPr lang="cs-CZ" sz="800" dirty="0" smtClean="0">
                <a:solidFill>
                  <a:srgbClr val="00B0F0"/>
                </a:solidFill>
                <a:latin typeface="Verdana" pitchFamily="34" charset="0"/>
              </a:rPr>
              <a:t>WV6</a:t>
            </a: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.</a:t>
            </a:r>
            <a:r>
              <a:rPr lang="cs-CZ" sz="800" dirty="0" smtClean="0">
                <a:solidFill>
                  <a:srgbClr val="00B0F0"/>
                </a:solidFill>
                <a:latin typeface="Verdana" pitchFamily="34" charset="0"/>
              </a:rPr>
              <a:t>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0" y="4876006"/>
            <a:ext cx="45143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user.eumetsat.int/resources/user-guides/airmass-rgb-quick-guide</a:t>
            </a:r>
            <a:r>
              <a:rPr lang="cs-CZ" sz="700" smtClean="0">
                <a:latin typeface="Verdana" pitchFamily="34" charset="0"/>
              </a:rPr>
              <a:t>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24M </a:t>
            </a:r>
            <a:r>
              <a:rPr lang="en-US" sz="800" dirty="0" smtClean="0">
                <a:latin typeface="Verdana" pitchFamily="34" charset="0"/>
              </a:rPr>
              <a:t>(24h Microphysics)</a:t>
            </a:r>
          </a:p>
          <a:p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IR12.3 – IR10.5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IR10.5 – IR8.7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IR10.5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0" y="4876006"/>
            <a:ext cx="514275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user.eumetsat.int/resources/user-guides/24-hour-microphysics-rgb-quick-guide</a:t>
            </a:r>
            <a:r>
              <a:rPr lang="cs-CZ" sz="700" smtClean="0">
                <a:latin typeface="Verdana" pitchFamily="34" charset="0"/>
              </a:rPr>
              <a:t>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496" y="42759"/>
            <a:ext cx="287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Phase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NIR1.6</a:t>
            </a:r>
          </a:p>
          <a:p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NIR2.2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VIS0.6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0" y="4876006"/>
            <a:ext cx="470673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user.eumetsat.int/resources/user-guides/cloud-phase-rgb-quick-guide</a:t>
            </a:r>
            <a:r>
              <a:rPr lang="cs-CZ" sz="700" smtClean="0">
                <a:latin typeface="Verdana" pitchFamily="34" charset="0"/>
              </a:rPr>
              <a:t>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0" y="4876006"/>
            <a:ext cx="463780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user.eumetsat.int/resources/user-guides/cloud-type-rgb-quick-guide</a:t>
            </a:r>
            <a:r>
              <a:rPr lang="cs-CZ" sz="700" smtClean="0">
                <a:latin typeface="Verdana" pitchFamily="34" charset="0"/>
              </a:rPr>
              <a:t> 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 (</a:t>
            </a:r>
            <a:r>
              <a:rPr lang="cs-CZ" sz="800" b="1" dirty="0" smtClean="0">
                <a:latin typeface="Verdana" pitchFamily="34" charset="0"/>
              </a:rPr>
              <a:t>ČHMÚ)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6661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Přechod od družic MSG na družice MTG-I a MTG-S   </a:t>
            </a:r>
            <a:endParaRPr lang="cs-CZ" sz="1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5536" y="987574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Meteosat-8    (MSG-1) – program IODC do června 2022, poté přemístěn na hřbitovní dráhu a deaktivován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Meteosat-9    (MSG-2) – od července 2022 program IODC (</a:t>
            </a: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Ocean Data Coverage</a:t>
            </a:r>
            <a:r>
              <a:rPr lang="cs-CZ" sz="1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nyní na 45,5°E)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Meteosat-10  (MSG-3) – primární družice pro FDS, k dispozici pro FDS do roku 2030 (IODC ???, TBD); pro RSS již nelze použít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Meteosat-11  (MSG-4) – nyní RSS, později k dispozici pro FDS do konce 2033 (za předpokladu celkem 5 let  provozování RSS)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MTG-I1 / Meteosat-12  –  start 13. prosince 2022 (Ariane 5), následovaný 2 roky testování a zprovozňování, operativně FDS služba, operativně zprovozněný a přejmenovaný 4. prosince 2024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MTG-S1 (budoucí Meteosat-13)  –  předpokládaný start 1. července 2025 (Falcon-9)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MTG-I2  (budoucí Meteosat-14)  –  předběžně plánovaný start na jaro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2026 (Ariane 6),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nejspíš služba RSS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MTG-I3, MTG-S2 a MTG-I4   …   současný předpoklad startů v letech 2033, 2035 a 2036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Storm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WV6.3 – WV7.3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NIR3.8 – IR10.5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 – IR10.5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350" y="4876006"/>
            <a:ext cx="48077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cs-CZ" sz="700">
                <a:latin typeface="Verdana" pitchFamily="34" charset="0"/>
              </a:rPr>
              <a:t>Podrobné informace:  </a:t>
            </a:r>
            <a:r>
              <a:rPr lang="cs-CZ" sz="700">
                <a:latin typeface="Verdana" pitchFamily="34" charset="0"/>
                <a:hlinkClick r:id="rId4"/>
              </a:rPr>
              <a:t>https://</a:t>
            </a:r>
            <a:r>
              <a:rPr lang="cs-CZ" sz="700" smtClean="0">
                <a:latin typeface="Verdana" pitchFamily="34" charset="0"/>
                <a:hlinkClick r:id="rId4"/>
              </a:rPr>
              <a:t>user.eumetsat.int/resources/user-guides/severe-storms-rgb-quick-guide</a:t>
            </a:r>
            <a:r>
              <a:rPr lang="cs-CZ" sz="700" smtClean="0">
                <a:latin typeface="Verdana" pitchFamily="34" charset="0"/>
              </a:rPr>
              <a:t> </a:t>
            </a:r>
            <a:endParaRPr lang="en-US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55776" y="1996266"/>
            <a:ext cx="3804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Verdana" pitchFamily="34" charset="0"/>
              </a:rPr>
              <a:t>2025-03-</a:t>
            </a:r>
            <a:r>
              <a:rPr lang="cs-CZ" sz="1050" b="1" dirty="0" smtClean="0">
                <a:solidFill>
                  <a:schemeClr val="bg1"/>
                </a:solidFill>
                <a:latin typeface="Verdana" pitchFamily="34" charset="0"/>
              </a:rPr>
              <a:t>30</a:t>
            </a:r>
            <a:r>
              <a:rPr lang="en-US" sz="1050" b="1" dirty="0" smtClean="0">
                <a:solidFill>
                  <a:schemeClr val="bg1"/>
                </a:solidFill>
                <a:latin typeface="Verdana" pitchFamily="34" charset="0"/>
              </a:rPr>
              <a:t>  1</a:t>
            </a:r>
            <a:r>
              <a:rPr lang="cs-CZ" sz="1050" b="1" dirty="0" smtClean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en-US" sz="1050" b="1" dirty="0" smtClean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cs-CZ" sz="1050" b="1" dirty="0" smtClean="0">
                <a:solidFill>
                  <a:schemeClr val="bg1"/>
                </a:solidFill>
                <a:latin typeface="Verdana" pitchFamily="34" charset="0"/>
              </a:rPr>
              <a:t>0</a:t>
            </a:r>
            <a:r>
              <a:rPr lang="en-US" sz="1050" b="1" dirty="0" smtClean="0">
                <a:solidFill>
                  <a:schemeClr val="bg1"/>
                </a:solidFill>
                <a:latin typeface="Verdana" pitchFamily="34" charset="0"/>
              </a:rPr>
              <a:t>0 UTC  Meteosat-12  (MTG-I1)</a:t>
            </a:r>
          </a:p>
        </p:txBody>
      </p:sp>
    </p:spTree>
    <p:extLst>
      <p:ext uri="{BB962C8B-B14F-4D97-AF65-F5344CB8AC3E}">
        <p14:creationId xmlns:p14="http://schemas.microsoft.com/office/powerpoint/2010/main" val="38315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True Color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VIS0.4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24128" y="2139702"/>
            <a:ext cx="1061992" cy="72008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24M </a:t>
            </a:r>
            <a:r>
              <a:rPr lang="en-US" sz="800" dirty="0" smtClean="0">
                <a:latin typeface="Verdana" pitchFamily="34" charset="0"/>
              </a:rPr>
              <a:t>(24h Microphysics)</a:t>
            </a:r>
          </a:p>
          <a:p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IR12.3 – IR10.5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IR10.5 – IR8.7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IR10.5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496" y="42759"/>
            <a:ext cx="287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Phase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NIR1.6</a:t>
            </a:r>
          </a:p>
          <a:p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NIR2.2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VIS0.6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 (</a:t>
            </a:r>
            <a:r>
              <a:rPr lang="cs-CZ" sz="800" b="1" dirty="0" smtClean="0">
                <a:latin typeface="Verdana" pitchFamily="34" charset="0"/>
              </a:rPr>
              <a:t>ČHMÚ)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True Color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VIS0.4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VIS-IR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 (VIS0.8)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IR10.5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32212" y="3857634"/>
            <a:ext cx="55320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asnímání celého zemského disku: celkem 70 „swaths“ (pásů snímání) za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~ 9,5 min</a:t>
            </a:r>
            <a:endParaRPr lang="cs-CZ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1. swath od východu na západ, 2. swath od západu na východ, atd., snímání od jihu na sever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ířka jednotlivých pásů snímání – cca 180 km, vzhledem k mechanismu snímání šikmo vůči rovníku </a:t>
            </a:r>
            <a:b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průběžně (hodně složitě) transformováno 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do finální pravoúhlé sítě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61" y="627854"/>
            <a:ext cx="3050275" cy="306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7854"/>
            <a:ext cx="3050275" cy="3060000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1718002" y="3493046"/>
            <a:ext cx="2133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FDS – 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Disc Scan service (10 min)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6056" y="3493046"/>
            <a:ext cx="20505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cs-CZ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– 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Scan Service (2,5 min)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8352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MTG-I  FCI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–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princip snímání a konverze dat do uživatelského formátu Level 1c</a:t>
            </a:r>
            <a:endParaRPr lang="cs-CZ" sz="12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VIS 0.6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Verdana" pitchFamily="34" charset="0"/>
              </a:rPr>
              <a:t>Sandwich IR-BT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24M </a:t>
            </a:r>
            <a:r>
              <a:rPr lang="en-US" sz="800" dirty="0" smtClean="0">
                <a:latin typeface="Verdana" pitchFamily="34" charset="0"/>
              </a:rPr>
              <a:t>(24h Microphysics)</a:t>
            </a:r>
          </a:p>
          <a:p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IR12.3 – IR10.5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IR10.5 – IR8.7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IR10.5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496" y="42759"/>
            <a:ext cx="287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Phase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NIR1.6</a:t>
            </a:r>
          </a:p>
          <a:p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NIR2.2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VIS0.6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 (</a:t>
            </a:r>
            <a:r>
              <a:rPr lang="cs-CZ" sz="800" b="1" dirty="0" smtClean="0">
                <a:latin typeface="Verdana" pitchFamily="34" charset="0"/>
              </a:rPr>
              <a:t>ČHMÚ)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Storm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WV6.3 – WV7.3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NIR3.8 – IR10.5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 – IR10.5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6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55776" y="1996266"/>
            <a:ext cx="3804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>
                <a:solidFill>
                  <a:schemeClr val="bg1"/>
                </a:solidFill>
                <a:latin typeface="Verdana" pitchFamily="34" charset="0"/>
              </a:rPr>
              <a:t>2025-</a:t>
            </a:r>
            <a:r>
              <a:rPr lang="cs-CZ" sz="1050" b="1" smtClean="0">
                <a:solidFill>
                  <a:schemeClr val="bg1"/>
                </a:solidFill>
                <a:latin typeface="Verdana" pitchFamily="34" charset="0"/>
              </a:rPr>
              <a:t>05</a:t>
            </a:r>
            <a:r>
              <a:rPr lang="en-US" sz="1050" b="1" smtClean="0">
                <a:solidFill>
                  <a:schemeClr val="bg1"/>
                </a:solidFill>
                <a:latin typeface="Verdana" pitchFamily="34" charset="0"/>
              </a:rPr>
              <a:t>-</a:t>
            </a:r>
            <a:r>
              <a:rPr lang="cs-CZ" sz="1050" b="1" smtClean="0">
                <a:solidFill>
                  <a:schemeClr val="bg1"/>
                </a:solidFill>
                <a:latin typeface="Verdana" pitchFamily="34" charset="0"/>
              </a:rPr>
              <a:t>03</a:t>
            </a:r>
            <a:r>
              <a:rPr lang="en-US" sz="1050" b="1" smtClean="0">
                <a:solidFill>
                  <a:schemeClr val="bg1"/>
                </a:solidFill>
                <a:latin typeface="Verdana" pitchFamily="34" charset="0"/>
              </a:rPr>
              <a:t>  </a:t>
            </a:r>
            <a:r>
              <a:rPr lang="cs-CZ" sz="1050" b="1" smtClean="0">
                <a:solidFill>
                  <a:schemeClr val="bg1"/>
                </a:solidFill>
                <a:latin typeface="Verdana" pitchFamily="34" charset="0"/>
              </a:rPr>
              <a:t>16</a:t>
            </a:r>
            <a:r>
              <a:rPr lang="en-US" sz="1050" b="1" smtClean="0">
                <a:solidFill>
                  <a:schemeClr val="bg1"/>
                </a:solidFill>
                <a:latin typeface="Verdana" pitchFamily="34" charset="0"/>
              </a:rPr>
              <a:t>:</a:t>
            </a:r>
            <a:r>
              <a:rPr lang="cs-CZ" sz="1050" b="1" smtClean="0">
                <a:solidFill>
                  <a:schemeClr val="bg1"/>
                </a:solidFill>
                <a:latin typeface="Verdana" pitchFamily="34" charset="0"/>
              </a:rPr>
              <a:t>00</a:t>
            </a:r>
            <a:r>
              <a:rPr lang="en-US" sz="1050" b="1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050" b="1" dirty="0" smtClean="0">
                <a:solidFill>
                  <a:schemeClr val="bg1"/>
                </a:solidFill>
                <a:latin typeface="Verdana" pitchFamily="34" charset="0"/>
              </a:rPr>
              <a:t>UTC  Meteosat-12  (MTG-I1)</a:t>
            </a:r>
          </a:p>
        </p:txBody>
      </p:sp>
    </p:spTree>
    <p:extLst>
      <p:ext uri="{BB962C8B-B14F-4D97-AF65-F5344CB8AC3E}">
        <p14:creationId xmlns:p14="http://schemas.microsoft.com/office/powerpoint/2010/main" val="11720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True Color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VIS0.5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VIS0.4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987574"/>
            <a:ext cx="2447403" cy="123113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48068" y="2931790"/>
            <a:ext cx="4113962" cy="1341494"/>
          </a:xfrm>
          <a:prstGeom prst="rect">
            <a:avLst/>
          </a:prstGeom>
          <a:noFill/>
          <a:ln w="0">
            <a:noFill/>
          </a:ln>
        </p:spPr>
        <p:txBody>
          <a:bodyPr wrap="square" tIns="108000" bIns="108000" rtlCol="0">
            <a:spAutoFit/>
          </a:bodyPr>
          <a:lstStyle/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Level 0 	–  surová naměřená data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(swaths)</a:t>
            </a:r>
            <a:endParaRPr lang="cs-CZ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Level 1a 	–  základní technické zpracování L0 dat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(swaths)</a:t>
            </a:r>
            <a:endParaRPr lang="cs-CZ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Level 1b 	–  kalibrované radiance a geolokační informace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(swaths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900" dirty="0" smtClean="0">
              <a:solidFill>
                <a:srgbClr val="FFC9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1c 	–  L1b po převodu do pravoúhlé sítě</a:t>
            </a:r>
            <a:r>
              <a:rPr lang="en-US" sz="9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(chunks)</a:t>
            </a:r>
            <a:endParaRPr lang="cs-CZ" sz="900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400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	–  odvozené produkty (z L1c)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928662" y="3724448"/>
            <a:ext cx="3557304" cy="568654"/>
          </a:xfrm>
          <a:prstGeom prst="roundRect">
            <a:avLst/>
          </a:prstGeom>
          <a:noFill/>
          <a:ln w="127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971600" y="4365110"/>
            <a:ext cx="350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9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 distribuovaná uživatelům v reálném čase přes EUMETCast a následně rovněž dostupná přes archivní služby EUMETSATu</a:t>
            </a:r>
          </a:p>
        </p:txBody>
      </p:sp>
      <p:pic>
        <p:nvPicPr>
          <p:cNvPr id="4098" name="Picture 2" descr="M:\[2] prednasky (aktualizovano 13.6.2019)\MTG info přednáška\_ nové podklady od 20.11.2019\L1c_chunk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946" y="555526"/>
            <a:ext cx="3028542" cy="2952328"/>
          </a:xfrm>
          <a:prstGeom prst="rect">
            <a:avLst/>
          </a:prstGeom>
          <a:noFill/>
        </p:spPr>
      </p:pic>
      <p:pic>
        <p:nvPicPr>
          <p:cNvPr id="14" name="Picture 2" descr="M:\[2] prednasky (aktualizovano 13.6.2019)\MTG info přednáška\_ nové podklady od 20.11.2019\re-sampling-L1b-to-L1c_concept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27534"/>
            <a:ext cx="3023990" cy="2147001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3500430" y="2227679"/>
            <a:ext cx="2287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konverze z L1b 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swaths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) do L1c 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chunks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868144" y="350785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distribuovaná koncovým uživatelům systémem EUMETCast ve formátu L1c (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chunks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  –  distribuce po jednotlivých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chunks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v co nejkratším čase od naměření, přičemž každý chunk obsahuje stejný objem dat, ale různý počet obrazových řádků (v závislosti na vzdálenosti od rovníku).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8352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MTG-I  FCI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–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princip snímání a konverze dat do uživatelského formátu Level 1c</a:t>
            </a:r>
            <a:endParaRPr lang="cs-CZ" sz="12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VIS-IR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VIS0.6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 (VIS0.8)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IR10.5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816" y="42759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VIS 0.6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Verdana" pitchFamily="34" charset="0"/>
              </a:rPr>
              <a:t>Sandwich IR-BT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496" y="42759"/>
            <a:ext cx="287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Phase</a:t>
            </a:r>
            <a:r>
              <a:rPr lang="en-US" sz="800" dirty="0" smtClean="0">
                <a:latin typeface="Verdana" pitchFamily="34" charset="0"/>
              </a:rPr>
              <a:t> </a:t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NIR1.6</a:t>
            </a:r>
          </a:p>
          <a:p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NIR2.2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VIS0.6</a:t>
            </a:r>
            <a:endParaRPr lang="cs-CZ" sz="800" dirty="0" smtClean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Cloud Type (</a:t>
            </a:r>
            <a:r>
              <a:rPr lang="cs-CZ" sz="800" b="1" dirty="0" smtClean="0">
                <a:latin typeface="Verdana" pitchFamily="34" charset="0"/>
              </a:rPr>
              <a:t>ČHMÚ)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NIR1.3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VIS0.6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4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816" y="42759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Verdana" pitchFamily="34" charset="0"/>
              </a:rPr>
              <a:t>RGB</a:t>
            </a:r>
            <a:r>
              <a:rPr lang="en-US" sz="800" b="1" dirty="0" smtClean="0">
                <a:latin typeface="Verdana" pitchFamily="34" charset="0"/>
              </a:rPr>
              <a:t> Storm</a:t>
            </a: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latin typeface="Verdana" pitchFamily="34" charset="0"/>
              </a:rPr>
              <a:t/>
            </a:r>
            <a:br>
              <a:rPr lang="en-US" sz="800" dirty="0" smtClean="0">
                <a:latin typeface="Verdana" pitchFamily="34" charset="0"/>
              </a:rPr>
            </a:br>
            <a: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  <a:t>FCI WV6.3 – WV7.3</a:t>
            </a:r>
            <a:br>
              <a:rPr lang="en-US" sz="800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800" dirty="0" smtClean="0">
                <a:solidFill>
                  <a:srgbClr val="92D050"/>
                </a:solidFill>
                <a:latin typeface="Verdana" pitchFamily="34" charset="0"/>
              </a:rPr>
              <a:t>FCI NIR3.8 – IR10.5</a:t>
            </a:r>
            <a:endParaRPr lang="en-US" sz="800" dirty="0">
              <a:latin typeface="Verdana" pitchFamily="34" charset="0"/>
            </a:endParaRPr>
          </a:p>
          <a:p>
            <a:r>
              <a:rPr lang="en-US" sz="800" dirty="0" smtClean="0">
                <a:solidFill>
                  <a:srgbClr val="00B0F0"/>
                </a:solidFill>
                <a:latin typeface="Verdana" pitchFamily="34" charset="0"/>
              </a:rPr>
              <a:t>FCI NIR1.6 – IR10.5</a:t>
            </a:r>
            <a:endParaRPr lang="cs-CZ" sz="8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7458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4990" y="1923678"/>
            <a:ext cx="764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Verdana" pitchFamily="34" charset="0"/>
              </a:rPr>
              <a:t>Provizorní verze, bude ještě doplněno ...</a:t>
            </a:r>
            <a:endParaRPr lang="en-US" sz="2400" b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8352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MTG-I  FCI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–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princip snímání a konverze dat do uživatelského formátu Level 1c</a:t>
            </a:r>
            <a:endParaRPr lang="cs-CZ" sz="12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28" y="1195350"/>
            <a:ext cx="1488989" cy="26725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5350"/>
            <a:ext cx="6984515" cy="86409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187624" y="306651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Matice rozmístění snímacích pixlů (detektorů) pro každý spektrální kanál FCI (3-násobná redundance pro případ zhoršení kvality nebo selhání některého z pixlů) </a:t>
            </a:r>
            <a:endParaRPr lang="en-US" sz="900" dirty="0" smtClean="0">
              <a:latin typeface="Verdana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3528" y="2131454"/>
            <a:ext cx="63674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Počet obrazových řádků nasnímaných v rámci jednoho „</a:t>
            </a:r>
            <a:r>
              <a:rPr lang="cs-CZ" sz="900" dirty="0" err="1" smtClean="0">
                <a:latin typeface="Verdana" pitchFamily="34" charset="0"/>
              </a:rPr>
              <a:t>swath</a:t>
            </a:r>
            <a:r>
              <a:rPr lang="cs-CZ" sz="900" dirty="0" smtClean="0">
                <a:latin typeface="Verdana" pitchFamily="34" charset="0"/>
              </a:rPr>
              <a:t>“ v jednotlivých spektrálních kanálech FCI</a:t>
            </a:r>
            <a:endParaRPr lang="en-US" sz="900" dirty="0" smtClean="0">
              <a:latin typeface="Verdan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1" y="4315911"/>
            <a:ext cx="80648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 smtClean="0">
                <a:latin typeface="Verdana" pitchFamily="34" charset="0"/>
              </a:rPr>
              <a:t>Zdroj:  </a:t>
            </a:r>
            <a:r>
              <a:rPr lang="en-US" sz="700" dirty="0">
                <a:latin typeface="Verdana" pitchFamily="34" charset="0"/>
                <a:hlinkClick r:id="rId5"/>
              </a:rPr>
              <a:t>https://www.spiedigitallibrary.org/conference-proceedings-of-spie/12777/127771G/Meteosat-Third-Generation---MTG-I-FCI-PFM-instrument/10.1117/12.2689288.pdf</a:t>
            </a:r>
            <a:r>
              <a:rPr lang="cs-CZ" sz="700" dirty="0">
                <a:latin typeface="Verdana" pitchFamily="34" charset="0"/>
              </a:rPr>
              <a:t> </a:t>
            </a:r>
            <a:endParaRPr lang="en-US" sz="7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8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39361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</a:t>
                      </a:r>
                      <a:r>
                        <a:rPr lang="cs-CZ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</a:t>
                      </a:r>
                      <a:r>
                        <a:rPr lang="cs-CZ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</a:t>
                      </a:r>
                      <a:r>
                        <a:rPr lang="cs-CZ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</a:t>
                      </a:r>
                      <a:r>
                        <a:rPr lang="cs-CZ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smtClean="0">
                          <a:ln w="6350">
                            <a:noFill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2843808" y="4321428"/>
            <a:ext cx="2088232" cy="338554"/>
          </a:xfrm>
          <a:prstGeom prst="rect">
            <a:avLst/>
          </a:prstGeom>
          <a:noFill/>
          <a:ln w="0">
            <a:noFill/>
          </a:ln>
        </p:spPr>
        <p:txBody>
          <a:bodyPr wrap="square" lIns="36000" rIns="36000" rtlCol="0">
            <a:spAutoFit/>
          </a:bodyPr>
          <a:lstStyle/>
          <a:p>
            <a:r>
              <a:rPr lang="cs-CZ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 </a:t>
            </a:r>
            <a:r>
              <a:rPr lang="en-US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FDS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a RSS</a:t>
            </a:r>
            <a:r>
              <a:rPr lang="cs-CZ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EUMETCast </a:t>
            </a:r>
            <a:r>
              <a:rPr lang="cs-CZ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cs-CZ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en-US" sz="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cs-CZ" sz="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FDS a RSS – EUMETCast </a:t>
            </a:r>
            <a:r>
              <a:rPr lang="cs-CZ" sz="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Terrestrial</a:t>
            </a:r>
            <a:r>
              <a:rPr lang="cs-CZ" sz="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4" y="4280197"/>
            <a:ext cx="291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kanály, nedostupné na MSG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SEVIRI </a:t>
            </a:r>
            <a:endParaRPr lang="en-US" sz="9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101838" y="3867894"/>
            <a:ext cx="221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FDS = Full Disk Service</a:t>
            </a:r>
            <a:r>
              <a:rPr lang="cs-CZ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cs-CZ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 minut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RSS = Rapid Scan Service</a:t>
            </a:r>
            <a:r>
              <a:rPr lang="cs-CZ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cs-CZ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2,5 min.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  =  Normal Resolution bands</a:t>
            </a:r>
            <a:b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 =  High Resolution bands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771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9875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2" y="16356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2" y="185167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22837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46" y="554946"/>
            <a:ext cx="2574618" cy="321827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3672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84168" y="267494"/>
            <a:ext cx="1556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r</a:t>
            </a:r>
            <a:r>
              <a:rPr lang="cs-CZ" sz="800" dirty="0" smtClean="0">
                <a:latin typeface="Verdana" pitchFamily="34" charset="0"/>
              </a:rPr>
              <a:t>ozlišení FCI pro oblast ČR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23529" y="771550"/>
            <a:ext cx="4536000" cy="190800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 w="19050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900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23528" y="2484000"/>
            <a:ext cx="4536000" cy="1692000"/>
          </a:xfrm>
          <a:prstGeom prst="rect">
            <a:avLst/>
          </a:prstGeom>
          <a:solidFill>
            <a:srgbClr val="C00000">
              <a:alpha val="13000"/>
            </a:srgbClr>
          </a:solidFill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900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010322" y="1523568"/>
            <a:ext cx="603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solární </a:t>
            </a:r>
            <a:r>
              <a:rPr lang="en-US" sz="1000" dirty="0" smtClean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dirty="0" smtClean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 smtClean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kanály</a:t>
            </a:r>
            <a:endParaRPr lang="cs-CZ" sz="1000" dirty="0">
              <a:solidFill>
                <a:srgbClr val="FFFF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004048" y="3107744"/>
            <a:ext cx="6367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tepelné </a:t>
            </a:r>
            <a:r>
              <a:rPr lang="en-US" sz="1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kanály</a:t>
            </a:r>
            <a:endParaRPr lang="cs-CZ" sz="10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5004048" y="2459672"/>
            <a:ext cx="10005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smíšený </a:t>
            </a:r>
            <a:r>
              <a:rPr lang="cs-CZ" sz="100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kanál</a:t>
            </a:r>
            <a:endParaRPr lang="cs-CZ" sz="100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76704" y="4679865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>
                <a:latin typeface="+mn-lt"/>
              </a:rPr>
              <a:pPr/>
              <a:t>9</a:t>
            </a:fld>
            <a:endParaRPr lang="en-US" dirty="0">
              <a:latin typeface="+mn-lt"/>
            </a:endParaRPr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255351"/>
              </p:ext>
            </p:extLst>
          </p:nvPr>
        </p:nvGraphicFramePr>
        <p:xfrm>
          <a:off x="323528" y="555526"/>
          <a:ext cx="4538214" cy="3627120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134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označení kanálu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střední vlnová délka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rozlišení (velikost pixlu v nadiru)</a:t>
                      </a:r>
                      <a:endParaRPr lang="en-US" sz="800" b="0" dirty="0" smtClean="0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VIS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0.444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0.5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0.6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1" dirty="0">
                        <a:ln w="6350"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b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0.8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0.865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 0.9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0.914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1.6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 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WV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 smtClean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 (O3)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r>
                        <a:rPr lang="en-US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/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r>
                        <a:rPr lang="cs-CZ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baseline="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800" b="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cs-CZ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80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</a:t>
                      </a:r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 (CO2)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 µm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dirty="0" smtClean="0">
                          <a:ln w="6350"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km</a:t>
                      </a:r>
                      <a:endParaRPr lang="en-US" sz="800" dirty="0">
                        <a:ln w="6350"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107504" y="4280197"/>
            <a:ext cx="291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kanály, nedostupné na MSG</a:t>
            </a:r>
            <a:r>
              <a:rPr lang="en-US" sz="9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SEVIRI </a:t>
            </a:r>
            <a:endParaRPr lang="en-US" sz="900" b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7715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98757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79512" y="16356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9512" y="185167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79512" y="22837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effectLst/>
              </a:rPr>
              <a:t>⃰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51520" y="123478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MTG-I  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Flexible Combined Imager (FCI)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základní vlastnosti kanálů a jejich využití</a:t>
            </a:r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76056" y="741353"/>
            <a:ext cx="34563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kanály viditelného pásma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RGB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True Color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(snímky v „pravých“ barvách)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detekce aerosolů, saharského prachu, kouře z požárů, vegetace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VIS 0.6 – použit v několika dalších RGB produktech </a:t>
            </a:r>
            <a:b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 sendvičových snímcích (zejména s ohledem na jeho vysoké rozlišení)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2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B0F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100" dirty="0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MU-prezentace-format-16_9_CZ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_19_9" id="{274CFC56-019A-4B75-B2ED-E1D0966EDFE8}" vid="{55D50E2A-02F5-43C6-84BB-0BF6B202CC38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13213</TotalTime>
  <Words>2807</Words>
  <Application>Microsoft Office PowerPoint</Application>
  <PresentationFormat>Předvádění na obrazovce (16:9)</PresentationFormat>
  <Paragraphs>776</Paragraphs>
  <Slides>68</Slides>
  <Notes>16</Notes>
  <HiddenSlides>3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68</vt:i4>
      </vt:variant>
    </vt:vector>
  </HeadingPairs>
  <TitlesOfParts>
    <vt:vector size="78" baseType="lpstr">
      <vt:lpstr>Arial</vt:lpstr>
      <vt:lpstr>Arial Black</vt:lpstr>
      <vt:lpstr>Calibri</vt:lpstr>
      <vt:lpstr>Times New Roman</vt:lpstr>
      <vt:lpstr>Verdana</vt:lpstr>
      <vt:lpstr>Wingdings</vt:lpstr>
      <vt:lpstr>Motiv sady Office</vt:lpstr>
      <vt:lpstr>Vlastní návrh</vt:lpstr>
      <vt:lpstr>1_Vlastní návrh</vt:lpstr>
      <vt:lpstr>1_CHMU-prezentace-format-16_9_CZ</vt:lpstr>
      <vt:lpstr>Meteosat třetí generace (MTG)  interpretace kanálů a RGB snímků FCI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1280</cp:revision>
  <dcterms:created xsi:type="dcterms:W3CDTF">2014-08-30T11:37:27Z</dcterms:created>
  <dcterms:modified xsi:type="dcterms:W3CDTF">2025-05-14T16:08:13Z</dcterms:modified>
</cp:coreProperties>
</file>