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706" r:id="rId4"/>
  </p:sldMasterIdLst>
  <p:notesMasterIdLst>
    <p:notesMasterId r:id="rId29"/>
  </p:notesMasterIdLst>
  <p:handoutMasterIdLst>
    <p:handoutMasterId r:id="rId30"/>
  </p:handoutMasterIdLst>
  <p:sldIdLst>
    <p:sldId id="613" r:id="rId5"/>
    <p:sldId id="797" r:id="rId6"/>
    <p:sldId id="615" r:id="rId7"/>
    <p:sldId id="628" r:id="rId8"/>
    <p:sldId id="629" r:id="rId9"/>
    <p:sldId id="631" r:id="rId10"/>
    <p:sldId id="630" r:id="rId11"/>
    <p:sldId id="662" r:id="rId12"/>
    <p:sldId id="799" r:id="rId13"/>
    <p:sldId id="808" r:id="rId14"/>
    <p:sldId id="809" r:id="rId15"/>
    <p:sldId id="810" r:id="rId16"/>
    <p:sldId id="811" r:id="rId17"/>
    <p:sldId id="812" r:id="rId18"/>
    <p:sldId id="800" r:id="rId19"/>
    <p:sldId id="801" r:id="rId20"/>
    <p:sldId id="802" r:id="rId21"/>
    <p:sldId id="803" r:id="rId22"/>
    <p:sldId id="804" r:id="rId23"/>
    <p:sldId id="813" r:id="rId24"/>
    <p:sldId id="814" r:id="rId25"/>
    <p:sldId id="815" r:id="rId26"/>
    <p:sldId id="816" r:id="rId27"/>
    <p:sldId id="817"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00"/>
    <a:srgbClr val="FFFFCC"/>
    <a:srgbClr val="FFC9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741" autoAdjust="0"/>
    <p:restoredTop sz="96897" autoAdjust="0"/>
  </p:normalViewPr>
  <p:slideViewPr>
    <p:cSldViewPr>
      <p:cViewPr varScale="1">
        <p:scale>
          <a:sx n="163" d="100"/>
          <a:sy n="163" d="100"/>
        </p:scale>
        <p:origin x="144" y="28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97" d="100"/>
          <a:sy n="97" d="100"/>
        </p:scale>
        <p:origin x="-30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0E8AF7-705C-44C7-ABDC-9AFD6CAEE65D}" type="datetimeFigureOut">
              <a:rPr lang="en-US" smtClean="0"/>
              <a:pPr/>
              <a:t>4/23/2021</a:t>
            </a:fld>
            <a:endParaRPr lang="en-US"/>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7E6C7-78D8-4DE7-9C9A-F639203B2A1A}" type="slidenum">
              <a:rPr lang="en-US" smtClean="0"/>
              <a:pPr/>
              <a:t>‹#›</a:t>
            </a:fld>
            <a:endParaRPr lang="en-US"/>
          </a:p>
        </p:txBody>
      </p:sp>
    </p:spTree>
    <p:extLst>
      <p:ext uri="{BB962C8B-B14F-4D97-AF65-F5344CB8AC3E}">
        <p14:creationId xmlns:p14="http://schemas.microsoft.com/office/powerpoint/2010/main" val="31264744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1C6A4-0170-4FE5-A272-4D852668A850}" type="datetimeFigureOut">
              <a:rPr lang="en-US" smtClean="0"/>
              <a:pPr/>
              <a:t>4/23/2021</a:t>
            </a:fld>
            <a:endParaRPr lang="en-US"/>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671AB-DF70-43FA-8A49-15AFFEF1EE69}" type="slidenum">
              <a:rPr lang="en-US" smtClean="0"/>
              <a:pPr/>
              <a:t>‹#›</a:t>
            </a:fld>
            <a:endParaRPr lang="en-US"/>
          </a:p>
        </p:txBody>
      </p:sp>
    </p:spTree>
    <p:extLst>
      <p:ext uri="{BB962C8B-B14F-4D97-AF65-F5344CB8AC3E}">
        <p14:creationId xmlns:p14="http://schemas.microsoft.com/office/powerpoint/2010/main" val="31740874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4484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4118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609916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311726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 </a:t>
            </a:r>
            <a:endParaRPr lang="en-US" dirty="0"/>
          </a:p>
        </p:txBody>
      </p:sp>
    </p:spTree>
    <p:extLst>
      <p:ext uri="{BB962C8B-B14F-4D97-AF65-F5344CB8AC3E}">
        <p14:creationId xmlns:p14="http://schemas.microsoft.com/office/powerpoint/2010/main" val="154735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4437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16050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10433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64185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4/23/2021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4/23/2021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4/23/2021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06" y="142859"/>
            <a:ext cx="7772400" cy="642942"/>
          </a:xfrm>
          <a:prstGeom prst="rect">
            <a:avLst/>
          </a:prstGeom>
        </p:spPr>
        <p:txBody>
          <a:bodyPr/>
          <a:lstStyle>
            <a:lvl1pPr algn="l">
              <a:defRPr sz="12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Tree>
    <p:extLst>
      <p:ext uri="{BB962C8B-B14F-4D97-AF65-F5344CB8AC3E}">
        <p14:creationId xmlns:p14="http://schemas.microsoft.com/office/powerpoint/2010/main" val="4135529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
        <p:nvSpPr>
          <p:cNvPr id="8" name="Zástupný symbol pro obsah 7"/>
          <p:cNvSpPr>
            <a:spLocks noGrp="1"/>
          </p:cNvSpPr>
          <p:nvPr>
            <p:ph sz="quarter" idx="13" hasCustomPrompt="1"/>
          </p:nvPr>
        </p:nvSpPr>
        <p:spPr>
          <a:xfrm>
            <a:off x="1000100" y="1142990"/>
            <a:ext cx="6000792" cy="2928957"/>
          </a:xfrm>
          <a:prstGeom prst="rect">
            <a:avLst/>
          </a:prstGeom>
        </p:spPr>
        <p:txBody>
          <a:bodyPr/>
          <a:lstStyle>
            <a:lvl1pPr>
              <a:buNone/>
              <a:defRPr sz="1400">
                <a:solidFill>
                  <a:schemeClr val="bg1"/>
                </a:solidFill>
              </a:defRPr>
            </a:lvl1pPr>
            <a:lvl2pPr>
              <a:buNone/>
              <a:defRPr/>
            </a:lvl2pPr>
            <a:lvl3pPr>
              <a:buNone/>
              <a:defRPr/>
            </a:lvl3pPr>
            <a:lvl4pPr>
              <a:buNone/>
              <a:defRPr/>
            </a:lvl4pPr>
            <a:lvl5pPr>
              <a:buNone/>
              <a:defRPr/>
            </a:lvl5pPr>
          </a:lstStyle>
          <a:p>
            <a:pPr lvl="0"/>
            <a:r>
              <a:rPr lang="cs-CZ" dirty="0" smtClean="0"/>
              <a:t>Vložení normálního textu …</a:t>
            </a:r>
            <a:endParaRPr lang="cs-CZ" dirty="0"/>
          </a:p>
        </p:txBody>
      </p:sp>
    </p:spTree>
    <p:extLst>
      <p:ext uri="{BB962C8B-B14F-4D97-AF65-F5344CB8AC3E}">
        <p14:creationId xmlns:p14="http://schemas.microsoft.com/office/powerpoint/2010/main" val="2051641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pPr/>
              <a:t>4/23/2021</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pPr/>
              <a:t>4/23/2021</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pPr/>
              <a:t>4/23/2021</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pPr/>
              <a:t>4/23/2021</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pPr/>
              <a:t>4/23/2021</a:t>
            </a:fld>
            <a:endParaRPr lang="en-US"/>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pPr/>
              <a:t>4/23/2021</a:t>
            </a:fld>
            <a:endParaRPr lang="en-US"/>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4/23/2021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pPr/>
              <a:t>4/23/2021</a:t>
            </a:fld>
            <a:endParaRPr lang="en-US"/>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pPr/>
              <a:t>4/23/2021</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pPr/>
              <a:t>4/23/2021</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pPr/>
              <a:t>4/23/2021</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pPr/>
              <a:t>4/23/2021</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solidFill>
                  <a:prstClr val="black"/>
                </a:solidFill>
              </a:rPr>
              <a:pPr/>
              <a:t>4/23/2021</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solidFill>
                  <a:prstClr val="black"/>
                </a:solidFill>
              </a:rPr>
              <a:pPr/>
              <a:t>4/23/2021</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solidFill>
                  <a:prstClr val="black"/>
                </a:solidFill>
              </a:rPr>
              <a:pPr/>
              <a:t>4/23/2021</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solidFill>
                  <a:prstClr val="black"/>
                </a:solidFill>
              </a:rPr>
              <a:pPr/>
              <a:t>4/23/2021</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solidFill>
                  <a:prstClr val="black"/>
                </a:solidFill>
              </a:rPr>
              <a:pPr/>
              <a:t>4/23/2021</a:t>
            </a:fld>
            <a:endParaRPr lang="en-US">
              <a:solidFill>
                <a:prstClr val="black"/>
              </a:solidFill>
            </a:endParaRPr>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4/23/2021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solidFill>
                  <a:prstClr val="black"/>
                </a:solidFill>
              </a:rPr>
              <a:pPr/>
              <a:t>4/23/2021</a:t>
            </a:fld>
            <a:endParaRPr lang="en-US">
              <a:solidFill>
                <a:prstClr val="black"/>
              </a:solidFill>
            </a:endParaRPr>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solidFill>
                  <a:prstClr val="black"/>
                </a:solidFill>
              </a:rPr>
              <a:pPr/>
              <a:t>4/23/2021</a:t>
            </a:fld>
            <a:endParaRPr lang="en-US">
              <a:solidFill>
                <a:prstClr val="black"/>
              </a:solidFill>
            </a:endParaRPr>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solidFill>
                  <a:prstClr val="black"/>
                </a:solidFill>
              </a:rPr>
              <a:pPr/>
              <a:t>4/23/2021</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solidFill>
                  <a:prstClr val="black"/>
                </a:solidFill>
              </a:rPr>
              <a:pPr/>
              <a:t>4/23/2021</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solidFill>
                  <a:prstClr val="black"/>
                </a:solidFill>
              </a:rPr>
              <a:pPr/>
              <a:t>4/23/2021</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solidFill>
                  <a:prstClr val="black"/>
                </a:solidFill>
              </a:rPr>
              <a:pPr/>
              <a:t>4/23/2021</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_vod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69752"/>
          </a:xfrm>
          <a:prstGeom prst="rect">
            <a:avLst/>
          </a:prstGeom>
        </p:spPr>
      </p:pic>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830213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_louk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1002594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Prázdný_nebe">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0086"/>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3984135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rgbClr val="023E88"/>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176141" y="2342649"/>
            <a:ext cx="6858000" cy="1241822"/>
          </a:xfrm>
        </p:spPr>
        <p:txBody>
          <a:bodyPr/>
          <a:lstStyle>
            <a:lvl1pPr marL="0" indent="0" algn="l">
              <a:buNone/>
              <a:defRPr sz="1400" i="1">
                <a:solidFill>
                  <a:schemeClr val="bg1"/>
                </a:solidFill>
                <a:latin typeface="Arial" panose="020B0604020202020204" pitchFamily="34" charset="0"/>
                <a:cs typeface="Arial" panose="020B0604020202020204" pitchFamily="34" charset="0"/>
              </a:defRPr>
            </a:lvl1pPr>
            <a:lvl2pPr marL="257175" indent="0" algn="ctr">
              <a:buNone/>
              <a:defRPr sz="1100"/>
            </a:lvl2pPr>
            <a:lvl3pPr marL="514350" indent="0" algn="ctr">
              <a:buNone/>
              <a:defRPr sz="100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cs-CZ" dirty="0" smtClean="0"/>
              <a:t>Jméno</a:t>
            </a:r>
            <a:endParaRPr lang="cs-CZ" dirty="0"/>
          </a:p>
        </p:txBody>
      </p:sp>
      <p:sp>
        <p:nvSpPr>
          <p:cNvPr id="11" name="Nadpis 10"/>
          <p:cNvSpPr>
            <a:spLocks noGrp="1"/>
          </p:cNvSpPr>
          <p:nvPr>
            <p:ph type="title" hasCustomPrompt="1"/>
          </p:nvPr>
        </p:nvSpPr>
        <p:spPr>
          <a:xfrm>
            <a:off x="1176142" y="1250129"/>
            <a:ext cx="6858000" cy="994172"/>
          </a:xfrm>
        </p:spPr>
        <p:txBody>
          <a:bodyPr>
            <a:noAutofit/>
          </a:bodyPr>
          <a:lstStyle>
            <a:lvl1pPr>
              <a:defRPr sz="4000" b="1" spc="127" baseline="0">
                <a:solidFill>
                  <a:schemeClr val="bg1"/>
                </a:solidFill>
              </a:defRPr>
            </a:lvl1pPr>
          </a:lstStyle>
          <a:p>
            <a:r>
              <a:rPr lang="cs-CZ" dirty="0" smtClean="0"/>
              <a:t>Název prezentace</a:t>
            </a:r>
            <a:endParaRPr lang="cs-CZ"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8861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4/23/2021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406739" y="951465"/>
            <a:ext cx="7886700" cy="3263504"/>
          </a:xfrm>
        </p:spPr>
        <p:txBody>
          <a:bodyPr>
            <a:normAutofit/>
          </a:bodyPr>
          <a:lstStyle>
            <a:lvl1pPr marL="0" indent="0">
              <a:lnSpc>
                <a:spcPct val="110000"/>
              </a:lnSpc>
              <a:spcAft>
                <a:spcPts val="2475"/>
              </a:spcAft>
              <a:buNone/>
              <a:defRPr sz="1400" baseline="0">
                <a:solidFill>
                  <a:srgbClr val="023E88"/>
                </a:solidFill>
                <a:latin typeface="Times New Roman" panose="02020603050405020304" pitchFamily="18" charset="0"/>
                <a:cs typeface="Times New Roman" panose="02020603050405020304" pitchFamily="18" charset="0"/>
              </a:defRPr>
            </a:lvl1pPr>
            <a:lvl2pPr marL="133350" indent="-133350">
              <a:spcAft>
                <a:spcPts val="428"/>
              </a:spcAft>
              <a:buFont typeface="Times New Roman" panose="02020603050405020304" pitchFamily="18" charset="0"/>
              <a:buChar char="‒"/>
              <a:defRPr sz="1500">
                <a:solidFill>
                  <a:srgbClr val="023E88"/>
                </a:solidFill>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cs-CZ" dirty="0" smtClean="0"/>
              <a:t>Sem zadejte text</a:t>
            </a:r>
          </a:p>
          <a:p>
            <a:pPr lvl="1"/>
            <a:r>
              <a:rPr lang="cs-CZ" dirty="0" smtClean="0"/>
              <a:t>Věcného vytvořené pamětní</a:t>
            </a:r>
          </a:p>
          <a:p>
            <a:pPr lvl="1"/>
            <a:r>
              <a:rPr lang="cs-CZ" dirty="0" smtClean="0"/>
              <a:t>Co význam lhůty připadá</a:t>
            </a:r>
          </a:p>
        </p:txBody>
      </p:sp>
      <p:sp>
        <p:nvSpPr>
          <p:cNvPr id="10"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pic>
        <p:nvPicPr>
          <p:cNvPr id="12" name="Obráze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3" name="Obráze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Tree>
    <p:extLst>
      <p:ext uri="{BB962C8B-B14F-4D97-AF65-F5344CB8AC3E}">
        <p14:creationId xmlns:p14="http://schemas.microsoft.com/office/powerpoint/2010/main" val="3748684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10" name="Zástupný symbol pro obrázek 9"/>
          <p:cNvSpPr>
            <a:spLocks noGrp="1"/>
          </p:cNvSpPr>
          <p:nvPr>
            <p:ph type="pic" sz="quarter" idx="13"/>
          </p:nvPr>
        </p:nvSpPr>
        <p:spPr>
          <a:xfrm>
            <a:off x="408743" y="1216822"/>
            <a:ext cx="8009633" cy="2892620"/>
          </a:xfrm>
        </p:spPr>
        <p:txBody>
          <a:bodyPr/>
          <a:lstStyle>
            <a:lvl1pPr marL="0" indent="0">
              <a:buFontTx/>
              <a:buNone/>
              <a:defRPr>
                <a:solidFill>
                  <a:srgbClr val="023E88"/>
                </a:solidFill>
              </a:defRPr>
            </a:lvl1pPr>
          </a:lstStyle>
          <a:p>
            <a:r>
              <a:rPr lang="cs-CZ" smtClean="0"/>
              <a:t>Kliknutím na ikonu přidáte obrázek.</a:t>
            </a:r>
            <a:endParaRPr lang="cs-CZ" dirty="0"/>
          </a:p>
        </p:txBody>
      </p:sp>
      <p:sp>
        <p:nvSpPr>
          <p:cNvPr id="9" name="Zástupný symbol pro text 8"/>
          <p:cNvSpPr>
            <a:spLocks noGrp="1"/>
          </p:cNvSpPr>
          <p:nvPr>
            <p:ph type="body" sz="quarter" idx="14"/>
          </p:nvPr>
        </p:nvSpPr>
        <p:spPr>
          <a:xfrm>
            <a:off x="408743" y="4117823"/>
            <a:ext cx="8009633" cy="403622"/>
          </a:xfrm>
        </p:spPr>
        <p:txBody>
          <a:bodyPr>
            <a:normAutofit/>
          </a:bodyPr>
          <a:lstStyle>
            <a:lvl1pPr marL="0" indent="0">
              <a:buNone/>
              <a:defRPr sz="1400" i="1">
                <a:solidFill>
                  <a:srgbClr val="023E88"/>
                </a:solidFill>
                <a:latin typeface="Times New Roman" panose="02020603050405020304" pitchFamily="18" charset="0"/>
                <a:cs typeface="Times New Roman" panose="02020603050405020304" pitchFamily="18" charset="0"/>
              </a:defRPr>
            </a:lvl1pPr>
            <a:lvl2pPr>
              <a:defRPr i="1">
                <a:solidFill>
                  <a:srgbClr val="023E88"/>
                </a:solidFill>
                <a:latin typeface="Times New Roman" panose="02020603050405020304" pitchFamily="18" charset="0"/>
                <a:cs typeface="Times New Roman" panose="02020603050405020304" pitchFamily="18" charset="0"/>
              </a:defRPr>
            </a:lvl2pPr>
            <a:lvl3pPr>
              <a:defRPr i="1">
                <a:solidFill>
                  <a:srgbClr val="023E88"/>
                </a:solidFill>
                <a:latin typeface="Times New Roman" panose="02020603050405020304" pitchFamily="18" charset="0"/>
                <a:cs typeface="Times New Roman" panose="02020603050405020304" pitchFamily="18" charset="0"/>
              </a:defRPr>
            </a:lvl3pPr>
            <a:lvl4pPr>
              <a:defRPr i="1">
                <a:solidFill>
                  <a:srgbClr val="023E88"/>
                </a:solidFill>
                <a:latin typeface="Times New Roman" panose="02020603050405020304" pitchFamily="18" charset="0"/>
                <a:cs typeface="Times New Roman" panose="02020603050405020304" pitchFamily="18" charset="0"/>
              </a:defRPr>
            </a:lvl4pPr>
            <a:lvl5pPr>
              <a:defRPr i="1">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5" name="Obráze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5" name="Nadpis 4"/>
          <p:cNvSpPr>
            <a:spLocks noGrp="1"/>
          </p:cNvSpPr>
          <p:nvPr>
            <p:ph type="title"/>
          </p:nvPr>
        </p:nvSpPr>
        <p:spPr>
          <a:xfrm>
            <a:off x="406739" y="114947"/>
            <a:ext cx="8065237" cy="994172"/>
          </a:xfrm>
        </p:spPr>
        <p:txBody>
          <a:bodyPr/>
          <a:lstStyle>
            <a:lvl1pPr>
              <a:defRPr b="1">
                <a:solidFill>
                  <a:srgbClr val="023E88"/>
                </a:solidFill>
              </a:defRPr>
            </a:lvl1pPr>
          </a:lstStyle>
          <a:p>
            <a:r>
              <a:rPr lang="cs-CZ" smtClean="0"/>
              <a:t>Kliknutím lze upravit styl.</a:t>
            </a:r>
            <a:endParaRPr lang="cs-CZ"/>
          </a:p>
        </p:txBody>
      </p:sp>
    </p:spTree>
    <p:extLst>
      <p:ext uri="{BB962C8B-B14F-4D97-AF65-F5344CB8AC3E}">
        <p14:creationId xmlns:p14="http://schemas.microsoft.com/office/powerpoint/2010/main" val="341773649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adpis a 3 sloupce">
    <p:spTree>
      <p:nvGrpSpPr>
        <p:cNvPr id="1" name=""/>
        <p:cNvGrpSpPr/>
        <p:nvPr/>
      </p:nvGrpSpPr>
      <p:grpSpPr>
        <a:xfrm>
          <a:off x="0" y="0"/>
          <a:ext cx="0" cy="0"/>
          <a:chOff x="0" y="0"/>
          <a:chExt cx="0" cy="0"/>
        </a:xfrm>
      </p:grpSpPr>
      <p:sp>
        <p:nvSpPr>
          <p:cNvPr id="10" name="Zástupný symbol pro text 9"/>
          <p:cNvSpPr>
            <a:spLocks noGrp="1"/>
          </p:cNvSpPr>
          <p:nvPr>
            <p:ph type="body" sz="quarter" idx="13" hasCustomPrompt="1"/>
          </p:nvPr>
        </p:nvSpPr>
        <p:spPr>
          <a:xfrm>
            <a:off x="496679" y="1721373"/>
            <a:ext cx="2138572"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1" name="Zástupný symbol pro text 9"/>
          <p:cNvSpPr>
            <a:spLocks noGrp="1"/>
          </p:cNvSpPr>
          <p:nvPr>
            <p:ph type="body" sz="quarter" idx="14"/>
          </p:nvPr>
        </p:nvSpPr>
        <p:spPr>
          <a:xfrm>
            <a:off x="496679" y="2218767"/>
            <a:ext cx="2138572"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5" name="Zástupný symbol pro text 9"/>
          <p:cNvSpPr>
            <a:spLocks noGrp="1"/>
          </p:cNvSpPr>
          <p:nvPr>
            <p:ph type="body" sz="quarter" idx="16" hasCustomPrompt="1"/>
          </p:nvPr>
        </p:nvSpPr>
        <p:spPr>
          <a:xfrm>
            <a:off x="3484358" y="1721373"/>
            <a:ext cx="2136954"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6" name="Zástupný symbol pro text 9"/>
          <p:cNvSpPr>
            <a:spLocks noGrp="1"/>
          </p:cNvSpPr>
          <p:nvPr>
            <p:ph type="body" sz="quarter" idx="17"/>
          </p:nvPr>
        </p:nvSpPr>
        <p:spPr>
          <a:xfrm>
            <a:off x="3484358" y="2218767"/>
            <a:ext cx="2136954"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7" name="Zástupný symbol pro text 9"/>
          <p:cNvSpPr>
            <a:spLocks noGrp="1"/>
          </p:cNvSpPr>
          <p:nvPr>
            <p:ph type="body" sz="quarter" idx="18" hasCustomPrompt="1"/>
          </p:nvPr>
        </p:nvSpPr>
        <p:spPr>
          <a:xfrm>
            <a:off x="6501348" y="1727883"/>
            <a:ext cx="2134951"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8" name="Zástupný symbol pro text 9"/>
          <p:cNvSpPr>
            <a:spLocks noGrp="1"/>
          </p:cNvSpPr>
          <p:nvPr>
            <p:ph type="body" sz="quarter" idx="19"/>
          </p:nvPr>
        </p:nvSpPr>
        <p:spPr>
          <a:xfrm>
            <a:off x="6501348" y="2225277"/>
            <a:ext cx="2134951"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9" name="Obrázek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20" name="Obráze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21"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spTree>
    <p:extLst>
      <p:ext uri="{BB962C8B-B14F-4D97-AF65-F5344CB8AC3E}">
        <p14:creationId xmlns:p14="http://schemas.microsoft.com/office/powerpoint/2010/main" val="287293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pitola prezentace">
    <p:bg>
      <p:bgPr>
        <a:solidFill>
          <a:srgbClr val="E73331"/>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88047" y="1182817"/>
            <a:ext cx="7886700" cy="994172"/>
          </a:xfrm>
        </p:spPr>
        <p:txBody>
          <a:bodyPr>
            <a:normAutofit/>
          </a:bodyPr>
          <a:lstStyle>
            <a:lvl1pPr>
              <a:defRPr sz="3300" b="1" spc="83" baseline="0">
                <a:solidFill>
                  <a:schemeClr val="bg1"/>
                </a:solidFill>
              </a:defRPr>
            </a:lvl1pPr>
          </a:lstStyle>
          <a:p>
            <a:r>
              <a:rPr lang="cs-CZ" dirty="0" smtClean="0"/>
              <a:t>Kapitola prezentace</a:t>
            </a:r>
            <a:endParaRPr lang="cs-CZ" dirty="0"/>
          </a:p>
        </p:txBody>
      </p:sp>
      <p:pic>
        <p:nvPicPr>
          <p:cNvPr id="5" name="Obráze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3223524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závěr">
    <p:bg>
      <p:bgPr>
        <a:solidFill>
          <a:srgbClr val="023E88"/>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61755" y="1154812"/>
            <a:ext cx="6171986" cy="994172"/>
          </a:xfrm>
        </p:spPr>
        <p:txBody>
          <a:bodyPr>
            <a:normAutofit/>
          </a:bodyPr>
          <a:lstStyle>
            <a:lvl1pPr>
              <a:defRPr sz="3000" b="1" spc="38" baseline="0">
                <a:solidFill>
                  <a:schemeClr val="bg1"/>
                </a:solidFill>
                <a:latin typeface="Arial" panose="020B0604020202020204" pitchFamily="34" charset="0"/>
                <a:cs typeface="Arial" panose="020B0604020202020204" pitchFamily="34" charset="0"/>
              </a:defRPr>
            </a:lvl1pPr>
          </a:lstStyle>
          <a:p>
            <a:r>
              <a:rPr lang="cs-CZ" dirty="0" smtClean="0"/>
              <a:t>Děkuji za pozornost</a:t>
            </a:r>
            <a:endParaRPr lang="cs-CZ" dirty="0"/>
          </a:p>
        </p:txBody>
      </p:sp>
      <p:sp>
        <p:nvSpPr>
          <p:cNvPr id="9" name="Zástupný symbol pro text 8"/>
          <p:cNvSpPr>
            <a:spLocks noGrp="1"/>
          </p:cNvSpPr>
          <p:nvPr>
            <p:ph type="body" sz="quarter" idx="10" hasCustomPrompt="1"/>
          </p:nvPr>
        </p:nvSpPr>
        <p:spPr>
          <a:xfrm>
            <a:off x="1461756" y="2721541"/>
            <a:ext cx="6171985" cy="897959"/>
          </a:xfrm>
        </p:spPr>
        <p:txBody>
          <a:bodyPr>
            <a:normAutofit/>
          </a:bodyPr>
          <a:lstStyle>
            <a:lvl1pPr marL="0" indent="0">
              <a:buNone/>
              <a:defRPr sz="1400" b="0" i="1" baseline="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pPr lvl="0"/>
            <a:r>
              <a:rPr lang="cs-CZ" dirty="0" smtClean="0"/>
              <a:t>Ing. Stanislava Drahokoupilová, Ph.D.</a:t>
            </a:r>
          </a:p>
          <a:p>
            <a:pPr lvl="0"/>
            <a:r>
              <a:rPr lang="cs-CZ" dirty="0" smtClean="0"/>
              <a:t> stanislava.drahokoupilova@chmi.cz</a:t>
            </a:r>
          </a:p>
        </p:txBody>
      </p:sp>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10" name="Obráze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2584" y="3619499"/>
            <a:ext cx="1377041" cy="511429"/>
          </a:xfrm>
          <a:prstGeom prst="rect">
            <a:avLst/>
          </a:prstGeom>
        </p:spPr>
      </p:pic>
    </p:spTree>
    <p:extLst>
      <p:ext uri="{BB962C8B-B14F-4D97-AF65-F5344CB8AC3E}">
        <p14:creationId xmlns:p14="http://schemas.microsoft.com/office/powerpoint/2010/main" val="38409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4/23/2021</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4/23/2021</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4/23/2021</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4/23/2021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4/23/2021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4/23/2021</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 id="214748371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273846"/>
            <a:ext cx="7886700" cy="994172"/>
          </a:xfrm>
          <a:prstGeom prst="rect">
            <a:avLst/>
          </a:prstGeom>
        </p:spPr>
        <p:txBody>
          <a:bodyPr vert="horz" lIns="68580" tIns="34290" rIns="68580" bIns="3429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700">
                <a:solidFill>
                  <a:schemeClr val="tx1">
                    <a:tint val="75000"/>
                  </a:schemeClr>
                </a:solidFill>
              </a:defRPr>
            </a:lvl1pPr>
          </a:lstStyle>
          <a:p>
            <a:pPr defTabSz="685800"/>
            <a:fld id="{1F7E4472-466E-4052-B589-E1E111A72CE1}" type="datetimeFigureOut">
              <a:rPr lang="cs-CZ" smtClean="0">
                <a:solidFill>
                  <a:prstClr val="black">
                    <a:tint val="75000"/>
                  </a:prstClr>
                </a:solidFill>
              </a:rPr>
              <a:pPr defTabSz="685800"/>
              <a:t>23.04.2021</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700">
                <a:solidFill>
                  <a:schemeClr val="tx1">
                    <a:tint val="75000"/>
                  </a:schemeClr>
                </a:solidFill>
              </a:defRPr>
            </a:lvl1pPr>
          </a:lstStyle>
          <a:p>
            <a:pPr defTabSz="6858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700">
                <a:solidFill>
                  <a:schemeClr val="tx1">
                    <a:tint val="75000"/>
                  </a:schemeClr>
                </a:solidFill>
              </a:defRPr>
            </a:lvl1pPr>
          </a:lstStyle>
          <a:p>
            <a:pPr defTabSz="685800"/>
            <a:fld id="{74E2CFF1-F1D0-4020-8A00-0494ED639283}"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2080789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defTabSz="51435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p:bodyStyle>
    <p:otherStyle>
      <a:defPPr>
        <a:defRPr lang="cs-CZ"/>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5" algn="l" defTabSz="514350" rtl="0" eaLnBrk="1" latinLnBrk="0" hangingPunct="1">
        <a:defRPr sz="1000" kern="1200">
          <a:solidFill>
            <a:schemeClr val="tx1"/>
          </a:solidFill>
          <a:latin typeface="+mn-lt"/>
          <a:ea typeface="+mn-ea"/>
          <a:cs typeface="+mn-cs"/>
        </a:defRPr>
      </a:lvl4pPr>
      <a:lvl5pPr marL="1028700" algn="l" defTabSz="514350" rtl="0" eaLnBrk="1" latinLnBrk="0" hangingPunct="1">
        <a:defRPr sz="1000" kern="1200">
          <a:solidFill>
            <a:schemeClr val="tx1"/>
          </a:solidFill>
          <a:latin typeface="+mn-lt"/>
          <a:ea typeface="+mn-ea"/>
          <a:cs typeface="+mn-cs"/>
        </a:defRPr>
      </a:lvl5pPr>
      <a:lvl6pPr marL="1285875" algn="l" defTabSz="514350" rtl="0" eaLnBrk="1" latinLnBrk="0" hangingPunct="1">
        <a:defRPr sz="1000" kern="1200">
          <a:solidFill>
            <a:schemeClr val="tx1"/>
          </a:solidFill>
          <a:latin typeface="+mn-lt"/>
          <a:ea typeface="+mn-ea"/>
          <a:cs typeface="+mn-cs"/>
        </a:defRPr>
      </a:lvl6pPr>
      <a:lvl7pPr marL="1543050" algn="l" defTabSz="514350" rtl="0" eaLnBrk="1" latinLnBrk="0" hangingPunct="1">
        <a:defRPr sz="1000" kern="1200">
          <a:solidFill>
            <a:schemeClr val="tx1"/>
          </a:solidFill>
          <a:latin typeface="+mn-lt"/>
          <a:ea typeface="+mn-ea"/>
          <a:cs typeface="+mn-cs"/>
        </a:defRPr>
      </a:lvl7pPr>
      <a:lvl8pPr marL="1800225" algn="l" defTabSz="514350" rtl="0" eaLnBrk="1" latinLnBrk="0" hangingPunct="1">
        <a:defRPr sz="1000" kern="1200">
          <a:solidFill>
            <a:schemeClr val="tx1"/>
          </a:solidFill>
          <a:latin typeface="+mn-lt"/>
          <a:ea typeface="+mn-ea"/>
          <a:cs typeface="+mn-cs"/>
        </a:defRPr>
      </a:lvl8pPr>
      <a:lvl9pPr marL="2057400" algn="l" defTabSz="514350"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sciencedirect.com/science/article/pii/B0122274105009388" TargetMode="External"/><Relationship Id="rId5" Type="http://schemas.openxmlformats.org/officeDocument/2006/relationships/image" Target="../media/image14.jpg"/><Relationship Id="rId4" Type="http://schemas.openxmlformats.org/officeDocument/2006/relationships/hyperlink" Target="https://doi.org/10.15191/nwajom.2018.060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eumetrain.org/rgb_quick_guides/quick_guides/TrueColourRGB.pdf"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eumetrain.org/rgb_quick_guides/quick_guides/CloudTypeRGB.pdf" TargetMode="External"/><Relationship Id="rId5" Type="http://schemas.openxmlformats.org/officeDocument/2006/relationships/hyperlink" Target="https://rammb.cira.colostate.edu/training/visit/quick_guides/QuickGuide_DayCloudPhaseDistinction_final_v2.pdf" TargetMode="External"/><Relationship Id="rId4" Type="http://schemas.openxmlformats.org/officeDocument/2006/relationships/hyperlink" Target="http://www.eumetrain.org/rgb_quick_guides/quick_guides/CloudPhaseRGB.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orldview.earthdata.nasa.gov/?v=-45.082067663028084,17.827893264747686,59.38473264054552,97.17537807807021&amp;l=Coastlines_15m,Reference_Features_15m(hidden),Graticule(hidden),OrbitTracks_NOAA-20_Ascending(hidden),OrbitTracks_Suomi_NPP_Ascending(hidden),VIIRS_NOAA20_Brightness_Temp_BandI5_Day(hidden),VIIRS_SNPP_Brightness_Temp_BandI5_Day(hidden),VIIRS_NOAA20_CorrectedReflectance_TrueColor,VIIRS_SNPP_CorrectedReflectance_TrueColor&amp;lg=false&amp;t=2021-04-06-T11:07:10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060848" y="2499742"/>
            <a:ext cx="5417841" cy="1368152"/>
          </a:xfrm>
        </p:spPr>
        <p:txBody>
          <a:bodyPr>
            <a:normAutofit/>
          </a:bodyPr>
          <a:lstStyle/>
          <a:p>
            <a:r>
              <a:rPr lang="cs-CZ" i="0" dirty="0" smtClean="0"/>
              <a:t>RNDr. Martin Setvák, CSc.</a:t>
            </a:r>
            <a:endParaRPr lang="en-US" i="0" dirty="0" smtClean="0"/>
          </a:p>
          <a:p>
            <a:endParaRPr lang="cs-CZ" sz="1200" dirty="0" smtClean="0"/>
          </a:p>
          <a:p>
            <a:r>
              <a:rPr lang="cs-CZ" sz="1200" i="0" dirty="0" smtClean="0"/>
              <a:t>družicové oddělení ČHMÚ	</a:t>
            </a:r>
            <a:r>
              <a:rPr lang="cs-CZ" sz="1200" i="0" dirty="0"/>
              <a:t>	 </a:t>
            </a:r>
            <a:r>
              <a:rPr lang="cs-CZ" sz="1200" i="0" dirty="0" smtClean="0"/>
              <a:t>     </a:t>
            </a:r>
          </a:p>
          <a:p>
            <a:r>
              <a:rPr lang="cs-CZ" sz="1000" i="0" dirty="0" smtClean="0"/>
              <a:t>E-mail:  </a:t>
            </a:r>
            <a:r>
              <a:rPr lang="en-US" sz="1000" dirty="0" smtClean="0"/>
              <a:t>martin.setvak@chmi.cz </a:t>
            </a:r>
            <a:endParaRPr lang="cs-CZ" sz="1000" dirty="0" smtClean="0"/>
          </a:p>
          <a:p>
            <a:r>
              <a:rPr lang="cs-CZ" sz="1000" i="0" dirty="0"/>
              <a:t>osobní </a:t>
            </a:r>
            <a:r>
              <a:rPr lang="cs-CZ" sz="1000" i="0" dirty="0" smtClean="0"/>
              <a:t>stránky:  </a:t>
            </a:r>
            <a:r>
              <a:rPr lang="cs-CZ" sz="1000" i="0" dirty="0"/>
              <a:t>www.setvak.cz </a:t>
            </a:r>
            <a:endParaRPr lang="en-US" sz="1000" i="0" dirty="0"/>
          </a:p>
          <a:p>
            <a:endParaRPr lang="en-US" sz="1000" dirty="0" smtClean="0"/>
          </a:p>
          <a:p>
            <a:endParaRPr lang="cs-CZ" dirty="0"/>
          </a:p>
        </p:txBody>
      </p:sp>
      <p:sp>
        <p:nvSpPr>
          <p:cNvPr id="2" name="Nadpis 1"/>
          <p:cNvSpPr>
            <a:spLocks noGrp="1"/>
          </p:cNvSpPr>
          <p:nvPr>
            <p:ph type="ctrTitle"/>
          </p:nvPr>
        </p:nvSpPr>
        <p:spPr>
          <a:xfrm>
            <a:off x="1043608" y="699542"/>
            <a:ext cx="7146032" cy="994172"/>
          </a:xfrm>
        </p:spPr>
        <p:txBody>
          <a:bodyPr/>
          <a:lstStyle/>
          <a:p>
            <a:r>
              <a:rPr lang="cs-CZ" sz="2000" dirty="0" smtClean="0">
                <a:latin typeface="Arial Black" panose="020B0A04020102020204" pitchFamily="34" charset="0"/>
              </a:rPr>
              <a:t>Meteorologické družice:</a:t>
            </a:r>
            <a:br>
              <a:rPr lang="cs-CZ" sz="2000" dirty="0" smtClean="0">
                <a:latin typeface="Arial Black" panose="020B0A04020102020204" pitchFamily="34" charset="0"/>
              </a:rPr>
            </a:br>
            <a:r>
              <a:rPr lang="cs-CZ" sz="900" dirty="0">
                <a:latin typeface="Arial Black" panose="020B0A04020102020204" pitchFamily="34" charset="0"/>
              </a:rPr>
              <a:t/>
            </a:r>
            <a:br>
              <a:rPr lang="cs-CZ" sz="900" dirty="0">
                <a:latin typeface="Arial Black" panose="020B0A04020102020204" pitchFamily="34" charset="0"/>
              </a:rPr>
            </a:br>
            <a:r>
              <a:rPr lang="cs-CZ" sz="1600" dirty="0" smtClean="0">
                <a:latin typeface="Arial Black" panose="020B0A04020102020204" pitchFamily="34" charset="0"/>
              </a:rPr>
              <a:t>Nové kanály a RGB produkty přístroje FCI družic MTG-I</a:t>
            </a:r>
            <a:endParaRPr lang="cs-CZ" sz="2000" dirty="0">
              <a:latin typeface="Arial Black" panose="020B0A04020102020204" pitchFamily="34" charset="0"/>
            </a:endParaRPr>
          </a:p>
        </p:txBody>
      </p:sp>
      <p:sp>
        <p:nvSpPr>
          <p:cNvPr id="4" name="TextovéPole 3"/>
          <p:cNvSpPr txBox="1"/>
          <p:nvPr/>
        </p:nvSpPr>
        <p:spPr>
          <a:xfrm>
            <a:off x="3758703" y="4747959"/>
            <a:ext cx="957313" cy="200055"/>
          </a:xfrm>
          <a:prstGeom prst="rect">
            <a:avLst/>
          </a:prstGeom>
          <a:noFill/>
        </p:spPr>
        <p:txBody>
          <a:bodyPr wrap="none" rtlCol="0">
            <a:spAutoFit/>
          </a:bodyPr>
          <a:lstStyle/>
          <a:p>
            <a:r>
              <a:rPr lang="cs-CZ" sz="700" dirty="0" smtClean="0">
                <a:solidFill>
                  <a:srgbClr val="E7E6E6">
                    <a:lumMod val="50000"/>
                  </a:srgbClr>
                </a:solidFill>
              </a:rPr>
              <a:t>verze:   2</a:t>
            </a:r>
            <a:r>
              <a:rPr lang="en-US" sz="700" dirty="0" smtClean="0">
                <a:solidFill>
                  <a:srgbClr val="E7E6E6">
                    <a:lumMod val="50000"/>
                  </a:srgbClr>
                </a:solidFill>
              </a:rPr>
              <a:t>2</a:t>
            </a:r>
            <a:r>
              <a:rPr lang="cs-CZ" sz="700" dirty="0" smtClean="0">
                <a:solidFill>
                  <a:srgbClr val="E7E6E6">
                    <a:lumMod val="50000"/>
                  </a:srgbClr>
                </a:solidFill>
              </a:rPr>
              <a:t>. 4. 2021</a:t>
            </a:r>
            <a:endParaRPr lang="en-US" sz="700" dirty="0">
              <a:solidFill>
                <a:srgbClr val="E7E6E6">
                  <a:lumMod val="50000"/>
                </a:srgbClr>
              </a:solidFill>
            </a:endParaRPr>
          </a:p>
        </p:txBody>
      </p:sp>
    </p:spTree>
    <p:extLst>
      <p:ext uri="{BB962C8B-B14F-4D97-AF65-F5344CB8AC3E}">
        <p14:creationId xmlns:p14="http://schemas.microsoft.com/office/powerpoint/2010/main" val="4236222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0" y="0"/>
            <a:ext cx="2880000" cy="584775"/>
          </a:xfrm>
          <a:prstGeom prst="rect">
            <a:avLst/>
          </a:prstGeom>
          <a:solidFill>
            <a:srgbClr val="000000"/>
          </a:solid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solidFill>
                  <a:srgbClr val="FF0000"/>
                </a:solidFill>
                <a:latin typeface="Verdana" pitchFamily="34" charset="0"/>
              </a:rPr>
              <a:t>M5 (0</a:t>
            </a:r>
            <a:r>
              <a:rPr lang="cs-CZ" sz="800" dirty="0" smtClean="0">
                <a:solidFill>
                  <a:srgbClr val="FF0000"/>
                </a:solidFill>
                <a:latin typeface="Verdana" pitchFamily="34" charset="0"/>
              </a:rPr>
              <a:t>.</a:t>
            </a:r>
            <a:r>
              <a:rPr lang="en-US" sz="800" dirty="0" smtClean="0">
                <a:solidFill>
                  <a:srgbClr val="FF0000"/>
                </a:solidFill>
                <a:latin typeface="Verdana" pitchFamily="34" charset="0"/>
              </a:rPr>
              <a:t>672</a:t>
            </a:r>
            <a:r>
              <a:rPr lang="en-US" sz="400" dirty="0" smtClean="0">
                <a:solidFill>
                  <a:srgbClr val="FF0000"/>
                </a:solidFill>
                <a:latin typeface="Verdana" pitchFamily="34" charset="0"/>
              </a:rPr>
              <a:t> </a:t>
            </a:r>
            <a:r>
              <a:rPr lang="cs-CZ" sz="800" dirty="0" smtClean="0">
                <a:solidFill>
                  <a:srgbClr val="FF0000"/>
                </a:solidFill>
                <a:latin typeface="Verdana" pitchFamily="34" charset="0"/>
              </a:rPr>
              <a:t>µm</a:t>
            </a:r>
            <a:r>
              <a:rPr lang="en-US" sz="800" dirty="0" smtClean="0">
                <a:solidFill>
                  <a:srgbClr val="FF0000"/>
                </a:solidFill>
                <a:latin typeface="Verdana" pitchFamily="34" charset="0"/>
              </a:rPr>
              <a:t>),  FCI VIS0.6</a:t>
            </a:r>
            <a:r>
              <a:rPr lang="en-US" sz="800" dirty="0" smtClean="0">
                <a:latin typeface="Verdana" pitchFamily="34" charset="0"/>
              </a:rPr>
              <a:t/>
            </a:r>
            <a:br>
              <a:rPr lang="en-US" sz="800" dirty="0" smtClean="0">
                <a:latin typeface="Verdana" pitchFamily="34" charset="0"/>
              </a:rPr>
            </a:br>
            <a:r>
              <a:rPr lang="en-US" sz="800" dirty="0">
                <a:solidFill>
                  <a:srgbClr val="92D050"/>
                </a:solidFill>
                <a:latin typeface="Verdana" pitchFamily="34" charset="0"/>
              </a:rPr>
              <a:t>M4 </a:t>
            </a:r>
            <a:r>
              <a:rPr lang="en-US" sz="800" dirty="0" smtClean="0">
                <a:solidFill>
                  <a:srgbClr val="92D050"/>
                </a:solidFill>
                <a:latin typeface="Verdana" pitchFamily="34" charset="0"/>
              </a:rPr>
              <a:t>(</a:t>
            </a:r>
            <a:r>
              <a:rPr lang="cs-CZ" sz="800" dirty="0" smtClean="0">
                <a:solidFill>
                  <a:srgbClr val="92D050"/>
                </a:solidFill>
                <a:latin typeface="Verdana" pitchFamily="34" charset="0"/>
              </a:rPr>
              <a:t>0.</a:t>
            </a:r>
            <a:r>
              <a:rPr lang="en-US" sz="800" dirty="0" smtClean="0">
                <a:solidFill>
                  <a:srgbClr val="92D050"/>
                </a:solidFill>
                <a:latin typeface="Verdana" pitchFamily="34" charset="0"/>
              </a:rPr>
              <a:t>555</a:t>
            </a:r>
            <a:r>
              <a:rPr lang="en-US" sz="400" dirty="0" smtClean="0">
                <a:solidFill>
                  <a:srgbClr val="92D050"/>
                </a:solidFill>
                <a:latin typeface="Verdana" pitchFamily="34" charset="0"/>
              </a:rPr>
              <a:t> </a:t>
            </a:r>
            <a:r>
              <a:rPr lang="cs-CZ" sz="800" dirty="0" smtClean="0">
                <a:solidFill>
                  <a:srgbClr val="92D050"/>
                </a:solidFill>
                <a:latin typeface="Verdana" pitchFamily="34" charset="0"/>
              </a:rPr>
              <a:t>µm</a:t>
            </a:r>
            <a:r>
              <a:rPr lang="en-US" sz="800" dirty="0" smtClean="0">
                <a:solidFill>
                  <a:srgbClr val="92D050"/>
                </a:solidFill>
                <a:latin typeface="Verdana" pitchFamily="34" charset="0"/>
              </a:rPr>
              <a:t>),  FCI VIS0.5</a:t>
            </a:r>
            <a:r>
              <a:rPr lang="en-US" sz="800" dirty="0" smtClean="0">
                <a:latin typeface="Verdana" pitchFamily="34" charset="0"/>
              </a:rPr>
              <a:t/>
            </a:r>
            <a:br>
              <a:rPr lang="en-US" sz="800" dirty="0" smtClean="0">
                <a:latin typeface="Verdana" pitchFamily="34" charset="0"/>
              </a:rPr>
            </a:br>
            <a:r>
              <a:rPr lang="en-US" sz="800" dirty="0">
                <a:solidFill>
                  <a:srgbClr val="00B0F0"/>
                </a:solidFill>
                <a:latin typeface="Verdana" pitchFamily="34" charset="0"/>
              </a:rPr>
              <a:t>M3 </a:t>
            </a:r>
            <a:r>
              <a:rPr lang="en-US" sz="800" dirty="0" smtClean="0">
                <a:solidFill>
                  <a:srgbClr val="00B0F0"/>
                </a:solidFill>
                <a:latin typeface="Verdana" pitchFamily="34" charset="0"/>
              </a:rPr>
              <a:t>(0.488</a:t>
            </a:r>
            <a:r>
              <a:rPr lang="en-US" sz="400" dirty="0" smtClean="0">
                <a:solidFill>
                  <a:srgbClr val="00B0F0"/>
                </a:solidFill>
                <a:latin typeface="Verdana" pitchFamily="34" charset="0"/>
              </a:rPr>
              <a:t> </a:t>
            </a:r>
            <a:r>
              <a:rPr lang="cs-CZ" sz="800" dirty="0" smtClean="0">
                <a:solidFill>
                  <a:srgbClr val="00B0F0"/>
                </a:solidFill>
                <a:latin typeface="Verdana" pitchFamily="34" charset="0"/>
              </a:rPr>
              <a:t>µm</a:t>
            </a:r>
            <a:r>
              <a:rPr lang="en-US" sz="800" dirty="0" smtClean="0">
                <a:solidFill>
                  <a:srgbClr val="00B0F0"/>
                </a:solidFill>
                <a:latin typeface="Verdana" pitchFamily="34" charset="0"/>
              </a:rPr>
              <a:t>),  FCI VIS0.4</a:t>
            </a:r>
            <a:endParaRPr lang="cs-CZ" sz="800" dirty="0" smtClean="0">
              <a:solidFill>
                <a:srgbClr val="00B0F0"/>
              </a:solidFill>
              <a:latin typeface="Verdana" pitchFamily="34" charset="0"/>
            </a:endParaRPr>
          </a:p>
        </p:txBody>
      </p:sp>
      <p:sp>
        <p:nvSpPr>
          <p:cNvPr id="3" name="TextovéPole 2"/>
          <p:cNvSpPr txBox="1"/>
          <p:nvPr/>
        </p:nvSpPr>
        <p:spPr>
          <a:xfrm>
            <a:off x="107504" y="839783"/>
            <a:ext cx="2592288" cy="507831"/>
          </a:xfrm>
          <a:prstGeom prst="rect">
            <a:avLst/>
          </a:prstGeom>
          <a:noFill/>
        </p:spPr>
        <p:txBody>
          <a:bodyPr wrap="square" rtlCol="0">
            <a:spAutoFit/>
          </a:bodyPr>
          <a:lstStyle/>
          <a:p>
            <a:pPr algn="just"/>
            <a:r>
              <a:rPr lang="cs-CZ" sz="900" dirty="0" smtClean="0">
                <a:latin typeface="Verdana" pitchFamily="34" charset="0"/>
              </a:rPr>
              <a:t>Díky kanálům v modré, zelené a červené oblasti spektra je možné generovat RGB snímky blížící se reálným barvám. </a:t>
            </a:r>
          </a:p>
        </p:txBody>
      </p:sp>
    </p:spTree>
    <p:extLst>
      <p:ext uri="{BB962C8B-B14F-4D97-AF65-F5344CB8AC3E}">
        <p14:creationId xmlns:p14="http://schemas.microsoft.com/office/powerpoint/2010/main" val="4043600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0" y="0"/>
            <a:ext cx="2880000" cy="215444"/>
          </a:xfrm>
          <a:prstGeom prst="rect">
            <a:avLst/>
          </a:prstGeom>
          <a:solidFill>
            <a:srgbClr val="000000"/>
          </a:solidFill>
        </p:spPr>
        <p:txBody>
          <a:bodyPr wrap="square" rtlCol="0">
            <a:spAutoFit/>
          </a:bodyPr>
          <a:lstStyle/>
          <a:p>
            <a:r>
              <a:rPr lang="en-US" sz="800" b="1" dirty="0" smtClean="0">
                <a:latin typeface="Verdana" pitchFamily="34" charset="0"/>
              </a:rPr>
              <a:t>M1</a:t>
            </a:r>
            <a:r>
              <a:rPr lang="cs-CZ" sz="800" b="1" dirty="0" smtClean="0">
                <a:latin typeface="Verdana" pitchFamily="34" charset="0"/>
              </a:rPr>
              <a:t>5</a:t>
            </a:r>
            <a:r>
              <a:rPr lang="en-US" sz="800" b="1" dirty="0" smtClean="0">
                <a:latin typeface="Verdana" pitchFamily="34" charset="0"/>
              </a:rPr>
              <a:t> </a:t>
            </a:r>
            <a:r>
              <a:rPr lang="en-US" sz="800" dirty="0" smtClean="0">
                <a:latin typeface="Verdana" pitchFamily="34" charset="0"/>
              </a:rPr>
              <a:t>(</a:t>
            </a:r>
            <a:r>
              <a:rPr lang="cs-CZ" sz="800" dirty="0" smtClean="0">
                <a:latin typeface="Verdana" pitchFamily="34" charset="0"/>
              </a:rPr>
              <a:t>10</a:t>
            </a:r>
            <a:r>
              <a:rPr lang="en-US" sz="800" dirty="0" smtClean="0">
                <a:latin typeface="Verdana" pitchFamily="34" charset="0"/>
              </a:rPr>
              <a:t>.7</a:t>
            </a:r>
            <a:r>
              <a:rPr lang="cs-CZ" sz="800" dirty="0" smtClean="0">
                <a:latin typeface="Verdana" pitchFamily="34" charset="0"/>
              </a:rPr>
              <a:t>6</a:t>
            </a:r>
            <a:r>
              <a:rPr lang="en-US" sz="400" dirty="0" smtClean="0">
                <a:latin typeface="Verdana" pitchFamily="34" charset="0"/>
              </a:rPr>
              <a:t> </a:t>
            </a:r>
            <a:r>
              <a:rPr lang="en-US" sz="800" dirty="0">
                <a:latin typeface="Verdana" pitchFamily="34" charset="0"/>
              </a:rPr>
              <a:t>µm</a:t>
            </a:r>
            <a:r>
              <a:rPr lang="en-US" sz="800" dirty="0" smtClean="0">
                <a:latin typeface="Verdana" pitchFamily="34" charset="0"/>
              </a:rPr>
              <a:t>), BT </a:t>
            </a:r>
            <a:r>
              <a:rPr lang="cs-CZ" sz="800" dirty="0" smtClean="0">
                <a:latin typeface="Verdana" pitchFamily="34" charset="0"/>
              </a:rPr>
              <a:t>2</a:t>
            </a:r>
            <a:r>
              <a:rPr lang="en-US" sz="800" dirty="0" smtClean="0">
                <a:latin typeface="Verdana" pitchFamily="34" charset="0"/>
              </a:rPr>
              <a:t>1</a:t>
            </a:r>
            <a:r>
              <a:rPr lang="cs-CZ" sz="800" dirty="0" smtClean="0">
                <a:latin typeface="Verdana" pitchFamily="34" charset="0"/>
              </a:rPr>
              <a:t>0</a:t>
            </a:r>
            <a:r>
              <a:rPr lang="en-US" sz="800" dirty="0" smtClean="0">
                <a:latin typeface="Verdana" pitchFamily="34" charset="0"/>
              </a:rPr>
              <a:t> – </a:t>
            </a:r>
            <a:r>
              <a:rPr lang="cs-CZ" sz="800" dirty="0" smtClean="0">
                <a:latin typeface="Verdana" pitchFamily="34" charset="0"/>
              </a:rPr>
              <a:t>310</a:t>
            </a:r>
            <a:r>
              <a:rPr lang="en-US" sz="800" dirty="0" smtClean="0">
                <a:latin typeface="Verdana" pitchFamily="34" charset="0"/>
              </a:rPr>
              <a:t>K</a:t>
            </a:r>
            <a:r>
              <a:rPr lang="cs-CZ" sz="800" dirty="0" smtClean="0">
                <a:latin typeface="Verdana" pitchFamily="34" charset="0"/>
              </a:rPr>
              <a:t>, IR 10.5</a:t>
            </a:r>
            <a:endParaRPr lang="cs-CZ" sz="800" dirty="0" smtClean="0">
              <a:solidFill>
                <a:srgbClr val="00B0F0"/>
              </a:solidFill>
              <a:latin typeface="Verdana" pitchFamily="34" charset="0"/>
            </a:endParaRPr>
          </a:p>
        </p:txBody>
      </p:sp>
      <p:sp>
        <p:nvSpPr>
          <p:cNvPr id="7" name="TextovéPole 6"/>
          <p:cNvSpPr txBox="1"/>
          <p:nvPr/>
        </p:nvSpPr>
        <p:spPr>
          <a:xfrm>
            <a:off x="107504" y="839783"/>
            <a:ext cx="2592288" cy="369332"/>
          </a:xfrm>
          <a:prstGeom prst="rect">
            <a:avLst/>
          </a:prstGeom>
          <a:noFill/>
        </p:spPr>
        <p:txBody>
          <a:bodyPr wrap="square" rtlCol="0">
            <a:spAutoFit/>
          </a:bodyPr>
          <a:lstStyle/>
          <a:p>
            <a:pPr algn="just"/>
            <a:r>
              <a:rPr lang="cs-CZ" sz="900" dirty="0" smtClean="0">
                <a:latin typeface="Verdana" pitchFamily="34" charset="0"/>
              </a:rPr>
              <a:t>Klasický tepelný kanál. Zde je uveden pouze pro základní orientaci ve snímku.</a:t>
            </a:r>
          </a:p>
        </p:txBody>
      </p:sp>
    </p:spTree>
    <p:extLst>
      <p:ext uri="{BB962C8B-B14F-4D97-AF65-F5344CB8AC3E}">
        <p14:creationId xmlns:p14="http://schemas.microsoft.com/office/powerpoint/2010/main" val="1717535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7" name="TextovéPole 6"/>
          <p:cNvSpPr txBox="1"/>
          <p:nvPr/>
        </p:nvSpPr>
        <p:spPr>
          <a:xfrm>
            <a:off x="0" y="0"/>
            <a:ext cx="2880000" cy="215444"/>
          </a:xfrm>
          <a:prstGeom prst="rect">
            <a:avLst/>
          </a:prstGeom>
          <a:solidFill>
            <a:srgbClr val="000000"/>
          </a:solidFill>
        </p:spPr>
        <p:txBody>
          <a:bodyPr wrap="square" rtlCol="0">
            <a:spAutoFit/>
          </a:bodyPr>
          <a:lstStyle/>
          <a:p>
            <a:r>
              <a:rPr lang="en-US" sz="800" b="1" dirty="0" smtClean="0">
                <a:latin typeface="Verdana" pitchFamily="34" charset="0"/>
              </a:rPr>
              <a:t>M7 </a:t>
            </a:r>
            <a:r>
              <a:rPr lang="en-US" sz="800" dirty="0" smtClean="0">
                <a:latin typeface="Verdana" pitchFamily="34" charset="0"/>
              </a:rPr>
              <a:t>(0.865</a:t>
            </a:r>
            <a:r>
              <a:rPr lang="en-US" sz="400" dirty="0">
                <a:latin typeface="Verdana" pitchFamily="34" charset="0"/>
              </a:rPr>
              <a:t> </a:t>
            </a:r>
            <a:r>
              <a:rPr lang="en-US" sz="800" dirty="0">
                <a:latin typeface="Verdana" pitchFamily="34" charset="0"/>
              </a:rPr>
              <a:t>µm</a:t>
            </a:r>
            <a:r>
              <a:rPr lang="en-US" sz="800" dirty="0" smtClean="0">
                <a:latin typeface="Verdana" pitchFamily="34" charset="0"/>
              </a:rPr>
              <a:t>), ref. 0.0 </a:t>
            </a:r>
            <a:r>
              <a:rPr lang="en-US" sz="800" dirty="0">
                <a:latin typeface="Verdana" pitchFamily="34" charset="0"/>
              </a:rPr>
              <a:t>– </a:t>
            </a:r>
            <a:r>
              <a:rPr lang="en-US" sz="800" dirty="0" smtClean="0">
                <a:latin typeface="Verdana" pitchFamily="34" charset="0"/>
              </a:rPr>
              <a:t>1.</a:t>
            </a:r>
            <a:r>
              <a:rPr lang="cs-CZ" sz="800" dirty="0" smtClean="0">
                <a:latin typeface="Verdana" pitchFamily="34" charset="0"/>
              </a:rPr>
              <a:t>1</a:t>
            </a:r>
            <a:r>
              <a:rPr lang="en-US" sz="800" dirty="0" smtClean="0">
                <a:latin typeface="Verdana" pitchFamily="34" charset="0"/>
              </a:rPr>
              <a:t>,</a:t>
            </a:r>
            <a:r>
              <a:rPr lang="en-US" sz="800" b="1" dirty="0" smtClean="0">
                <a:latin typeface="Verdana" pitchFamily="34" charset="0"/>
              </a:rPr>
              <a:t> </a:t>
            </a:r>
            <a:r>
              <a:rPr lang="en-US" sz="800" dirty="0" smtClean="0">
                <a:latin typeface="Verdana" pitchFamily="34" charset="0"/>
              </a:rPr>
              <a:t>FCI VIS0.8</a:t>
            </a:r>
            <a:endParaRPr lang="cs-CZ" sz="800" dirty="0" smtClean="0">
              <a:solidFill>
                <a:srgbClr val="00B0F0"/>
              </a:solidFill>
              <a:latin typeface="Verdana" pitchFamily="34" charset="0"/>
            </a:endParaRPr>
          </a:p>
        </p:txBody>
      </p:sp>
      <p:sp>
        <p:nvSpPr>
          <p:cNvPr id="6" name="TextovéPole 5"/>
          <p:cNvSpPr txBox="1"/>
          <p:nvPr/>
        </p:nvSpPr>
        <p:spPr>
          <a:xfrm>
            <a:off x="107504" y="839783"/>
            <a:ext cx="2592288" cy="507831"/>
          </a:xfrm>
          <a:prstGeom prst="rect">
            <a:avLst/>
          </a:prstGeom>
          <a:noFill/>
        </p:spPr>
        <p:txBody>
          <a:bodyPr wrap="square" rtlCol="0">
            <a:spAutoFit/>
          </a:bodyPr>
          <a:lstStyle/>
          <a:p>
            <a:pPr algn="just"/>
            <a:r>
              <a:rPr lang="cs-CZ" sz="900" dirty="0" smtClean="0">
                <a:latin typeface="Verdana" pitchFamily="34" charset="0"/>
              </a:rPr>
              <a:t>Klasický kanál ve viditelném / blízkém IR pásmu. Zde je uveden pouze pro základní orientaci ve snímku.</a:t>
            </a:r>
          </a:p>
        </p:txBody>
      </p:sp>
    </p:spTree>
    <p:extLst>
      <p:ext uri="{BB962C8B-B14F-4D97-AF65-F5344CB8AC3E}">
        <p14:creationId xmlns:p14="http://schemas.microsoft.com/office/powerpoint/2010/main" val="2440915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5431" y="0"/>
            <a:ext cx="2885431" cy="215444"/>
          </a:xfrm>
          <a:prstGeom prst="rect">
            <a:avLst/>
          </a:prstGeom>
          <a:solidFill>
            <a:srgbClr val="000000"/>
          </a:solidFill>
        </p:spPr>
        <p:txBody>
          <a:bodyPr wrap="square" rtlCol="0">
            <a:spAutoFit/>
          </a:bodyPr>
          <a:lstStyle/>
          <a:p>
            <a:r>
              <a:rPr lang="en-US" sz="800" b="1" dirty="0" smtClean="0">
                <a:latin typeface="Verdana" pitchFamily="34" charset="0"/>
              </a:rPr>
              <a:t>M9 </a:t>
            </a:r>
            <a:r>
              <a:rPr lang="en-US" sz="800" dirty="0" smtClean="0">
                <a:latin typeface="Verdana" pitchFamily="34" charset="0"/>
              </a:rPr>
              <a:t>(1.378</a:t>
            </a:r>
            <a:r>
              <a:rPr lang="en-US" sz="400" dirty="0" smtClean="0">
                <a:latin typeface="Verdana" pitchFamily="34" charset="0"/>
              </a:rPr>
              <a:t> </a:t>
            </a:r>
            <a:r>
              <a:rPr lang="en-US" sz="800" dirty="0">
                <a:latin typeface="Verdana" pitchFamily="34" charset="0"/>
              </a:rPr>
              <a:t>µm</a:t>
            </a:r>
            <a:r>
              <a:rPr lang="en-US" sz="800" dirty="0" smtClean="0">
                <a:latin typeface="Verdana" pitchFamily="34" charset="0"/>
              </a:rPr>
              <a:t>), </a:t>
            </a:r>
            <a:r>
              <a:rPr lang="en-US" sz="800" dirty="0">
                <a:latin typeface="Verdana" pitchFamily="34" charset="0"/>
              </a:rPr>
              <a:t>ref. </a:t>
            </a:r>
            <a:r>
              <a:rPr lang="en-US" sz="800" dirty="0" smtClean="0">
                <a:latin typeface="Verdana" pitchFamily="34" charset="0"/>
              </a:rPr>
              <a:t>0–</a:t>
            </a:r>
            <a:r>
              <a:rPr lang="cs-CZ" sz="800" dirty="0" smtClean="0">
                <a:latin typeface="Verdana" pitchFamily="34" charset="0"/>
              </a:rPr>
              <a:t>6</a:t>
            </a:r>
            <a:r>
              <a:rPr lang="en-US" sz="800" dirty="0" smtClean="0">
                <a:latin typeface="Verdana" pitchFamily="34" charset="0"/>
              </a:rPr>
              <a:t>5% lin. stretch,</a:t>
            </a:r>
            <a:r>
              <a:rPr lang="en-US" sz="800" b="1" dirty="0" smtClean="0">
                <a:latin typeface="Verdana" pitchFamily="34" charset="0"/>
              </a:rPr>
              <a:t> </a:t>
            </a:r>
            <a:r>
              <a:rPr lang="en-US" sz="800" dirty="0" smtClean="0">
                <a:latin typeface="Verdana" pitchFamily="34" charset="0"/>
              </a:rPr>
              <a:t>FCI NIR1.3</a:t>
            </a:r>
            <a:endParaRPr lang="cs-CZ" sz="800" dirty="0" smtClean="0">
              <a:solidFill>
                <a:srgbClr val="00B0F0"/>
              </a:solidFill>
              <a:latin typeface="Verdana" pitchFamily="34" charset="0"/>
            </a:endParaRPr>
          </a:p>
        </p:txBody>
      </p:sp>
      <p:sp>
        <p:nvSpPr>
          <p:cNvPr id="7" name="TextovéPole 6"/>
          <p:cNvSpPr txBox="1"/>
          <p:nvPr/>
        </p:nvSpPr>
        <p:spPr>
          <a:xfrm>
            <a:off x="107504" y="839783"/>
            <a:ext cx="2592288" cy="3139321"/>
          </a:xfrm>
          <a:prstGeom prst="rect">
            <a:avLst/>
          </a:prstGeom>
          <a:noFill/>
        </p:spPr>
        <p:txBody>
          <a:bodyPr wrap="square" rtlCol="0">
            <a:spAutoFit/>
          </a:bodyPr>
          <a:lstStyle/>
          <a:p>
            <a:pPr algn="just"/>
            <a:r>
              <a:rPr lang="cs-CZ" sz="900" dirty="0" smtClean="0">
                <a:latin typeface="Verdana" pitchFamily="34" charset="0"/>
              </a:rPr>
              <a:t>Kanál v pásmu absorpce vodní parou ve spodní až střední troposféře – důvod, proč je vše mimo nejvyšší oblačnost zobrazeno tmavě. </a:t>
            </a:r>
          </a:p>
          <a:p>
            <a:pPr algn="just"/>
            <a:endParaRPr lang="cs-CZ" sz="900" dirty="0">
              <a:latin typeface="Verdana" pitchFamily="34" charset="0"/>
            </a:endParaRPr>
          </a:p>
          <a:p>
            <a:pPr algn="just"/>
            <a:r>
              <a:rPr lang="cs-CZ" sz="900" dirty="0" smtClean="0">
                <a:latin typeface="Verdana" pitchFamily="34" charset="0"/>
              </a:rPr>
              <a:t>Obdobné zobrazení se používá např. jako maska nejvyšší oblačnosti, například pro monitorování konvektivních bouří. Dostupnost informací z nižších hladin troposféry závisí na celkovém množství absorbující vodní páry. </a:t>
            </a:r>
          </a:p>
          <a:p>
            <a:pPr algn="just"/>
            <a:endParaRPr lang="cs-CZ" sz="900" dirty="0">
              <a:latin typeface="Verdana" pitchFamily="34" charset="0"/>
            </a:endParaRPr>
          </a:p>
          <a:p>
            <a:pPr algn="just"/>
            <a:r>
              <a:rPr lang="cs-CZ" sz="900" dirty="0" smtClean="0">
                <a:latin typeface="Verdana" pitchFamily="34" charset="0"/>
              </a:rPr>
              <a:t>---------------</a:t>
            </a:r>
          </a:p>
          <a:p>
            <a:pPr algn="just"/>
            <a:endParaRPr lang="cs-CZ" sz="900" dirty="0" smtClean="0">
              <a:latin typeface="Verdana" pitchFamily="34" charset="0"/>
            </a:endParaRPr>
          </a:p>
          <a:p>
            <a:pPr algn="just"/>
            <a:r>
              <a:rPr lang="cs-CZ" sz="900" dirty="0" smtClean="0">
                <a:latin typeface="Verdana" pitchFamily="34" charset="0"/>
              </a:rPr>
              <a:t>Obdobné vlastnosti a využití by měl mít FCI kanál VIS0.9 (0.914 µm), ten ale zatím k dispozici pouze v rámci přístroje MODIS, kde ale poněkud odlišný rozsah (a tedy i vlastnosti). Zvažuje se jeho využití pro stanovení celkového množství H2O v troposféře (jako tzv. </a:t>
            </a:r>
            <a:r>
              <a:rPr lang="en-US" sz="900" i="1" dirty="0" smtClean="0">
                <a:latin typeface="Verdana" pitchFamily="34" charset="0"/>
              </a:rPr>
              <a:t>precipitable water</a:t>
            </a:r>
            <a:r>
              <a:rPr lang="en-US" sz="900" dirty="0" smtClean="0">
                <a:latin typeface="Verdana" pitchFamily="34" charset="0"/>
              </a:rPr>
              <a:t>). </a:t>
            </a:r>
            <a:endParaRPr lang="cs-CZ" sz="900" dirty="0" smtClean="0">
              <a:latin typeface="Verdana" pitchFamily="34" charset="0"/>
            </a:endParaRPr>
          </a:p>
        </p:txBody>
      </p:sp>
    </p:spTree>
    <p:extLst>
      <p:ext uri="{BB962C8B-B14F-4D97-AF65-F5344CB8AC3E}">
        <p14:creationId xmlns:p14="http://schemas.microsoft.com/office/powerpoint/2010/main" val="836071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5431" y="0"/>
            <a:ext cx="2885431" cy="338554"/>
          </a:xfrm>
          <a:prstGeom prst="rect">
            <a:avLst/>
          </a:prstGeom>
          <a:solidFill>
            <a:srgbClr val="000000"/>
          </a:solidFill>
        </p:spPr>
        <p:txBody>
          <a:bodyPr wrap="square" rtlCol="0">
            <a:spAutoFit/>
          </a:bodyPr>
          <a:lstStyle/>
          <a:p>
            <a:r>
              <a:rPr lang="en-US" sz="800" b="1" dirty="0" smtClean="0">
                <a:latin typeface="Verdana" pitchFamily="34" charset="0"/>
              </a:rPr>
              <a:t>M9 </a:t>
            </a:r>
            <a:r>
              <a:rPr lang="en-US" sz="800" dirty="0" smtClean="0">
                <a:latin typeface="Verdana" pitchFamily="34" charset="0"/>
              </a:rPr>
              <a:t>(1.378</a:t>
            </a:r>
            <a:r>
              <a:rPr lang="en-US" sz="400" dirty="0" smtClean="0">
                <a:latin typeface="Verdana" pitchFamily="34" charset="0"/>
              </a:rPr>
              <a:t> </a:t>
            </a:r>
            <a:r>
              <a:rPr lang="en-US" sz="800" dirty="0">
                <a:latin typeface="Verdana" pitchFamily="34" charset="0"/>
              </a:rPr>
              <a:t>µm</a:t>
            </a:r>
            <a:r>
              <a:rPr lang="en-US" sz="800" dirty="0" smtClean="0">
                <a:latin typeface="Verdana" pitchFamily="34" charset="0"/>
              </a:rPr>
              <a:t>), </a:t>
            </a:r>
            <a:r>
              <a:rPr lang="en-US" sz="800" dirty="0">
                <a:latin typeface="Verdana" pitchFamily="34" charset="0"/>
              </a:rPr>
              <a:t>ref. </a:t>
            </a:r>
            <a:r>
              <a:rPr lang="en-US" sz="800" dirty="0" smtClean="0">
                <a:latin typeface="Verdana" pitchFamily="34" charset="0"/>
              </a:rPr>
              <a:t>0.08% – 100% </a:t>
            </a:r>
            <a:br>
              <a:rPr lang="en-US" sz="800" dirty="0" smtClean="0">
                <a:latin typeface="Verdana" pitchFamily="34" charset="0"/>
              </a:rPr>
            </a:br>
            <a:r>
              <a:rPr lang="en-US" sz="800" dirty="0" smtClean="0">
                <a:latin typeface="Verdana" pitchFamily="34" charset="0"/>
              </a:rPr>
              <a:t>histogram equalization stretch, full image</a:t>
            </a:r>
            <a:endParaRPr lang="cs-CZ" sz="800" dirty="0" smtClean="0">
              <a:solidFill>
                <a:srgbClr val="00B0F0"/>
              </a:solidFill>
              <a:latin typeface="Verdana" pitchFamily="34" charset="0"/>
            </a:endParaRPr>
          </a:p>
        </p:txBody>
      </p:sp>
      <p:sp>
        <p:nvSpPr>
          <p:cNvPr id="7" name="TextovéPole 6"/>
          <p:cNvSpPr txBox="1"/>
          <p:nvPr/>
        </p:nvSpPr>
        <p:spPr>
          <a:xfrm>
            <a:off x="107504" y="839783"/>
            <a:ext cx="2592288" cy="1477328"/>
          </a:xfrm>
          <a:prstGeom prst="rect">
            <a:avLst/>
          </a:prstGeom>
          <a:noFill/>
        </p:spPr>
        <p:txBody>
          <a:bodyPr wrap="square" rtlCol="0">
            <a:spAutoFit/>
          </a:bodyPr>
          <a:lstStyle/>
          <a:p>
            <a:pPr algn="just"/>
            <a:r>
              <a:rPr lang="cs-CZ" sz="900" dirty="0" smtClean="0">
                <a:latin typeface="Verdana" pitchFamily="34" charset="0"/>
              </a:rPr>
              <a:t>Tentýž kanál s využitím zvýraznění snímku ekvalizací histogramu.</a:t>
            </a:r>
          </a:p>
          <a:p>
            <a:pPr algn="just"/>
            <a:endParaRPr lang="cs-CZ" sz="900" dirty="0">
              <a:latin typeface="Verdana" pitchFamily="34" charset="0"/>
            </a:endParaRPr>
          </a:p>
          <a:p>
            <a:pPr algn="just"/>
            <a:r>
              <a:rPr lang="cs-CZ" sz="900" dirty="0" smtClean="0">
                <a:latin typeface="Verdana" pitchFamily="34" charset="0"/>
              </a:rPr>
              <a:t>Využitelnost, resp. vhodnost této metody hodně závisí na zvolené oblasti použité pro výpočet ekvalizace histogramu. Vhodné především pro zvýraznění slabších cirů, případně aerosolů. Vzhled nižší oblačnosti ovlivněn množstvím H2O páry nad touto oblačností.</a:t>
            </a:r>
          </a:p>
        </p:txBody>
      </p:sp>
    </p:spTree>
    <p:extLst>
      <p:ext uri="{BB962C8B-B14F-4D97-AF65-F5344CB8AC3E}">
        <p14:creationId xmlns:p14="http://schemas.microsoft.com/office/powerpoint/2010/main" val="659070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0" y="0"/>
            <a:ext cx="2880000" cy="215444"/>
          </a:xfrm>
          <a:prstGeom prst="rect">
            <a:avLst/>
          </a:prstGeom>
          <a:solidFill>
            <a:srgbClr val="000000"/>
          </a:solidFill>
        </p:spPr>
        <p:txBody>
          <a:bodyPr wrap="square" rtlCol="0">
            <a:spAutoFit/>
          </a:bodyPr>
          <a:lstStyle/>
          <a:p>
            <a:r>
              <a:rPr lang="en-US" sz="800" b="1" dirty="0" smtClean="0">
                <a:latin typeface="Verdana" pitchFamily="34" charset="0"/>
              </a:rPr>
              <a:t>M10 </a:t>
            </a:r>
            <a:r>
              <a:rPr lang="en-US" sz="800" dirty="0" smtClean="0">
                <a:latin typeface="Verdana" pitchFamily="34" charset="0"/>
              </a:rPr>
              <a:t>(1.61</a:t>
            </a:r>
            <a:r>
              <a:rPr lang="en-US" sz="400" dirty="0" smtClean="0">
                <a:latin typeface="Verdana" pitchFamily="34" charset="0"/>
              </a:rPr>
              <a:t> </a:t>
            </a:r>
            <a:r>
              <a:rPr lang="en-US" sz="800" dirty="0">
                <a:latin typeface="Verdana" pitchFamily="34" charset="0"/>
              </a:rPr>
              <a:t>µm</a:t>
            </a:r>
            <a:r>
              <a:rPr lang="en-US" sz="800" dirty="0" smtClean="0">
                <a:latin typeface="Verdana" pitchFamily="34" charset="0"/>
              </a:rPr>
              <a:t>), ref. 0.0 – 0.7,</a:t>
            </a:r>
            <a:r>
              <a:rPr lang="en-US" sz="800" b="1" dirty="0" smtClean="0">
                <a:latin typeface="Verdana" pitchFamily="34" charset="0"/>
              </a:rPr>
              <a:t> </a:t>
            </a:r>
            <a:r>
              <a:rPr lang="en-US" sz="800" dirty="0" smtClean="0">
                <a:latin typeface="Verdana" pitchFamily="34" charset="0"/>
              </a:rPr>
              <a:t>FCI NIR1.6</a:t>
            </a:r>
            <a:endParaRPr lang="cs-CZ" sz="800" dirty="0" smtClean="0">
              <a:solidFill>
                <a:srgbClr val="00B0F0"/>
              </a:solidFill>
              <a:latin typeface="Verdana" pitchFamily="34" charset="0"/>
            </a:endParaRPr>
          </a:p>
        </p:txBody>
      </p:sp>
      <p:sp>
        <p:nvSpPr>
          <p:cNvPr id="7" name="TextovéPole 6"/>
          <p:cNvSpPr txBox="1"/>
          <p:nvPr/>
        </p:nvSpPr>
        <p:spPr>
          <a:xfrm>
            <a:off x="107504" y="839783"/>
            <a:ext cx="2592288" cy="2585323"/>
          </a:xfrm>
          <a:prstGeom prst="rect">
            <a:avLst/>
          </a:prstGeom>
          <a:noFill/>
        </p:spPr>
        <p:txBody>
          <a:bodyPr wrap="square" rtlCol="0">
            <a:spAutoFit/>
          </a:bodyPr>
          <a:lstStyle/>
          <a:p>
            <a:pPr algn="just"/>
            <a:r>
              <a:rPr lang="cs-CZ" sz="900" dirty="0" smtClean="0">
                <a:latin typeface="Verdana" pitchFamily="34" charset="0"/>
              </a:rPr>
              <a:t>První z tzv. mikrofyzikálních kanálů. Vzhled oblačnosti závislý na složení </a:t>
            </a:r>
            <a:r>
              <a:rPr lang="cs-CZ" sz="900" dirty="0">
                <a:latin typeface="Verdana" pitchFamily="34" charset="0"/>
              </a:rPr>
              <a:t>horní hranice oblačnosti (</a:t>
            </a:r>
            <a:r>
              <a:rPr lang="cs-CZ" sz="900" dirty="0" smtClean="0">
                <a:latin typeface="Verdana" pitchFamily="34" charset="0"/>
              </a:rPr>
              <a:t>HHO) – především na fázi (voda/led), výrazně méně na velikosti částic. </a:t>
            </a:r>
          </a:p>
          <a:p>
            <a:pPr algn="just"/>
            <a:endParaRPr lang="cs-CZ" sz="900" dirty="0">
              <a:latin typeface="Verdana" pitchFamily="34" charset="0"/>
            </a:endParaRPr>
          </a:p>
          <a:p>
            <a:pPr algn="just"/>
            <a:r>
              <a:rPr lang="cs-CZ" sz="900" dirty="0" smtClean="0">
                <a:latin typeface="Verdana" pitchFamily="34" charset="0"/>
              </a:rPr>
              <a:t>Primární využití: rozlišení fáze oblačnosti (voda x led). Vodní oblačnost vysoká odrazivost, ledová oblačnost, sníh a led nízká odrazivost. </a:t>
            </a:r>
          </a:p>
          <a:p>
            <a:pPr algn="just"/>
            <a:endParaRPr lang="cs-CZ" sz="900" dirty="0">
              <a:latin typeface="Verdana" pitchFamily="34" charset="0"/>
            </a:endParaRPr>
          </a:p>
          <a:p>
            <a:pPr algn="just"/>
            <a:r>
              <a:rPr lang="cs-CZ" sz="900" dirty="0" smtClean="0">
                <a:latin typeface="Verdana" pitchFamily="34" charset="0"/>
              </a:rPr>
              <a:t>Použitý v různých mikrofyzikálních RGB produktech, ať již stávajících nebo budoucích na FCI.</a:t>
            </a:r>
          </a:p>
          <a:p>
            <a:pPr algn="just"/>
            <a:endParaRPr lang="cs-CZ" sz="900" dirty="0">
              <a:latin typeface="Verdana" pitchFamily="34" charset="0"/>
            </a:endParaRPr>
          </a:p>
          <a:p>
            <a:pPr algn="just"/>
            <a:r>
              <a:rPr lang="cs-CZ" sz="900" dirty="0">
                <a:latin typeface="Verdana" pitchFamily="34" charset="0"/>
              </a:rPr>
              <a:t>Společně s </a:t>
            </a:r>
            <a:r>
              <a:rPr lang="cs-CZ" sz="900" dirty="0" smtClean="0">
                <a:latin typeface="Verdana" pitchFamily="34" charset="0"/>
              </a:rPr>
              <a:t>2.25 µm a </a:t>
            </a:r>
            <a:r>
              <a:rPr lang="cs-CZ" sz="900" dirty="0">
                <a:latin typeface="Verdana" pitchFamily="34" charset="0"/>
              </a:rPr>
              <a:t>3.8 µm</a:t>
            </a:r>
            <a:r>
              <a:rPr lang="cs-CZ" sz="900" dirty="0" smtClean="0">
                <a:latin typeface="Verdana" pitchFamily="34" charset="0"/>
              </a:rPr>
              <a:t> </a:t>
            </a:r>
            <a:r>
              <a:rPr lang="cs-CZ" sz="900" dirty="0">
                <a:latin typeface="Verdana" pitchFamily="34" charset="0"/>
              </a:rPr>
              <a:t>kanály využití pro detekci požárů (</a:t>
            </a:r>
            <a:r>
              <a:rPr lang="en-US" sz="900" dirty="0">
                <a:latin typeface="Verdana" pitchFamily="34" charset="0"/>
              </a:rPr>
              <a:t>Fire RGB</a:t>
            </a:r>
            <a:r>
              <a:rPr lang="cs-CZ" sz="900" dirty="0">
                <a:latin typeface="Verdana" pitchFamily="34" charset="0"/>
              </a:rPr>
              <a:t>, zde neuveden</a:t>
            </a:r>
            <a:r>
              <a:rPr lang="cs-CZ" sz="900" dirty="0" smtClean="0">
                <a:latin typeface="Verdana" pitchFamily="34" charset="0"/>
              </a:rPr>
              <a:t>). </a:t>
            </a:r>
            <a:endParaRPr lang="cs-CZ" sz="900" dirty="0">
              <a:latin typeface="Verdana" pitchFamily="34" charset="0"/>
            </a:endParaRPr>
          </a:p>
        </p:txBody>
      </p:sp>
    </p:spTree>
    <p:extLst>
      <p:ext uri="{BB962C8B-B14F-4D97-AF65-F5344CB8AC3E}">
        <p14:creationId xmlns:p14="http://schemas.microsoft.com/office/powerpoint/2010/main" val="3303893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0" y="0"/>
            <a:ext cx="2880000" cy="215444"/>
          </a:xfrm>
          <a:prstGeom prst="rect">
            <a:avLst/>
          </a:prstGeom>
          <a:solidFill>
            <a:srgbClr val="000000"/>
          </a:solidFill>
        </p:spPr>
        <p:txBody>
          <a:bodyPr wrap="square" rtlCol="0">
            <a:spAutoFit/>
          </a:bodyPr>
          <a:lstStyle/>
          <a:p>
            <a:r>
              <a:rPr lang="en-US" sz="800" b="1" dirty="0" smtClean="0">
                <a:latin typeface="Verdana" pitchFamily="34" charset="0"/>
              </a:rPr>
              <a:t>M11 </a:t>
            </a:r>
            <a:r>
              <a:rPr lang="en-US" sz="800" dirty="0" smtClean="0">
                <a:latin typeface="Verdana" pitchFamily="34" charset="0"/>
              </a:rPr>
              <a:t>(2.25</a:t>
            </a:r>
            <a:r>
              <a:rPr lang="en-US" sz="400" dirty="0" smtClean="0">
                <a:latin typeface="Verdana" pitchFamily="34" charset="0"/>
              </a:rPr>
              <a:t> </a:t>
            </a:r>
            <a:r>
              <a:rPr lang="en-US" sz="800" dirty="0">
                <a:latin typeface="Verdana" pitchFamily="34" charset="0"/>
              </a:rPr>
              <a:t>µm</a:t>
            </a:r>
            <a:r>
              <a:rPr lang="en-US" sz="800" dirty="0" smtClean="0">
                <a:latin typeface="Verdana" pitchFamily="34" charset="0"/>
              </a:rPr>
              <a:t>), ref. 0.0 – 0.6,</a:t>
            </a:r>
            <a:r>
              <a:rPr lang="en-US" sz="800" b="1" dirty="0" smtClean="0">
                <a:latin typeface="Verdana" pitchFamily="34" charset="0"/>
              </a:rPr>
              <a:t> </a:t>
            </a:r>
            <a:r>
              <a:rPr lang="en-US" sz="800" dirty="0" smtClean="0">
                <a:latin typeface="Verdana" pitchFamily="34" charset="0"/>
              </a:rPr>
              <a:t>FCI NIR2.2</a:t>
            </a:r>
            <a:endParaRPr lang="cs-CZ" sz="800" dirty="0" smtClean="0">
              <a:solidFill>
                <a:srgbClr val="00B0F0"/>
              </a:solidFill>
              <a:latin typeface="Verdana" pitchFamily="34" charset="0"/>
            </a:endParaRPr>
          </a:p>
        </p:txBody>
      </p:sp>
      <p:sp>
        <p:nvSpPr>
          <p:cNvPr id="7" name="TextovéPole 6"/>
          <p:cNvSpPr txBox="1"/>
          <p:nvPr/>
        </p:nvSpPr>
        <p:spPr>
          <a:xfrm>
            <a:off x="107504" y="839783"/>
            <a:ext cx="2592288" cy="1892826"/>
          </a:xfrm>
          <a:prstGeom prst="rect">
            <a:avLst/>
          </a:prstGeom>
          <a:noFill/>
        </p:spPr>
        <p:txBody>
          <a:bodyPr wrap="square" rtlCol="0">
            <a:spAutoFit/>
          </a:bodyPr>
          <a:lstStyle/>
          <a:p>
            <a:pPr algn="just"/>
            <a:r>
              <a:rPr lang="cs-CZ" sz="900" dirty="0" smtClean="0">
                <a:latin typeface="Verdana" pitchFamily="34" charset="0"/>
              </a:rPr>
              <a:t>Nový NIR mikrofyzikální kanál. Citlivost především na velikost částic, výrazně méně na fázi (voda/led). </a:t>
            </a:r>
          </a:p>
          <a:p>
            <a:pPr algn="just"/>
            <a:endParaRPr lang="cs-CZ" sz="900" dirty="0">
              <a:latin typeface="Verdana" pitchFamily="34" charset="0"/>
            </a:endParaRPr>
          </a:p>
          <a:p>
            <a:pPr algn="just"/>
            <a:r>
              <a:rPr lang="cs-CZ" sz="900" dirty="0" smtClean="0">
                <a:latin typeface="Verdana" pitchFamily="34" charset="0"/>
              </a:rPr>
              <a:t>Nejvyšší odrazivost pro drobné částice, </a:t>
            </a:r>
            <a:br>
              <a:rPr lang="cs-CZ" sz="900" dirty="0" smtClean="0">
                <a:latin typeface="Verdana" pitchFamily="34" charset="0"/>
              </a:rPr>
            </a:br>
            <a:r>
              <a:rPr lang="cs-CZ" sz="900" dirty="0" smtClean="0">
                <a:latin typeface="Verdana" pitchFamily="34" charset="0"/>
              </a:rPr>
              <a:t>s rostoucí velikostí odrazivost klesá. </a:t>
            </a:r>
          </a:p>
          <a:p>
            <a:pPr algn="just"/>
            <a:endParaRPr lang="cs-CZ" sz="900" dirty="0">
              <a:latin typeface="Verdana" pitchFamily="34" charset="0"/>
            </a:endParaRPr>
          </a:p>
          <a:p>
            <a:pPr algn="just"/>
            <a:r>
              <a:rPr lang="cs-CZ" sz="900" dirty="0" smtClean="0">
                <a:latin typeface="Verdana" pitchFamily="34" charset="0"/>
              </a:rPr>
              <a:t>Použitelnost: především v různých RGB produktech, zaměřených na mikrofyziku.</a:t>
            </a:r>
          </a:p>
          <a:p>
            <a:pPr algn="just"/>
            <a:endParaRPr lang="cs-CZ" sz="900" dirty="0">
              <a:latin typeface="Verdana" pitchFamily="34" charset="0"/>
            </a:endParaRPr>
          </a:p>
          <a:p>
            <a:pPr algn="just"/>
            <a:r>
              <a:rPr lang="cs-CZ" sz="900" dirty="0">
                <a:latin typeface="Verdana" pitchFamily="34" charset="0"/>
              </a:rPr>
              <a:t>Společně s </a:t>
            </a:r>
            <a:r>
              <a:rPr lang="cs-CZ" sz="900" dirty="0" smtClean="0">
                <a:latin typeface="Verdana" pitchFamily="34" charset="0"/>
              </a:rPr>
              <a:t>1.6 </a:t>
            </a:r>
            <a:r>
              <a:rPr lang="cs-CZ" sz="900" dirty="0">
                <a:latin typeface="Verdana" pitchFamily="34" charset="0"/>
              </a:rPr>
              <a:t>µm a 3.8 µm kanály využití pro detekci požárů (</a:t>
            </a:r>
            <a:r>
              <a:rPr lang="en-US" sz="900" dirty="0">
                <a:latin typeface="Verdana" pitchFamily="34" charset="0"/>
              </a:rPr>
              <a:t>Fire RGB</a:t>
            </a:r>
            <a:r>
              <a:rPr lang="cs-CZ" sz="900" dirty="0">
                <a:latin typeface="Verdana" pitchFamily="34" charset="0"/>
              </a:rPr>
              <a:t>, zde neuveden). </a:t>
            </a:r>
          </a:p>
        </p:txBody>
      </p:sp>
    </p:spTree>
    <p:extLst>
      <p:ext uri="{BB962C8B-B14F-4D97-AF65-F5344CB8AC3E}">
        <p14:creationId xmlns:p14="http://schemas.microsoft.com/office/powerpoint/2010/main" val="4219279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lum bright="4000"/>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0" y="0"/>
            <a:ext cx="2880000" cy="215444"/>
          </a:xfrm>
          <a:prstGeom prst="rect">
            <a:avLst/>
          </a:prstGeom>
          <a:solidFill>
            <a:srgbClr val="000000"/>
          </a:solidFill>
        </p:spPr>
        <p:txBody>
          <a:bodyPr wrap="square" rtlCol="0">
            <a:spAutoFit/>
          </a:bodyPr>
          <a:lstStyle/>
          <a:p>
            <a:r>
              <a:rPr lang="en-US" sz="800" b="1" dirty="0" smtClean="0">
                <a:latin typeface="Verdana" pitchFamily="34" charset="0"/>
              </a:rPr>
              <a:t>M12 </a:t>
            </a:r>
            <a:r>
              <a:rPr lang="en-US" sz="800" dirty="0" smtClean="0">
                <a:latin typeface="Verdana" pitchFamily="34" charset="0"/>
              </a:rPr>
              <a:t>(3.7</a:t>
            </a:r>
            <a:r>
              <a:rPr lang="en-US" sz="400" dirty="0" smtClean="0">
                <a:latin typeface="Verdana" pitchFamily="34" charset="0"/>
              </a:rPr>
              <a:t> </a:t>
            </a:r>
            <a:r>
              <a:rPr lang="en-US" sz="800" dirty="0" smtClean="0">
                <a:latin typeface="Verdana" pitchFamily="34" charset="0"/>
              </a:rPr>
              <a:t>µm</a:t>
            </a:r>
            <a:r>
              <a:rPr lang="cs-CZ" sz="800" dirty="0" smtClean="0">
                <a:latin typeface="Verdana" pitchFamily="34" charset="0"/>
              </a:rPr>
              <a:t>, </a:t>
            </a:r>
            <a:r>
              <a:rPr lang="cs-CZ" sz="800" dirty="0" err="1" smtClean="0">
                <a:latin typeface="Verdana" pitchFamily="34" charset="0"/>
              </a:rPr>
              <a:t>refl</a:t>
            </a:r>
            <a:r>
              <a:rPr lang="cs-CZ" sz="800" dirty="0" smtClean="0">
                <a:latin typeface="Verdana" pitchFamily="34" charset="0"/>
              </a:rPr>
              <a:t>.</a:t>
            </a:r>
            <a:r>
              <a:rPr lang="en-US" sz="800" dirty="0" smtClean="0">
                <a:latin typeface="Verdana" pitchFamily="34" charset="0"/>
              </a:rPr>
              <a:t>), BT 245 – 330K,</a:t>
            </a:r>
            <a:r>
              <a:rPr lang="en-US" sz="800" b="1" dirty="0" smtClean="0">
                <a:latin typeface="Verdana" pitchFamily="34" charset="0"/>
              </a:rPr>
              <a:t> </a:t>
            </a:r>
            <a:r>
              <a:rPr lang="en-US" sz="800" dirty="0" smtClean="0">
                <a:latin typeface="Verdana" pitchFamily="34" charset="0"/>
              </a:rPr>
              <a:t>FCI IR3.8</a:t>
            </a:r>
            <a:endParaRPr lang="cs-CZ" sz="800" dirty="0" smtClean="0">
              <a:solidFill>
                <a:srgbClr val="00B0F0"/>
              </a:solidFill>
              <a:latin typeface="Verdana" pitchFamily="34" charset="0"/>
            </a:endParaRPr>
          </a:p>
        </p:txBody>
      </p:sp>
      <p:sp>
        <p:nvSpPr>
          <p:cNvPr id="7" name="TextovéPole 6"/>
          <p:cNvSpPr txBox="1"/>
          <p:nvPr/>
        </p:nvSpPr>
        <p:spPr>
          <a:xfrm>
            <a:off x="107504" y="483518"/>
            <a:ext cx="2592288" cy="4247317"/>
          </a:xfrm>
          <a:prstGeom prst="rect">
            <a:avLst/>
          </a:prstGeom>
          <a:noFill/>
        </p:spPr>
        <p:txBody>
          <a:bodyPr wrap="square" rtlCol="0">
            <a:spAutoFit/>
          </a:bodyPr>
          <a:lstStyle/>
          <a:p>
            <a:pPr algn="just"/>
            <a:r>
              <a:rPr lang="cs-CZ" sz="900" dirty="0" smtClean="0">
                <a:latin typeface="Verdana" pitchFamily="34" charset="0"/>
              </a:rPr>
              <a:t>Nejstarší mikrofyzikální kanál, dostupný již na AVHRR (od r. 1979). Na rozdíl od předchozích dvou kanálů již významná tepelná složka, v denních hodinách srovnatelná s odraženým zářením. </a:t>
            </a:r>
          </a:p>
          <a:p>
            <a:pPr algn="just"/>
            <a:endParaRPr lang="cs-CZ" sz="900" dirty="0">
              <a:latin typeface="Verdana" pitchFamily="34" charset="0"/>
            </a:endParaRPr>
          </a:p>
          <a:p>
            <a:pPr algn="just"/>
            <a:r>
              <a:rPr lang="cs-CZ" sz="900" dirty="0" smtClean="0">
                <a:latin typeface="Verdana" pitchFamily="34" charset="0"/>
              </a:rPr>
              <a:t>Oproti 1.6 µm </a:t>
            </a:r>
            <a:r>
              <a:rPr lang="cs-CZ" sz="900" dirty="0">
                <a:latin typeface="Verdana" pitchFamily="34" charset="0"/>
              </a:rPr>
              <a:t>a 2.25 </a:t>
            </a:r>
            <a:r>
              <a:rPr lang="cs-CZ" sz="900" dirty="0" smtClean="0">
                <a:latin typeface="Verdana" pitchFamily="34" charset="0"/>
              </a:rPr>
              <a:t>µm kanálům nejmenší závislost na propustnosti oblačnosti, a tedy reprezentativnější pro stanovení mikrofyzikálních vlastností nejsvrchnějších vrstev oblačnosti. Díky tomu nejpřesnější kanál pro stanovení mikrofyziky HHO, včetně konvektivních bouří. </a:t>
            </a:r>
          </a:p>
          <a:p>
            <a:pPr algn="just"/>
            <a:endParaRPr lang="cs-CZ" sz="900" dirty="0">
              <a:latin typeface="Verdana" pitchFamily="34" charset="0"/>
            </a:endParaRPr>
          </a:p>
          <a:p>
            <a:pPr algn="just"/>
            <a:r>
              <a:rPr lang="cs-CZ" sz="900" dirty="0" smtClean="0">
                <a:latin typeface="Verdana" pitchFamily="34" charset="0"/>
              </a:rPr>
              <a:t>Nevýhoda – pro detailní mikrofyzikální účely použitelný pouze ve dne. V noci pouze tepelná složka, využitelná pouze pro rámcové stanovení mikrofyziky (pro HHO konvektivních bouří velmi nízká úroveň intenzity záření, nerozliší detaily).</a:t>
            </a:r>
          </a:p>
          <a:p>
            <a:pPr algn="just"/>
            <a:endParaRPr lang="cs-CZ" sz="900" dirty="0">
              <a:latin typeface="Verdana" pitchFamily="34" charset="0"/>
            </a:endParaRPr>
          </a:p>
          <a:p>
            <a:pPr algn="just"/>
            <a:r>
              <a:rPr lang="cs-CZ" sz="900" dirty="0" smtClean="0">
                <a:latin typeface="Verdana" pitchFamily="34" charset="0"/>
              </a:rPr>
              <a:t>Na rozdíl od </a:t>
            </a:r>
            <a:r>
              <a:rPr lang="cs-CZ" sz="900" dirty="0">
                <a:latin typeface="Verdana" pitchFamily="34" charset="0"/>
              </a:rPr>
              <a:t>SEVIRI </a:t>
            </a:r>
            <a:r>
              <a:rPr lang="cs-CZ" sz="900" dirty="0" smtClean="0">
                <a:latin typeface="Verdana" pitchFamily="34" charset="0"/>
              </a:rPr>
              <a:t>(IR3.9) na FCI již nebude zasahovat nad 4 µm, do oblasti absorpce H2O a CO2 </a:t>
            </a:r>
            <a:r>
              <a:rPr lang="en-US" sz="900" dirty="0" smtClean="0">
                <a:latin typeface="Verdana" pitchFamily="34" charset="0"/>
              </a:rPr>
              <a:t>&gt;&gt;&gt; </a:t>
            </a:r>
            <a:r>
              <a:rPr lang="cs-CZ" sz="900" dirty="0" smtClean="0">
                <a:latin typeface="Verdana" pitchFamily="34" charset="0"/>
              </a:rPr>
              <a:t>exaktnější kvantitativní využitelnost. </a:t>
            </a:r>
            <a:endParaRPr lang="en-US" sz="900" dirty="0" smtClean="0">
              <a:latin typeface="Verdana" pitchFamily="34" charset="0"/>
            </a:endParaRPr>
          </a:p>
          <a:p>
            <a:pPr algn="just"/>
            <a:endParaRPr lang="en-US" sz="900" dirty="0">
              <a:latin typeface="Verdana" pitchFamily="34" charset="0"/>
            </a:endParaRPr>
          </a:p>
          <a:p>
            <a:pPr algn="just"/>
            <a:r>
              <a:rPr lang="cs-CZ" sz="900" dirty="0">
                <a:latin typeface="Verdana" pitchFamily="34" charset="0"/>
              </a:rPr>
              <a:t>Společně s 1.6 µm a 2.25 µm </a:t>
            </a:r>
            <a:r>
              <a:rPr lang="cs-CZ" sz="900" dirty="0" smtClean="0">
                <a:latin typeface="Verdana" pitchFamily="34" charset="0"/>
              </a:rPr>
              <a:t>kanály využití pro detekci požárů (</a:t>
            </a:r>
            <a:r>
              <a:rPr lang="en-US" sz="900" dirty="0" smtClean="0">
                <a:latin typeface="Verdana" pitchFamily="34" charset="0"/>
              </a:rPr>
              <a:t>Fire RGB</a:t>
            </a:r>
            <a:r>
              <a:rPr lang="cs-CZ" sz="900" dirty="0" smtClean="0">
                <a:latin typeface="Verdana" pitchFamily="34" charset="0"/>
              </a:rPr>
              <a:t>, zde neuveden).</a:t>
            </a:r>
          </a:p>
        </p:txBody>
      </p:sp>
    </p:spTree>
    <p:extLst>
      <p:ext uri="{BB962C8B-B14F-4D97-AF65-F5344CB8AC3E}">
        <p14:creationId xmlns:p14="http://schemas.microsoft.com/office/powerpoint/2010/main" val="1950401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0" y="0"/>
            <a:ext cx="2880000" cy="830997"/>
          </a:xfrm>
          <a:prstGeom prst="rect">
            <a:avLst/>
          </a:prstGeom>
          <a:solidFill>
            <a:srgbClr val="000000"/>
          </a:solid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M16 (12</a:t>
            </a:r>
            <a:r>
              <a:rPr lang="cs-CZ" sz="800" dirty="0" smtClean="0">
                <a:solidFill>
                  <a:srgbClr val="FF0000"/>
                </a:solidFill>
                <a:latin typeface="Verdana" pitchFamily="34" charset="0"/>
              </a:rPr>
              <a:t>.</a:t>
            </a:r>
            <a:r>
              <a:rPr lang="en-US" sz="800" dirty="0" smtClean="0">
                <a:solidFill>
                  <a:srgbClr val="FF0000"/>
                </a:solidFill>
                <a:latin typeface="Verdana" pitchFamily="34" charset="0"/>
              </a:rPr>
              <a:t>01</a:t>
            </a:r>
            <a:r>
              <a:rPr lang="en-US" sz="400" dirty="0" smtClean="0">
                <a:solidFill>
                  <a:srgbClr val="FF0000"/>
                </a:solidFill>
                <a:latin typeface="Verdana" pitchFamily="34" charset="0"/>
              </a:rPr>
              <a:t> </a:t>
            </a:r>
            <a:r>
              <a:rPr lang="cs-CZ" sz="800" dirty="0" smtClean="0">
                <a:solidFill>
                  <a:srgbClr val="FF0000"/>
                </a:solidFill>
                <a:latin typeface="Verdana" pitchFamily="34" charset="0"/>
              </a:rPr>
              <a:t>µm</a:t>
            </a:r>
            <a:r>
              <a:rPr lang="en-US" sz="800" dirty="0" smtClean="0">
                <a:solidFill>
                  <a:srgbClr val="FF0000"/>
                </a:solidFill>
                <a:latin typeface="Verdana" pitchFamily="34" charset="0"/>
              </a:rPr>
              <a:t>) – M15 (10</a:t>
            </a:r>
            <a:r>
              <a:rPr lang="cs-CZ" sz="800" dirty="0" smtClean="0">
                <a:solidFill>
                  <a:srgbClr val="FF0000"/>
                </a:solidFill>
                <a:latin typeface="Verdana" pitchFamily="34" charset="0"/>
              </a:rPr>
              <a:t>.</a:t>
            </a:r>
            <a:r>
              <a:rPr lang="en-US" sz="800" dirty="0" smtClean="0">
                <a:solidFill>
                  <a:srgbClr val="FF0000"/>
                </a:solidFill>
                <a:latin typeface="Verdana" pitchFamily="34" charset="0"/>
              </a:rPr>
              <a:t>76</a:t>
            </a:r>
            <a:r>
              <a:rPr lang="en-US" sz="400" dirty="0" smtClean="0">
                <a:solidFill>
                  <a:srgbClr val="FF0000"/>
                </a:solidFill>
                <a:latin typeface="Verdana" pitchFamily="34" charset="0"/>
              </a:rPr>
              <a:t> </a:t>
            </a:r>
            <a:r>
              <a:rPr lang="cs-CZ" sz="800" dirty="0">
                <a:solidFill>
                  <a:srgbClr val="FF0000"/>
                </a:solidFill>
                <a:latin typeface="Verdana" pitchFamily="34" charset="0"/>
              </a:rPr>
              <a:t>µm</a:t>
            </a:r>
            <a:r>
              <a:rPr lang="en-US" sz="800" dirty="0" smtClean="0">
                <a:solidFill>
                  <a:srgbClr val="FF0000"/>
                </a:solidFill>
                <a:latin typeface="Verdana" pitchFamily="34" charset="0"/>
              </a:rPr>
              <a:t>),</a:t>
            </a:r>
            <a:br>
              <a:rPr lang="en-US" sz="800" dirty="0" smtClean="0">
                <a:solidFill>
                  <a:srgbClr val="FF0000"/>
                </a:solidFill>
                <a:latin typeface="Verdana" pitchFamily="34" charset="0"/>
              </a:rPr>
            </a:br>
            <a:r>
              <a:rPr lang="en-US" sz="800" dirty="0" smtClean="0">
                <a:solidFill>
                  <a:srgbClr val="FF0000"/>
                </a:solidFill>
                <a:latin typeface="Verdana" pitchFamily="34" charset="0"/>
              </a:rPr>
              <a:t>-2.0 – +0.25K lin., FCI IR12.3 – IR10.5</a:t>
            </a:r>
            <a:r>
              <a:rPr lang="en-US" sz="800" dirty="0" smtClean="0">
                <a:latin typeface="Verdana" pitchFamily="34" charset="0"/>
              </a:rPr>
              <a:t/>
            </a:r>
            <a:br>
              <a:rPr lang="en-US" sz="800" dirty="0" smtClean="0">
                <a:latin typeface="Verdana" pitchFamily="34" charset="0"/>
              </a:rPr>
            </a:br>
            <a:r>
              <a:rPr lang="en-US" sz="800" dirty="0" smtClean="0">
                <a:solidFill>
                  <a:srgbClr val="92D050"/>
                </a:solidFill>
                <a:latin typeface="Verdana" pitchFamily="34" charset="0"/>
              </a:rPr>
              <a:t>M15 (</a:t>
            </a:r>
            <a:r>
              <a:rPr lang="en-US" sz="800" dirty="0">
                <a:solidFill>
                  <a:srgbClr val="92D050"/>
                </a:solidFill>
                <a:latin typeface="Verdana" pitchFamily="34" charset="0"/>
              </a:rPr>
              <a:t>10.76</a:t>
            </a:r>
            <a:r>
              <a:rPr lang="en-US" sz="400" dirty="0">
                <a:solidFill>
                  <a:srgbClr val="92D050"/>
                </a:solidFill>
                <a:latin typeface="Verdana" pitchFamily="34" charset="0"/>
              </a:rPr>
              <a:t> </a:t>
            </a:r>
            <a:r>
              <a:rPr lang="en-US" sz="800" dirty="0">
                <a:solidFill>
                  <a:srgbClr val="92D050"/>
                </a:solidFill>
                <a:latin typeface="Verdana" pitchFamily="34" charset="0"/>
              </a:rPr>
              <a:t>µm</a:t>
            </a:r>
            <a:r>
              <a:rPr lang="en-US" sz="800" dirty="0" smtClean="0">
                <a:solidFill>
                  <a:srgbClr val="92D050"/>
                </a:solidFill>
                <a:latin typeface="Verdana" pitchFamily="34" charset="0"/>
              </a:rPr>
              <a:t>) – </a:t>
            </a:r>
            <a:r>
              <a:rPr lang="en-US" sz="800" dirty="0">
                <a:solidFill>
                  <a:srgbClr val="92D050"/>
                </a:solidFill>
                <a:latin typeface="Verdana" pitchFamily="34" charset="0"/>
              </a:rPr>
              <a:t>M14 </a:t>
            </a:r>
            <a:r>
              <a:rPr lang="en-US" sz="800" dirty="0" smtClean="0">
                <a:solidFill>
                  <a:srgbClr val="92D050"/>
                </a:solidFill>
                <a:latin typeface="Verdana" pitchFamily="34" charset="0"/>
              </a:rPr>
              <a:t>(8.55</a:t>
            </a:r>
            <a:r>
              <a:rPr lang="en-US" sz="400" dirty="0" smtClean="0">
                <a:solidFill>
                  <a:srgbClr val="92D050"/>
                </a:solidFill>
                <a:latin typeface="Verdana" pitchFamily="34" charset="0"/>
              </a:rPr>
              <a:t> </a:t>
            </a:r>
            <a:r>
              <a:rPr lang="en-US" sz="800" dirty="0">
                <a:solidFill>
                  <a:srgbClr val="92D050"/>
                </a:solidFill>
                <a:latin typeface="Verdana" pitchFamily="34" charset="0"/>
              </a:rPr>
              <a:t>µm</a:t>
            </a:r>
            <a:r>
              <a:rPr lang="en-US" sz="800" dirty="0" smtClean="0">
                <a:solidFill>
                  <a:srgbClr val="92D050"/>
                </a:solidFill>
                <a:latin typeface="Verdana" pitchFamily="34" charset="0"/>
              </a:rPr>
              <a:t>),</a:t>
            </a:r>
            <a:br>
              <a:rPr lang="en-US" sz="800" dirty="0" smtClean="0">
                <a:solidFill>
                  <a:srgbClr val="92D050"/>
                </a:solidFill>
                <a:latin typeface="Verdana" pitchFamily="34" charset="0"/>
              </a:rPr>
            </a:br>
            <a:r>
              <a:rPr lang="en-US" sz="800" dirty="0" smtClean="0">
                <a:solidFill>
                  <a:srgbClr val="92D050"/>
                </a:solidFill>
                <a:latin typeface="Verdana" pitchFamily="34" charset="0"/>
              </a:rPr>
              <a:t>-0.5 – +3.8K lin.,  FCI IR10.5 – IR8.7</a:t>
            </a:r>
            <a:r>
              <a:rPr lang="en-US" sz="800" dirty="0" smtClean="0">
                <a:latin typeface="Verdana" pitchFamily="34" charset="0"/>
              </a:rPr>
              <a:t/>
            </a:r>
            <a:br>
              <a:rPr lang="en-US" sz="800" dirty="0" smtClean="0">
                <a:latin typeface="Verdana" pitchFamily="34" charset="0"/>
              </a:rPr>
            </a:br>
            <a:r>
              <a:rPr lang="en-US" sz="800" dirty="0" smtClean="0">
                <a:solidFill>
                  <a:srgbClr val="00B0F0"/>
                </a:solidFill>
                <a:latin typeface="Verdana" pitchFamily="34" charset="0"/>
              </a:rPr>
              <a:t>M15 </a:t>
            </a:r>
            <a:r>
              <a:rPr lang="en-US" sz="800" dirty="0">
                <a:solidFill>
                  <a:srgbClr val="00B0F0"/>
                </a:solidFill>
                <a:latin typeface="Verdana" pitchFamily="34" charset="0"/>
              </a:rPr>
              <a:t>(10.76</a:t>
            </a:r>
            <a:r>
              <a:rPr lang="en-US" sz="400" dirty="0">
                <a:solidFill>
                  <a:srgbClr val="00B0F0"/>
                </a:solidFill>
                <a:latin typeface="Verdana" pitchFamily="34" charset="0"/>
              </a:rPr>
              <a:t> </a:t>
            </a:r>
            <a:r>
              <a:rPr lang="en-US" sz="800" dirty="0">
                <a:solidFill>
                  <a:srgbClr val="00B0F0"/>
                </a:solidFill>
                <a:latin typeface="Verdana" pitchFamily="34" charset="0"/>
              </a:rPr>
              <a:t>µm</a:t>
            </a:r>
            <a:r>
              <a:rPr lang="en-US" sz="800" dirty="0" smtClean="0">
                <a:solidFill>
                  <a:srgbClr val="00B0F0"/>
                </a:solidFill>
                <a:latin typeface="Verdana" pitchFamily="34" charset="0"/>
              </a:rPr>
              <a:t>), BT 240 – 280K lin., FCI IR10.5</a:t>
            </a:r>
            <a:endParaRPr lang="cs-CZ" sz="800" dirty="0" smtClean="0">
              <a:solidFill>
                <a:srgbClr val="00B0F0"/>
              </a:solidFill>
              <a:latin typeface="Verdana" pitchFamily="34" charset="0"/>
            </a:endParaRPr>
          </a:p>
        </p:txBody>
      </p:sp>
      <p:sp>
        <p:nvSpPr>
          <p:cNvPr id="7" name="TextovéPole 6"/>
          <p:cNvSpPr txBox="1"/>
          <p:nvPr/>
        </p:nvSpPr>
        <p:spPr>
          <a:xfrm>
            <a:off x="107504" y="1083389"/>
            <a:ext cx="2592288" cy="1200329"/>
          </a:xfrm>
          <a:prstGeom prst="rect">
            <a:avLst/>
          </a:prstGeom>
          <a:noFill/>
        </p:spPr>
        <p:txBody>
          <a:bodyPr wrap="square" rtlCol="0">
            <a:spAutoFit/>
          </a:bodyPr>
          <a:lstStyle/>
          <a:p>
            <a:pPr algn="just"/>
            <a:r>
              <a:rPr lang="cs-CZ" sz="900" dirty="0" smtClean="0">
                <a:latin typeface="Verdana" pitchFamily="34" charset="0"/>
              </a:rPr>
              <a:t>Klasický mikrofyzikální 24M RGB produkt, využívající pouze IR kanály. Díky tomu sice použitelný nepřetržitě, ale méně detailů o její morfologii (struktuře). </a:t>
            </a:r>
          </a:p>
          <a:p>
            <a:pPr algn="just"/>
            <a:endParaRPr lang="cs-CZ" sz="900" dirty="0">
              <a:latin typeface="Verdana" pitchFamily="34" charset="0"/>
            </a:endParaRPr>
          </a:p>
          <a:p>
            <a:pPr algn="just"/>
            <a:r>
              <a:rPr lang="cs-CZ" sz="900" dirty="0" smtClean="0">
                <a:latin typeface="Verdana" pitchFamily="34" charset="0"/>
              </a:rPr>
              <a:t>Zde uveden pro porovnání s novějšími denními RGB produkty, zaměřenými na mikrofyziku oblačnosti.</a:t>
            </a:r>
          </a:p>
        </p:txBody>
      </p:sp>
    </p:spTree>
    <p:extLst>
      <p:ext uri="{BB962C8B-B14F-4D97-AF65-F5344CB8AC3E}">
        <p14:creationId xmlns:p14="http://schemas.microsoft.com/office/powerpoint/2010/main" val="216830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4950" y="0"/>
            <a:ext cx="2838858" cy="584775"/>
          </a:xfrm>
          <a:prstGeom prst="rect">
            <a:avLst/>
          </a:prstGeom>
          <a:solidFill>
            <a:srgbClr val="000000"/>
          </a:solid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(Daytime Microphysics)</a:t>
            </a:r>
            <a:r>
              <a:rPr lang="en-US" sz="800" dirty="0" smtClean="0">
                <a:latin typeface="Verdana" pitchFamily="34" charset="0"/>
              </a:rPr>
              <a:t> </a:t>
            </a:r>
            <a:br>
              <a:rPr lang="en-US" sz="800" dirty="0" smtClean="0">
                <a:latin typeface="Verdana" pitchFamily="34" charset="0"/>
              </a:rPr>
            </a:br>
            <a:r>
              <a:rPr lang="en-US" sz="800" dirty="0" smtClean="0">
                <a:solidFill>
                  <a:srgbClr val="FF0000"/>
                </a:solidFill>
                <a:latin typeface="Verdana" pitchFamily="34" charset="0"/>
              </a:rPr>
              <a:t>M07 (0</a:t>
            </a:r>
            <a:r>
              <a:rPr lang="cs-CZ" sz="800" dirty="0" smtClean="0">
                <a:solidFill>
                  <a:srgbClr val="FF0000"/>
                </a:solidFill>
                <a:latin typeface="Verdana" pitchFamily="34" charset="0"/>
              </a:rPr>
              <a:t>.</a:t>
            </a:r>
            <a:r>
              <a:rPr lang="en-US" sz="800" dirty="0" smtClean="0">
                <a:solidFill>
                  <a:srgbClr val="FF0000"/>
                </a:solidFill>
                <a:latin typeface="Verdana" pitchFamily="34" charset="0"/>
              </a:rPr>
              <a:t>865</a:t>
            </a:r>
            <a:r>
              <a:rPr lang="en-US" sz="400" dirty="0" smtClean="0">
                <a:solidFill>
                  <a:srgbClr val="FF0000"/>
                </a:solidFill>
                <a:latin typeface="Verdana" pitchFamily="34" charset="0"/>
              </a:rPr>
              <a:t> </a:t>
            </a:r>
            <a:r>
              <a:rPr lang="cs-CZ" sz="800" dirty="0" smtClean="0">
                <a:solidFill>
                  <a:srgbClr val="FF0000"/>
                </a:solidFill>
                <a:latin typeface="Verdana" pitchFamily="34" charset="0"/>
              </a:rPr>
              <a:t>µm</a:t>
            </a:r>
            <a:r>
              <a:rPr lang="en-US" sz="800" dirty="0" smtClean="0">
                <a:solidFill>
                  <a:srgbClr val="FF0000"/>
                </a:solidFill>
                <a:latin typeface="Verdana" pitchFamily="34" charset="0"/>
              </a:rPr>
              <a:t>),  ref. 0.0 – 1.1, </a:t>
            </a:r>
            <a:r>
              <a:rPr lang="el-GR" sz="800" dirty="0" smtClean="0">
                <a:solidFill>
                  <a:srgbClr val="FF0000"/>
                </a:solidFill>
                <a:latin typeface="Verdana" pitchFamily="34" charset="0"/>
              </a:rPr>
              <a:t>γ</a:t>
            </a:r>
            <a:r>
              <a:rPr lang="en-US" sz="800" dirty="0" smtClean="0">
                <a:solidFill>
                  <a:srgbClr val="FF0000"/>
                </a:solidFill>
                <a:latin typeface="Verdana" pitchFamily="34" charset="0"/>
              </a:rPr>
              <a:t>=1.3, FCI VIS0.8</a:t>
            </a:r>
          </a:p>
          <a:p>
            <a:r>
              <a:rPr lang="en-US" sz="800" dirty="0">
                <a:solidFill>
                  <a:srgbClr val="92D050"/>
                </a:solidFill>
                <a:latin typeface="Verdana" pitchFamily="34" charset="0"/>
              </a:rPr>
              <a:t>M10 (1</a:t>
            </a:r>
            <a:r>
              <a:rPr lang="cs-CZ" sz="800" dirty="0">
                <a:solidFill>
                  <a:srgbClr val="92D050"/>
                </a:solidFill>
                <a:latin typeface="Verdana" pitchFamily="34" charset="0"/>
              </a:rPr>
              <a:t>.</a:t>
            </a:r>
            <a:r>
              <a:rPr lang="en-US" sz="800" dirty="0">
                <a:solidFill>
                  <a:srgbClr val="92D050"/>
                </a:solidFill>
                <a:latin typeface="Verdana" pitchFamily="34" charset="0"/>
              </a:rPr>
              <a:t>61</a:t>
            </a:r>
            <a:r>
              <a:rPr lang="en-US" sz="400" dirty="0">
                <a:solidFill>
                  <a:srgbClr val="92D050"/>
                </a:solidFill>
                <a:latin typeface="Verdana" pitchFamily="34" charset="0"/>
              </a:rPr>
              <a:t> </a:t>
            </a:r>
            <a:r>
              <a:rPr lang="cs-CZ" sz="800" dirty="0">
                <a:solidFill>
                  <a:srgbClr val="92D050"/>
                </a:solidFill>
                <a:latin typeface="Verdana" pitchFamily="34" charset="0"/>
              </a:rPr>
              <a:t>µm</a:t>
            </a:r>
            <a:r>
              <a:rPr lang="en-US" sz="800" dirty="0">
                <a:solidFill>
                  <a:srgbClr val="92D050"/>
                </a:solidFill>
                <a:latin typeface="Verdana" pitchFamily="34" charset="0"/>
              </a:rPr>
              <a:t>), </a:t>
            </a:r>
            <a:r>
              <a:rPr lang="en-US" sz="800" dirty="0" smtClean="0">
                <a:solidFill>
                  <a:srgbClr val="92D050"/>
                </a:solidFill>
                <a:latin typeface="Verdana" pitchFamily="34" charset="0"/>
              </a:rPr>
              <a:t>   ref. 0.0 </a:t>
            </a:r>
            <a:r>
              <a:rPr lang="en-US" sz="800" dirty="0">
                <a:solidFill>
                  <a:srgbClr val="92D050"/>
                </a:solidFill>
                <a:latin typeface="Verdana" pitchFamily="34" charset="0"/>
              </a:rPr>
              <a:t>– </a:t>
            </a:r>
            <a:r>
              <a:rPr lang="en-US" sz="800" dirty="0" smtClean="0">
                <a:solidFill>
                  <a:srgbClr val="92D050"/>
                </a:solidFill>
                <a:latin typeface="Verdana" pitchFamily="34" charset="0"/>
              </a:rPr>
              <a:t>0.7, </a:t>
            </a:r>
            <a:r>
              <a:rPr lang="el-GR" sz="800" dirty="0">
                <a:solidFill>
                  <a:srgbClr val="92D050"/>
                </a:solidFill>
                <a:latin typeface="Verdana" pitchFamily="34" charset="0"/>
              </a:rPr>
              <a:t>γ</a:t>
            </a:r>
            <a:r>
              <a:rPr lang="en-US" sz="800" dirty="0" smtClean="0">
                <a:solidFill>
                  <a:srgbClr val="92D050"/>
                </a:solidFill>
                <a:latin typeface="Verdana" pitchFamily="34" charset="0"/>
              </a:rPr>
              <a:t>=1.3, FCI </a:t>
            </a:r>
            <a:r>
              <a:rPr lang="en-US" sz="800" dirty="0">
                <a:solidFill>
                  <a:srgbClr val="92D050"/>
                </a:solidFill>
                <a:latin typeface="Verdana" pitchFamily="34" charset="0"/>
              </a:rPr>
              <a:t>NIR1.6</a:t>
            </a:r>
            <a:r>
              <a:rPr lang="en-US" sz="800" dirty="0" smtClean="0">
                <a:solidFill>
                  <a:srgbClr val="92D050"/>
                </a:solidFill>
                <a:latin typeface="Verdana" pitchFamily="34" charset="0"/>
              </a:rPr>
              <a:t/>
            </a:r>
            <a:br>
              <a:rPr lang="en-US" sz="800" dirty="0" smtClean="0">
                <a:solidFill>
                  <a:srgbClr val="92D050"/>
                </a:solidFill>
                <a:latin typeface="Verdana" pitchFamily="34" charset="0"/>
              </a:rPr>
            </a:br>
            <a:r>
              <a:rPr lang="en-US" sz="800" dirty="0" smtClean="0">
                <a:solidFill>
                  <a:srgbClr val="00B0F0"/>
                </a:solidFill>
                <a:latin typeface="Verdana" pitchFamily="34" charset="0"/>
              </a:rPr>
              <a:t>M12 (3.7</a:t>
            </a:r>
            <a:r>
              <a:rPr lang="en-US" sz="400" dirty="0" smtClean="0">
                <a:solidFill>
                  <a:srgbClr val="00B0F0"/>
                </a:solidFill>
                <a:latin typeface="Verdana" pitchFamily="34" charset="0"/>
              </a:rPr>
              <a:t> </a:t>
            </a:r>
            <a:r>
              <a:rPr lang="cs-CZ" sz="800" dirty="0" smtClean="0">
                <a:solidFill>
                  <a:srgbClr val="00B0F0"/>
                </a:solidFill>
                <a:latin typeface="Verdana" pitchFamily="34" charset="0"/>
              </a:rPr>
              <a:t>µm</a:t>
            </a:r>
            <a:r>
              <a:rPr lang="en-US" sz="800" dirty="0" smtClean="0">
                <a:solidFill>
                  <a:srgbClr val="00B0F0"/>
                </a:solidFill>
                <a:latin typeface="Verdana" pitchFamily="34" charset="0"/>
              </a:rPr>
              <a:t>, ref) BT 250–325K, </a:t>
            </a:r>
            <a:r>
              <a:rPr lang="el-GR" sz="800" dirty="0">
                <a:solidFill>
                  <a:srgbClr val="00B0F0"/>
                </a:solidFill>
                <a:latin typeface="Verdana" pitchFamily="34" charset="0"/>
              </a:rPr>
              <a:t>γ</a:t>
            </a:r>
            <a:r>
              <a:rPr lang="en-US" sz="800" dirty="0" smtClean="0">
                <a:solidFill>
                  <a:srgbClr val="00B0F0"/>
                </a:solidFill>
                <a:latin typeface="Verdana" pitchFamily="34" charset="0"/>
              </a:rPr>
              <a:t>=1.3,</a:t>
            </a:r>
            <a:r>
              <a:rPr lang="en-US" sz="800" dirty="0" smtClean="0">
                <a:solidFill>
                  <a:srgbClr val="FF0000"/>
                </a:solidFill>
                <a:latin typeface="Verdana" pitchFamily="34" charset="0"/>
              </a:rPr>
              <a:t> </a:t>
            </a:r>
            <a:r>
              <a:rPr lang="en-US" sz="800" dirty="0" smtClean="0">
                <a:solidFill>
                  <a:srgbClr val="00B0F0"/>
                </a:solidFill>
                <a:latin typeface="Verdana" pitchFamily="34" charset="0"/>
              </a:rPr>
              <a:t>FCI IR3.7</a:t>
            </a:r>
            <a:endParaRPr lang="cs-CZ" sz="800" dirty="0" smtClean="0">
              <a:solidFill>
                <a:srgbClr val="00B0F0"/>
              </a:solidFill>
              <a:latin typeface="Verdana" pitchFamily="34" charset="0"/>
            </a:endParaRPr>
          </a:p>
        </p:txBody>
      </p:sp>
      <p:sp>
        <p:nvSpPr>
          <p:cNvPr id="8" name="TextovéPole 7"/>
          <p:cNvSpPr txBox="1"/>
          <p:nvPr/>
        </p:nvSpPr>
        <p:spPr>
          <a:xfrm>
            <a:off x="107504" y="1083389"/>
            <a:ext cx="2592288" cy="1615827"/>
          </a:xfrm>
          <a:prstGeom prst="rect">
            <a:avLst/>
          </a:prstGeom>
          <a:noFill/>
        </p:spPr>
        <p:txBody>
          <a:bodyPr wrap="square" rtlCol="0">
            <a:spAutoFit/>
          </a:bodyPr>
          <a:lstStyle/>
          <a:p>
            <a:pPr algn="just"/>
            <a:r>
              <a:rPr lang="cs-CZ" sz="900" dirty="0" smtClean="0">
                <a:latin typeface="Verdana" pitchFamily="34" charset="0"/>
              </a:rPr>
              <a:t>Starší denní mikrofyzikální RGB produkt </a:t>
            </a:r>
            <a:r>
              <a:rPr lang="cs-CZ" sz="900" dirty="0">
                <a:latin typeface="Verdana" pitchFamily="34" charset="0"/>
              </a:rPr>
              <a:t>(používaný na SEVIRI</a:t>
            </a:r>
            <a:r>
              <a:rPr lang="cs-CZ" sz="900" dirty="0" smtClean="0">
                <a:latin typeface="Verdana" pitchFamily="34" charset="0"/>
              </a:rPr>
              <a:t>), </a:t>
            </a:r>
            <a:r>
              <a:rPr lang="cs-CZ" sz="900" dirty="0">
                <a:latin typeface="Verdana" pitchFamily="34" charset="0"/>
              </a:rPr>
              <a:t>využívající </a:t>
            </a:r>
            <a:r>
              <a:rPr lang="cs-CZ" sz="900" dirty="0" smtClean="0">
                <a:latin typeface="Verdana" pitchFamily="34" charset="0"/>
              </a:rPr>
              <a:t>pouze dva ze tří mikrofyzikálních kanálů.</a:t>
            </a:r>
          </a:p>
          <a:p>
            <a:pPr algn="just"/>
            <a:endParaRPr lang="cs-CZ" sz="900" dirty="0">
              <a:latin typeface="Verdana" pitchFamily="34" charset="0"/>
            </a:endParaRPr>
          </a:p>
          <a:p>
            <a:pPr algn="just"/>
            <a:r>
              <a:rPr lang="cs-CZ" sz="900" dirty="0" smtClean="0">
                <a:latin typeface="Verdana" pitchFamily="34" charset="0"/>
              </a:rPr>
              <a:t>Primárně určen pro odlišení nízké až střední oblačnosti od zasněženého zemského povrchu, resp. fáze oblačnosti.</a:t>
            </a:r>
          </a:p>
          <a:p>
            <a:pPr algn="just"/>
            <a:endParaRPr lang="cs-CZ" sz="900" dirty="0">
              <a:latin typeface="Verdana" pitchFamily="34" charset="0"/>
            </a:endParaRPr>
          </a:p>
          <a:p>
            <a:pPr algn="just"/>
            <a:r>
              <a:rPr lang="cs-CZ" sz="900" dirty="0" smtClean="0">
                <a:latin typeface="Verdana" pitchFamily="34" charset="0"/>
              </a:rPr>
              <a:t>Zde uveden pro porovnání s novějšími denními RGB produkty, zaměřenými na mikrofyziku oblačnosti.</a:t>
            </a:r>
          </a:p>
        </p:txBody>
      </p:sp>
    </p:spTree>
    <p:extLst>
      <p:ext uri="{BB962C8B-B14F-4D97-AF65-F5344CB8AC3E}">
        <p14:creationId xmlns:p14="http://schemas.microsoft.com/office/powerpoint/2010/main" val="3126173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sp>
        <p:nvSpPr>
          <p:cNvPr id="2" name="TextovéPole 1"/>
          <p:cNvSpPr txBox="1"/>
          <p:nvPr/>
        </p:nvSpPr>
        <p:spPr>
          <a:xfrm>
            <a:off x="1334892" y="1275606"/>
            <a:ext cx="6364820" cy="1600438"/>
          </a:xfrm>
          <a:prstGeom prst="rect">
            <a:avLst/>
          </a:prstGeom>
          <a:noFill/>
        </p:spPr>
        <p:txBody>
          <a:bodyPr wrap="none" rtlCol="0">
            <a:spAutoFit/>
          </a:bodyPr>
          <a:lstStyle/>
          <a:p>
            <a:pPr algn="ctr"/>
            <a:r>
              <a:rPr lang="cs-CZ" sz="1400" dirty="0" smtClean="0">
                <a:latin typeface="Verdana" pitchFamily="34" charset="0"/>
              </a:rPr>
              <a:t>NOVÉ KANÁLY FCI</a:t>
            </a:r>
          </a:p>
          <a:p>
            <a:pPr algn="ctr"/>
            <a:endParaRPr lang="cs-CZ" sz="1400" dirty="0" smtClean="0">
              <a:latin typeface="Verdana" pitchFamily="34" charset="0"/>
            </a:endParaRPr>
          </a:p>
          <a:p>
            <a:pPr algn="ctr"/>
            <a:r>
              <a:rPr lang="cs-CZ" sz="1400" dirty="0" smtClean="0">
                <a:latin typeface="Verdana" pitchFamily="34" charset="0"/>
              </a:rPr>
              <a:t>A DEFINICE A VLASTNOSTI NOVÝCH ODVOZENÝCH RGB PRODUKTŮ</a:t>
            </a:r>
          </a:p>
          <a:p>
            <a:pPr algn="ctr"/>
            <a:endParaRPr lang="cs-CZ" sz="1400" dirty="0">
              <a:latin typeface="Verdana" pitchFamily="34" charset="0"/>
            </a:endParaRPr>
          </a:p>
          <a:p>
            <a:pPr algn="ctr"/>
            <a:endParaRPr lang="cs-CZ" sz="1400" dirty="0" smtClean="0">
              <a:latin typeface="Verdana" pitchFamily="34" charset="0"/>
            </a:endParaRPr>
          </a:p>
          <a:p>
            <a:pPr algn="ctr"/>
            <a:endParaRPr lang="cs-CZ" sz="1400" dirty="0">
              <a:latin typeface="Verdana" pitchFamily="34" charset="0"/>
            </a:endParaRPr>
          </a:p>
          <a:p>
            <a:pPr algn="ctr"/>
            <a:r>
              <a:rPr lang="cs-CZ" sz="1400" dirty="0" smtClean="0">
                <a:latin typeface="Verdana" pitchFamily="34" charset="0"/>
              </a:rPr>
              <a:t>(na základě VIIRS dat) </a:t>
            </a:r>
          </a:p>
        </p:txBody>
      </p:sp>
      <p:sp>
        <p:nvSpPr>
          <p:cNvPr id="3" name="TextovéPole 2"/>
          <p:cNvSpPr txBox="1"/>
          <p:nvPr/>
        </p:nvSpPr>
        <p:spPr>
          <a:xfrm>
            <a:off x="1259632" y="3723878"/>
            <a:ext cx="6624736" cy="553998"/>
          </a:xfrm>
          <a:prstGeom prst="rect">
            <a:avLst/>
          </a:prstGeom>
          <a:noFill/>
        </p:spPr>
        <p:txBody>
          <a:bodyPr wrap="square" rtlCol="0">
            <a:spAutoFit/>
          </a:bodyPr>
          <a:lstStyle/>
          <a:p>
            <a:pPr algn="just"/>
            <a:r>
              <a:rPr lang="cs-CZ" sz="1000" u="sng" dirty="0" smtClean="0">
                <a:solidFill>
                  <a:schemeClr val="bg1">
                    <a:lumMod val="75000"/>
                  </a:schemeClr>
                </a:solidFill>
                <a:latin typeface="Verdana" pitchFamily="34" charset="0"/>
              </a:rPr>
              <a:t>Poznámka</a:t>
            </a:r>
            <a:r>
              <a:rPr lang="cs-CZ" sz="1000" dirty="0" smtClean="0">
                <a:solidFill>
                  <a:schemeClr val="bg1">
                    <a:lumMod val="75000"/>
                  </a:schemeClr>
                </a:solidFill>
                <a:latin typeface="Verdana" pitchFamily="34" charset="0"/>
              </a:rPr>
              <a:t>:  nastavení černobílých snímků a RGB produktů uváděno pro odrazivost v rozsahu 0 až 1 nebo v %, pro tepelné kanály (vč. pásma 3.7 µm) ve stupních K.  Pokud je hodnota odrazivosti vyšší než 1.0 (100%), jedná se o nepřesnost kalibrace vstupních dat.</a:t>
            </a:r>
          </a:p>
        </p:txBody>
      </p:sp>
    </p:spTree>
    <p:extLst>
      <p:ext uri="{BB962C8B-B14F-4D97-AF65-F5344CB8AC3E}">
        <p14:creationId xmlns:p14="http://schemas.microsoft.com/office/powerpoint/2010/main" val="258138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4950" y="0"/>
            <a:ext cx="2875050" cy="584775"/>
          </a:xfrm>
          <a:prstGeom prst="rect">
            <a:avLst/>
          </a:prstGeom>
          <a:solidFill>
            <a:srgbClr val="000000"/>
          </a:solid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br>
              <a:rPr lang="en-US" sz="800" dirty="0" smtClean="0">
                <a:latin typeface="Verdana" pitchFamily="34" charset="0"/>
              </a:rPr>
            </a:br>
            <a:r>
              <a:rPr lang="en-US" sz="800" dirty="0" smtClean="0">
                <a:solidFill>
                  <a:srgbClr val="FF0000"/>
                </a:solidFill>
                <a:latin typeface="Verdana" pitchFamily="34" charset="0"/>
              </a:rPr>
              <a:t>M10 (1</a:t>
            </a:r>
            <a:r>
              <a:rPr lang="cs-CZ" sz="800" dirty="0" smtClean="0">
                <a:solidFill>
                  <a:srgbClr val="FF0000"/>
                </a:solidFill>
                <a:latin typeface="Verdana" pitchFamily="34" charset="0"/>
              </a:rPr>
              <a:t>.</a:t>
            </a:r>
            <a:r>
              <a:rPr lang="en-US" sz="800" dirty="0" smtClean="0">
                <a:solidFill>
                  <a:srgbClr val="FF0000"/>
                </a:solidFill>
                <a:latin typeface="Verdana" pitchFamily="34" charset="0"/>
              </a:rPr>
              <a:t>61</a:t>
            </a:r>
            <a:r>
              <a:rPr lang="en-US" sz="400" dirty="0" smtClean="0">
                <a:solidFill>
                  <a:srgbClr val="FF0000"/>
                </a:solidFill>
                <a:latin typeface="Verdana" pitchFamily="34" charset="0"/>
              </a:rPr>
              <a:t> </a:t>
            </a:r>
            <a:r>
              <a:rPr lang="cs-CZ" sz="800" dirty="0" smtClean="0">
                <a:solidFill>
                  <a:srgbClr val="FF0000"/>
                </a:solidFill>
                <a:latin typeface="Verdana" pitchFamily="34" charset="0"/>
              </a:rPr>
              <a:t>µm</a:t>
            </a:r>
            <a:r>
              <a:rPr lang="en-US" sz="800" dirty="0" smtClean="0">
                <a:solidFill>
                  <a:srgbClr val="FF0000"/>
                </a:solidFill>
                <a:latin typeface="Verdana" pitchFamily="34" charset="0"/>
              </a:rPr>
              <a:t>), ref. 0.0 – 0.50 lin., FCI NIR1.6</a:t>
            </a:r>
          </a:p>
          <a:p>
            <a:r>
              <a:rPr lang="en-US" sz="800" dirty="0" smtClean="0">
                <a:solidFill>
                  <a:srgbClr val="92D050"/>
                </a:solidFill>
                <a:latin typeface="Verdana" pitchFamily="34" charset="0"/>
              </a:rPr>
              <a:t>M11 (2</a:t>
            </a:r>
            <a:r>
              <a:rPr lang="cs-CZ" sz="800" dirty="0" smtClean="0">
                <a:solidFill>
                  <a:srgbClr val="92D050"/>
                </a:solidFill>
                <a:latin typeface="Verdana" pitchFamily="34" charset="0"/>
              </a:rPr>
              <a:t>.</a:t>
            </a:r>
            <a:r>
              <a:rPr lang="en-US" sz="800" dirty="0" smtClean="0">
                <a:solidFill>
                  <a:srgbClr val="92D050"/>
                </a:solidFill>
                <a:latin typeface="Verdana" pitchFamily="34" charset="0"/>
              </a:rPr>
              <a:t>25</a:t>
            </a:r>
            <a:r>
              <a:rPr lang="en-US" sz="400" dirty="0" smtClean="0">
                <a:solidFill>
                  <a:srgbClr val="92D050"/>
                </a:solidFill>
                <a:latin typeface="Verdana" pitchFamily="34" charset="0"/>
              </a:rPr>
              <a:t> </a:t>
            </a:r>
            <a:r>
              <a:rPr lang="cs-CZ" sz="800" dirty="0" smtClean="0">
                <a:solidFill>
                  <a:srgbClr val="92D050"/>
                </a:solidFill>
                <a:latin typeface="Verdana" pitchFamily="34" charset="0"/>
              </a:rPr>
              <a:t>µm</a:t>
            </a:r>
            <a:r>
              <a:rPr lang="en-US" sz="800" dirty="0" smtClean="0">
                <a:solidFill>
                  <a:srgbClr val="92D050"/>
                </a:solidFill>
                <a:latin typeface="Verdana" pitchFamily="34" charset="0"/>
              </a:rPr>
              <a:t>), ref. 0.0 – 0.50 lin., FCI NIR2.2</a:t>
            </a:r>
            <a:r>
              <a:rPr lang="en-US" sz="800" dirty="0" smtClean="0">
                <a:latin typeface="Verdana" pitchFamily="34" charset="0"/>
              </a:rPr>
              <a:t/>
            </a:r>
            <a:br>
              <a:rPr lang="en-US" sz="800" dirty="0" smtClean="0">
                <a:latin typeface="Verdana" pitchFamily="34" charset="0"/>
              </a:rPr>
            </a:br>
            <a:r>
              <a:rPr lang="en-US" sz="800" dirty="0" smtClean="0">
                <a:solidFill>
                  <a:srgbClr val="00B0F0"/>
                </a:solidFill>
                <a:latin typeface="Verdana" pitchFamily="34" charset="0"/>
              </a:rPr>
              <a:t>M5   (0.67</a:t>
            </a:r>
            <a:r>
              <a:rPr lang="en-US" sz="400" dirty="0" smtClean="0">
                <a:solidFill>
                  <a:srgbClr val="00B0F0"/>
                </a:solidFill>
                <a:latin typeface="Verdana" pitchFamily="34" charset="0"/>
              </a:rPr>
              <a:t> </a:t>
            </a:r>
            <a:r>
              <a:rPr lang="cs-CZ" sz="800" dirty="0" smtClean="0">
                <a:solidFill>
                  <a:srgbClr val="00B0F0"/>
                </a:solidFill>
                <a:latin typeface="Verdana" pitchFamily="34" charset="0"/>
              </a:rPr>
              <a:t>µm</a:t>
            </a:r>
            <a:r>
              <a:rPr lang="en-US" sz="800" dirty="0" smtClean="0">
                <a:solidFill>
                  <a:srgbClr val="00B0F0"/>
                </a:solidFill>
                <a:latin typeface="Verdana" pitchFamily="34" charset="0"/>
              </a:rPr>
              <a:t>), ref. 0.0 – 0.95 lin., FCI VIS0.6</a:t>
            </a:r>
            <a:endParaRPr lang="cs-CZ" sz="800" dirty="0" smtClean="0">
              <a:solidFill>
                <a:srgbClr val="00B0F0"/>
              </a:solidFill>
              <a:latin typeface="Verdana" pitchFamily="34" charset="0"/>
            </a:endParaRPr>
          </a:p>
        </p:txBody>
      </p:sp>
      <p:sp>
        <p:nvSpPr>
          <p:cNvPr id="7" name="TextovéPole 6"/>
          <p:cNvSpPr txBox="1"/>
          <p:nvPr/>
        </p:nvSpPr>
        <p:spPr>
          <a:xfrm>
            <a:off x="107504" y="1083389"/>
            <a:ext cx="2592288" cy="3554819"/>
          </a:xfrm>
          <a:prstGeom prst="rect">
            <a:avLst/>
          </a:prstGeom>
          <a:noFill/>
        </p:spPr>
        <p:txBody>
          <a:bodyPr wrap="square" rtlCol="0">
            <a:spAutoFit/>
          </a:bodyPr>
          <a:lstStyle/>
          <a:p>
            <a:pPr algn="just"/>
            <a:r>
              <a:rPr lang="cs-CZ" sz="900" dirty="0" smtClean="0">
                <a:latin typeface="Verdana" pitchFamily="34" charset="0"/>
              </a:rPr>
              <a:t>Jeden z nových denních mikrofyzikálních RGB produktů, primárně určený pro rozlišení fáze oblačnosti (</a:t>
            </a:r>
            <a:r>
              <a:rPr lang="cs-CZ" sz="900" dirty="0">
                <a:latin typeface="Verdana" pitchFamily="34" charset="0"/>
              </a:rPr>
              <a:t>1.6 </a:t>
            </a:r>
            <a:r>
              <a:rPr lang="cs-CZ" sz="900" dirty="0" smtClean="0">
                <a:latin typeface="Verdana" pitchFamily="34" charset="0"/>
              </a:rPr>
              <a:t>µm kanál) </a:t>
            </a:r>
            <a:br>
              <a:rPr lang="cs-CZ" sz="900" dirty="0" smtClean="0">
                <a:latin typeface="Verdana" pitchFamily="34" charset="0"/>
              </a:rPr>
            </a:br>
            <a:r>
              <a:rPr lang="cs-CZ" sz="900" dirty="0" smtClean="0">
                <a:latin typeface="Verdana" pitchFamily="34" charset="0"/>
              </a:rPr>
              <a:t>a velikosti částic (2.25 µm kanál).</a:t>
            </a:r>
          </a:p>
          <a:p>
            <a:pPr algn="just"/>
            <a:endParaRPr lang="cs-CZ" sz="900" dirty="0" smtClean="0">
              <a:latin typeface="Verdana" pitchFamily="34" charset="0"/>
            </a:endParaRPr>
          </a:p>
          <a:p>
            <a:pPr algn="just"/>
            <a:r>
              <a:rPr lang="cs-CZ" sz="900" dirty="0" smtClean="0">
                <a:latin typeface="Verdana" pitchFamily="34" charset="0"/>
              </a:rPr>
              <a:t>Tmavá modrá – zasněžený terén.</a:t>
            </a:r>
          </a:p>
          <a:p>
            <a:pPr algn="just"/>
            <a:endParaRPr lang="cs-CZ" sz="900" dirty="0">
              <a:latin typeface="Verdana" pitchFamily="34" charset="0"/>
            </a:endParaRPr>
          </a:p>
          <a:p>
            <a:pPr algn="just"/>
            <a:r>
              <a:rPr lang="cs-CZ" sz="900" dirty="0" smtClean="0">
                <a:latin typeface="Verdana" pitchFamily="34" charset="0"/>
              </a:rPr>
              <a:t>Světlejší modrá – opticky mohutná oblačnost tvořená většími krystalky ledu. </a:t>
            </a:r>
          </a:p>
          <a:p>
            <a:pPr algn="just"/>
            <a:endParaRPr lang="cs-CZ" sz="900" dirty="0">
              <a:latin typeface="Verdana" pitchFamily="34" charset="0"/>
            </a:endParaRPr>
          </a:p>
          <a:p>
            <a:pPr algn="just"/>
            <a:r>
              <a:rPr lang="cs-CZ" sz="900" dirty="0" smtClean="0">
                <a:latin typeface="Verdana" pitchFamily="34" charset="0"/>
              </a:rPr>
              <a:t>Světlejší modrozelená – opticky </a:t>
            </a:r>
            <a:r>
              <a:rPr lang="cs-CZ" sz="900" dirty="0">
                <a:latin typeface="Verdana" pitchFamily="34" charset="0"/>
              </a:rPr>
              <a:t>hustá oblačnost tvořená </a:t>
            </a:r>
            <a:r>
              <a:rPr lang="cs-CZ" sz="900" dirty="0" smtClean="0">
                <a:latin typeface="Verdana" pitchFamily="34" charset="0"/>
              </a:rPr>
              <a:t>drobnějšími </a:t>
            </a:r>
            <a:r>
              <a:rPr lang="cs-CZ" sz="900" dirty="0">
                <a:latin typeface="Verdana" pitchFamily="34" charset="0"/>
              </a:rPr>
              <a:t>krystalky </a:t>
            </a:r>
            <a:r>
              <a:rPr lang="cs-CZ" sz="900" dirty="0" smtClean="0">
                <a:latin typeface="Verdana" pitchFamily="34" charset="0"/>
              </a:rPr>
              <a:t>ledu. </a:t>
            </a:r>
          </a:p>
          <a:p>
            <a:pPr algn="just"/>
            <a:endParaRPr lang="cs-CZ" sz="900" dirty="0">
              <a:latin typeface="Verdana" pitchFamily="34" charset="0"/>
            </a:endParaRPr>
          </a:p>
          <a:p>
            <a:pPr algn="just"/>
            <a:r>
              <a:rPr lang="cs-CZ" sz="900" dirty="0" smtClean="0">
                <a:latin typeface="Verdana" pitchFamily="34" charset="0"/>
              </a:rPr>
              <a:t>Odstíny fialové, růžové až žluté – opticky mohutnější oblačnost tvořená vodními kapkami. Fialová – největší kapky, žlutá až bílá – nejmenší kapky.</a:t>
            </a:r>
          </a:p>
          <a:p>
            <a:pPr algn="just"/>
            <a:endParaRPr lang="cs-CZ" sz="900" dirty="0">
              <a:latin typeface="Verdana" pitchFamily="34" charset="0"/>
            </a:endParaRPr>
          </a:p>
          <a:p>
            <a:pPr algn="just"/>
            <a:r>
              <a:rPr lang="cs-CZ" sz="900" dirty="0" smtClean="0">
                <a:latin typeface="Verdana" pitchFamily="34" charset="0"/>
              </a:rPr>
              <a:t>----</a:t>
            </a:r>
          </a:p>
          <a:p>
            <a:pPr algn="just"/>
            <a:endParaRPr lang="cs-CZ" sz="900" dirty="0">
              <a:latin typeface="Verdana" pitchFamily="34" charset="0"/>
            </a:endParaRPr>
          </a:p>
          <a:p>
            <a:pPr algn="just"/>
            <a:r>
              <a:rPr lang="cs-CZ" sz="900" dirty="0" smtClean="0">
                <a:latin typeface="Verdana" pitchFamily="34" charset="0"/>
              </a:rPr>
              <a:t>Nevýhody tohoto RGB produktu – není schopen rozlišit řídké ciry, mohutná konvekce je málo kontrastní vzhledem </a:t>
            </a:r>
            <a:br>
              <a:rPr lang="cs-CZ" sz="900" dirty="0" smtClean="0">
                <a:latin typeface="Verdana" pitchFamily="34" charset="0"/>
              </a:rPr>
            </a:br>
            <a:r>
              <a:rPr lang="cs-CZ" sz="900" dirty="0" smtClean="0">
                <a:latin typeface="Verdana" pitchFamily="34" charset="0"/>
              </a:rPr>
              <a:t>k ostatní oblačnosti a terénu.</a:t>
            </a:r>
            <a:endParaRPr lang="cs-CZ" sz="900" dirty="0">
              <a:latin typeface="Verdana" pitchFamily="34" charset="0"/>
            </a:endParaRPr>
          </a:p>
        </p:txBody>
      </p:sp>
    </p:spTree>
    <p:extLst>
      <p:ext uri="{BB962C8B-B14F-4D97-AF65-F5344CB8AC3E}">
        <p14:creationId xmlns:p14="http://schemas.microsoft.com/office/powerpoint/2010/main" val="383584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1" y="0"/>
            <a:ext cx="2880001" cy="707886"/>
          </a:xfrm>
          <a:prstGeom prst="rect">
            <a:avLst/>
          </a:prstGeom>
          <a:solidFill>
            <a:srgbClr val="000000"/>
          </a:solid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 Distinction</a:t>
            </a:r>
            <a:r>
              <a:rPr lang="en-US" sz="800" dirty="0" smtClean="0">
                <a:latin typeface="Verdana" pitchFamily="34" charset="0"/>
              </a:rPr>
              <a:t> </a:t>
            </a:r>
            <a:br>
              <a:rPr lang="en-US" sz="800" dirty="0" smtClean="0">
                <a:latin typeface="Verdana" pitchFamily="34" charset="0"/>
              </a:rPr>
            </a:br>
            <a:r>
              <a:rPr lang="en-US" sz="800" dirty="0">
                <a:solidFill>
                  <a:srgbClr val="FF0000"/>
                </a:solidFill>
                <a:latin typeface="Verdana" pitchFamily="34" charset="0"/>
              </a:rPr>
              <a:t>M15 (10.76</a:t>
            </a:r>
            <a:r>
              <a:rPr lang="en-US" sz="400" dirty="0">
                <a:solidFill>
                  <a:srgbClr val="FF0000"/>
                </a:solidFill>
                <a:latin typeface="Verdana" pitchFamily="34" charset="0"/>
              </a:rPr>
              <a:t> </a:t>
            </a:r>
            <a:r>
              <a:rPr lang="en-US" sz="800" dirty="0">
                <a:solidFill>
                  <a:srgbClr val="FF0000"/>
                </a:solidFill>
                <a:latin typeface="Verdana" pitchFamily="34" charset="0"/>
              </a:rPr>
              <a:t>µm), </a:t>
            </a:r>
            <a:r>
              <a:rPr lang="en-US" sz="800" u="sng" dirty="0" smtClean="0">
                <a:solidFill>
                  <a:srgbClr val="FF0000"/>
                </a:solidFill>
                <a:latin typeface="Verdana" pitchFamily="34" charset="0"/>
              </a:rPr>
              <a:t>histogram equalization stretch</a:t>
            </a:r>
            <a:r>
              <a:rPr lang="en-US" sz="800" dirty="0" smtClean="0">
                <a:solidFill>
                  <a:srgbClr val="FF0000"/>
                </a:solidFill>
                <a:latin typeface="Verdana" pitchFamily="34" charset="0"/>
              </a:rPr>
              <a:t> </a:t>
            </a:r>
            <a:r>
              <a:rPr lang="en-US" sz="800" dirty="0">
                <a:solidFill>
                  <a:srgbClr val="FF0000"/>
                </a:solidFill>
                <a:latin typeface="Verdana" pitchFamily="34" charset="0"/>
              </a:rPr>
              <a:t>BT </a:t>
            </a:r>
            <a:r>
              <a:rPr lang="en-US" sz="800" dirty="0" smtClean="0">
                <a:solidFill>
                  <a:srgbClr val="FF0000"/>
                </a:solidFill>
                <a:latin typeface="Verdana" pitchFamily="34" charset="0"/>
              </a:rPr>
              <a:t>230 </a:t>
            </a:r>
            <a:r>
              <a:rPr lang="en-US" sz="800" dirty="0">
                <a:solidFill>
                  <a:srgbClr val="FF0000"/>
                </a:solidFill>
                <a:latin typeface="Verdana" pitchFamily="34" charset="0"/>
              </a:rPr>
              <a:t>– </a:t>
            </a:r>
            <a:r>
              <a:rPr lang="en-US" sz="800" dirty="0" smtClean="0">
                <a:solidFill>
                  <a:srgbClr val="FF0000"/>
                </a:solidFill>
                <a:latin typeface="Verdana" pitchFamily="34" charset="0"/>
              </a:rPr>
              <a:t>300K </a:t>
            </a:r>
            <a:r>
              <a:rPr lang="en-US" sz="800" dirty="0">
                <a:solidFill>
                  <a:srgbClr val="FF0000"/>
                </a:solidFill>
                <a:latin typeface="Verdana" pitchFamily="34" charset="0"/>
              </a:rPr>
              <a:t>inv</a:t>
            </a:r>
            <a:r>
              <a:rPr lang="en-US" sz="800" dirty="0" smtClean="0">
                <a:solidFill>
                  <a:srgbClr val="FF0000"/>
                </a:solidFill>
                <a:latin typeface="Verdana" pitchFamily="34" charset="0"/>
              </a:rPr>
              <a:t>.  (image subset), FCI IR10.5</a:t>
            </a:r>
            <a:br>
              <a:rPr lang="en-US" sz="800" dirty="0" smtClean="0">
                <a:solidFill>
                  <a:srgbClr val="FF0000"/>
                </a:solidFill>
                <a:latin typeface="Verdana" pitchFamily="34" charset="0"/>
              </a:rPr>
            </a:br>
            <a:r>
              <a:rPr lang="en-US" sz="800" dirty="0" smtClean="0">
                <a:solidFill>
                  <a:srgbClr val="92D050"/>
                </a:solidFill>
                <a:latin typeface="Verdana" pitchFamily="34" charset="0"/>
              </a:rPr>
              <a:t>M5   (0.67</a:t>
            </a:r>
            <a:r>
              <a:rPr lang="en-US" sz="400" dirty="0" smtClean="0">
                <a:solidFill>
                  <a:srgbClr val="92D050"/>
                </a:solidFill>
                <a:latin typeface="Verdana" pitchFamily="34" charset="0"/>
              </a:rPr>
              <a:t> </a:t>
            </a:r>
            <a:r>
              <a:rPr lang="cs-CZ" sz="800" dirty="0">
                <a:solidFill>
                  <a:srgbClr val="92D050"/>
                </a:solidFill>
                <a:latin typeface="Verdana" pitchFamily="34" charset="0"/>
              </a:rPr>
              <a:t>µm</a:t>
            </a:r>
            <a:r>
              <a:rPr lang="en-US" sz="800" dirty="0">
                <a:solidFill>
                  <a:srgbClr val="92D050"/>
                </a:solidFill>
                <a:latin typeface="Verdana" pitchFamily="34" charset="0"/>
              </a:rPr>
              <a:t>), ref. </a:t>
            </a:r>
            <a:r>
              <a:rPr lang="en-US" sz="800" dirty="0" smtClean="0">
                <a:solidFill>
                  <a:srgbClr val="92D050"/>
                </a:solidFill>
                <a:latin typeface="Verdana" pitchFamily="34" charset="0"/>
              </a:rPr>
              <a:t>0.0 </a:t>
            </a:r>
            <a:r>
              <a:rPr lang="en-US" sz="800" dirty="0">
                <a:solidFill>
                  <a:srgbClr val="92D050"/>
                </a:solidFill>
                <a:latin typeface="Verdana" pitchFamily="34" charset="0"/>
              </a:rPr>
              <a:t>– </a:t>
            </a:r>
            <a:r>
              <a:rPr lang="en-US" sz="800" dirty="0" smtClean="0">
                <a:solidFill>
                  <a:srgbClr val="92D050"/>
                </a:solidFill>
                <a:latin typeface="Verdana" pitchFamily="34" charset="0"/>
              </a:rPr>
              <a:t>1.1, FCI VIS0.6</a:t>
            </a:r>
            <a:endParaRPr lang="cs-CZ" sz="800" dirty="0">
              <a:solidFill>
                <a:srgbClr val="92D050"/>
              </a:solidFill>
              <a:latin typeface="Verdana" pitchFamily="34" charset="0"/>
            </a:endParaRPr>
          </a:p>
          <a:p>
            <a:r>
              <a:rPr lang="en-US" sz="800" dirty="0" smtClean="0">
                <a:solidFill>
                  <a:srgbClr val="00B0F0"/>
                </a:solidFill>
                <a:latin typeface="Verdana" pitchFamily="34" charset="0"/>
              </a:rPr>
              <a:t>M10 </a:t>
            </a:r>
            <a:r>
              <a:rPr lang="en-US" sz="800" dirty="0">
                <a:solidFill>
                  <a:srgbClr val="00B0F0"/>
                </a:solidFill>
                <a:latin typeface="Verdana" pitchFamily="34" charset="0"/>
              </a:rPr>
              <a:t>(1.61</a:t>
            </a:r>
            <a:r>
              <a:rPr lang="en-US" sz="400" dirty="0">
                <a:solidFill>
                  <a:srgbClr val="00B0F0"/>
                </a:solidFill>
                <a:latin typeface="Verdana" pitchFamily="34" charset="0"/>
              </a:rPr>
              <a:t> </a:t>
            </a:r>
            <a:r>
              <a:rPr lang="en-US" sz="800" dirty="0">
                <a:solidFill>
                  <a:srgbClr val="00B0F0"/>
                </a:solidFill>
                <a:latin typeface="Verdana" pitchFamily="34" charset="0"/>
              </a:rPr>
              <a:t>µm), ref. </a:t>
            </a:r>
            <a:r>
              <a:rPr lang="en-US" sz="800" dirty="0" smtClean="0">
                <a:solidFill>
                  <a:srgbClr val="00B0F0"/>
                </a:solidFill>
                <a:latin typeface="Verdana" pitchFamily="34" charset="0"/>
              </a:rPr>
              <a:t>0.0 </a:t>
            </a:r>
            <a:r>
              <a:rPr lang="en-US" sz="800" dirty="0">
                <a:solidFill>
                  <a:srgbClr val="00B0F0"/>
                </a:solidFill>
                <a:latin typeface="Verdana" pitchFamily="34" charset="0"/>
              </a:rPr>
              <a:t>– </a:t>
            </a:r>
            <a:r>
              <a:rPr lang="en-US" sz="800" dirty="0" smtClean="0">
                <a:solidFill>
                  <a:srgbClr val="00B0F0"/>
                </a:solidFill>
                <a:latin typeface="Verdana" pitchFamily="34" charset="0"/>
              </a:rPr>
              <a:t>0.6, FCI NIR1.6</a:t>
            </a:r>
            <a:endParaRPr lang="cs-CZ" sz="800" dirty="0" smtClean="0">
              <a:solidFill>
                <a:srgbClr val="00B0F0"/>
              </a:solidFill>
              <a:latin typeface="Verdana" pitchFamily="34" charset="0"/>
            </a:endParaRPr>
          </a:p>
        </p:txBody>
      </p:sp>
      <p:sp>
        <p:nvSpPr>
          <p:cNvPr id="7" name="TextovéPole 6"/>
          <p:cNvSpPr txBox="1"/>
          <p:nvPr/>
        </p:nvSpPr>
        <p:spPr>
          <a:xfrm>
            <a:off x="107504" y="1083389"/>
            <a:ext cx="2592288" cy="3554819"/>
          </a:xfrm>
          <a:prstGeom prst="rect">
            <a:avLst/>
          </a:prstGeom>
          <a:noFill/>
        </p:spPr>
        <p:txBody>
          <a:bodyPr wrap="square" rtlCol="0">
            <a:spAutoFit/>
          </a:bodyPr>
          <a:lstStyle/>
          <a:p>
            <a:pPr algn="just"/>
            <a:r>
              <a:rPr lang="cs-CZ" sz="900" dirty="0" smtClean="0">
                <a:latin typeface="Verdana" pitchFamily="34" charset="0"/>
              </a:rPr>
              <a:t>Další z nových denních mikrofyzikálních RGB produktů, primárně určený pro rozlišení fáze oblačnosti.</a:t>
            </a:r>
          </a:p>
          <a:p>
            <a:pPr algn="just"/>
            <a:endParaRPr lang="cs-CZ" sz="900" dirty="0" smtClean="0">
              <a:latin typeface="Verdana" pitchFamily="34" charset="0"/>
            </a:endParaRPr>
          </a:p>
          <a:p>
            <a:pPr algn="just"/>
            <a:r>
              <a:rPr lang="cs-CZ" sz="900" dirty="0" smtClean="0">
                <a:latin typeface="Verdana" pitchFamily="34" charset="0"/>
              </a:rPr>
              <a:t>Sytá zelená – zasněžený/zaledněný terén</a:t>
            </a:r>
          </a:p>
          <a:p>
            <a:pPr algn="just"/>
            <a:endParaRPr lang="cs-CZ" sz="900" dirty="0">
              <a:latin typeface="Verdana" pitchFamily="34" charset="0"/>
            </a:endParaRPr>
          </a:p>
          <a:p>
            <a:pPr algn="just"/>
            <a:r>
              <a:rPr lang="cs-CZ" sz="900" dirty="0" smtClean="0">
                <a:latin typeface="Verdana" pitchFamily="34" charset="0"/>
              </a:rPr>
              <a:t>Světlejší modrá, růžová a fialová – nízká až střední oblačnost tvořená vodními kapkami.</a:t>
            </a:r>
          </a:p>
          <a:p>
            <a:pPr algn="just"/>
            <a:endParaRPr lang="cs-CZ" sz="900" dirty="0">
              <a:latin typeface="Verdana" pitchFamily="34" charset="0"/>
            </a:endParaRPr>
          </a:p>
          <a:p>
            <a:pPr algn="just"/>
            <a:r>
              <a:rPr lang="cs-CZ" sz="900" dirty="0">
                <a:latin typeface="Verdana" pitchFamily="34" charset="0"/>
              </a:rPr>
              <a:t>Světlejší zelená – promrzající oblačnost</a:t>
            </a:r>
          </a:p>
          <a:p>
            <a:pPr algn="just"/>
            <a:endParaRPr lang="cs-CZ" sz="900" dirty="0">
              <a:latin typeface="Verdana" pitchFamily="34" charset="0"/>
            </a:endParaRPr>
          </a:p>
          <a:p>
            <a:pPr algn="just"/>
            <a:r>
              <a:rPr lang="cs-CZ" sz="900" dirty="0" smtClean="0">
                <a:latin typeface="Verdana" pitchFamily="34" charset="0"/>
              </a:rPr>
              <a:t>Světle oranžová až žlutá – promrzlá, opticky mohutná vysoká oblačnost, především konvekce.</a:t>
            </a:r>
          </a:p>
          <a:p>
            <a:pPr algn="just"/>
            <a:endParaRPr lang="cs-CZ" sz="900" dirty="0">
              <a:latin typeface="Verdana" pitchFamily="34" charset="0"/>
            </a:endParaRPr>
          </a:p>
          <a:p>
            <a:pPr algn="just"/>
            <a:r>
              <a:rPr lang="cs-CZ" sz="900" dirty="0" smtClean="0">
                <a:latin typeface="Verdana" pitchFamily="34" charset="0"/>
              </a:rPr>
              <a:t>Tmavá oranžová až červená – řídké ciry či okraje kovadlin bouří.</a:t>
            </a:r>
          </a:p>
          <a:p>
            <a:pPr algn="just"/>
            <a:endParaRPr lang="cs-CZ" sz="900" dirty="0">
              <a:latin typeface="Verdana" pitchFamily="34" charset="0"/>
            </a:endParaRPr>
          </a:p>
          <a:p>
            <a:pPr algn="just"/>
            <a:r>
              <a:rPr lang="cs-CZ" sz="900" dirty="0" smtClean="0">
                <a:latin typeface="Verdana" pitchFamily="34" charset="0"/>
              </a:rPr>
              <a:t>------------</a:t>
            </a:r>
          </a:p>
          <a:p>
            <a:pPr algn="just"/>
            <a:endParaRPr lang="cs-CZ" sz="900" dirty="0">
              <a:latin typeface="Verdana" pitchFamily="34" charset="0"/>
            </a:endParaRPr>
          </a:p>
          <a:p>
            <a:pPr algn="just"/>
            <a:r>
              <a:rPr lang="cs-CZ" sz="900" dirty="0" smtClean="0">
                <a:latin typeface="Verdana" pitchFamily="34" charset="0"/>
              </a:rPr>
              <a:t>Oproti předchozím mikrofyzikálním RGB produktům výraznější odlišení mohutné konvekce od všeho ostatního</a:t>
            </a:r>
            <a:r>
              <a:rPr lang="en-US" sz="900" dirty="0" smtClean="0">
                <a:latin typeface="Verdana" pitchFamily="34" charset="0"/>
              </a:rPr>
              <a:t>, </a:t>
            </a:r>
            <a:r>
              <a:rPr lang="cs-CZ" sz="900" dirty="0" smtClean="0">
                <a:latin typeface="Verdana" pitchFamily="34" charset="0"/>
              </a:rPr>
              <a:t>proto určen především pro monitorování bouří. </a:t>
            </a:r>
          </a:p>
        </p:txBody>
      </p:sp>
    </p:spTree>
    <p:extLst>
      <p:ext uri="{BB962C8B-B14F-4D97-AF65-F5344CB8AC3E}">
        <p14:creationId xmlns:p14="http://schemas.microsoft.com/office/powerpoint/2010/main" val="2860351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000" y="0"/>
            <a:ext cx="5388429" cy="5143500"/>
          </a:xfrm>
          <a:prstGeom prst="rect">
            <a:avLst/>
          </a:prstGeom>
        </p:spPr>
      </p:pic>
      <p:sp>
        <p:nvSpPr>
          <p:cNvPr id="6" name="TextovéPole 5"/>
          <p:cNvSpPr txBox="1"/>
          <p:nvPr/>
        </p:nvSpPr>
        <p:spPr>
          <a:xfrm>
            <a:off x="0" y="0"/>
            <a:ext cx="2880000" cy="584775"/>
          </a:xfrm>
          <a:prstGeom prst="rect">
            <a:avLst/>
          </a:prstGeom>
          <a:solidFill>
            <a:srgbClr val="000000"/>
          </a:solid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en-US" sz="800" dirty="0" smtClean="0">
                <a:latin typeface="Verdana" pitchFamily="34" charset="0"/>
              </a:rPr>
              <a:t/>
            </a:r>
            <a:br>
              <a:rPr lang="en-US" sz="800" dirty="0" smtClean="0">
                <a:latin typeface="Verdana" pitchFamily="34" charset="0"/>
              </a:rPr>
            </a:br>
            <a:r>
              <a:rPr lang="en-US" sz="800" dirty="0" smtClean="0">
                <a:solidFill>
                  <a:srgbClr val="FF0000"/>
                </a:solidFill>
                <a:latin typeface="Verdana" pitchFamily="34" charset="0"/>
              </a:rPr>
              <a:t>M9 (1</a:t>
            </a:r>
            <a:r>
              <a:rPr lang="cs-CZ" sz="800" dirty="0" smtClean="0">
                <a:solidFill>
                  <a:srgbClr val="FF0000"/>
                </a:solidFill>
                <a:latin typeface="Verdana" pitchFamily="34" charset="0"/>
              </a:rPr>
              <a:t>.38</a:t>
            </a:r>
            <a:r>
              <a:rPr lang="en-US" sz="400" dirty="0" smtClean="0">
                <a:solidFill>
                  <a:srgbClr val="FF0000"/>
                </a:solidFill>
                <a:latin typeface="Verdana" pitchFamily="34" charset="0"/>
              </a:rPr>
              <a:t> </a:t>
            </a:r>
            <a:r>
              <a:rPr lang="cs-CZ" sz="800" dirty="0" smtClean="0">
                <a:solidFill>
                  <a:srgbClr val="FF0000"/>
                </a:solidFill>
                <a:latin typeface="Verdana" pitchFamily="34" charset="0"/>
              </a:rPr>
              <a:t>µm</a:t>
            </a:r>
            <a:r>
              <a:rPr lang="en-US" sz="800" dirty="0" smtClean="0">
                <a:solidFill>
                  <a:srgbClr val="FF0000"/>
                </a:solidFill>
                <a:latin typeface="Verdana" pitchFamily="34" charset="0"/>
              </a:rPr>
              <a:t>), </a:t>
            </a:r>
            <a:r>
              <a:rPr lang="en-US" sz="800" u="sng" dirty="0" smtClean="0">
                <a:solidFill>
                  <a:srgbClr val="FF0000"/>
                </a:solidFill>
                <a:latin typeface="Verdana" pitchFamily="34" charset="0"/>
              </a:rPr>
              <a:t>hist.equal.stretch</a:t>
            </a:r>
            <a:r>
              <a:rPr lang="en-US" sz="800" dirty="0" smtClean="0">
                <a:solidFill>
                  <a:srgbClr val="FF0000"/>
                </a:solidFill>
                <a:latin typeface="Verdana" pitchFamily="34" charset="0"/>
              </a:rPr>
              <a:t>, 0–0.5, FCI NIR1.3</a:t>
            </a:r>
            <a:br>
              <a:rPr lang="en-US" sz="800" dirty="0" smtClean="0">
                <a:solidFill>
                  <a:srgbClr val="FF0000"/>
                </a:solidFill>
                <a:latin typeface="Verdana" pitchFamily="34" charset="0"/>
              </a:rPr>
            </a:br>
            <a:r>
              <a:rPr lang="en-US" sz="800" dirty="0">
                <a:solidFill>
                  <a:srgbClr val="92D050"/>
                </a:solidFill>
                <a:latin typeface="Verdana" pitchFamily="34" charset="0"/>
              </a:rPr>
              <a:t>M5   (0</a:t>
            </a:r>
            <a:r>
              <a:rPr lang="cs-CZ" sz="800" dirty="0">
                <a:solidFill>
                  <a:srgbClr val="92D050"/>
                </a:solidFill>
                <a:latin typeface="Verdana" pitchFamily="34" charset="0"/>
              </a:rPr>
              <a:t>.67</a:t>
            </a:r>
            <a:r>
              <a:rPr lang="en-US" sz="400" dirty="0">
                <a:solidFill>
                  <a:srgbClr val="92D050"/>
                </a:solidFill>
                <a:latin typeface="Verdana" pitchFamily="34" charset="0"/>
              </a:rPr>
              <a:t> </a:t>
            </a:r>
            <a:r>
              <a:rPr lang="cs-CZ" sz="800" dirty="0" smtClean="0">
                <a:solidFill>
                  <a:srgbClr val="92D050"/>
                </a:solidFill>
                <a:latin typeface="Verdana" pitchFamily="34" charset="0"/>
              </a:rPr>
              <a:t>µm</a:t>
            </a:r>
            <a:r>
              <a:rPr lang="en-US" sz="800" dirty="0" smtClean="0">
                <a:solidFill>
                  <a:srgbClr val="92D050"/>
                </a:solidFill>
                <a:latin typeface="Verdana" pitchFamily="34" charset="0"/>
              </a:rPr>
              <a:t>), </a:t>
            </a:r>
            <a:r>
              <a:rPr lang="en-US" sz="800" dirty="0">
                <a:solidFill>
                  <a:srgbClr val="92D050"/>
                </a:solidFill>
                <a:latin typeface="Verdana" pitchFamily="34" charset="0"/>
              </a:rPr>
              <a:t>ref. 0.0 – </a:t>
            </a:r>
            <a:r>
              <a:rPr lang="en-US" sz="800" dirty="0" smtClean="0">
                <a:solidFill>
                  <a:srgbClr val="92D050"/>
                </a:solidFill>
                <a:latin typeface="Verdana" pitchFamily="34" charset="0"/>
              </a:rPr>
              <a:t>1.1, FCI VIS0.6</a:t>
            </a:r>
            <a:endParaRPr lang="en-US" sz="800" dirty="0">
              <a:latin typeface="Verdana" pitchFamily="34" charset="0"/>
            </a:endParaRPr>
          </a:p>
          <a:p>
            <a:r>
              <a:rPr lang="en-US" sz="800" dirty="0">
                <a:solidFill>
                  <a:srgbClr val="00B0F0"/>
                </a:solidFill>
                <a:latin typeface="Verdana" pitchFamily="34" charset="0"/>
              </a:rPr>
              <a:t>M10 (1</a:t>
            </a:r>
            <a:r>
              <a:rPr lang="cs-CZ" sz="800" dirty="0">
                <a:solidFill>
                  <a:srgbClr val="00B0F0"/>
                </a:solidFill>
                <a:latin typeface="Verdana" pitchFamily="34" charset="0"/>
              </a:rPr>
              <a:t>.61</a:t>
            </a:r>
            <a:r>
              <a:rPr lang="en-US" sz="400" dirty="0">
                <a:solidFill>
                  <a:srgbClr val="00B0F0"/>
                </a:solidFill>
                <a:latin typeface="Verdana" pitchFamily="34" charset="0"/>
              </a:rPr>
              <a:t> </a:t>
            </a:r>
            <a:r>
              <a:rPr lang="cs-CZ" sz="800" dirty="0" smtClean="0">
                <a:solidFill>
                  <a:srgbClr val="00B0F0"/>
                </a:solidFill>
                <a:latin typeface="Verdana" pitchFamily="34" charset="0"/>
              </a:rPr>
              <a:t>µm</a:t>
            </a:r>
            <a:r>
              <a:rPr lang="en-US" sz="800" dirty="0" smtClean="0">
                <a:solidFill>
                  <a:srgbClr val="00B0F0"/>
                </a:solidFill>
                <a:latin typeface="Verdana" pitchFamily="34" charset="0"/>
              </a:rPr>
              <a:t>), </a:t>
            </a:r>
            <a:r>
              <a:rPr lang="en-US" sz="800" dirty="0">
                <a:solidFill>
                  <a:srgbClr val="00B0F0"/>
                </a:solidFill>
                <a:latin typeface="Verdana" pitchFamily="34" charset="0"/>
              </a:rPr>
              <a:t>ref. 0.0 – </a:t>
            </a:r>
            <a:r>
              <a:rPr lang="en-US" sz="800" dirty="0" smtClean="0">
                <a:solidFill>
                  <a:srgbClr val="00B0F0"/>
                </a:solidFill>
                <a:latin typeface="Verdana" pitchFamily="34" charset="0"/>
              </a:rPr>
              <a:t>0.6, FCI NIR1.6</a:t>
            </a:r>
            <a:endParaRPr lang="cs-CZ" sz="800" dirty="0">
              <a:solidFill>
                <a:srgbClr val="00B0F0"/>
              </a:solidFill>
              <a:latin typeface="Verdana" pitchFamily="34" charset="0"/>
            </a:endParaRPr>
          </a:p>
        </p:txBody>
      </p:sp>
      <p:sp>
        <p:nvSpPr>
          <p:cNvPr id="8" name="TextovéPole 7"/>
          <p:cNvSpPr txBox="1"/>
          <p:nvPr/>
        </p:nvSpPr>
        <p:spPr>
          <a:xfrm>
            <a:off x="107504" y="1083389"/>
            <a:ext cx="2592288" cy="2723823"/>
          </a:xfrm>
          <a:prstGeom prst="rect">
            <a:avLst/>
          </a:prstGeom>
          <a:noFill/>
        </p:spPr>
        <p:txBody>
          <a:bodyPr wrap="square" rtlCol="0">
            <a:spAutoFit/>
          </a:bodyPr>
          <a:lstStyle/>
          <a:p>
            <a:pPr algn="just"/>
            <a:r>
              <a:rPr lang="cs-CZ" sz="900" dirty="0" smtClean="0">
                <a:latin typeface="Verdana" pitchFamily="34" charset="0"/>
              </a:rPr>
              <a:t>Téměř identický (z hlediska interpretace barev) denní mikrofyzikální RGB produkt jako předchozí (</a:t>
            </a:r>
            <a:r>
              <a:rPr lang="en-US" sz="900" dirty="0" smtClean="0">
                <a:latin typeface="Verdana" pitchFamily="34" charset="0"/>
              </a:rPr>
              <a:t>Cloud Phase Distinction)</a:t>
            </a:r>
            <a:r>
              <a:rPr lang="cs-CZ" sz="900" dirty="0" smtClean="0">
                <a:latin typeface="Verdana" pitchFamily="34" charset="0"/>
              </a:rPr>
              <a:t>.</a:t>
            </a:r>
            <a:r>
              <a:rPr lang="en-US" sz="900" dirty="0" smtClean="0">
                <a:latin typeface="Verdana" pitchFamily="34" charset="0"/>
              </a:rPr>
              <a:t> </a:t>
            </a:r>
            <a:r>
              <a:rPr lang="cs-CZ" sz="900" dirty="0">
                <a:latin typeface="Verdana" pitchFamily="34" charset="0"/>
              </a:rPr>
              <a:t>J</a:t>
            </a:r>
            <a:r>
              <a:rPr lang="cs-CZ" sz="900" dirty="0" smtClean="0">
                <a:latin typeface="Verdana" pitchFamily="34" charset="0"/>
              </a:rPr>
              <a:t>ediný rozdíl je v červené složce – místo tepelného kanálu použit kanál 1.38 µm, který je citlivější pro detekci řídkých cirů. </a:t>
            </a:r>
          </a:p>
          <a:p>
            <a:pPr algn="just"/>
            <a:endParaRPr lang="cs-CZ" sz="900" dirty="0">
              <a:latin typeface="Verdana" pitchFamily="34" charset="0"/>
            </a:endParaRPr>
          </a:p>
          <a:p>
            <a:pPr algn="just"/>
            <a:r>
              <a:rPr lang="cs-CZ" sz="900" dirty="0" smtClean="0">
                <a:latin typeface="Verdana" pitchFamily="34" charset="0"/>
              </a:rPr>
              <a:t>----------------</a:t>
            </a:r>
          </a:p>
          <a:p>
            <a:pPr algn="just"/>
            <a:endParaRPr lang="cs-CZ" sz="900" dirty="0">
              <a:latin typeface="Verdana" pitchFamily="34" charset="0"/>
            </a:endParaRPr>
          </a:p>
          <a:p>
            <a:pPr algn="just"/>
            <a:r>
              <a:rPr lang="cs-CZ" sz="900" dirty="0" smtClean="0">
                <a:latin typeface="Verdana" pitchFamily="34" charset="0"/>
              </a:rPr>
              <a:t>V obou RGB produktech je vhodné nastavit v červené složce výraznější zobrazení v tmavých, resp. chladných částech pásma – lepší zobrazení řídkých cirů bez „přepálení“ opticky mohutné oblačnosti (centrálních částí bouří). Viz poslední třetina prezentace (konvektivní bouře). </a:t>
            </a:r>
          </a:p>
          <a:p>
            <a:pPr algn="just"/>
            <a:endParaRPr lang="cs-CZ" sz="900" dirty="0">
              <a:latin typeface="Verdana" pitchFamily="34" charset="0"/>
            </a:endParaRPr>
          </a:p>
          <a:p>
            <a:pPr algn="just"/>
            <a:endParaRPr lang="cs-CZ" sz="900" dirty="0" smtClean="0">
              <a:latin typeface="Verdana" pitchFamily="34" charset="0"/>
            </a:endParaRPr>
          </a:p>
        </p:txBody>
      </p:sp>
    </p:spTree>
    <p:extLst>
      <p:ext uri="{BB962C8B-B14F-4D97-AF65-F5344CB8AC3E}">
        <p14:creationId xmlns:p14="http://schemas.microsoft.com/office/powerpoint/2010/main" val="2822693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sp>
        <p:nvSpPr>
          <p:cNvPr id="2" name="TextovéPole 1"/>
          <p:cNvSpPr txBox="1"/>
          <p:nvPr/>
        </p:nvSpPr>
        <p:spPr>
          <a:xfrm>
            <a:off x="971600" y="759351"/>
            <a:ext cx="7056784" cy="3108543"/>
          </a:xfrm>
          <a:prstGeom prst="rect">
            <a:avLst/>
          </a:prstGeom>
          <a:noFill/>
        </p:spPr>
        <p:txBody>
          <a:bodyPr wrap="square" rtlCol="0">
            <a:spAutoFit/>
          </a:bodyPr>
          <a:lstStyle/>
          <a:p>
            <a:r>
              <a:rPr lang="cs-CZ" sz="1200" dirty="0" smtClean="0">
                <a:latin typeface="Verdana" pitchFamily="34" charset="0"/>
              </a:rPr>
              <a:t>(Subjektivní) </a:t>
            </a:r>
            <a:r>
              <a:rPr lang="cs-CZ" sz="1200" u="sng" dirty="0" smtClean="0">
                <a:latin typeface="Verdana" pitchFamily="34" charset="0"/>
              </a:rPr>
              <a:t>závěrečné poznámky</a:t>
            </a:r>
            <a:r>
              <a:rPr lang="cs-CZ" sz="1200" dirty="0" smtClean="0">
                <a:latin typeface="Verdana" pitchFamily="34" charset="0"/>
              </a:rPr>
              <a:t>:</a:t>
            </a:r>
          </a:p>
          <a:p>
            <a:endParaRPr lang="cs-CZ" sz="1200" dirty="0" smtClean="0">
              <a:latin typeface="Verdana" pitchFamily="34" charset="0"/>
            </a:endParaRPr>
          </a:p>
          <a:p>
            <a:endParaRPr lang="cs-CZ" sz="1200" dirty="0">
              <a:latin typeface="Verdana" pitchFamily="34" charset="0"/>
            </a:endParaRPr>
          </a:p>
          <a:p>
            <a:pPr marL="171450" indent="-171450">
              <a:buFont typeface="Arial" panose="020B0604020202020204" pitchFamily="34" charset="0"/>
              <a:buChar char="•"/>
            </a:pPr>
            <a:r>
              <a:rPr lang="cs-CZ" sz="1000" dirty="0">
                <a:latin typeface="Verdana" pitchFamily="34" charset="0"/>
              </a:rPr>
              <a:t>K</a:t>
            </a:r>
            <a:r>
              <a:rPr lang="cs-CZ" sz="1000" dirty="0" smtClean="0">
                <a:latin typeface="Verdana" pitchFamily="34" charset="0"/>
              </a:rPr>
              <a:t>anál 1.38 µm a jej využívající Cloud Type RGB detekují řídkou oblačnost o něco lépe než ostatní kanály a RGB produkty, rozdíl ale není nijak významný</a:t>
            </a:r>
            <a:endParaRPr lang="cs-CZ" sz="1000" dirty="0">
              <a:latin typeface="Verdana" pitchFamily="34" charset="0"/>
            </a:endParaRPr>
          </a:p>
          <a:p>
            <a:pPr marL="171450" indent="-171450">
              <a:buFont typeface="Arial" panose="020B0604020202020204" pitchFamily="34" charset="0"/>
              <a:buChar char="•"/>
            </a:pPr>
            <a:endParaRPr lang="cs-CZ" sz="1000" dirty="0" smtClean="0">
              <a:latin typeface="Verdana" pitchFamily="34" charset="0"/>
            </a:endParaRPr>
          </a:p>
          <a:p>
            <a:pPr marL="171450" indent="-171450">
              <a:buFont typeface="Arial" panose="020B0604020202020204" pitchFamily="34" charset="0"/>
              <a:buChar char="•"/>
            </a:pPr>
            <a:r>
              <a:rPr lang="cs-CZ" sz="1000" dirty="0" smtClean="0">
                <a:latin typeface="Verdana" pitchFamily="34" charset="0"/>
              </a:rPr>
              <a:t>RGB produkty </a:t>
            </a:r>
            <a:r>
              <a:rPr lang="en-US" sz="1000" dirty="0" smtClean="0">
                <a:latin typeface="Verdana" pitchFamily="34" charset="0"/>
              </a:rPr>
              <a:t>Cloud Phase Distinction a Cloud Type </a:t>
            </a:r>
            <a:r>
              <a:rPr lang="cs-CZ" sz="1000" dirty="0" smtClean="0">
                <a:latin typeface="Verdana" pitchFamily="34" charset="0"/>
              </a:rPr>
              <a:t>téměř identické, pro případové studie (detailní rozbory) trochu efektivnější Cloud Type, pro provozní nasazení asi vhodnější Cloud Phase Distinction (není závislý na výšce Slunce nad obzorem a tedy nasvícení). </a:t>
            </a:r>
          </a:p>
          <a:p>
            <a:pPr marL="171450" indent="-171450">
              <a:buFont typeface="Arial" panose="020B0604020202020204" pitchFamily="34" charset="0"/>
              <a:buChar char="•"/>
            </a:pPr>
            <a:endParaRPr lang="cs-CZ" sz="1000" dirty="0">
              <a:latin typeface="Verdana" pitchFamily="34" charset="0"/>
            </a:endParaRPr>
          </a:p>
          <a:p>
            <a:pPr marL="171450" indent="-171450">
              <a:buFont typeface="Arial" panose="020B0604020202020204" pitchFamily="34" charset="0"/>
              <a:buChar char="•"/>
            </a:pPr>
            <a:r>
              <a:rPr lang="cs-CZ" sz="1000" dirty="0" smtClean="0">
                <a:latin typeface="Verdana" pitchFamily="34" charset="0"/>
              </a:rPr>
              <a:t>Oba tyto produkty (</a:t>
            </a:r>
            <a:r>
              <a:rPr lang="en-US" sz="1000" dirty="0">
                <a:latin typeface="Verdana" pitchFamily="34" charset="0"/>
              </a:rPr>
              <a:t>Cloud Phase Distinction a Cloud Type</a:t>
            </a:r>
            <a:r>
              <a:rPr lang="cs-CZ" sz="1000" dirty="0" smtClean="0">
                <a:latin typeface="Verdana" pitchFamily="34" charset="0"/>
              </a:rPr>
              <a:t>) výrazně lepší pro obecné monitorování konvektivních bouří než ostatní mikrofyzikální RGB produkty. Neřeší však detaily mikrofyziky konvektivních bouří (přítomnost drobných krystalků, naznačujících možnou nebezpečnost bouře).</a:t>
            </a:r>
          </a:p>
          <a:p>
            <a:pPr marL="171450" indent="-171450">
              <a:buFont typeface="Arial" panose="020B0604020202020204" pitchFamily="34" charset="0"/>
              <a:buChar char="•"/>
            </a:pPr>
            <a:endParaRPr lang="cs-CZ" sz="1000" dirty="0">
              <a:latin typeface="Verdana" pitchFamily="34" charset="0"/>
            </a:endParaRPr>
          </a:p>
          <a:p>
            <a:pPr marL="171450" indent="-171450">
              <a:buFont typeface="Arial" panose="020B0604020202020204" pitchFamily="34" charset="0"/>
              <a:buChar char="•"/>
            </a:pPr>
            <a:r>
              <a:rPr lang="cs-CZ" sz="1000" dirty="0" smtClean="0">
                <a:latin typeface="Verdana" pitchFamily="34" charset="0"/>
              </a:rPr>
              <a:t>---------------</a:t>
            </a:r>
          </a:p>
          <a:p>
            <a:pPr marL="171450" indent="-171450">
              <a:buFont typeface="Arial" panose="020B0604020202020204" pitchFamily="34" charset="0"/>
              <a:buChar char="•"/>
            </a:pPr>
            <a:endParaRPr lang="cs-CZ" sz="1000" dirty="0">
              <a:latin typeface="Verdana" pitchFamily="34" charset="0"/>
            </a:endParaRPr>
          </a:p>
          <a:p>
            <a:pPr marL="171450" indent="-171450">
              <a:buFont typeface="Arial" panose="020B0604020202020204" pitchFamily="34" charset="0"/>
              <a:buChar char="•"/>
            </a:pPr>
            <a:r>
              <a:rPr lang="cs-CZ" sz="1000" dirty="0" smtClean="0">
                <a:latin typeface="Verdana" pitchFamily="34" charset="0"/>
              </a:rPr>
              <a:t>Zde použitá nastavení RGB produktů jsou do jisté míry reprezentativní pouze pro přístroje na polární dráze (konkrétně VIIRS), pro FCI je bude nutné upravit, doladit pro provozní nasazení.</a:t>
            </a:r>
          </a:p>
          <a:p>
            <a:pPr marL="171450" indent="-171450">
              <a:buFont typeface="Arial" panose="020B0604020202020204" pitchFamily="34" charset="0"/>
              <a:buChar char="•"/>
            </a:pPr>
            <a:endParaRPr lang="cs-CZ" sz="1000" dirty="0">
              <a:latin typeface="Verdana" pitchFamily="34" charset="0"/>
            </a:endParaRPr>
          </a:p>
        </p:txBody>
      </p:sp>
    </p:spTree>
    <p:extLst>
      <p:ext uri="{BB962C8B-B14F-4D97-AF65-F5344CB8AC3E}">
        <p14:creationId xmlns:p14="http://schemas.microsoft.com/office/powerpoint/2010/main" val="348679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50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9542"/>
            <a:ext cx="9144000" cy="2998245"/>
          </a:xfrm>
          <a:prstGeom prst="rect">
            <a:avLst/>
          </a:prstGeom>
        </p:spPr>
      </p:pic>
      <p:sp>
        <p:nvSpPr>
          <p:cNvPr id="6" name="Obdélník 5"/>
          <p:cNvSpPr/>
          <p:nvPr/>
        </p:nvSpPr>
        <p:spPr>
          <a:xfrm>
            <a:off x="14400" y="1624915"/>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Obdélník 6"/>
          <p:cNvSpPr/>
          <p:nvPr/>
        </p:nvSpPr>
        <p:spPr>
          <a:xfrm>
            <a:off x="14400" y="1761715"/>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bdélník 7"/>
          <p:cNvSpPr/>
          <p:nvPr/>
        </p:nvSpPr>
        <p:spPr>
          <a:xfrm>
            <a:off x="14400" y="974529"/>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14400" y="1111329"/>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bdélník 9"/>
          <p:cNvSpPr/>
          <p:nvPr/>
        </p:nvSpPr>
        <p:spPr>
          <a:xfrm>
            <a:off x="14400" y="2017315"/>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p>
          <a:p>
            <a:pPr algn="ctr"/>
            <a:endParaRPr lang="cs-CZ" dirty="0"/>
          </a:p>
        </p:txBody>
      </p:sp>
      <p:sp>
        <p:nvSpPr>
          <p:cNvPr id="12" name="TextovéPole 11"/>
          <p:cNvSpPr txBox="1"/>
          <p:nvPr/>
        </p:nvSpPr>
        <p:spPr>
          <a:xfrm>
            <a:off x="107504" y="155416"/>
            <a:ext cx="7992888" cy="400110"/>
          </a:xfrm>
          <a:prstGeom prst="rect">
            <a:avLst/>
          </a:prstGeom>
          <a:noFill/>
        </p:spPr>
        <p:txBody>
          <a:bodyPr wrap="square" rtlCol="0">
            <a:spAutoFit/>
          </a:bodyPr>
          <a:lstStyle/>
          <a:p>
            <a:pPr algn="just"/>
            <a:r>
              <a:rPr lang="cs-CZ" sz="1000" b="1" dirty="0" smtClean="0">
                <a:latin typeface="Verdana" pitchFamily="34" charset="0"/>
              </a:rPr>
              <a:t>Pro potřeby seznámení se s vlastnostmi nových kanálů a RGB produktů FCI možnost využití dat ze stávajících přístrojů – především VIIRS, MODIS</a:t>
            </a:r>
            <a:r>
              <a:rPr lang="cs-CZ" sz="1000" b="1" dirty="0">
                <a:latin typeface="Verdana" pitchFamily="34" charset="0"/>
              </a:rPr>
              <a:t> </a:t>
            </a:r>
            <a:r>
              <a:rPr lang="cs-CZ" sz="1000" b="1" dirty="0" smtClean="0">
                <a:latin typeface="Verdana" pitchFamily="34" charset="0"/>
              </a:rPr>
              <a:t>a ABI</a:t>
            </a:r>
          </a:p>
        </p:txBody>
      </p:sp>
      <p:sp>
        <p:nvSpPr>
          <p:cNvPr id="13" name="TextovéPole 12"/>
          <p:cNvSpPr txBox="1"/>
          <p:nvPr/>
        </p:nvSpPr>
        <p:spPr>
          <a:xfrm>
            <a:off x="107504" y="3939902"/>
            <a:ext cx="8928992" cy="707886"/>
          </a:xfrm>
          <a:prstGeom prst="rect">
            <a:avLst/>
          </a:prstGeom>
          <a:noFill/>
        </p:spPr>
        <p:txBody>
          <a:bodyPr wrap="square" rtlCol="0">
            <a:spAutoFit/>
          </a:bodyPr>
          <a:lstStyle/>
          <a:p>
            <a:r>
              <a:rPr lang="cs-CZ" sz="1000" dirty="0" smtClean="0">
                <a:latin typeface="Verdana" pitchFamily="34" charset="0"/>
              </a:rPr>
              <a:t>Zde jsou zvýrazněny ty kanály, které budou na FCI nové oproti SEVIRI, a jejich ekvivalenty na jiných družicích, resp. přístrojích.</a:t>
            </a:r>
            <a:endParaRPr lang="en-US" sz="1000" dirty="0" smtClean="0">
              <a:latin typeface="Verdana" pitchFamily="34" charset="0"/>
            </a:endParaRPr>
          </a:p>
          <a:p>
            <a:endParaRPr lang="en-US" sz="1000" dirty="0">
              <a:latin typeface="Verdana" pitchFamily="34" charset="0"/>
            </a:endParaRPr>
          </a:p>
          <a:p>
            <a:r>
              <a:rPr lang="cs-CZ" sz="1000" dirty="0" smtClean="0">
                <a:latin typeface="Verdana" pitchFamily="34" charset="0"/>
              </a:rPr>
              <a:t>Nejsou zahrnuty přístroje dalších družic, které některé z nových kanálů – především 0.9 µm </a:t>
            </a:r>
            <a:r>
              <a:rPr lang="cs-CZ" sz="1000" dirty="0">
                <a:latin typeface="Verdana" pitchFamily="34" charset="0"/>
              </a:rPr>
              <a:t>a 1.38 </a:t>
            </a:r>
            <a:r>
              <a:rPr lang="cs-CZ" sz="1000" dirty="0" smtClean="0">
                <a:latin typeface="Verdana" pitchFamily="34" charset="0"/>
              </a:rPr>
              <a:t>µm – buď vůbec nemají (Himawari), nebo jejichž data jsou hůře dostupná (FY-4A, nemá </a:t>
            </a:r>
            <a:r>
              <a:rPr lang="cs-CZ" sz="1000" dirty="0">
                <a:latin typeface="Verdana" pitchFamily="34" charset="0"/>
              </a:rPr>
              <a:t>0.9 µm</a:t>
            </a:r>
            <a:r>
              <a:rPr lang="cs-CZ" sz="1000" dirty="0" smtClean="0">
                <a:latin typeface="Verdana" pitchFamily="34" charset="0"/>
              </a:rPr>
              <a:t>).</a:t>
            </a:r>
          </a:p>
        </p:txBody>
      </p:sp>
    </p:spTree>
    <p:extLst>
      <p:ext uri="{BB962C8B-B14F-4D97-AF65-F5344CB8AC3E}">
        <p14:creationId xmlns:p14="http://schemas.microsoft.com/office/powerpoint/2010/main" val="3726790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9542"/>
            <a:ext cx="9144000" cy="2998245"/>
          </a:xfrm>
          <a:prstGeom prst="rect">
            <a:avLst/>
          </a:prstGeom>
        </p:spPr>
      </p:pic>
      <p:sp>
        <p:nvSpPr>
          <p:cNvPr id="8" name="Obdélník 7"/>
          <p:cNvSpPr/>
          <p:nvPr/>
        </p:nvSpPr>
        <p:spPr>
          <a:xfrm>
            <a:off x="14400" y="974529"/>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14400" y="1111329"/>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TextovéPole 11"/>
          <p:cNvSpPr txBox="1"/>
          <p:nvPr/>
        </p:nvSpPr>
        <p:spPr>
          <a:xfrm>
            <a:off x="107504" y="155416"/>
            <a:ext cx="7992888" cy="246221"/>
          </a:xfrm>
          <a:prstGeom prst="rect">
            <a:avLst/>
          </a:prstGeom>
          <a:noFill/>
        </p:spPr>
        <p:txBody>
          <a:bodyPr wrap="square" rtlCol="0">
            <a:spAutoFit/>
          </a:bodyPr>
          <a:lstStyle/>
          <a:p>
            <a:pPr algn="just"/>
            <a:r>
              <a:rPr lang="cs-CZ" sz="1000" b="1" dirty="0" smtClean="0">
                <a:latin typeface="Verdana" pitchFamily="34" charset="0"/>
              </a:rPr>
              <a:t>FCI kanály VIS 0.4 a VIS 0.5</a:t>
            </a:r>
          </a:p>
        </p:txBody>
      </p:sp>
      <p:sp>
        <p:nvSpPr>
          <p:cNvPr id="13" name="TextovéPole 12"/>
          <p:cNvSpPr txBox="1"/>
          <p:nvPr/>
        </p:nvSpPr>
        <p:spPr>
          <a:xfrm>
            <a:off x="107504" y="3867894"/>
            <a:ext cx="8928992" cy="400110"/>
          </a:xfrm>
          <a:prstGeom prst="rect">
            <a:avLst/>
          </a:prstGeom>
          <a:noFill/>
        </p:spPr>
        <p:txBody>
          <a:bodyPr wrap="square" rtlCol="0">
            <a:spAutoFit/>
          </a:bodyPr>
          <a:lstStyle/>
          <a:p>
            <a:r>
              <a:rPr lang="cs-CZ" sz="1000" dirty="0" smtClean="0">
                <a:latin typeface="Verdana" pitchFamily="34" charset="0"/>
              </a:rPr>
              <a:t>Kanály v kratších vlnových délkách než co je dostupné na SEVIRI, přibližně modrá a zelená oblast slunečního spektra. Využitelnost např. pro tvorbu RGB produktu v reálných (pravých) barvách – </a:t>
            </a:r>
            <a:r>
              <a:rPr lang="en-US" sz="1000" dirty="0" smtClean="0">
                <a:latin typeface="Verdana" pitchFamily="34" charset="0"/>
              </a:rPr>
              <a:t>True Color</a:t>
            </a:r>
            <a:r>
              <a:rPr lang="cs-CZ" sz="1000" dirty="0" smtClean="0">
                <a:latin typeface="Verdana" pitchFamily="34" charset="0"/>
              </a:rPr>
              <a:t> RGB, a pro detekci aerosolů, resp. prachu v ovzduší.</a:t>
            </a:r>
          </a:p>
        </p:txBody>
      </p:sp>
    </p:spTree>
    <p:extLst>
      <p:ext uri="{BB962C8B-B14F-4D97-AF65-F5344CB8AC3E}">
        <p14:creationId xmlns:p14="http://schemas.microsoft.com/office/powerpoint/2010/main" val="232565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9542"/>
            <a:ext cx="9144000" cy="2998245"/>
          </a:xfrm>
          <a:prstGeom prst="rect">
            <a:avLst/>
          </a:prstGeom>
        </p:spPr>
      </p:pic>
      <p:sp>
        <p:nvSpPr>
          <p:cNvPr id="6" name="Obdélník 5"/>
          <p:cNvSpPr/>
          <p:nvPr/>
        </p:nvSpPr>
        <p:spPr>
          <a:xfrm>
            <a:off x="14400" y="1624915"/>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Obdélník 6"/>
          <p:cNvSpPr/>
          <p:nvPr/>
        </p:nvSpPr>
        <p:spPr>
          <a:xfrm>
            <a:off x="14400" y="1761715"/>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TextovéPole 10"/>
          <p:cNvSpPr txBox="1"/>
          <p:nvPr/>
        </p:nvSpPr>
        <p:spPr>
          <a:xfrm>
            <a:off x="107504" y="155416"/>
            <a:ext cx="7992888" cy="246221"/>
          </a:xfrm>
          <a:prstGeom prst="rect">
            <a:avLst/>
          </a:prstGeom>
          <a:noFill/>
        </p:spPr>
        <p:txBody>
          <a:bodyPr wrap="square" rtlCol="0">
            <a:spAutoFit/>
          </a:bodyPr>
          <a:lstStyle/>
          <a:p>
            <a:pPr algn="just"/>
            <a:r>
              <a:rPr lang="cs-CZ" sz="1000" b="1" dirty="0" smtClean="0">
                <a:latin typeface="Verdana" pitchFamily="34" charset="0"/>
              </a:rPr>
              <a:t>FCI kanály VIS 0.9 a NIR 1.3</a:t>
            </a:r>
          </a:p>
        </p:txBody>
      </p:sp>
      <p:sp>
        <p:nvSpPr>
          <p:cNvPr id="14" name="TextovéPole 13"/>
          <p:cNvSpPr txBox="1"/>
          <p:nvPr/>
        </p:nvSpPr>
        <p:spPr>
          <a:xfrm>
            <a:off x="107504" y="3867894"/>
            <a:ext cx="8784976" cy="861774"/>
          </a:xfrm>
          <a:prstGeom prst="rect">
            <a:avLst/>
          </a:prstGeom>
          <a:noFill/>
        </p:spPr>
        <p:txBody>
          <a:bodyPr wrap="square" rtlCol="0">
            <a:spAutoFit/>
          </a:bodyPr>
          <a:lstStyle/>
          <a:p>
            <a:pPr algn="just"/>
            <a:r>
              <a:rPr lang="cs-CZ" sz="1000" dirty="0" smtClean="0">
                <a:latin typeface="Verdana" pitchFamily="34" charset="0"/>
              </a:rPr>
              <a:t>Solární kanály v pásmech silné absorpce troposférickou vodní parou. Standardně je v nich dobře vidět pouze nejvyšší oblačnost (především opticky mohutná oblačnost konvektivních bouří, vysoká frontální oblačnost, tropické cyklony, ciry). Možnost detekce velmi řídkých cirů, vč. kondenzačních stop za letadly. Možnost stanovení celkového sloupce vodní páry a přízemních gradientů vlhkosti. Mimo oblačnost rovněž možnost detekce aerosolů a prachu v ovzduší. Zatím nejméně zdokumentované kanály z hlediska jejich budoucího reálného využití. </a:t>
            </a:r>
          </a:p>
        </p:txBody>
      </p:sp>
    </p:spTree>
    <p:extLst>
      <p:ext uri="{BB962C8B-B14F-4D97-AF65-F5344CB8AC3E}">
        <p14:creationId xmlns:p14="http://schemas.microsoft.com/office/powerpoint/2010/main" val="2442372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93724"/>
            <a:ext cx="4666673" cy="1738065"/>
          </a:xfrm>
          <a:prstGeom prst="rect">
            <a:avLst/>
          </a:prstGeom>
        </p:spPr>
      </p:pic>
      <p:sp>
        <p:nvSpPr>
          <p:cNvPr id="5" name="TextovéPole 4"/>
          <p:cNvSpPr txBox="1"/>
          <p:nvPr/>
        </p:nvSpPr>
        <p:spPr>
          <a:xfrm>
            <a:off x="539552" y="3220403"/>
            <a:ext cx="4176464" cy="415498"/>
          </a:xfrm>
          <a:prstGeom prst="rect">
            <a:avLst/>
          </a:prstGeom>
          <a:noFill/>
        </p:spPr>
        <p:txBody>
          <a:bodyPr wrap="square" rtlCol="0">
            <a:spAutoFit/>
          </a:bodyPr>
          <a:lstStyle/>
          <a:p>
            <a:pPr algn="just"/>
            <a:r>
              <a:rPr lang="cs-CZ" sz="700" dirty="0" smtClean="0">
                <a:solidFill>
                  <a:schemeClr val="bg1">
                    <a:lumMod val="75000"/>
                  </a:schemeClr>
                </a:solidFill>
              </a:rPr>
              <a:t>Zdroj</a:t>
            </a:r>
            <a:r>
              <a:rPr lang="en-US" sz="700" dirty="0" smtClean="0">
                <a:solidFill>
                  <a:schemeClr val="bg1">
                    <a:lumMod val="75000"/>
                  </a:schemeClr>
                </a:solidFill>
              </a:rPr>
              <a:t>:  </a:t>
            </a:r>
            <a:r>
              <a:rPr lang="en-US" sz="700" dirty="0" err="1" smtClean="0">
                <a:solidFill>
                  <a:schemeClr val="bg1">
                    <a:lumMod val="75000"/>
                  </a:schemeClr>
                </a:solidFill>
              </a:rPr>
              <a:t>Schmit</a:t>
            </a:r>
            <a:r>
              <a:rPr lang="en-US" sz="700" dirty="0">
                <a:solidFill>
                  <a:schemeClr val="bg1">
                    <a:lumMod val="75000"/>
                  </a:schemeClr>
                </a:solidFill>
              </a:rPr>
              <a:t>, T. J., S. S. Lindstrom, J. J. </a:t>
            </a:r>
            <a:r>
              <a:rPr lang="en-US" sz="700" dirty="0" err="1">
                <a:solidFill>
                  <a:schemeClr val="bg1">
                    <a:lumMod val="75000"/>
                  </a:schemeClr>
                </a:solidFill>
              </a:rPr>
              <a:t>Gerth</a:t>
            </a:r>
            <a:r>
              <a:rPr lang="en-US" sz="700" dirty="0">
                <a:solidFill>
                  <a:schemeClr val="bg1">
                    <a:lumMod val="75000"/>
                  </a:schemeClr>
                </a:solidFill>
              </a:rPr>
              <a:t>, M. M. </a:t>
            </a:r>
            <a:r>
              <a:rPr lang="en-US" sz="700" dirty="0" err="1">
                <a:solidFill>
                  <a:schemeClr val="bg1">
                    <a:lumMod val="75000"/>
                  </a:schemeClr>
                </a:solidFill>
              </a:rPr>
              <a:t>Gunshor</a:t>
            </a:r>
            <a:r>
              <a:rPr lang="en-US" sz="700" dirty="0">
                <a:solidFill>
                  <a:schemeClr val="bg1">
                    <a:lumMod val="75000"/>
                  </a:schemeClr>
                </a:solidFill>
              </a:rPr>
              <a:t>, 2018: Applications of the 16 spectral bands on the Advanced Baseline Imager (ABI). J. Operational Meteor., 6 (4), 33-46, doi: </a:t>
            </a:r>
            <a:r>
              <a:rPr lang="en-US" sz="700" dirty="0">
                <a:solidFill>
                  <a:schemeClr val="bg1">
                    <a:lumMod val="75000"/>
                  </a:schemeClr>
                </a:solidFill>
                <a:hlinkClick r:id="rId4"/>
              </a:rPr>
              <a:t>https://</a:t>
            </a:r>
            <a:r>
              <a:rPr lang="en-US" sz="700" dirty="0" smtClean="0">
                <a:solidFill>
                  <a:schemeClr val="bg1">
                    <a:lumMod val="75000"/>
                  </a:schemeClr>
                </a:solidFill>
                <a:hlinkClick r:id="rId4"/>
              </a:rPr>
              <a:t>doi.org/10.15191/nwajom.2018.0604</a:t>
            </a:r>
            <a:r>
              <a:rPr lang="en-US" sz="700" dirty="0" smtClean="0">
                <a:solidFill>
                  <a:schemeClr val="bg1">
                    <a:lumMod val="75000"/>
                  </a:schemeClr>
                </a:solidFill>
              </a:rPr>
              <a:t> </a:t>
            </a:r>
            <a:endParaRPr lang="cs-CZ" sz="700" dirty="0" smtClean="0">
              <a:solidFill>
                <a:schemeClr val="bg1">
                  <a:lumMod val="75000"/>
                </a:schemeClr>
              </a:solidFill>
              <a:latin typeface="Verdana" pitchFamily="34" charset="0"/>
            </a:endParaRPr>
          </a:p>
        </p:txBody>
      </p:sp>
      <p:sp>
        <p:nvSpPr>
          <p:cNvPr id="8" name="TextovéPole 7"/>
          <p:cNvSpPr txBox="1"/>
          <p:nvPr/>
        </p:nvSpPr>
        <p:spPr>
          <a:xfrm>
            <a:off x="107504" y="155416"/>
            <a:ext cx="7992888" cy="246221"/>
          </a:xfrm>
          <a:prstGeom prst="rect">
            <a:avLst/>
          </a:prstGeom>
          <a:noFill/>
        </p:spPr>
        <p:txBody>
          <a:bodyPr wrap="square" rtlCol="0">
            <a:spAutoFit/>
          </a:bodyPr>
          <a:lstStyle/>
          <a:p>
            <a:pPr algn="just"/>
            <a:r>
              <a:rPr lang="cs-CZ" sz="1000" b="1" dirty="0" smtClean="0">
                <a:latin typeface="Verdana" pitchFamily="34" charset="0"/>
              </a:rPr>
              <a:t>FCI kanály VIS 0.9 a NIR 1.3</a:t>
            </a:r>
          </a:p>
        </p:txBody>
      </p:sp>
      <p:sp>
        <p:nvSpPr>
          <p:cNvPr id="9" name="Zaoblený obdélník 8"/>
          <p:cNvSpPr/>
          <p:nvPr/>
        </p:nvSpPr>
        <p:spPr>
          <a:xfrm>
            <a:off x="1522079" y="1131590"/>
            <a:ext cx="169601" cy="18722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193723"/>
            <a:ext cx="3976691" cy="1738065"/>
          </a:xfrm>
          <a:prstGeom prst="rect">
            <a:avLst/>
          </a:prstGeom>
        </p:spPr>
      </p:pic>
      <p:sp>
        <p:nvSpPr>
          <p:cNvPr id="11" name="Zaoblený obdélník 10"/>
          <p:cNvSpPr/>
          <p:nvPr/>
        </p:nvSpPr>
        <p:spPr>
          <a:xfrm>
            <a:off x="2411760" y="1131590"/>
            <a:ext cx="169601" cy="18722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aoblený obdélník 11"/>
          <p:cNvSpPr/>
          <p:nvPr/>
        </p:nvSpPr>
        <p:spPr>
          <a:xfrm>
            <a:off x="6300192" y="1131590"/>
            <a:ext cx="169601" cy="187220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aoblený obdélník 12"/>
          <p:cNvSpPr/>
          <p:nvPr/>
        </p:nvSpPr>
        <p:spPr>
          <a:xfrm>
            <a:off x="7020272" y="1131590"/>
            <a:ext cx="169601" cy="187220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5112406" y="3219822"/>
            <a:ext cx="3708066" cy="200055"/>
          </a:xfrm>
          <a:prstGeom prst="rect">
            <a:avLst/>
          </a:prstGeom>
          <a:noFill/>
        </p:spPr>
        <p:txBody>
          <a:bodyPr wrap="none" rtlCol="0">
            <a:spAutoFit/>
          </a:bodyPr>
          <a:lstStyle/>
          <a:p>
            <a:r>
              <a:rPr lang="cs-CZ" sz="700" dirty="0" smtClean="0">
                <a:solidFill>
                  <a:schemeClr val="bg1">
                    <a:lumMod val="75000"/>
                  </a:schemeClr>
                </a:solidFill>
                <a:latin typeface="Verdana" pitchFamily="34" charset="0"/>
              </a:rPr>
              <a:t>Zdroj:  </a:t>
            </a:r>
            <a:r>
              <a:rPr lang="en-US" sz="700" dirty="0">
                <a:solidFill>
                  <a:schemeClr val="bg1">
                    <a:lumMod val="75000"/>
                  </a:schemeClr>
                </a:solidFill>
                <a:hlinkClick r:id="rId6"/>
              </a:rPr>
              <a:t>Encyclopedia of Physical Science and Technology (Third Edition), 2003</a:t>
            </a:r>
            <a:endParaRPr lang="cs-CZ" sz="700" dirty="0" smtClean="0">
              <a:solidFill>
                <a:schemeClr val="bg1">
                  <a:lumMod val="75000"/>
                </a:schemeClr>
              </a:solidFill>
              <a:latin typeface="Verdana" pitchFamily="34" charset="0"/>
            </a:endParaRPr>
          </a:p>
        </p:txBody>
      </p:sp>
      <p:sp>
        <p:nvSpPr>
          <p:cNvPr id="14" name="TextovéPole 13"/>
          <p:cNvSpPr txBox="1"/>
          <p:nvPr/>
        </p:nvSpPr>
        <p:spPr>
          <a:xfrm>
            <a:off x="1331640" y="874916"/>
            <a:ext cx="598241" cy="200055"/>
          </a:xfrm>
          <a:prstGeom prst="rect">
            <a:avLst/>
          </a:prstGeom>
          <a:noFill/>
        </p:spPr>
        <p:txBody>
          <a:bodyPr wrap="none" rtlCol="0">
            <a:spAutoFit/>
          </a:bodyPr>
          <a:lstStyle/>
          <a:p>
            <a:r>
              <a:rPr lang="cs-CZ" sz="700" b="1" dirty="0" smtClean="0">
                <a:latin typeface="Verdana" pitchFamily="34" charset="0"/>
              </a:rPr>
              <a:t>0.91 µm</a:t>
            </a:r>
          </a:p>
        </p:txBody>
      </p:sp>
      <p:sp>
        <p:nvSpPr>
          <p:cNvPr id="15" name="TextovéPole 14"/>
          <p:cNvSpPr txBox="1"/>
          <p:nvPr/>
        </p:nvSpPr>
        <p:spPr>
          <a:xfrm>
            <a:off x="6121302" y="874916"/>
            <a:ext cx="598241" cy="200055"/>
          </a:xfrm>
          <a:prstGeom prst="rect">
            <a:avLst/>
          </a:prstGeom>
          <a:noFill/>
        </p:spPr>
        <p:txBody>
          <a:bodyPr wrap="none" rtlCol="0">
            <a:spAutoFit/>
          </a:bodyPr>
          <a:lstStyle/>
          <a:p>
            <a:r>
              <a:rPr lang="cs-CZ" sz="700" b="1" dirty="0" smtClean="0">
                <a:latin typeface="Verdana" pitchFamily="34" charset="0"/>
              </a:rPr>
              <a:t>0.91 µm</a:t>
            </a:r>
          </a:p>
        </p:txBody>
      </p:sp>
      <p:sp>
        <p:nvSpPr>
          <p:cNvPr id="16" name="TextovéPole 15"/>
          <p:cNvSpPr txBox="1"/>
          <p:nvPr/>
        </p:nvSpPr>
        <p:spPr>
          <a:xfrm>
            <a:off x="2232870" y="874916"/>
            <a:ext cx="598241" cy="200055"/>
          </a:xfrm>
          <a:prstGeom prst="rect">
            <a:avLst/>
          </a:prstGeom>
          <a:noFill/>
        </p:spPr>
        <p:txBody>
          <a:bodyPr wrap="none" rtlCol="0">
            <a:spAutoFit/>
          </a:bodyPr>
          <a:lstStyle/>
          <a:p>
            <a:r>
              <a:rPr lang="cs-CZ" sz="700" b="1" dirty="0" smtClean="0">
                <a:latin typeface="Verdana" pitchFamily="34" charset="0"/>
              </a:rPr>
              <a:t>1.38 µm</a:t>
            </a:r>
          </a:p>
        </p:txBody>
      </p:sp>
      <p:sp>
        <p:nvSpPr>
          <p:cNvPr id="17" name="TextovéPole 16"/>
          <p:cNvSpPr txBox="1"/>
          <p:nvPr/>
        </p:nvSpPr>
        <p:spPr>
          <a:xfrm>
            <a:off x="6841382" y="874916"/>
            <a:ext cx="598241" cy="200055"/>
          </a:xfrm>
          <a:prstGeom prst="rect">
            <a:avLst/>
          </a:prstGeom>
          <a:noFill/>
        </p:spPr>
        <p:txBody>
          <a:bodyPr wrap="none" rtlCol="0">
            <a:spAutoFit/>
          </a:bodyPr>
          <a:lstStyle/>
          <a:p>
            <a:r>
              <a:rPr lang="cs-CZ" sz="700" b="1" dirty="0" smtClean="0">
                <a:latin typeface="Verdana" pitchFamily="34" charset="0"/>
              </a:rPr>
              <a:t>1.38 µm</a:t>
            </a:r>
          </a:p>
        </p:txBody>
      </p:sp>
      <p:sp>
        <p:nvSpPr>
          <p:cNvPr id="18" name="TextovéPole 17"/>
          <p:cNvSpPr txBox="1"/>
          <p:nvPr/>
        </p:nvSpPr>
        <p:spPr>
          <a:xfrm>
            <a:off x="284100" y="988154"/>
            <a:ext cx="399468" cy="215444"/>
          </a:xfrm>
          <a:prstGeom prst="rect">
            <a:avLst/>
          </a:prstGeom>
          <a:noFill/>
        </p:spPr>
        <p:txBody>
          <a:bodyPr wrap="none" rtlCol="0">
            <a:spAutoFit/>
          </a:bodyPr>
          <a:lstStyle/>
          <a:p>
            <a:r>
              <a:rPr lang="cs-CZ" sz="800" b="1" dirty="0" smtClean="0">
                <a:solidFill>
                  <a:schemeClr val="bg1"/>
                </a:solidFill>
                <a:latin typeface="Verdana" pitchFamily="34" charset="0"/>
              </a:rPr>
              <a:t>ABI</a:t>
            </a:r>
          </a:p>
        </p:txBody>
      </p:sp>
    </p:spTree>
    <p:extLst>
      <p:ext uri="{BB962C8B-B14F-4D97-AF65-F5344CB8AC3E}">
        <p14:creationId xmlns:p14="http://schemas.microsoft.com/office/powerpoint/2010/main" val="1012585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9542"/>
            <a:ext cx="9144000" cy="2998245"/>
          </a:xfrm>
          <a:prstGeom prst="rect">
            <a:avLst/>
          </a:prstGeom>
        </p:spPr>
      </p:pic>
      <p:sp>
        <p:nvSpPr>
          <p:cNvPr id="10" name="Obdélník 9"/>
          <p:cNvSpPr/>
          <p:nvPr/>
        </p:nvSpPr>
        <p:spPr>
          <a:xfrm>
            <a:off x="14400" y="2017315"/>
            <a:ext cx="9108000" cy="108000"/>
          </a:xfrm>
          <a:prstGeom prst="rect">
            <a:avLst/>
          </a:prstGeom>
          <a:solidFill>
            <a:srgbClr val="FF3300">
              <a:alpha val="25000"/>
            </a:srgbClr>
          </a:solidFill>
          <a:ln w="21590">
            <a:solidFill>
              <a:srgbClr val="FF33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p>
          <a:p>
            <a:pPr algn="ctr"/>
            <a:endParaRPr lang="cs-CZ" dirty="0"/>
          </a:p>
        </p:txBody>
      </p:sp>
      <p:sp>
        <p:nvSpPr>
          <p:cNvPr id="11" name="TextovéPole 10"/>
          <p:cNvSpPr txBox="1"/>
          <p:nvPr/>
        </p:nvSpPr>
        <p:spPr>
          <a:xfrm>
            <a:off x="107504" y="155416"/>
            <a:ext cx="7992888" cy="246221"/>
          </a:xfrm>
          <a:prstGeom prst="rect">
            <a:avLst/>
          </a:prstGeom>
          <a:noFill/>
        </p:spPr>
        <p:txBody>
          <a:bodyPr wrap="square" rtlCol="0">
            <a:spAutoFit/>
          </a:bodyPr>
          <a:lstStyle/>
          <a:p>
            <a:pPr algn="just"/>
            <a:r>
              <a:rPr lang="cs-CZ" sz="1000" b="1" dirty="0" smtClean="0">
                <a:latin typeface="Verdana" pitchFamily="34" charset="0"/>
              </a:rPr>
              <a:t>FCI kanál NIR 2.2</a:t>
            </a:r>
          </a:p>
        </p:txBody>
      </p:sp>
      <p:sp>
        <p:nvSpPr>
          <p:cNvPr id="14" name="TextovéPole 13"/>
          <p:cNvSpPr txBox="1"/>
          <p:nvPr/>
        </p:nvSpPr>
        <p:spPr>
          <a:xfrm>
            <a:off x="107504" y="3867894"/>
            <a:ext cx="8784976" cy="707886"/>
          </a:xfrm>
          <a:prstGeom prst="rect">
            <a:avLst/>
          </a:prstGeom>
          <a:noFill/>
        </p:spPr>
        <p:txBody>
          <a:bodyPr wrap="square" rtlCol="0">
            <a:spAutoFit/>
          </a:bodyPr>
          <a:lstStyle/>
          <a:p>
            <a:pPr algn="just"/>
            <a:r>
              <a:rPr lang="cs-CZ" sz="1000" dirty="0" smtClean="0">
                <a:latin typeface="Verdana" pitchFamily="34" charset="0"/>
              </a:rPr>
              <a:t>Další z mikrofyzikálních kanálů, společně s NIR 1.6 a IR 3.8 využití v RGB produktech zaměřených na mikrofyzikální složení horní hranice oblačnosti – odlišení různých typů oblačnosti, detekce potenciálně nebezpečných konvektivních bouří, aj.</a:t>
            </a:r>
          </a:p>
          <a:p>
            <a:pPr algn="just"/>
            <a:r>
              <a:rPr lang="cs-CZ" sz="1000" dirty="0" smtClean="0">
                <a:latin typeface="Verdana" pitchFamily="34" charset="0"/>
              </a:rPr>
              <a:t> </a:t>
            </a:r>
            <a:br>
              <a:rPr lang="cs-CZ" sz="1000" dirty="0" smtClean="0">
                <a:latin typeface="Verdana" pitchFamily="34" charset="0"/>
              </a:rPr>
            </a:br>
            <a:r>
              <a:rPr lang="cs-CZ" sz="1000" dirty="0" smtClean="0">
                <a:latin typeface="Verdana" pitchFamily="34" charset="0"/>
              </a:rPr>
              <a:t>Kanál IR 3.8 již nezasahuje nad 4.0 µm, do oblasti absorpce CO</a:t>
            </a:r>
            <a:r>
              <a:rPr lang="cs-CZ" sz="800" dirty="0" smtClean="0">
                <a:latin typeface="Verdana" pitchFamily="34" charset="0"/>
              </a:rPr>
              <a:t>2</a:t>
            </a:r>
            <a:r>
              <a:rPr lang="cs-CZ" sz="1000" dirty="0" smtClean="0">
                <a:latin typeface="Verdana" pitchFamily="34" charset="0"/>
              </a:rPr>
              <a:t> a H</a:t>
            </a:r>
            <a:r>
              <a:rPr lang="cs-CZ" sz="800" dirty="0" smtClean="0">
                <a:latin typeface="Verdana" pitchFamily="34" charset="0"/>
              </a:rPr>
              <a:t>2</a:t>
            </a:r>
            <a:r>
              <a:rPr lang="cs-CZ" sz="1000" dirty="0" smtClean="0">
                <a:latin typeface="Verdana" pitchFamily="34" charset="0"/>
              </a:rPr>
              <a:t>O, celý v atmosférickém okně. Přesnější kvantitativní produkty.</a:t>
            </a:r>
          </a:p>
        </p:txBody>
      </p:sp>
    </p:spTree>
    <p:extLst>
      <p:ext uri="{BB962C8B-B14F-4D97-AF65-F5344CB8AC3E}">
        <p14:creationId xmlns:p14="http://schemas.microsoft.com/office/powerpoint/2010/main" val="122261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sp>
        <p:nvSpPr>
          <p:cNvPr id="2" name="TextovéPole 1"/>
          <p:cNvSpPr txBox="1"/>
          <p:nvPr/>
        </p:nvSpPr>
        <p:spPr>
          <a:xfrm>
            <a:off x="971600" y="769803"/>
            <a:ext cx="7272808" cy="2985433"/>
          </a:xfrm>
          <a:prstGeom prst="rect">
            <a:avLst/>
          </a:prstGeom>
          <a:noFill/>
        </p:spPr>
        <p:txBody>
          <a:bodyPr wrap="square" rtlCol="0">
            <a:spAutoFit/>
          </a:bodyPr>
          <a:lstStyle/>
          <a:p>
            <a:r>
              <a:rPr lang="cs-CZ" sz="1200" dirty="0" smtClean="0">
                <a:latin typeface="Verdana" pitchFamily="34" charset="0"/>
              </a:rPr>
              <a:t>Následující ukázky zaměřeny především na: </a:t>
            </a:r>
            <a:endParaRPr lang="en-US" sz="1200" dirty="0" smtClean="0">
              <a:latin typeface="Verdana" pitchFamily="34" charset="0"/>
            </a:endParaRPr>
          </a:p>
          <a:p>
            <a:endParaRPr lang="en-US" sz="1100" dirty="0" smtClean="0">
              <a:latin typeface="Verdana" pitchFamily="34" charset="0"/>
            </a:endParaRPr>
          </a:p>
          <a:p>
            <a:endParaRPr lang="cs-CZ" sz="1100" dirty="0">
              <a:latin typeface="Verdana" pitchFamily="34" charset="0"/>
            </a:endParaRPr>
          </a:p>
          <a:p>
            <a:pPr marL="171450" indent="-171450">
              <a:buFont typeface="Arial" panose="020B0604020202020204" pitchFamily="34" charset="0"/>
              <a:buChar char="•"/>
            </a:pPr>
            <a:r>
              <a:rPr lang="cs-CZ" sz="1100" b="1" dirty="0" smtClean="0">
                <a:latin typeface="Verdana" pitchFamily="34" charset="0"/>
              </a:rPr>
              <a:t>pásmo</a:t>
            </a:r>
            <a:r>
              <a:rPr lang="cs-CZ" sz="1100" dirty="0" smtClean="0">
                <a:latin typeface="Verdana" pitchFamily="34" charset="0"/>
              </a:rPr>
              <a:t> </a:t>
            </a:r>
            <a:r>
              <a:rPr lang="en-US" sz="1100" b="1" dirty="0" smtClean="0">
                <a:latin typeface="Verdana" pitchFamily="34" charset="0"/>
              </a:rPr>
              <a:t>1.38</a:t>
            </a:r>
            <a:r>
              <a:rPr lang="en-US" sz="800" b="1" dirty="0" smtClean="0">
                <a:latin typeface="Verdana" pitchFamily="34" charset="0"/>
              </a:rPr>
              <a:t> </a:t>
            </a:r>
            <a:r>
              <a:rPr lang="en-US" sz="1100" b="1" dirty="0" smtClean="0">
                <a:latin typeface="Verdana" pitchFamily="34" charset="0"/>
              </a:rPr>
              <a:t>µm</a:t>
            </a:r>
            <a:r>
              <a:rPr lang="cs-CZ" sz="1100" dirty="0" smtClean="0">
                <a:latin typeface="Verdana" pitchFamily="34" charset="0"/>
              </a:rPr>
              <a:t> a možnosti jeho zobrazení (jak samostatně, tak v rámci RGB </a:t>
            </a:r>
            <a:r>
              <a:rPr lang="en-US" sz="1100" dirty="0" smtClean="0">
                <a:latin typeface="Verdana" pitchFamily="34" charset="0"/>
              </a:rPr>
              <a:t>Cloud Type)</a:t>
            </a:r>
          </a:p>
          <a:p>
            <a:pPr marL="171450" indent="-171450">
              <a:buFont typeface="Arial" panose="020B0604020202020204" pitchFamily="34" charset="0"/>
              <a:buChar char="•"/>
            </a:pPr>
            <a:endParaRPr lang="en-US" sz="1100" dirty="0">
              <a:latin typeface="Verdana" pitchFamily="34" charset="0"/>
            </a:endParaRPr>
          </a:p>
          <a:p>
            <a:pPr marL="171450" indent="-171450">
              <a:buFont typeface="Arial" panose="020B0604020202020204" pitchFamily="34" charset="0"/>
              <a:buChar char="•"/>
            </a:pPr>
            <a:endParaRPr lang="en-US" sz="1100" dirty="0" smtClean="0">
              <a:latin typeface="Verdana" pitchFamily="34" charset="0"/>
            </a:endParaRPr>
          </a:p>
          <a:p>
            <a:pPr marL="171450" indent="-171450">
              <a:buFont typeface="Arial" panose="020B0604020202020204" pitchFamily="34" charset="0"/>
              <a:buChar char="•"/>
            </a:pPr>
            <a:r>
              <a:rPr lang="en-US" sz="1100" dirty="0" smtClean="0">
                <a:latin typeface="Verdana" pitchFamily="34" charset="0"/>
              </a:rPr>
              <a:t>RGB </a:t>
            </a:r>
            <a:r>
              <a:rPr lang="cs-CZ" sz="1100" dirty="0" smtClean="0">
                <a:latin typeface="Verdana" pitchFamily="34" charset="0"/>
              </a:rPr>
              <a:t>produkty, využívající kanály které budou nově dostupné na FCI</a:t>
            </a:r>
            <a:r>
              <a:rPr lang="en-US" sz="1100" dirty="0" smtClean="0">
                <a:latin typeface="Verdana" pitchFamily="34" charset="0"/>
              </a:rPr>
              <a:t/>
            </a:r>
            <a:br>
              <a:rPr lang="en-US" sz="1100" dirty="0" smtClean="0">
                <a:latin typeface="Verdana" pitchFamily="34" charset="0"/>
              </a:rPr>
            </a:br>
            <a:r>
              <a:rPr lang="cs-CZ" sz="1100" dirty="0" smtClean="0">
                <a:latin typeface="Verdana" pitchFamily="34" charset="0"/>
              </a:rPr>
              <a:t/>
            </a:r>
            <a:br>
              <a:rPr lang="cs-CZ" sz="1100" dirty="0" smtClean="0">
                <a:latin typeface="Verdana" pitchFamily="34" charset="0"/>
              </a:rPr>
            </a:br>
            <a:r>
              <a:rPr lang="cs-CZ" sz="1100" dirty="0" smtClean="0">
                <a:latin typeface="Verdana" pitchFamily="34" charset="0"/>
              </a:rPr>
              <a:t>- </a:t>
            </a:r>
            <a:r>
              <a:rPr lang="en-US" sz="1100" b="1" dirty="0" smtClean="0">
                <a:latin typeface="Verdana" pitchFamily="34" charset="0"/>
              </a:rPr>
              <a:t>True Color </a:t>
            </a:r>
            <a:r>
              <a:rPr lang="cs-CZ" sz="1100" b="1" dirty="0" smtClean="0">
                <a:latin typeface="Verdana" pitchFamily="34" charset="0"/>
              </a:rPr>
              <a:t>RGB</a:t>
            </a:r>
            <a:r>
              <a:rPr lang="en-US" sz="1100" dirty="0" smtClean="0">
                <a:latin typeface="Verdana" pitchFamily="34" charset="0"/>
              </a:rPr>
              <a:t> (</a:t>
            </a:r>
            <a:r>
              <a:rPr lang="en-US" sz="1100" dirty="0" smtClean="0">
                <a:solidFill>
                  <a:srgbClr val="FF0000"/>
                </a:solidFill>
                <a:latin typeface="Verdana" pitchFamily="34" charset="0"/>
              </a:rPr>
              <a:t>M5/VIS0.6</a:t>
            </a:r>
            <a:r>
              <a:rPr lang="en-US" sz="1100" dirty="0" smtClean="0">
                <a:latin typeface="Verdana" pitchFamily="34" charset="0"/>
              </a:rPr>
              <a:t>, </a:t>
            </a:r>
            <a:r>
              <a:rPr lang="en-US" sz="1100" dirty="0" smtClean="0">
                <a:solidFill>
                  <a:srgbClr val="92D050"/>
                </a:solidFill>
                <a:latin typeface="Verdana" pitchFamily="34" charset="0"/>
              </a:rPr>
              <a:t>M4/VIS0.5</a:t>
            </a:r>
            <a:r>
              <a:rPr lang="en-US" sz="1100" dirty="0" smtClean="0">
                <a:latin typeface="Verdana" pitchFamily="34" charset="0"/>
              </a:rPr>
              <a:t>, </a:t>
            </a:r>
            <a:r>
              <a:rPr lang="en-US" sz="1100" dirty="0" smtClean="0">
                <a:solidFill>
                  <a:srgbClr val="00B0F0"/>
                </a:solidFill>
                <a:latin typeface="Verdana" pitchFamily="34" charset="0"/>
              </a:rPr>
              <a:t>M3/VIS0.4</a:t>
            </a:r>
            <a:r>
              <a:rPr lang="en-US" sz="1100" dirty="0" smtClean="0">
                <a:latin typeface="Verdana" pitchFamily="34" charset="0"/>
              </a:rPr>
              <a:t>),   </a:t>
            </a:r>
            <a:r>
              <a:rPr lang="en-US" sz="1000" i="1" dirty="0" smtClean="0">
                <a:latin typeface="Verdana" pitchFamily="34" charset="0"/>
                <a:hlinkClick r:id="rId3"/>
              </a:rPr>
              <a:t>Quick Guide</a:t>
            </a:r>
            <a:r>
              <a:rPr lang="en-US" sz="1000" dirty="0" smtClean="0">
                <a:latin typeface="Verdana" pitchFamily="34" charset="0"/>
              </a:rPr>
              <a:t/>
            </a:r>
            <a:br>
              <a:rPr lang="en-US" sz="1000" dirty="0" smtClean="0">
                <a:latin typeface="Verdana" pitchFamily="34" charset="0"/>
              </a:rPr>
            </a:br>
            <a:r>
              <a:rPr lang="en-US" sz="1100" dirty="0">
                <a:latin typeface="Verdana" pitchFamily="34" charset="0"/>
              </a:rPr>
              <a:t/>
            </a:r>
            <a:br>
              <a:rPr lang="en-US" sz="1100" dirty="0">
                <a:latin typeface="Verdana" pitchFamily="34" charset="0"/>
              </a:rPr>
            </a:br>
            <a:r>
              <a:rPr lang="en-US" sz="1100" dirty="0" smtClean="0">
                <a:latin typeface="Verdana" pitchFamily="34" charset="0"/>
              </a:rPr>
              <a:t>- </a:t>
            </a:r>
            <a:r>
              <a:rPr lang="en-US" sz="1100" b="1" dirty="0" smtClean="0">
                <a:latin typeface="Verdana" pitchFamily="34" charset="0"/>
              </a:rPr>
              <a:t>Cloud Phase RGB</a:t>
            </a:r>
            <a:r>
              <a:rPr lang="en-US" sz="1100" dirty="0" smtClean="0">
                <a:latin typeface="Verdana" pitchFamily="34" charset="0"/>
              </a:rPr>
              <a:t> (</a:t>
            </a:r>
            <a:r>
              <a:rPr lang="en-US" sz="1100" dirty="0" smtClean="0">
                <a:solidFill>
                  <a:srgbClr val="FF0000"/>
                </a:solidFill>
                <a:latin typeface="Verdana" pitchFamily="34" charset="0"/>
              </a:rPr>
              <a:t>M10/NIR1.6</a:t>
            </a:r>
            <a:r>
              <a:rPr lang="en-US" sz="1100" dirty="0" smtClean="0">
                <a:latin typeface="Verdana" pitchFamily="34" charset="0"/>
              </a:rPr>
              <a:t>, </a:t>
            </a:r>
            <a:r>
              <a:rPr lang="en-US" sz="1100" dirty="0" smtClean="0">
                <a:solidFill>
                  <a:srgbClr val="92D050"/>
                </a:solidFill>
                <a:latin typeface="Verdana" pitchFamily="34" charset="0"/>
              </a:rPr>
              <a:t>M11/NIR2.2</a:t>
            </a:r>
            <a:r>
              <a:rPr lang="en-US" sz="1100" dirty="0" smtClean="0">
                <a:latin typeface="Verdana" pitchFamily="34" charset="0"/>
              </a:rPr>
              <a:t>, </a:t>
            </a:r>
            <a:r>
              <a:rPr lang="en-US" sz="1100" dirty="0" smtClean="0">
                <a:solidFill>
                  <a:srgbClr val="00B0F0"/>
                </a:solidFill>
                <a:latin typeface="Verdana" pitchFamily="34" charset="0"/>
              </a:rPr>
              <a:t>M5/VIS0.6</a:t>
            </a:r>
            <a:r>
              <a:rPr lang="en-US" sz="1100" dirty="0" smtClean="0">
                <a:latin typeface="Verdana" pitchFamily="34" charset="0"/>
              </a:rPr>
              <a:t>),   </a:t>
            </a:r>
            <a:r>
              <a:rPr lang="en-US" sz="1000" i="1" dirty="0">
                <a:latin typeface="Verdana" pitchFamily="34" charset="0"/>
                <a:hlinkClick r:id="rId4"/>
              </a:rPr>
              <a:t>Quick </a:t>
            </a:r>
            <a:r>
              <a:rPr lang="en-US" sz="1000" i="1" dirty="0" smtClean="0">
                <a:latin typeface="Verdana" pitchFamily="34" charset="0"/>
                <a:hlinkClick r:id="rId4"/>
              </a:rPr>
              <a:t>Guide</a:t>
            </a:r>
            <a:r>
              <a:rPr lang="en-US" sz="1100" dirty="0">
                <a:latin typeface="Verdana" pitchFamily="34" charset="0"/>
              </a:rPr>
              <a:t/>
            </a:r>
            <a:br>
              <a:rPr lang="en-US" sz="1100" dirty="0">
                <a:latin typeface="Verdana" pitchFamily="34" charset="0"/>
              </a:rPr>
            </a:br>
            <a:r>
              <a:rPr lang="en-US" sz="1100" dirty="0" smtClean="0">
                <a:latin typeface="Verdana" pitchFamily="34" charset="0"/>
              </a:rPr>
              <a:t/>
            </a:r>
            <a:br>
              <a:rPr lang="en-US" sz="1100" dirty="0" smtClean="0">
                <a:latin typeface="Verdana" pitchFamily="34" charset="0"/>
              </a:rPr>
            </a:br>
            <a:r>
              <a:rPr lang="en-US" sz="1100" dirty="0" smtClean="0">
                <a:latin typeface="Verdana" pitchFamily="34" charset="0"/>
              </a:rPr>
              <a:t>- </a:t>
            </a:r>
            <a:r>
              <a:rPr lang="en-US" sz="1100" b="1" dirty="0" smtClean="0">
                <a:latin typeface="Verdana" pitchFamily="34" charset="0"/>
              </a:rPr>
              <a:t>Cloud Phase Distinction RGB</a:t>
            </a:r>
            <a:r>
              <a:rPr lang="en-US" sz="1100" dirty="0" smtClean="0">
                <a:latin typeface="Verdana" pitchFamily="34" charset="0"/>
              </a:rPr>
              <a:t> (</a:t>
            </a:r>
            <a:r>
              <a:rPr lang="en-US" sz="1100" dirty="0" smtClean="0">
                <a:solidFill>
                  <a:srgbClr val="FF0000"/>
                </a:solidFill>
                <a:latin typeface="Verdana" pitchFamily="34" charset="0"/>
              </a:rPr>
              <a:t>M15/IR10.5</a:t>
            </a:r>
            <a:r>
              <a:rPr lang="en-US" sz="1100" dirty="0" smtClean="0">
                <a:latin typeface="Verdana" pitchFamily="34" charset="0"/>
              </a:rPr>
              <a:t>, </a:t>
            </a:r>
            <a:r>
              <a:rPr lang="en-US" sz="1100" dirty="0" smtClean="0">
                <a:solidFill>
                  <a:srgbClr val="92D050"/>
                </a:solidFill>
                <a:latin typeface="Verdana" pitchFamily="34" charset="0"/>
              </a:rPr>
              <a:t>M5/VIS0.6</a:t>
            </a:r>
            <a:r>
              <a:rPr lang="en-US" sz="1100" dirty="0" smtClean="0">
                <a:latin typeface="Verdana" pitchFamily="34" charset="0"/>
              </a:rPr>
              <a:t>, </a:t>
            </a:r>
            <a:r>
              <a:rPr lang="en-US" sz="1100" dirty="0" smtClean="0">
                <a:solidFill>
                  <a:srgbClr val="00B0F0"/>
                </a:solidFill>
                <a:latin typeface="Verdana" pitchFamily="34" charset="0"/>
              </a:rPr>
              <a:t>M10/NIR1.6</a:t>
            </a:r>
            <a:r>
              <a:rPr lang="en-US" sz="1100" dirty="0" smtClean="0">
                <a:latin typeface="Verdana" pitchFamily="34" charset="0"/>
              </a:rPr>
              <a:t>),   </a:t>
            </a:r>
            <a:r>
              <a:rPr lang="en-US" sz="1000" i="1" dirty="0">
                <a:latin typeface="Verdana" pitchFamily="34" charset="0"/>
                <a:hlinkClick r:id="rId5"/>
              </a:rPr>
              <a:t>Quick </a:t>
            </a:r>
            <a:r>
              <a:rPr lang="en-US" sz="1000" i="1" dirty="0" smtClean="0">
                <a:latin typeface="Verdana" pitchFamily="34" charset="0"/>
                <a:hlinkClick r:id="rId5"/>
              </a:rPr>
              <a:t>Guide</a:t>
            </a:r>
            <a:r>
              <a:rPr lang="en-US" sz="1100" dirty="0" smtClean="0">
                <a:latin typeface="Verdana" pitchFamily="34" charset="0"/>
              </a:rPr>
              <a:t/>
            </a:r>
            <a:br>
              <a:rPr lang="en-US" sz="1100" dirty="0" smtClean="0">
                <a:latin typeface="Verdana" pitchFamily="34" charset="0"/>
              </a:rPr>
            </a:br>
            <a:r>
              <a:rPr lang="en-US" sz="1100" dirty="0" smtClean="0">
                <a:latin typeface="Verdana" pitchFamily="34" charset="0"/>
              </a:rPr>
              <a:t/>
            </a:r>
            <a:br>
              <a:rPr lang="en-US" sz="1100" dirty="0" smtClean="0">
                <a:latin typeface="Verdana" pitchFamily="34" charset="0"/>
              </a:rPr>
            </a:br>
            <a:r>
              <a:rPr lang="en-US" sz="1100" dirty="0" smtClean="0">
                <a:latin typeface="Verdana" pitchFamily="34" charset="0"/>
              </a:rPr>
              <a:t>- </a:t>
            </a:r>
            <a:r>
              <a:rPr lang="en-US" sz="1100" b="1" dirty="0" smtClean="0">
                <a:latin typeface="Verdana" pitchFamily="34" charset="0"/>
              </a:rPr>
              <a:t>Cloud Type RGB</a:t>
            </a:r>
            <a:r>
              <a:rPr lang="en-US" sz="1100" dirty="0" smtClean="0">
                <a:latin typeface="Verdana" pitchFamily="34" charset="0"/>
              </a:rPr>
              <a:t> </a:t>
            </a:r>
            <a:r>
              <a:rPr lang="en-US" sz="1100" dirty="0">
                <a:latin typeface="Verdana" pitchFamily="34" charset="0"/>
              </a:rPr>
              <a:t> (</a:t>
            </a:r>
            <a:r>
              <a:rPr lang="en-US" sz="1100" dirty="0" smtClean="0">
                <a:solidFill>
                  <a:srgbClr val="FF0000"/>
                </a:solidFill>
                <a:latin typeface="Verdana" pitchFamily="34" charset="0"/>
              </a:rPr>
              <a:t>M9/NIR1.3</a:t>
            </a:r>
            <a:r>
              <a:rPr lang="en-US" sz="1100" dirty="0" smtClean="0">
                <a:latin typeface="Verdana" pitchFamily="34" charset="0"/>
              </a:rPr>
              <a:t>, </a:t>
            </a:r>
            <a:r>
              <a:rPr lang="en-US" sz="1100" dirty="0">
                <a:solidFill>
                  <a:srgbClr val="92D050"/>
                </a:solidFill>
                <a:latin typeface="Verdana" pitchFamily="34" charset="0"/>
              </a:rPr>
              <a:t>M5/VIS0.6</a:t>
            </a:r>
            <a:r>
              <a:rPr lang="en-US" sz="1100" dirty="0">
                <a:latin typeface="Verdana" pitchFamily="34" charset="0"/>
              </a:rPr>
              <a:t>, </a:t>
            </a:r>
            <a:r>
              <a:rPr lang="en-US" sz="1100" dirty="0">
                <a:solidFill>
                  <a:srgbClr val="00B0F0"/>
                </a:solidFill>
                <a:latin typeface="Verdana" pitchFamily="34" charset="0"/>
              </a:rPr>
              <a:t>M10/NIR1.6</a:t>
            </a:r>
            <a:r>
              <a:rPr lang="en-US" sz="1100" dirty="0" smtClean="0">
                <a:latin typeface="Verdana" pitchFamily="34" charset="0"/>
              </a:rPr>
              <a:t>),   </a:t>
            </a:r>
            <a:r>
              <a:rPr lang="en-US" sz="1000" i="1" dirty="0">
                <a:latin typeface="Verdana" pitchFamily="34" charset="0"/>
                <a:hlinkClick r:id="rId6"/>
              </a:rPr>
              <a:t>Quick </a:t>
            </a:r>
            <a:r>
              <a:rPr lang="en-US" sz="1000" i="1" dirty="0" smtClean="0">
                <a:latin typeface="Verdana" pitchFamily="34" charset="0"/>
                <a:hlinkClick r:id="rId6"/>
              </a:rPr>
              <a:t>Guide</a:t>
            </a:r>
            <a:r>
              <a:rPr lang="en-US" sz="1100" dirty="0">
                <a:latin typeface="Verdana" pitchFamily="34" charset="0"/>
              </a:rPr>
              <a:t/>
            </a:r>
            <a:br>
              <a:rPr lang="en-US" sz="1100" dirty="0">
                <a:latin typeface="Verdana" pitchFamily="34" charset="0"/>
              </a:rPr>
            </a:br>
            <a:endParaRPr lang="en-US" sz="1100" dirty="0" smtClean="0">
              <a:latin typeface="Verdana" pitchFamily="34" charset="0"/>
            </a:endParaRPr>
          </a:p>
          <a:p>
            <a:pPr marL="171450" indent="-171450">
              <a:buFont typeface="Arial" panose="020B0604020202020204" pitchFamily="34" charset="0"/>
              <a:buChar char="•"/>
            </a:pPr>
            <a:endParaRPr lang="en-US" sz="1100" dirty="0">
              <a:latin typeface="Verdana" pitchFamily="34" charset="0"/>
            </a:endParaRPr>
          </a:p>
        </p:txBody>
      </p:sp>
    </p:spTree>
    <p:extLst>
      <p:ext uri="{BB962C8B-B14F-4D97-AF65-F5344CB8AC3E}">
        <p14:creationId xmlns:p14="http://schemas.microsoft.com/office/powerpoint/2010/main" val="1171936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r>
              <a:rPr lang="cs-CZ" sz="600" dirty="0">
                <a:solidFill>
                  <a:srgbClr val="777777"/>
                </a:solidFill>
                <a:latin typeface="Arial" panose="020B0604020202020204" pitchFamily="34" charset="0"/>
                <a:cs typeface="Arial" panose="020B0604020202020204" pitchFamily="34" charset="0"/>
              </a:rPr>
              <a:t>Martin </a:t>
            </a:r>
            <a:r>
              <a:rPr lang="cs-CZ" sz="600" dirty="0" smtClean="0">
                <a:solidFill>
                  <a:srgbClr val="777777"/>
                </a:solidFill>
                <a:latin typeface="Arial" panose="020B0604020202020204" pitchFamily="34" charset="0"/>
                <a:cs typeface="Arial" panose="020B0604020202020204" pitchFamily="34" charset="0"/>
              </a:rPr>
              <a:t>Setvák, ČHMÚ</a:t>
            </a:r>
            <a:endParaRPr lang="cs-CZ" sz="600" dirty="0">
              <a:solidFill>
                <a:srgbClr val="777777"/>
              </a:solidFill>
              <a:latin typeface="Arial" panose="020B0604020202020204" pitchFamily="34" charset="0"/>
              <a:cs typeface="Arial" panose="020B0604020202020204" pitchFamily="34" charset="0"/>
            </a:endParaRPr>
          </a:p>
        </p:txBody>
      </p:sp>
      <p:sp>
        <p:nvSpPr>
          <p:cNvPr id="3" name="Obdélník 2"/>
          <p:cNvSpPr/>
          <p:nvPr/>
        </p:nvSpPr>
        <p:spPr>
          <a:xfrm>
            <a:off x="827584" y="93281"/>
            <a:ext cx="3528392" cy="246221"/>
          </a:xfrm>
          <a:prstGeom prst="rect">
            <a:avLst/>
          </a:prstGeom>
        </p:spPr>
        <p:txBody>
          <a:bodyPr wrap="square">
            <a:spAutoFit/>
          </a:bodyPr>
          <a:lstStyle/>
          <a:p>
            <a:pPr algn="ctr"/>
            <a:r>
              <a:rPr lang="en-US" sz="1000" b="1" dirty="0" smtClean="0">
                <a:solidFill>
                  <a:srgbClr val="FF3300"/>
                </a:solidFill>
              </a:rPr>
              <a:t>20</a:t>
            </a:r>
            <a:r>
              <a:rPr lang="cs-CZ" sz="1000" b="1" dirty="0" smtClean="0">
                <a:solidFill>
                  <a:srgbClr val="FF3300"/>
                </a:solidFill>
              </a:rPr>
              <a:t>2</a:t>
            </a:r>
            <a:r>
              <a:rPr lang="en-US" sz="1000" b="1" dirty="0" smtClean="0">
                <a:solidFill>
                  <a:srgbClr val="FF3300"/>
                </a:solidFill>
              </a:rPr>
              <a:t>1</a:t>
            </a:r>
            <a:r>
              <a:rPr lang="cs-CZ" sz="1000" b="1" dirty="0" smtClean="0">
                <a:solidFill>
                  <a:srgbClr val="FF3300"/>
                </a:solidFill>
              </a:rPr>
              <a:t>-04-06</a:t>
            </a:r>
            <a:r>
              <a:rPr lang="en-US" sz="1000" b="1" dirty="0" smtClean="0">
                <a:solidFill>
                  <a:srgbClr val="FF3300"/>
                </a:solidFill>
              </a:rPr>
              <a:t>, 1</a:t>
            </a:r>
            <a:r>
              <a:rPr lang="cs-CZ" sz="1000" b="1" dirty="0" smtClean="0">
                <a:solidFill>
                  <a:srgbClr val="FF3300"/>
                </a:solidFill>
              </a:rPr>
              <a:t>2</a:t>
            </a:r>
            <a:r>
              <a:rPr lang="en-US" sz="1000" b="1" dirty="0" smtClean="0">
                <a:solidFill>
                  <a:srgbClr val="FF3300"/>
                </a:solidFill>
              </a:rPr>
              <a:t>:</a:t>
            </a:r>
            <a:r>
              <a:rPr lang="cs-CZ" sz="1000" b="1" dirty="0" smtClean="0">
                <a:solidFill>
                  <a:srgbClr val="FF3300"/>
                </a:solidFill>
              </a:rPr>
              <a:t>15</a:t>
            </a:r>
            <a:r>
              <a:rPr lang="en-US" sz="1000" b="1" dirty="0" smtClean="0">
                <a:solidFill>
                  <a:srgbClr val="FF3300"/>
                </a:solidFill>
              </a:rPr>
              <a:t> </a:t>
            </a:r>
            <a:r>
              <a:rPr lang="en-US" sz="1000" b="1" dirty="0">
                <a:solidFill>
                  <a:srgbClr val="FF3300"/>
                </a:solidFill>
              </a:rPr>
              <a:t>UTC,  </a:t>
            </a:r>
            <a:r>
              <a:rPr lang="en-US" sz="1000" b="1" dirty="0" smtClean="0">
                <a:solidFill>
                  <a:srgbClr val="FF3300"/>
                </a:solidFill>
              </a:rPr>
              <a:t>N</a:t>
            </a:r>
            <a:r>
              <a:rPr lang="cs-CZ" sz="1000" b="1" dirty="0" smtClean="0">
                <a:solidFill>
                  <a:srgbClr val="FF3300"/>
                </a:solidFill>
              </a:rPr>
              <a:t>OAA-20, </a:t>
            </a:r>
            <a:r>
              <a:rPr lang="en-US" sz="1000" b="1" dirty="0" smtClean="0">
                <a:solidFill>
                  <a:srgbClr val="FF3300"/>
                </a:solidFill>
              </a:rPr>
              <a:t> VIIRS</a:t>
            </a:r>
          </a:p>
        </p:txBody>
      </p:sp>
      <p:sp>
        <p:nvSpPr>
          <p:cNvPr id="6" name="TextovéPole 5"/>
          <p:cNvSpPr txBox="1"/>
          <p:nvPr/>
        </p:nvSpPr>
        <p:spPr>
          <a:xfrm>
            <a:off x="5940152" y="108670"/>
            <a:ext cx="2226306" cy="230832"/>
          </a:xfrm>
          <a:prstGeom prst="rect">
            <a:avLst/>
          </a:prstGeom>
          <a:noFill/>
        </p:spPr>
        <p:txBody>
          <a:bodyPr wrap="square" rtlCol="0">
            <a:spAutoFit/>
          </a:bodyPr>
          <a:lstStyle/>
          <a:p>
            <a:r>
              <a:rPr lang="cs-CZ" sz="900" dirty="0" smtClean="0"/>
              <a:t>snímek</a:t>
            </a:r>
            <a:r>
              <a:rPr lang="en-US" sz="900" dirty="0" smtClean="0"/>
              <a:t>: </a:t>
            </a:r>
            <a:r>
              <a:rPr lang="en-US" sz="900" dirty="0" smtClean="0">
                <a:hlinkClick r:id="rId3"/>
              </a:rPr>
              <a:t>NASA EOSDIS Worldview</a:t>
            </a:r>
            <a:endParaRPr lang="cs-CZ" sz="900" dirty="0"/>
          </a:p>
        </p:txBody>
      </p:sp>
      <p:pic>
        <p:nvPicPr>
          <p:cNvPr id="7" name="Obrázek 6"/>
          <p:cNvPicPr>
            <a:picLocks noChangeAspect="1"/>
          </p:cNvPicPr>
          <p:nvPr/>
        </p:nvPicPr>
        <p:blipFill>
          <a:blip r:embed="rId4"/>
          <a:stretch>
            <a:fillRect/>
          </a:stretch>
        </p:blipFill>
        <p:spPr>
          <a:xfrm>
            <a:off x="1115616" y="388844"/>
            <a:ext cx="6840760" cy="4511680"/>
          </a:xfrm>
          <a:prstGeom prst="rect">
            <a:avLst/>
          </a:prstGeom>
        </p:spPr>
      </p:pic>
    </p:spTree>
    <p:extLst>
      <p:ext uri="{BB962C8B-B14F-4D97-AF65-F5344CB8AC3E}">
        <p14:creationId xmlns:p14="http://schemas.microsoft.com/office/powerpoint/2010/main" val="251080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HMU-prezentace-format-16_9_CZ">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MU_19_9" id="{274CFC56-019A-4B75-B2ED-E1D0966EDFE8}" vid="{55D50E2A-02F5-43C6-84BB-0BF6B202CC38}"/>
    </a:ext>
  </a:ext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10594</TotalTime>
  <Words>1613</Words>
  <Application>Microsoft Office PowerPoint</Application>
  <PresentationFormat>Předvádění na obrazovce (16:9)</PresentationFormat>
  <Paragraphs>174</Paragraphs>
  <Slides>24</Slides>
  <Notes>9</Notes>
  <HiddenSlides>1</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24</vt:i4>
      </vt:variant>
    </vt:vector>
  </HeadingPairs>
  <TitlesOfParts>
    <vt:vector size="34" baseType="lpstr">
      <vt:lpstr>Arial</vt:lpstr>
      <vt:lpstr>Arial Black</vt:lpstr>
      <vt:lpstr>Calibri</vt:lpstr>
      <vt:lpstr>Times New Roman</vt:lpstr>
      <vt:lpstr>Verdana</vt:lpstr>
      <vt:lpstr>Wingdings</vt:lpstr>
      <vt:lpstr>Motiv sady Office</vt:lpstr>
      <vt:lpstr>Vlastní návrh</vt:lpstr>
      <vt:lpstr>1_Vlastní návrh</vt:lpstr>
      <vt:lpstr>1_CHMU-prezentace-format-16_9_CZ</vt:lpstr>
      <vt:lpstr>Meteorologické družice:  Nové kanály a RGB produkty přístroje FCI družic MTG-I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 Setvak</dc:creator>
  <cp:lastModifiedBy>Martin Setvák</cp:lastModifiedBy>
  <cp:revision>1040</cp:revision>
  <dcterms:created xsi:type="dcterms:W3CDTF">2014-08-30T11:37:27Z</dcterms:created>
  <dcterms:modified xsi:type="dcterms:W3CDTF">2021-04-23T06:59:47Z</dcterms:modified>
</cp:coreProperties>
</file>